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3454"/>
  </p:normalViewPr>
  <p:slideViewPr>
    <p:cSldViewPr>
      <p:cViewPr varScale="1">
        <p:scale>
          <a:sx n="97" d="100"/>
          <a:sy n="97" d="100"/>
        </p:scale>
        <p:origin x="2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9A9DA-9ADB-48B0-A348-115B820388AF}" type="datetimeFigureOut">
              <a:rPr lang="pt-BR" smtClean="0"/>
              <a:pPr/>
              <a:t>14/03/2021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9A16E-9F81-4BE3-A373-8587A68DA0C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A16E-9F81-4BE3-A373-8587A68DA0CB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1CAB1E-88D4-41E8-BFF4-11AB213D115B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FC8F-B09A-4546-A41A-75017355986F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2A5A-A7A9-4DBE-9E13-34A531DCCC79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3FCBFB-3453-4296-BF86-A54DD4EE7FA9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0439A4-7875-4BC4-B2D2-E8E5D9AF6521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9C62-0F89-46DC-A2DA-44A87B52B26C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0C96-8D01-4308-9569-D9296D9D6D19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AA2459-6EAB-46E0-8F5D-6A5D18B150AE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EB11-7A7B-44EA-9FEC-A8C23B7B6AA8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4CE3CF-BECF-4E36-B35B-7A516192E70B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4B9B5D-3229-404B-9607-75D9C8DBD54D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7FDF1E-CD3F-4E3B-8646-75E26A920300}" type="datetime1">
              <a:rPr lang="pt-BR" smtClean="0"/>
              <a:pPr/>
              <a:t>14/03/2021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/>
              <a:t>Fábio Luiz Leite Júnior - UEPB</a:t>
            </a: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BBCA78-D3BF-4450-A3B4-E3BB094F04D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Corretude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Luiz Leite Júnior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/>
              <a:t>Aplicação no Insertion Sort</a:t>
            </a:r>
          </a:p>
          <a:p>
            <a:pPr lvl="1"/>
            <a:r>
              <a:rPr lang="pt-BR" sz="2400" dirty="0"/>
              <a:t>Término</a:t>
            </a:r>
          </a:p>
          <a:p>
            <a:pPr lvl="2"/>
            <a:r>
              <a:rPr lang="pt-BR" sz="2000" dirty="0"/>
              <a:t>Exame do que acontece quando o loop termina</a:t>
            </a:r>
          </a:p>
          <a:p>
            <a:pPr lvl="2"/>
            <a:r>
              <a:rPr lang="pt-BR" sz="2000" dirty="0"/>
              <a:t>Condição de parada para o laço for é que</a:t>
            </a:r>
            <a:br>
              <a:rPr lang="pt-BR" sz="2000" dirty="0"/>
            </a:br>
            <a:r>
              <a:rPr lang="pt-BR" sz="2000" dirty="0"/>
              <a:t> j &gt; </a:t>
            </a:r>
            <a:r>
              <a:rPr lang="pt-BR" sz="2000" dirty="0" err="1"/>
              <a:t>A.length</a:t>
            </a:r>
            <a:r>
              <a:rPr lang="pt-BR" sz="2000" dirty="0"/>
              <a:t> = n</a:t>
            </a:r>
          </a:p>
          <a:p>
            <a:pPr lvl="2"/>
            <a:r>
              <a:rPr lang="pt-BR" sz="2000" dirty="0"/>
              <a:t>Cada iteração incrementa j em 1</a:t>
            </a:r>
          </a:p>
          <a:p>
            <a:pPr lvl="2"/>
            <a:r>
              <a:rPr lang="pt-BR" sz="2000" dirty="0"/>
              <a:t>Logo precisamos de j+1 para terminar o loop</a:t>
            </a:r>
          </a:p>
          <a:p>
            <a:pPr lvl="2"/>
            <a:r>
              <a:rPr lang="pt-BR" sz="2000" dirty="0"/>
              <a:t>Ao substituir na invariante de laço temos:</a:t>
            </a:r>
          </a:p>
          <a:p>
            <a:pPr lvl="3"/>
            <a:r>
              <a:rPr lang="pt-BR" sz="2000" dirty="0"/>
              <a:t>A[1...n] ordenado</a:t>
            </a:r>
          </a:p>
          <a:p>
            <a:pPr lvl="2"/>
            <a:r>
              <a:rPr lang="pt-BR" sz="2000" dirty="0"/>
              <a:t>Logo ao encerrar o laço a invariante é verdadeira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19719"/>
          </a:xfrm>
        </p:spPr>
        <p:txBody>
          <a:bodyPr>
            <a:normAutofit/>
          </a:bodyPr>
          <a:lstStyle/>
          <a:p>
            <a:r>
              <a:rPr lang="pt-BR" dirty="0"/>
              <a:t>Exercício: prove a Corretude do algoritmo abaixo</a:t>
            </a:r>
          </a:p>
        </p:txBody>
      </p:sp>
      <p:pic>
        <p:nvPicPr>
          <p:cNvPr id="4" name="Imagem 3" descr="alg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5302"/>
            <a:ext cx="7993293" cy="27349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dirty="0"/>
              <a:t>Qual é o invariante para 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16990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051-5522-A840-AD2E-A0092A0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37CC-95FA-1B41-A1C4-CEEB7C8880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2656"/>
          </a:xfrm>
        </p:spPr>
        <p:txBody>
          <a:bodyPr/>
          <a:lstStyle/>
          <a:p>
            <a:r>
              <a:rPr lang="pt-BR" dirty="0"/>
              <a:t>Prove a Corretude do algoritmo simples abaixo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EF16B-7892-314B-BAAA-1F2D81D834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D3A3-8132-DC45-8DAB-FAD517BB66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6A8E2-2F19-9F4D-809D-B8B786ED0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9" y="2205507"/>
            <a:ext cx="7949389" cy="24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4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051-5522-A840-AD2E-A0092A0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37CC-95FA-1B41-A1C4-CEEB7C8880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2656"/>
          </a:xfrm>
        </p:spPr>
        <p:txBody>
          <a:bodyPr/>
          <a:lstStyle/>
          <a:p>
            <a:r>
              <a:rPr lang="pt-BR" dirty="0"/>
              <a:t>Prove a Corretude do algoritmo simples abaixo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EF16B-7892-314B-BAAA-1F2D81D834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D3A3-8132-DC45-8DAB-FAD517BB66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0A8C0-186E-E041-884C-9B490E0A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6920"/>
            <a:ext cx="2946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6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CAFF-2FD8-7445-ABB7-8007285C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CE7B6-7AB7-B94C-9600-07DCF1690B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1A44-2BC0-0749-B3A5-B93B618E5A7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4F27A-9A0D-E349-A46C-F848BB6D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6287"/>
            <a:ext cx="8155986" cy="27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1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B656-DCB1-C249-8B7B-D8459EE2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A4CF-47B1-A746-99AB-A74A01F414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Número Fibonacci Iterativo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BE07B-1571-C44C-BFD8-CD81920BF7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F87-2137-CD48-A41E-6E715778AC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  <p:extLst>
      <p:ext uri="{BB962C8B-B14F-4D97-AF65-F5344CB8AC3E}">
        <p14:creationId xmlns:p14="http://schemas.microsoft.com/office/powerpoint/2010/main" val="84815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Como afirmar que o algoritmo abaixo está correto ?</a:t>
            </a:r>
          </a:p>
          <a:p>
            <a:pPr lvl="1"/>
            <a:r>
              <a:rPr lang="pt-BR" dirty="0"/>
              <a:t>Testes ? Servem apenas para verificar se o algoritmo possui erros</a:t>
            </a:r>
          </a:p>
        </p:txBody>
      </p:sp>
      <p:pic>
        <p:nvPicPr>
          <p:cNvPr id="4" name="Imagem 3" descr="alg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864" y="2916932"/>
            <a:ext cx="7810139" cy="267230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Fábio Luiz Leite Júnior - UEPB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Garantir que para qualquer execução, cada bloco faça exatamente o esperado</a:t>
            </a:r>
          </a:p>
          <a:p>
            <a:pPr lvl="1"/>
            <a:r>
              <a:rPr lang="pt-BR" dirty="0"/>
              <a:t>Prova matemática</a:t>
            </a:r>
          </a:p>
          <a:p>
            <a:r>
              <a:rPr lang="pt-BR" dirty="0"/>
              <a:t>Para tanto, devemos</a:t>
            </a:r>
          </a:p>
          <a:p>
            <a:pPr lvl="1"/>
            <a:r>
              <a:rPr lang="pt-BR" dirty="0"/>
              <a:t>Identificar o que deve ser feito para cada bloco</a:t>
            </a:r>
          </a:p>
          <a:p>
            <a:pPr lvl="1"/>
            <a:r>
              <a:rPr lang="pt-BR" dirty="0"/>
              <a:t>Identificar o estado antes do bloco executar</a:t>
            </a:r>
          </a:p>
          <a:p>
            <a:pPr lvl="1"/>
            <a:r>
              <a:rPr lang="pt-BR" dirty="0"/>
              <a:t>Avaliar o efeito do bloco sobre o estado</a:t>
            </a:r>
          </a:p>
          <a:p>
            <a:pPr lvl="1"/>
            <a:r>
              <a:rPr lang="pt-BR" dirty="0"/>
              <a:t>Caracterizar o estado após a execução do bloco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Fábio Luiz Leite Júnior - UEPB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Invariante de laço</a:t>
            </a:r>
          </a:p>
          <a:p>
            <a:pPr lvl="1"/>
            <a:r>
              <a:rPr lang="pt-BR" dirty="0"/>
              <a:t>Método para provar a corretude de blocos de laços</a:t>
            </a:r>
          </a:p>
          <a:p>
            <a:pPr lvl="1"/>
            <a:r>
              <a:rPr lang="pt-BR" dirty="0"/>
              <a:t>Método que usa indução matemática</a:t>
            </a:r>
          </a:p>
          <a:p>
            <a:pPr lvl="1"/>
            <a:r>
              <a:rPr lang="pt-BR" dirty="0"/>
              <a:t>Consiste em: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Declarar a invariante</a:t>
            </a:r>
          </a:p>
          <a:p>
            <a:pPr marL="1828800" lvl="3" indent="-457200"/>
            <a:r>
              <a:rPr lang="pt-BR" dirty="0"/>
              <a:t>Propriedade relevante para provar a corretude</a:t>
            </a:r>
          </a:p>
          <a:p>
            <a:pPr marL="1828800" lvl="3" indent="-457200"/>
            <a:r>
              <a:rPr lang="pt-BR" dirty="0"/>
              <a:t>Pode ser trabalhoso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Verificar o caso base</a:t>
            </a:r>
          </a:p>
          <a:p>
            <a:pPr marL="1828800" lvl="3" indent="-457200"/>
            <a:r>
              <a:rPr lang="pt-BR" dirty="0"/>
              <a:t>A propriedade deve ser verdadeira antes da primeira iteração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Verificar qual propriedade se mantém a cada passo</a:t>
            </a:r>
          </a:p>
          <a:p>
            <a:pPr marL="1828800" lvl="3" indent="-457200"/>
            <a:r>
              <a:rPr lang="pt-BR" dirty="0"/>
              <a:t>A propriedade deve se manter válida para as próximas iterações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Aplicar a invariante a cada caso final</a:t>
            </a:r>
          </a:p>
          <a:p>
            <a:pPr marL="1828800" lvl="3" indent="-457200"/>
            <a:r>
              <a:rPr lang="pt-BR" dirty="0"/>
              <a:t>A invariante deve fornecer uma propriedade útil que ajude a mostrar que o algoritmo está correto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Fábio Luiz Leite Júnior - UEPB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/>
              <a:t>Pratiquemos com o Insertion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765424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Fábio Luiz Leite Júnior - UEPB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Observações importantes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seqüência ordenada encontra-se em A [1...j-1]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seqüência NÃO ordenada encontra-se em </a:t>
            </a:r>
            <a:br>
              <a:rPr lang="pt-BR" dirty="0"/>
            </a:br>
            <a:r>
              <a:rPr lang="pt-BR" dirty="0"/>
              <a:t>A[</a:t>
            </a:r>
            <a:r>
              <a:rPr lang="pt-BR" dirty="0" err="1"/>
              <a:t>j.</a:t>
            </a:r>
            <a:r>
              <a:rPr lang="pt-BR" dirty="0"/>
              <a:t>..n]</a:t>
            </a:r>
          </a:p>
          <a:p>
            <a:r>
              <a:rPr lang="pt-BR" dirty="0"/>
              <a:t>Podemos tomar essas observações como invariantes do laço</a:t>
            </a:r>
          </a:p>
          <a:p>
            <a:pPr lvl="1"/>
            <a:r>
              <a:rPr lang="pt-BR" dirty="0"/>
              <a:t>Deve estar correto antes, durante e depois da execução do algoritmo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/>
              <a:t>Aplicação no Insertion Sort</a:t>
            </a:r>
          </a:p>
          <a:p>
            <a:pPr lvl="1"/>
            <a:r>
              <a:rPr lang="pt-BR" sz="2400" dirty="0"/>
              <a:t>Inicialização</a:t>
            </a:r>
          </a:p>
          <a:p>
            <a:pPr lvl="2"/>
            <a:r>
              <a:rPr lang="pt-BR" sz="2000" dirty="0"/>
              <a:t>Caso base da indução matemática</a:t>
            </a:r>
          </a:p>
          <a:p>
            <a:pPr lvl="2"/>
            <a:r>
              <a:rPr lang="pt-BR" sz="2000" dirty="0"/>
              <a:t>Antes da primeira iteração temos j=2, assim, temos o </a:t>
            </a:r>
            <a:r>
              <a:rPr lang="pt-BR" sz="2000" dirty="0" err="1"/>
              <a:t>subarranjo</a:t>
            </a:r>
            <a:r>
              <a:rPr lang="pt-BR" sz="2000" dirty="0"/>
              <a:t> A[1..j-1]=A[1]. </a:t>
            </a:r>
          </a:p>
          <a:p>
            <a:pPr lvl="2"/>
            <a:r>
              <a:rPr lang="pt-BR" sz="2000" dirty="0"/>
              <a:t>Um arranjo com apenas um elemento está sempre ordenado.</a:t>
            </a:r>
          </a:p>
          <a:p>
            <a:pPr lvl="2"/>
            <a:r>
              <a:rPr lang="pt-BR" sz="2000" dirty="0"/>
              <a:t>Observe que o </a:t>
            </a:r>
            <a:r>
              <a:rPr lang="pt-BR" sz="2000" dirty="0" err="1"/>
              <a:t>array</a:t>
            </a:r>
            <a:r>
              <a:rPr lang="pt-BR" sz="2000" dirty="0"/>
              <a:t> A[</a:t>
            </a:r>
            <a:r>
              <a:rPr lang="pt-BR" sz="2000" dirty="0" err="1"/>
              <a:t>j.</a:t>
            </a:r>
            <a:r>
              <a:rPr lang="pt-BR" sz="2000" dirty="0"/>
              <a:t>..n] também está desordenado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Aplicação no Insertion Sort</a:t>
            </a:r>
          </a:p>
          <a:p>
            <a:pPr lvl="1"/>
            <a:r>
              <a:rPr lang="pt-BR" sz="2400" dirty="0"/>
              <a:t>Manutenção</a:t>
            </a:r>
          </a:p>
          <a:p>
            <a:pPr lvl="2"/>
            <a:r>
              <a:rPr lang="pt-BR" sz="2000" dirty="0"/>
              <a:t>Passo indutivo da indução matemática</a:t>
            </a:r>
          </a:p>
          <a:p>
            <a:pPr lvl="2"/>
            <a:r>
              <a:rPr lang="pt-BR" sz="2000" dirty="0"/>
              <a:t>Mostrar que cada iteração mantém verdadeira a invariante de laço</a:t>
            </a:r>
          </a:p>
          <a:p>
            <a:pPr lvl="2"/>
            <a:r>
              <a:rPr lang="pt-BR" sz="2000" dirty="0"/>
              <a:t>Observemos o corpo do laço</a:t>
            </a:r>
          </a:p>
          <a:p>
            <a:pPr lvl="2"/>
            <a:r>
              <a:rPr lang="pt-BR" sz="2000" dirty="0"/>
              <a:t>Hipótese: a invariante de laço é verdadeira no início de qualquer iteração, ou seja, A[1...j-1] está ordenado</a:t>
            </a:r>
          </a:p>
          <a:p>
            <a:pPr lvl="2"/>
            <a:r>
              <a:rPr lang="pt-BR" sz="2000" dirty="0"/>
              <a:t>Provar: para a próxima iteração a invariante deve continuar verdadeira, ou seja, A[1...j] deve estar ordenado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sz="2800" dirty="0"/>
              <a:t>Aplicação no Insertion Sort</a:t>
            </a:r>
          </a:p>
          <a:p>
            <a:pPr lvl="1"/>
            <a:r>
              <a:rPr lang="pt-BR" sz="2400" dirty="0"/>
              <a:t>Manutenção</a:t>
            </a:r>
          </a:p>
          <a:p>
            <a:pPr lvl="2"/>
            <a:r>
              <a:rPr lang="pt-BR" sz="2000" dirty="0"/>
              <a:t>Observe o laço interno </a:t>
            </a:r>
            <a:r>
              <a:rPr lang="pt-BR" sz="2000" dirty="0" err="1"/>
              <a:t>While</a:t>
            </a:r>
            <a:endParaRPr lang="pt-BR" sz="2000" dirty="0"/>
          </a:p>
          <a:p>
            <a:pPr lvl="3"/>
            <a:r>
              <a:rPr lang="pt-BR" sz="2000" dirty="0"/>
              <a:t>Ele move os elementos maiores que A[1...j-1] para a direita até encontrar a posição certa para A[j]</a:t>
            </a:r>
          </a:p>
          <a:p>
            <a:pPr lvl="3"/>
            <a:r>
              <a:rPr lang="pt-BR" sz="2000" dirty="0"/>
              <a:t>A inserção é realizada</a:t>
            </a:r>
          </a:p>
          <a:p>
            <a:pPr lvl="3"/>
            <a:r>
              <a:rPr lang="pt-BR" sz="2000" dirty="0"/>
              <a:t>A[1...j] passa a ficar ordenado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BBCA78-D3BF-4450-A3B4-E3BB094F04D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Fábio Luiz Leite Júnior - UEPB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3819</TotalTime>
  <Words>620</Words>
  <Application>Microsoft Macintosh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Wingdings</vt:lpstr>
      <vt:lpstr>Wingdings 2</vt:lpstr>
      <vt:lpstr>Balcão Envidraçado</vt:lpstr>
      <vt:lpstr>Corretude de Algoritmos</vt:lpstr>
      <vt:lpstr>Corretude</vt:lpstr>
      <vt:lpstr>Corretude</vt:lpstr>
      <vt:lpstr>Corretude</vt:lpstr>
      <vt:lpstr>Corretude</vt:lpstr>
      <vt:lpstr>Corretude</vt:lpstr>
      <vt:lpstr>Corretude</vt:lpstr>
      <vt:lpstr>Corretude</vt:lpstr>
      <vt:lpstr>Corretude</vt:lpstr>
      <vt:lpstr>Corretude</vt:lpstr>
      <vt:lpstr>Corretude</vt:lpstr>
      <vt:lpstr>Corretude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Corretude de Algoritmos</dc:title>
  <dc:creator>Fabio</dc:creator>
  <cp:lastModifiedBy>Fabio Leite</cp:lastModifiedBy>
  <cp:revision>59</cp:revision>
  <dcterms:created xsi:type="dcterms:W3CDTF">2011-01-19T19:23:38Z</dcterms:created>
  <dcterms:modified xsi:type="dcterms:W3CDTF">2021-03-15T11:58:05Z</dcterms:modified>
</cp:coreProperties>
</file>