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9" r:id="rId17"/>
    <p:sldId id="267" r:id="rId18"/>
    <p:sldId id="268" r:id="rId19"/>
    <p:sldId id="270" r:id="rId20"/>
    <p:sldId id="278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5788"/>
  </p:normalViewPr>
  <p:slideViewPr>
    <p:cSldViewPr snapToGrid="0" snapToObjects="1">
      <p:cViewPr varScale="1">
        <p:scale>
          <a:sx n="105" d="100"/>
          <a:sy n="105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0A8-2B91-5B4E-ACA5-DFAA0DAAADD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8646-786C-C64B-9499-DB64442980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5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-&gt; 1 = 11</a:t>
            </a:r>
          </a:p>
          <a:p>
            <a:r>
              <a:rPr lang="pt-BR" dirty="0" err="1"/>
              <a:t>Tmin</a:t>
            </a:r>
            <a:r>
              <a:rPr lang="pt-BR" dirty="0"/>
              <a:t>(2) -&gt; </a:t>
            </a:r>
            <a:r>
              <a:rPr lang="pt-BR" dirty="0" err="1"/>
              <a:t>D</a:t>
            </a:r>
            <a:r>
              <a:rPr lang="pt-BR" dirty="0"/>
              <a:t> = 14</a:t>
            </a:r>
          </a:p>
          <a:p>
            <a:r>
              <a:rPr lang="pt-BR" dirty="0" err="1"/>
              <a:t>Tmin</a:t>
            </a:r>
            <a:r>
              <a:rPr lang="pt-BR" dirty="0"/>
              <a:t>(3) -&gt; </a:t>
            </a:r>
            <a:r>
              <a:rPr lang="pt-BR" dirty="0" err="1"/>
              <a:t>B</a:t>
            </a:r>
            <a:r>
              <a:rPr lang="pt-BR" dirty="0"/>
              <a:t> = 13</a:t>
            </a:r>
          </a:p>
          <a:p>
            <a:r>
              <a:rPr lang="pt-BR" dirty="0" err="1"/>
              <a:t>Tmin</a:t>
            </a:r>
            <a:r>
              <a:rPr lang="pt-BR" dirty="0"/>
              <a:t>(4) -&gt; </a:t>
            </a:r>
            <a:r>
              <a:rPr lang="pt-BR" dirty="0" err="1"/>
              <a:t>B</a:t>
            </a:r>
            <a:r>
              <a:rPr lang="pt-BR" dirty="0"/>
              <a:t> =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03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59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estas informações podemos comparar o valor limite do nó</a:t>
            </a:r>
          </a:p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o valor da melhor solução até agora</a:t>
            </a:r>
          </a:p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 valor do limite não for melhor, o nó é não promissor e</a:t>
            </a:r>
          </a:p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ser “podado”</a:t>
            </a:r>
          </a:p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nenhuma solução que o inclua levará a uma solução ótima</a:t>
            </a:r>
          </a:p>
          <a:p>
            <a:r>
              <a:rPr lang="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 de poda do algoritmo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5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01C9-8978-6D48-BC90-8CE667A126B0}" type="datetime1">
              <a:rPr lang="de-DE" smtClean="0"/>
              <a:t>11.03.22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3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ABBD-047F-A04B-9C94-BE02B76213EA}" type="datetime1">
              <a:rPr lang="de-DE" smtClean="0"/>
              <a:t>11.03.22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95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5C28-F13E-F040-844C-B2E1464AFB43}" type="datetime1">
              <a:rPr lang="de-DE" smtClean="0"/>
              <a:t>11.03.22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169561"/>
            <a:ext cx="8309113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0F2A-06CC-DE40-96F1-384EF8B431CE}" type="datetime1">
              <a:rPr lang="de-DE" smtClean="0"/>
              <a:t>11.03.22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5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17F-71CF-E645-A1B4-DA4C6768A36B}" type="datetime1">
              <a:rPr lang="de-DE" smtClean="0"/>
              <a:t>11.03.22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7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DDC4-1627-094B-9248-2BD047E13DCC}" type="datetime1">
              <a:rPr lang="de-DE" smtClean="0"/>
              <a:t>11.03.22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9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FC7-0427-FE40-B129-A529471B13BA}" type="datetime1">
              <a:rPr lang="de-DE" smtClean="0"/>
              <a:t>11.03.22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6875-5FC5-2943-A1BA-7B9451EA38B6}" type="datetime1">
              <a:rPr lang="de-DE" smtClean="0"/>
              <a:t>11.03.22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2C9C-3684-5047-BF0A-26FCDB50C9E4}" type="datetime1">
              <a:rPr lang="de-DE" smtClean="0"/>
              <a:t>11.03.22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9D7-0AA2-B447-B437-A30A1046D1A8}" type="datetime1">
              <a:rPr lang="de-DE" smtClean="0"/>
              <a:t>11.03.22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9B3462-C32C-2D45-9B09-6A9818E0896F}" type="datetime1">
              <a:rPr lang="de-DE" smtClean="0"/>
              <a:t>11.03.22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6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B00CE3-5DAE-0149-8072-707528EA0837}" type="datetime1">
              <a:rPr lang="de-DE" smtClean="0"/>
              <a:t>11.03.22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B7D6-36BA-EF48-849A-B32FCB68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869FC-8CD2-9A4B-8442-BB5A4B59B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Fábio Luiz Leite Júnior</a:t>
            </a:r>
            <a:br>
              <a:rPr lang="pt-BR" dirty="0"/>
            </a:br>
            <a:r>
              <a:rPr lang="pt-BR" dirty="0"/>
              <a:t>Departamento de Computação</a:t>
            </a:r>
            <a:br>
              <a:rPr lang="pt-BR" dirty="0"/>
            </a:br>
            <a:r>
              <a:rPr lang="pt-BR" dirty="0"/>
              <a:t>Universidade Estadual da Paraíba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E745-3F95-DC48-AAD5-ECC9B02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48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15CD-DCBA-364F-BE7F-C1867F83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86D42-11FD-E44C-BC14-B6C1028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A43905-865D-714C-B5DA-3A53373C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2427851"/>
            <a:ext cx="7934497" cy="2704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53F1B-F8C3-3E47-AE3D-1B95AEDD1567}"/>
              </a:ext>
            </a:extLst>
          </p:cNvPr>
          <p:cNvSpPr txBox="1"/>
          <p:nvPr/>
        </p:nvSpPr>
        <p:spPr>
          <a:xfrm>
            <a:off x="529389" y="1756611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do valor </a:t>
            </a:r>
            <a:r>
              <a:rPr lang="en-US" dirty="0" err="1"/>
              <a:t>potencial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9CC7-51C7-074D-9DF6-6066DAB8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3421-75DE-DB4A-992E-7D6D999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11</a:t>
            </a:fld>
            <a:endParaRPr lang="pt-B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419CE2-8F86-6F45-B2BE-DC904963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8" y="2250573"/>
            <a:ext cx="7961553" cy="3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C2E-97D5-3A45-9947-415688F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1FB37-173B-6948-8AE1-81554CEA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12</a:t>
            </a:fld>
            <a:endParaRPr lang="pt-B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057DC0-1A9E-AD4B-B1CD-98F68050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9" y="1863025"/>
            <a:ext cx="7036381" cy="43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6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577A-52FA-024B-BF13-C22F35BA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bound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04E4-F30B-B44D-8480-35EB2065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para o bom funcionamento do algoritmo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dirty="0"/>
              <a:t>Cálculo eficiente da função objetiva</a:t>
            </a:r>
          </a:p>
          <a:p>
            <a:pPr lvl="1"/>
            <a:r>
              <a:rPr lang="pt" sz="1400" dirty="0">
                <a:solidFill>
                  <a:schemeClr val="tx1"/>
                </a:solidFill>
              </a:rPr>
              <a:t>O melhor valor sobre qualquer solução obtida pela adição de mais componentes</a:t>
            </a:r>
          </a:p>
          <a:p>
            <a:pPr lvl="1"/>
            <a:r>
              <a:rPr lang="pt" sz="1400" dirty="0">
                <a:solidFill>
                  <a:schemeClr val="tx1"/>
                </a:solidFill>
              </a:rPr>
              <a:t>O valor da melhor solução encontrada até o momento</a:t>
            </a:r>
          </a:p>
          <a:p>
            <a:pPr lvl="1"/>
            <a:r>
              <a:rPr lang="pt" sz="1400" dirty="0">
                <a:solidFill>
                  <a:schemeClr val="tx1"/>
                </a:solidFill>
              </a:rPr>
              <a:t>Calcular uma boa solução ótima inicial e armazenar</a:t>
            </a:r>
          </a:p>
          <a:p>
            <a:r>
              <a:rPr lang="pt" dirty="0"/>
              <a:t>Realização da poda condicionada à comparação com a função de poda</a:t>
            </a:r>
          </a:p>
          <a:p>
            <a:r>
              <a:rPr lang="pt" dirty="0"/>
              <a:t>Eficiência</a:t>
            </a:r>
          </a:p>
          <a:p>
            <a:pPr lvl="1"/>
            <a:r>
              <a:rPr lang="pt" dirty="0"/>
              <a:t>tempo para gerar a próxima previsão</a:t>
            </a:r>
          </a:p>
          <a:p>
            <a:pPr lvl="2"/>
            <a:r>
              <a:rPr lang="pt" dirty="0"/>
              <a:t>tempo de execução da função de poda</a:t>
            </a:r>
          </a:p>
          <a:p>
            <a:pPr lvl="1"/>
            <a:r>
              <a:rPr lang="pt" dirty="0"/>
              <a:t>Uma boa função de poda reduz substancialmente o número de nós considerados</a:t>
            </a:r>
          </a:p>
          <a:p>
            <a:r>
              <a:rPr lang="pt" b="1" i="1" dirty="0"/>
              <a:t>trade off</a:t>
            </a:r>
            <a:r>
              <a:rPr lang="pt" b="1" dirty="0"/>
              <a:t>: boa função de poda VS tempo de avaliá-la</a:t>
            </a:r>
          </a:p>
          <a:p>
            <a:endParaRPr lang="pt" dirty="0"/>
          </a:p>
          <a:p>
            <a:endParaRPr lang="pt" sz="1600" dirty="0">
              <a:solidFill>
                <a:schemeClr val="tx1"/>
              </a:solidFill>
            </a:endParaRPr>
          </a:p>
          <a:p>
            <a:pPr lvl="2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5CF59-3AF1-AC40-A4F1-0BFD3EB0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7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553A-FC69-0A4D-B416-F575EE7C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bound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697E-FC5B-4D43-992E-4FF2D370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Desta forma temos as limitações:</a:t>
            </a:r>
          </a:p>
          <a:p>
            <a:pPr lvl="1"/>
            <a:r>
              <a:rPr lang="pt" dirty="0"/>
              <a:t>mais complexo</a:t>
            </a:r>
          </a:p>
          <a:p>
            <a:pPr lvl="1"/>
            <a:r>
              <a:rPr lang="pt" dirty="0"/>
              <a:t>BFS (</a:t>
            </a:r>
            <a:r>
              <a:rPr lang="en-GB" b="1" dirty="0"/>
              <a:t>breadth-first search</a:t>
            </a:r>
            <a:r>
              <a:rPr lang="pt" dirty="0"/>
              <a:t>)(</a:t>
            </a:r>
            <a:r>
              <a:rPr lang="pt" b="1" dirty="0"/>
              <a:t>busca em largura</a:t>
            </a:r>
            <a:r>
              <a:rPr lang="pt" dirty="0"/>
              <a:t>) não traz solução recursiva simples</a:t>
            </a:r>
          </a:p>
          <a:p>
            <a:pPr lvl="1"/>
            <a:r>
              <a:rPr lang="pt" dirty="0"/>
              <a:t>análise do algoritmo próxima do impossível</a:t>
            </a:r>
          </a:p>
          <a:p>
            <a:pPr lvl="1"/>
            <a:r>
              <a:rPr lang="pt" dirty="0"/>
              <a:t>depende dos valores da instância da entrada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6213-42B0-694C-AF98-1945BD9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2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26E-D467-BC4A-81EB-0CBE2E6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genérica do algoritmo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355C0-A4BF-9446-B860-40B2BCEDA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Usando uma </a:t>
                </a:r>
                <a:r>
                  <a:rPr lang="pt-BR" b="1" dirty="0"/>
                  <a:t>heurística</a:t>
                </a:r>
                <a:r>
                  <a:rPr lang="pt-BR" dirty="0"/>
                  <a:t> encontre uma </a:t>
                </a:r>
                <a:r>
                  <a:rPr lang="pt-BR" b="1" dirty="0"/>
                  <a:t>solução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pt-BR" dirty="0"/>
                  <a:t> para a otimização do problema.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Armazene seu valor,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se a heurística (função objetiva) não puder ser computada, mude o valor para infinito. 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Inicialize a fila para armazenar uma solução parcial sem nenhuma das variáveis do problema associada.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Itere no loop enquanto a fila não estiver vazia: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pt-BR" dirty="0"/>
                  <a:t>Pegue/remova um nó N da fila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pt-BR" dirty="0"/>
                  <a:t>Se N representa um única solução candidata </a:t>
                </a:r>
                <a:r>
                  <a:rPr lang="pt-BR" dirty="0" err="1"/>
                  <a:t>x</a:t>
                </a:r>
                <a:r>
                  <a:rPr lang="pt-BR" dirty="0"/>
                  <a:t> e </a:t>
                </a:r>
                <a:r>
                  <a:rPr lang="pt-BR" dirty="0" err="1"/>
                  <a:t>f</a:t>
                </a:r>
                <a:r>
                  <a:rPr lang="pt-BR" dirty="0"/>
                  <a:t>(</a:t>
                </a:r>
                <a:r>
                  <a:rPr lang="pt-BR" dirty="0" err="1"/>
                  <a:t>x</a:t>
                </a:r>
                <a:r>
                  <a:rPr lang="pt-BR" dirty="0"/>
                  <a:t>) &lt; </a:t>
                </a:r>
                <a:r>
                  <a:rPr lang="pt-BR" dirty="0" err="1"/>
                  <a:t>B</a:t>
                </a:r>
                <a:r>
                  <a:rPr lang="pt-BR" dirty="0"/>
                  <a:t>, então </a:t>
                </a:r>
                <a:r>
                  <a:rPr lang="pt-BR" dirty="0" err="1"/>
                  <a:t>x</a:t>
                </a:r>
                <a:r>
                  <a:rPr lang="pt-BR" dirty="0"/>
                  <a:t> é a melhor solução corrente. Registre a solução e atribua </a:t>
                </a:r>
                <a:r>
                  <a:rPr lang="pt-BR" dirty="0" err="1"/>
                  <a:t>B</a:t>
                </a:r>
                <a:r>
                  <a:rPr lang="pt-BR" dirty="0"/>
                  <a:t> ← </a:t>
                </a:r>
                <a:r>
                  <a:rPr lang="pt-BR" dirty="0" err="1"/>
                  <a:t>f</a:t>
                </a:r>
                <a:r>
                  <a:rPr lang="pt-BR" dirty="0"/>
                  <a:t>(</a:t>
                </a:r>
                <a:r>
                  <a:rPr lang="pt-BR" dirty="0" err="1"/>
                  <a:t>x</a:t>
                </a:r>
                <a:r>
                  <a:rPr lang="pt-BR" dirty="0"/>
                  <a:t>).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pt-BR" dirty="0"/>
                  <a:t>Se não, ramifique os nós de N para produzir novos nós </a:t>
                </a:r>
                <a:r>
                  <a:rPr lang="pt-BR" dirty="0" err="1"/>
                  <a:t>Ni</a:t>
                </a:r>
                <a:r>
                  <a:rPr lang="pt-BR" dirty="0"/>
                  <a:t> para cada um destes:</a:t>
                </a:r>
              </a:p>
              <a:p>
                <a:pPr marL="1028700" lvl="3" indent="-342900">
                  <a:buFont typeface="+mj-lt"/>
                  <a:buAutoNum type="arabicPeriod"/>
                </a:pPr>
                <a:r>
                  <a:rPr lang="pt-BR" dirty="0"/>
                  <a:t>Remova o nó N da fila</a:t>
                </a:r>
              </a:p>
              <a:p>
                <a:pPr marL="1028700" lvl="3" indent="-342900">
                  <a:buFont typeface="+mj-lt"/>
                  <a:buAutoNum type="arabicPeriod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/>
                  <a:t>, não faça nada; uma vez que o limite inferior deste no é maior que o limite superior do problema, ele nunca chegará à solução ótima e pode ser descartada.</a:t>
                </a:r>
              </a:p>
              <a:p>
                <a:pPr marL="1028700" lvl="3" indent="-342900">
                  <a:buFont typeface="+mj-lt"/>
                  <a:buAutoNum type="arabicPeriod"/>
                </a:pPr>
                <a:r>
                  <a:rPr lang="pt-BR" dirty="0"/>
                  <a:t>Se não, armazene </a:t>
                </a:r>
                <a:r>
                  <a:rPr lang="pt-BR" dirty="0" err="1"/>
                  <a:t>Ni</a:t>
                </a:r>
                <a:r>
                  <a:rPr lang="pt-BR" dirty="0"/>
                  <a:t> na fila</a:t>
                </a:r>
              </a:p>
              <a:p>
                <a:pPr marL="571500" lvl="1" indent="-342900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355C0-A4BF-9446-B860-40B2BCEDA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t="-1170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0248-B990-A349-B3BD-2FADC2BD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86D-6B64-5F44-BBAB-8620B79E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com B&amp;B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D7BA-BC1D-4D40-821E-68A80711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16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2EE7B-8E2D-014B-B3C1-3A10B27D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77" y="1954304"/>
            <a:ext cx="6257605" cy="39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8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8152-7A41-3849-BED8-AF8ACEEC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com B&amp;B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69D1-5811-944F-9159-2A2FBFA2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cada nó contém o valor atual na mochila, peso atual da mochila</a:t>
            </a:r>
          </a:p>
          <a:p>
            <a:r>
              <a:rPr lang="pt" dirty="0"/>
              <a:t>além do máximo potencial da mochila</a:t>
            </a:r>
          </a:p>
          <a:p>
            <a:r>
              <a:rPr lang="pt" dirty="0"/>
              <a:t>nó promissor: máximo valor potencial é maior que o melhor valor armazenado</a:t>
            </a:r>
          </a:p>
          <a:p>
            <a:r>
              <a:rPr lang="pt" dirty="0"/>
              <a:t>solução ótima inicial: $0</a:t>
            </a:r>
          </a:p>
          <a:p>
            <a:r>
              <a:rPr lang="pt" dirty="0"/>
              <a:t>e vai melhorando...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C2D17-BC78-634B-AC7A-6F08902E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4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FFFB-58F4-9B40-A56D-A62BA057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com B&amp;B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18FB-85E5-1B4A-B44D-2B78743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84514-82B6-EC43-8D27-B10C0094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632740"/>
            <a:ext cx="7655326" cy="45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3D1-4CC4-4444-A67C-C969462E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19</a:t>
            </a:fld>
            <a:endParaRPr lang="pt-BR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ABEF51F-3762-BA4C-8FDF-BD710B9C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0" y="1721225"/>
            <a:ext cx="7815577" cy="4679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658D6-B4B2-C64D-B0EE-C742C77A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16" y="0"/>
            <a:ext cx="4927784" cy="17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86F4-F297-454B-8AF8-446C6AC6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ED34-BA1C-C541-BB41-9123EBF5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Algoritmo de </a:t>
            </a:r>
            <a:r>
              <a:rPr lang="pt-BR" i="1" dirty="0" err="1"/>
              <a:t>backtracking</a:t>
            </a:r>
            <a:r>
              <a:rPr lang="pt-BR" dirty="0"/>
              <a:t> fornece uma solução para analisar uma árvore de soluções derivadas de combinações</a:t>
            </a:r>
          </a:p>
          <a:p>
            <a:r>
              <a:rPr lang="pt-BR" dirty="0"/>
              <a:t>Uma técnica para explorar um grafo direcionado (acíclico ou uma árvore)</a:t>
            </a:r>
          </a:p>
          <a:p>
            <a:r>
              <a:rPr lang="pt-BR" dirty="0"/>
              <a:t>Podemos ir um pouco mais longe com problemas de otimização</a:t>
            </a:r>
          </a:p>
          <a:p>
            <a:r>
              <a:rPr lang="pt-BR" dirty="0"/>
              <a:t>Um problema de otimização procura maximizar (ou minimizar) alguma </a:t>
            </a:r>
            <a:r>
              <a:rPr lang="pt-BR" b="1" u="sng" dirty="0"/>
              <a:t>função objetiva</a:t>
            </a:r>
            <a:r>
              <a:rPr lang="pt-BR" dirty="0"/>
              <a:t> de acordo com algumas restrições</a:t>
            </a:r>
          </a:p>
          <a:p>
            <a:pPr lvl="1"/>
            <a:r>
              <a:rPr lang="pt-BR" dirty="0"/>
              <a:t>Uma solução possível atende todos os requisitos do problema</a:t>
            </a:r>
          </a:p>
          <a:p>
            <a:pPr lvl="1"/>
            <a:r>
              <a:rPr lang="pt-BR" dirty="0"/>
              <a:t>Solução ótima, que é a solução possível que possui o melhor valor para a função objetiva</a:t>
            </a:r>
          </a:p>
          <a:p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bound</a:t>
            </a:r>
            <a:r>
              <a:rPr lang="pt-BR" i="1" dirty="0"/>
              <a:t> </a:t>
            </a:r>
            <a:r>
              <a:rPr lang="pt-BR" dirty="0"/>
              <a:t>requisita dois itens adicionais</a:t>
            </a:r>
          </a:p>
          <a:p>
            <a:pPr lvl="1"/>
            <a:r>
              <a:rPr lang="pt-BR" dirty="0"/>
              <a:t>Uma forma de prover para cada nó da árvore de estados um valor limite para a função objetiva onde qualquer solução pode ser obtida adicionando mais componentes para a solução corrente</a:t>
            </a:r>
          </a:p>
          <a:p>
            <a:pPr lvl="1"/>
            <a:r>
              <a:rPr lang="pt-BR" dirty="0"/>
              <a:t>O valor da melhor solução até a corrente execução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42316-5C0E-2B47-97B9-BE9B2176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3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3140256-933C-E44F-94D5-B6539457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0"/>
            <a:ext cx="9119794" cy="70164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1412F-76E3-A94D-B891-89BAF2E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4887-F355-4045-9CB8-B80D2320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8684-CBD9-6143-BF1A-E46F2B45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3029865" cy="365760"/>
          </a:xfrm>
        </p:spPr>
        <p:txBody>
          <a:bodyPr/>
          <a:lstStyle/>
          <a:p>
            <a:r>
              <a:rPr lang="pt-BR" dirty="0"/>
              <a:t>Estimativa de </a:t>
            </a:r>
            <a:r>
              <a:rPr lang="pt-BR" dirty="0" err="1"/>
              <a:t>upper</a:t>
            </a:r>
            <a:r>
              <a:rPr lang="pt-BR" dirty="0"/>
              <a:t> </a:t>
            </a:r>
            <a:r>
              <a:rPr lang="pt-BR" dirty="0" err="1"/>
              <a:t>bound</a:t>
            </a:r>
            <a:r>
              <a:rPr lang="pt-BR" dirty="0"/>
              <a:t>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1CE6E-4742-F848-A6EB-28439EB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21</a:t>
            </a:fld>
            <a:endParaRPr lang="pt-BR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26C5FBF-FC1A-4045-A514-89AB4710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2581600"/>
            <a:ext cx="6553200" cy="2413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D6AB008-14C5-8A40-BF84-9DA00BD0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26" y="1649896"/>
            <a:ext cx="290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B362-0F0C-E04F-AEC5-A88A85D1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9025-2567-D440-817E-15D9ADC8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B718F-2F71-9845-936A-1348227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4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219B-2AF3-3843-AF2C-FDF5EBF3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Mochila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614F-7BA1-C347-B004-4EC4808B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23</a:t>
            </a:fld>
            <a:endParaRPr lang="pt-B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8028F18-B50F-4A49-A598-24D3A75B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7" y="1471439"/>
            <a:ext cx="8193505" cy="52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8CC-9DE5-B14C-863B-6822B40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bound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93FA-D6B4-7E4E-9DE3-6B978870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fundamental é:</a:t>
            </a:r>
          </a:p>
          <a:p>
            <a:pPr lvl="1"/>
            <a:r>
              <a:rPr lang="pt-BR" dirty="0"/>
              <a:t>Nenhuma solução obtida até o momento pode prover uma solução ainda melhor que a que já temos.</a:t>
            </a:r>
          </a:p>
          <a:p>
            <a:r>
              <a:rPr lang="pt-BR" dirty="0"/>
              <a:t>Desta forma deve utilizar a função objetiva como fator de poda para eliminar possíveis estados não promissores</a:t>
            </a:r>
          </a:p>
          <a:p>
            <a:r>
              <a:rPr lang="pt-BR" dirty="0"/>
              <a:t>Assim devemos terminar a investigação de um dado nó na árvore devido a:</a:t>
            </a:r>
          </a:p>
          <a:p>
            <a:pPr lvl="1"/>
            <a:r>
              <a:rPr lang="pt-BR" dirty="0"/>
              <a:t>🚫 O valor do nó não é melhor que o valor corrente da função objetiva</a:t>
            </a:r>
          </a:p>
          <a:p>
            <a:pPr lvl="1"/>
            <a:r>
              <a:rPr lang="pt-BR" dirty="0"/>
              <a:t>🚫 O nó representa um conjunto de soluções não possível por causa de violação de restrições</a:t>
            </a:r>
          </a:p>
          <a:p>
            <a:pPr lvl="1"/>
            <a:r>
              <a:rPr lang="pt-BR" dirty="0"/>
              <a:t>✅ O subconjunto das soluções possíveis representadas pelo nó consiste de um único ponto. Neste caso, nós comparamos o valor da função objetiva para esta solução possível com a melhor solução corrente e atualizamos esta última com o novo valor ótimo.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95C2-EC22-3746-8B7A-40EF976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80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8CC-9DE5-B14C-863B-6822B40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assignment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93FA-D6B4-7E4E-9DE3-6B978870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2254657"/>
          </a:xfrm>
        </p:spPr>
        <p:txBody>
          <a:bodyPr>
            <a:normAutofit/>
          </a:bodyPr>
          <a:lstStyle/>
          <a:p>
            <a:r>
              <a:rPr lang="pt-BR" dirty="0"/>
              <a:t>Escalonamento de tarefas para processadores ou atribuição de tarefas</a:t>
            </a:r>
          </a:p>
          <a:p>
            <a:r>
              <a:rPr lang="pt-BR" dirty="0"/>
              <a:t>Definição:</a:t>
            </a:r>
          </a:p>
          <a:p>
            <a:pPr lvl="1"/>
            <a:r>
              <a:rPr lang="pt-BR" dirty="0"/>
              <a:t>Considere que temos </a:t>
            </a:r>
            <a:r>
              <a:rPr lang="pt-BR" dirty="0" err="1"/>
              <a:t>n</a:t>
            </a:r>
            <a:r>
              <a:rPr lang="pt-BR" dirty="0"/>
              <a:t> agentes para </a:t>
            </a:r>
            <a:r>
              <a:rPr lang="pt-BR" dirty="0" err="1"/>
              <a:t>n</a:t>
            </a:r>
            <a:r>
              <a:rPr lang="pt-BR" dirty="0"/>
              <a:t> tarefas</a:t>
            </a:r>
          </a:p>
          <a:p>
            <a:pPr lvl="1"/>
            <a:r>
              <a:rPr lang="pt-BR" dirty="0"/>
              <a:t>Restrição: Cada agente pode apenas executar uma única tarefa </a:t>
            </a:r>
          </a:p>
          <a:p>
            <a:pPr lvl="1"/>
            <a:r>
              <a:rPr lang="pt-BR" dirty="0"/>
              <a:t>Definir qual agente deve executar qual tarefa de maneira que todos estejam ocupados</a:t>
            </a:r>
          </a:p>
          <a:p>
            <a:pPr lvl="1"/>
            <a:r>
              <a:rPr lang="pt" dirty="0"/>
              <a:t>Se ao agente </a:t>
            </a:r>
            <a:r>
              <a:rPr lang="pt" dirty="0" err="1"/>
              <a:t>i</a:t>
            </a:r>
            <a:r>
              <a:rPr lang="pt" dirty="0"/>
              <a:t> é atribuída a tarefa </a:t>
            </a:r>
            <a:r>
              <a:rPr lang="pt" dirty="0" err="1"/>
              <a:t>j</a:t>
            </a:r>
            <a:r>
              <a:rPr lang="pt" dirty="0"/>
              <a:t>, um custo </a:t>
            </a:r>
            <a:r>
              <a:rPr lang="pt" dirty="0" err="1"/>
              <a:t>Ci,j</a:t>
            </a:r>
            <a:r>
              <a:rPr lang="pt" dirty="0"/>
              <a:t> é identificado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95C2-EC22-3746-8B7A-40EF976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4</a:t>
            </a:fld>
            <a:endParaRPr lang="pt-BR"/>
          </a:p>
        </p:txBody>
      </p:sp>
      <p:pic>
        <p:nvPicPr>
          <p:cNvPr id="6" name="Picture 5" descr="A picture containing sky, wall, object, clock&#10;&#10;Description automatically generated">
            <a:extLst>
              <a:ext uri="{FF2B5EF4-FFF2-40B4-BE49-F238E27FC236}">
                <a16:creationId xmlns:a16="http://schemas.microsoft.com/office/drawing/2014/main" id="{E0DF087B-DF59-C54E-9C7D-4046680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8" y="4499132"/>
            <a:ext cx="3785190" cy="1929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70F07-0CC1-E743-9D13-E49558717A5F}"/>
              </a:ext>
            </a:extLst>
          </p:cNvPr>
          <p:cNvSpPr txBox="1"/>
          <p:nvPr/>
        </p:nvSpPr>
        <p:spPr>
          <a:xfrm>
            <a:off x="340247" y="52524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Agentes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08F9E-2F72-B541-A11D-2652A30C3A72}"/>
              </a:ext>
            </a:extLst>
          </p:cNvPr>
          <p:cNvSpPr txBox="1"/>
          <p:nvPr/>
        </p:nvSpPr>
        <p:spPr>
          <a:xfrm>
            <a:off x="2823531" y="4011080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3525F-06AF-FB41-84CC-C87DC33CD487}"/>
              </a:ext>
            </a:extLst>
          </p:cNvPr>
          <p:cNvSpPr txBox="1"/>
          <p:nvPr/>
        </p:nvSpPr>
        <p:spPr>
          <a:xfrm>
            <a:off x="5817150" y="4746439"/>
            <a:ext cx="2605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" dirty="0"/>
              <a:t>Número de possibilidades</a:t>
            </a:r>
            <a:br>
              <a:rPr lang="pt" dirty="0"/>
            </a:br>
            <a:r>
              <a:rPr lang="pt" dirty="0"/>
              <a:t> (força bruta): O(</a:t>
            </a:r>
            <a:r>
              <a:rPr lang="pt" dirty="0" err="1"/>
              <a:t>n</a:t>
            </a:r>
            <a:r>
              <a:rPr lang="pt" dirty="0"/>
              <a:t>!)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4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8CC-9DE5-B14C-863B-6822B406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pt-BR" sz="2000"/>
              <a:t>The </a:t>
            </a:r>
            <a:r>
              <a:rPr lang="pt-BR" sz="2000" err="1"/>
              <a:t>assignment</a:t>
            </a:r>
            <a:r>
              <a:rPr lang="pt-BR" sz="2000"/>
              <a:t> </a:t>
            </a:r>
            <a:r>
              <a:rPr lang="pt-BR" sz="2000" err="1"/>
              <a:t>problem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93FA-D6B4-7E4E-9DE3-6B978870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3" y="2638044"/>
            <a:ext cx="2297823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Primeiro passo: definir uma função objetiva (critérios de poda)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 dirty="0"/>
              <a:t>Limites inferiores e superiores</a:t>
            </a:r>
            <a:endParaRPr lang="pt-BR"/>
          </a:p>
          <a:p>
            <a:pPr>
              <a:lnSpc>
                <a:spcPct val="90000"/>
              </a:lnSpc>
            </a:pPr>
            <a:r>
              <a:rPr lang="pt-BR" dirty="0"/>
              <a:t>Estabelecer a solução ótima inicial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 dirty="0"/>
              <a:t>Decidir nas diagonais, por exemplo.</a:t>
            </a:r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964692"/>
            <a:ext cx="516407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1128683"/>
            <a:ext cx="491864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963D65D1-169B-984E-927E-AC1DF6E3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24" y="2638044"/>
            <a:ext cx="4725988" cy="21040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95C2-EC22-3746-8B7A-40EF976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1546D-A9E4-5C4D-BE6C-A46AD68DD6FA}"/>
              </a:ext>
            </a:extLst>
          </p:cNvPr>
          <p:cNvSpPr txBox="1"/>
          <p:nvPr/>
        </p:nvSpPr>
        <p:spPr>
          <a:xfrm>
            <a:off x="3681663" y="5329989"/>
            <a:ext cx="374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Valor </a:t>
            </a:r>
            <a:r>
              <a:rPr lang="pt-BR" dirty="0"/>
              <a:t>mínimo</a:t>
            </a:r>
            <a:r>
              <a:rPr lang="en-US" dirty="0"/>
              <a:t>: 11 + 12 + 13 + 22 = 58</a:t>
            </a:r>
          </a:p>
        </p:txBody>
      </p:sp>
    </p:spTree>
    <p:extLst>
      <p:ext uri="{BB962C8B-B14F-4D97-AF65-F5344CB8AC3E}">
        <p14:creationId xmlns:p14="http://schemas.microsoft.com/office/powerpoint/2010/main" val="268198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8CC-9DE5-B14C-863B-6822B406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pt-BR" sz="2000" err="1"/>
              <a:t>Branch-and-bound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93FA-D6B4-7E4E-9DE3-6B978870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3" y="2638044"/>
            <a:ext cx="2297823" cy="3263206"/>
          </a:xfrm>
        </p:spPr>
        <p:txBody>
          <a:bodyPr>
            <a:normAutofit/>
          </a:bodyPr>
          <a:lstStyle/>
          <a:p>
            <a:r>
              <a:rPr lang="pt-BR" dirty="0"/>
              <a:t>Aplicando </a:t>
            </a:r>
            <a:r>
              <a:rPr lang="pt-BR" dirty="0" err="1"/>
              <a:t>Branch-and-Bound</a:t>
            </a:r>
            <a:r>
              <a:rPr lang="pt-BR" dirty="0"/>
              <a:t>, temos:</a:t>
            </a:r>
          </a:p>
          <a:p>
            <a:r>
              <a:rPr lang="pt-BR" dirty="0"/>
              <a:t>Valor da função objetiva: 58 (melhor opção)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964692"/>
            <a:ext cx="516407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1128683"/>
            <a:ext cx="491864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99FC92A-4978-2F4D-8277-B2E607404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351" y="1791963"/>
            <a:ext cx="3163919" cy="3274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95C2-EC22-3746-8B7A-40EF976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79DA-B49B-8247-9A9A-23D4A3676DEE}"/>
              </a:ext>
            </a:extLst>
          </p:cNvPr>
          <p:cNvSpPr txBox="1"/>
          <p:nvPr/>
        </p:nvSpPr>
        <p:spPr>
          <a:xfrm>
            <a:off x="6524409" y="789644"/>
            <a:ext cx="20670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-&gt; 1 = 11 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(2) -&gt; </a:t>
            </a:r>
            <a:r>
              <a:rPr lang="pt-BR" dirty="0" err="1"/>
              <a:t>D</a:t>
            </a:r>
            <a:r>
              <a:rPr lang="pt-BR" dirty="0"/>
              <a:t> = 14</a:t>
            </a:r>
          </a:p>
          <a:p>
            <a:r>
              <a:rPr lang="pt-BR" dirty="0" err="1"/>
              <a:t>Tmin</a:t>
            </a:r>
            <a:r>
              <a:rPr lang="pt-BR" dirty="0"/>
              <a:t>(3) -&gt; </a:t>
            </a:r>
            <a:r>
              <a:rPr lang="pt-BR" dirty="0" err="1"/>
              <a:t>B</a:t>
            </a:r>
            <a:r>
              <a:rPr lang="pt-BR" dirty="0"/>
              <a:t> = 13</a:t>
            </a:r>
          </a:p>
          <a:p>
            <a:r>
              <a:rPr lang="pt-BR" dirty="0" err="1"/>
              <a:t>Tmin</a:t>
            </a:r>
            <a:r>
              <a:rPr lang="pt-BR" dirty="0"/>
              <a:t>(4) -&gt; </a:t>
            </a:r>
            <a:r>
              <a:rPr lang="pt-BR" dirty="0" err="1"/>
              <a:t>B</a:t>
            </a:r>
            <a:r>
              <a:rPr lang="pt-BR" dirty="0"/>
              <a:t> =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8E2E8-9B19-8146-B8FC-DD4746BE83AE}"/>
              </a:ext>
            </a:extLst>
          </p:cNvPr>
          <p:cNvSpPr txBox="1"/>
          <p:nvPr/>
        </p:nvSpPr>
        <p:spPr>
          <a:xfrm>
            <a:off x="6513783" y="2306643"/>
            <a:ext cx="20776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-&gt; 2 = 12 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(1) -&gt; C = 11</a:t>
            </a:r>
          </a:p>
          <a:p>
            <a:r>
              <a:rPr lang="pt-BR" dirty="0" err="1"/>
              <a:t>Tmin</a:t>
            </a:r>
            <a:r>
              <a:rPr lang="pt-BR" dirty="0"/>
              <a:t>(3) -&gt; </a:t>
            </a:r>
            <a:r>
              <a:rPr lang="pt-BR" dirty="0" err="1"/>
              <a:t>B</a:t>
            </a:r>
            <a:r>
              <a:rPr lang="pt-BR" dirty="0"/>
              <a:t> = 13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(4) -&gt; </a:t>
            </a:r>
            <a:r>
              <a:rPr lang="pt-BR" dirty="0" err="1"/>
              <a:t>B</a:t>
            </a:r>
            <a:r>
              <a:rPr lang="pt-BR" dirty="0"/>
              <a:t> = 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F0C34-B097-AF44-9E5E-9780B136E1E9}"/>
              </a:ext>
            </a:extLst>
          </p:cNvPr>
          <p:cNvSpPr txBox="1"/>
          <p:nvPr/>
        </p:nvSpPr>
        <p:spPr>
          <a:xfrm>
            <a:off x="6513783" y="5078564"/>
            <a:ext cx="20776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-&gt; 4 = 40 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(1) -&gt; C = 11</a:t>
            </a:r>
          </a:p>
          <a:p>
            <a:r>
              <a:rPr lang="pt-BR" dirty="0" err="1"/>
              <a:t>Tmin</a:t>
            </a:r>
            <a:r>
              <a:rPr lang="pt-BR" dirty="0"/>
              <a:t>(3) -&gt; </a:t>
            </a:r>
            <a:r>
              <a:rPr lang="pt-BR" dirty="0" err="1"/>
              <a:t>B</a:t>
            </a:r>
            <a:r>
              <a:rPr lang="pt-BR" dirty="0"/>
              <a:t> = 13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(2) -&gt; </a:t>
            </a:r>
            <a:r>
              <a:rPr lang="pt-BR" dirty="0" err="1"/>
              <a:t>B</a:t>
            </a:r>
            <a:r>
              <a:rPr lang="pt-BR" dirty="0"/>
              <a:t> =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C0BB8-E7BF-0F48-8034-12A666BC1BF9}"/>
              </a:ext>
            </a:extLst>
          </p:cNvPr>
          <p:cNvSpPr txBox="1"/>
          <p:nvPr/>
        </p:nvSpPr>
        <p:spPr>
          <a:xfrm>
            <a:off x="6524409" y="3617652"/>
            <a:ext cx="20776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-&gt; 3 = 18 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(1) -&gt; C = 11</a:t>
            </a:r>
          </a:p>
          <a:p>
            <a:r>
              <a:rPr lang="pt-BR" dirty="0" err="1"/>
              <a:t>Tmin</a:t>
            </a:r>
            <a:r>
              <a:rPr lang="pt-BR" dirty="0"/>
              <a:t>(4) -&gt; </a:t>
            </a:r>
            <a:r>
              <a:rPr lang="pt-BR" dirty="0" err="1"/>
              <a:t>B</a:t>
            </a:r>
            <a:r>
              <a:rPr lang="pt-BR" dirty="0"/>
              <a:t> = 22</a:t>
            </a:r>
            <a:br>
              <a:rPr lang="pt-BR" dirty="0"/>
            </a:br>
            <a:r>
              <a:rPr lang="pt-BR" dirty="0" err="1"/>
              <a:t>Tmin</a:t>
            </a:r>
            <a:r>
              <a:rPr lang="pt-BR" dirty="0"/>
              <a:t>(2) -&gt; </a:t>
            </a:r>
            <a:r>
              <a:rPr lang="pt-BR" dirty="0" err="1"/>
              <a:t>D</a:t>
            </a:r>
            <a:r>
              <a:rPr lang="pt-BR" dirty="0"/>
              <a:t> = 14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82FC8EA-FE66-7E43-83AC-9E301F17B0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15532" y="1389809"/>
            <a:ext cx="908877" cy="498984"/>
          </a:xfrm>
          <a:prstGeom prst="bentConnector3">
            <a:avLst>
              <a:gd name="adj1" fmla="val 10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BA9F071-9E7B-104F-8C6A-C5752189602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15532" y="4969207"/>
            <a:ext cx="898251" cy="709522"/>
          </a:xfrm>
          <a:prstGeom prst="bentConnector3">
            <a:avLst>
              <a:gd name="adj1" fmla="val -22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D328D8-CD26-7046-96BA-6E24D33342FA}"/>
              </a:ext>
            </a:extLst>
          </p:cNvPr>
          <p:cNvCxnSpPr/>
          <p:nvPr/>
        </p:nvCxnSpPr>
        <p:spPr>
          <a:xfrm>
            <a:off x="5963299" y="2761537"/>
            <a:ext cx="561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A96882-B889-8640-86A9-CA2CD83F66DB}"/>
              </a:ext>
            </a:extLst>
          </p:cNvPr>
          <p:cNvCxnSpPr/>
          <p:nvPr/>
        </p:nvCxnSpPr>
        <p:spPr>
          <a:xfrm>
            <a:off x="5963299" y="4089179"/>
            <a:ext cx="561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sky, wall, object, clock&#10;&#10;Description automatically generated">
            <a:extLst>
              <a:ext uri="{FF2B5EF4-FFF2-40B4-BE49-F238E27FC236}">
                <a16:creationId xmlns:a16="http://schemas.microsoft.com/office/drawing/2014/main" id="{813070D9-CB0B-2B4B-8115-B4CBB4CE4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0" y="4817981"/>
            <a:ext cx="3785190" cy="19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9B5-641B-4644-8031-04F4A730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de-DE" sz="2000" dirty="0" err="1"/>
              <a:t>Branch-and-bound</a:t>
            </a:r>
            <a:endParaRPr lang="pt-B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10CB-6526-D142-B0D2-998238B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3" y="2638044"/>
            <a:ext cx="2297823" cy="3263206"/>
          </a:xfrm>
        </p:spPr>
        <p:txBody>
          <a:bodyPr>
            <a:normAutofit/>
          </a:bodyPr>
          <a:lstStyle/>
          <a:p>
            <a:r>
              <a:rPr lang="pt-BR" dirty="0"/>
              <a:t>Valor da função objetiva: 58 (melhor opção)</a:t>
            </a:r>
          </a:p>
          <a:p>
            <a:r>
              <a:rPr lang="pt-BR" dirty="0"/>
              <a:t>Update da função objetiva: 59</a:t>
            </a:r>
          </a:p>
          <a:p>
            <a:endParaRPr lang="pt" dirty="0"/>
          </a:p>
          <a:p>
            <a:endParaRPr lang="pt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964692"/>
            <a:ext cx="516407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1128683"/>
            <a:ext cx="491864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4F40948-9442-6349-B843-A69B2FFA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24" y="2049396"/>
            <a:ext cx="4670298" cy="2767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F9B26-C83A-B04F-A14F-79A4D154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A7F28-1DA3-2449-AD7D-21297DE1AB35}"/>
              </a:ext>
            </a:extLst>
          </p:cNvPr>
          <p:cNvSpPr txBox="1"/>
          <p:nvPr/>
        </p:nvSpPr>
        <p:spPr>
          <a:xfrm>
            <a:off x="6535082" y="953083"/>
            <a:ext cx="218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-&gt; 2 = 12 </a:t>
            </a:r>
            <a:br>
              <a:rPr lang="pt-BR" dirty="0"/>
            </a:br>
            <a:r>
              <a:rPr lang="pt-BR" dirty="0" err="1"/>
              <a:t>b</a:t>
            </a:r>
            <a:r>
              <a:rPr lang="pt-BR" dirty="0"/>
              <a:t> -&gt; 1 = 14</a:t>
            </a:r>
          </a:p>
          <a:p>
            <a:r>
              <a:rPr lang="pt-BR" dirty="0" err="1"/>
              <a:t>Tmin</a:t>
            </a:r>
            <a:r>
              <a:rPr lang="pt-BR" dirty="0"/>
              <a:t>(3) -&gt; C = 19</a:t>
            </a:r>
          </a:p>
          <a:p>
            <a:r>
              <a:rPr lang="pt-BR" dirty="0" err="1"/>
              <a:t>Tmin</a:t>
            </a:r>
            <a:r>
              <a:rPr lang="pt-BR" dirty="0"/>
              <a:t>(4) -&gt; C = 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8700B-FF53-4249-A9BC-FE4EDD8F19E8}"/>
              </a:ext>
            </a:extLst>
          </p:cNvPr>
          <p:cNvSpPr txBox="1"/>
          <p:nvPr/>
        </p:nvSpPr>
        <p:spPr>
          <a:xfrm>
            <a:off x="6631814" y="4010783"/>
            <a:ext cx="218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-&gt; 2 = 12 </a:t>
            </a:r>
            <a:br>
              <a:rPr lang="pt-BR" dirty="0"/>
            </a:br>
            <a:r>
              <a:rPr lang="pt-BR" dirty="0" err="1"/>
              <a:t>b</a:t>
            </a:r>
            <a:r>
              <a:rPr lang="pt-BR" dirty="0"/>
              <a:t> -&gt; 4 = 22</a:t>
            </a:r>
          </a:p>
          <a:p>
            <a:r>
              <a:rPr lang="pt-BR" dirty="0" err="1"/>
              <a:t>Tmin</a:t>
            </a:r>
            <a:r>
              <a:rPr lang="pt-BR" dirty="0"/>
              <a:t>(1) -&gt; C = 11</a:t>
            </a:r>
          </a:p>
          <a:p>
            <a:r>
              <a:rPr lang="pt-BR" dirty="0" err="1"/>
              <a:t>Tmin</a:t>
            </a:r>
            <a:r>
              <a:rPr lang="pt-BR" dirty="0"/>
              <a:t>(3) -&gt; C = 19</a:t>
            </a:r>
          </a:p>
        </p:txBody>
      </p:sp>
      <p:pic>
        <p:nvPicPr>
          <p:cNvPr id="10" name="Picture 9" descr="A picture containing sky, wall, object, clock&#10;&#10;Description automatically generated">
            <a:extLst>
              <a:ext uri="{FF2B5EF4-FFF2-40B4-BE49-F238E27FC236}">
                <a16:creationId xmlns:a16="http://schemas.microsoft.com/office/drawing/2014/main" id="{D67097E6-C7F2-4745-BD48-FA12CFB9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8019"/>
            <a:ext cx="3785190" cy="19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9B5-641B-4644-8031-04F4A730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8" y="258843"/>
            <a:ext cx="2300202" cy="1188720"/>
          </a:xfrm>
        </p:spPr>
        <p:txBody>
          <a:bodyPr>
            <a:normAutofit/>
          </a:bodyPr>
          <a:lstStyle/>
          <a:p>
            <a:r>
              <a:rPr lang="de-DE" sz="2000" dirty="0" err="1"/>
              <a:t>Branch-and-bound</a:t>
            </a:r>
            <a:endParaRPr lang="pt-B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10CB-6526-D142-B0D2-998238B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99" y="1636971"/>
            <a:ext cx="2297823" cy="3263206"/>
          </a:xfrm>
        </p:spPr>
        <p:txBody>
          <a:bodyPr>
            <a:normAutofit/>
          </a:bodyPr>
          <a:lstStyle/>
          <a:p>
            <a:endParaRPr lang="pt" dirty="0"/>
          </a:p>
          <a:p>
            <a:endParaRPr lang="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F9B26-C83A-B04F-A14F-79A4D154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989C0-44AC-6546-BB55-22ED62FE0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4493" y="1600222"/>
            <a:ext cx="7713484" cy="2950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999BF6-5ABE-2245-9E62-4CBF46876E7D}"/>
              </a:ext>
            </a:extLst>
          </p:cNvPr>
          <p:cNvSpPr txBox="1"/>
          <p:nvPr/>
        </p:nvSpPr>
        <p:spPr>
          <a:xfrm>
            <a:off x="4395314" y="300509"/>
            <a:ext cx="394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Update da função objetiva: 64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A2A38-508E-C444-BCB6-38E1E1492385}"/>
              </a:ext>
            </a:extLst>
          </p:cNvPr>
          <p:cNvSpPr/>
          <p:nvPr/>
        </p:nvSpPr>
        <p:spPr>
          <a:xfrm>
            <a:off x="3872452" y="1678458"/>
            <a:ext cx="1845128" cy="5895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88FF2-F812-A945-850F-196FCA0A3627}"/>
              </a:ext>
            </a:extLst>
          </p:cNvPr>
          <p:cNvSpPr/>
          <p:nvPr/>
        </p:nvSpPr>
        <p:spPr>
          <a:xfrm>
            <a:off x="3958671" y="3039094"/>
            <a:ext cx="1845128" cy="5895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A6F13-2330-BF4A-A52D-EA0D1EF1680E}"/>
              </a:ext>
            </a:extLst>
          </p:cNvPr>
          <p:cNvSpPr/>
          <p:nvPr/>
        </p:nvSpPr>
        <p:spPr>
          <a:xfrm>
            <a:off x="2154234" y="3025017"/>
            <a:ext cx="1524899" cy="5895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3949A-E827-F842-AB41-376123476334}"/>
              </a:ext>
            </a:extLst>
          </p:cNvPr>
          <p:cNvSpPr/>
          <p:nvPr/>
        </p:nvSpPr>
        <p:spPr>
          <a:xfrm>
            <a:off x="2160220" y="3760814"/>
            <a:ext cx="1524899" cy="6485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2049D-C8AD-5B45-930A-66C4C88A9A2B}"/>
              </a:ext>
            </a:extLst>
          </p:cNvPr>
          <p:cNvSpPr/>
          <p:nvPr/>
        </p:nvSpPr>
        <p:spPr>
          <a:xfrm>
            <a:off x="6090114" y="2767715"/>
            <a:ext cx="2701453" cy="7134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14AA7-2F49-9F4F-90A4-6E9DDBF6C4EE}"/>
              </a:ext>
            </a:extLst>
          </p:cNvPr>
          <p:cNvSpPr/>
          <p:nvPr/>
        </p:nvSpPr>
        <p:spPr>
          <a:xfrm>
            <a:off x="6029651" y="1863516"/>
            <a:ext cx="2701453" cy="58959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6275D-113E-5E46-8326-2C21A9B4E6BC}"/>
              </a:ext>
            </a:extLst>
          </p:cNvPr>
          <p:cNvSpPr/>
          <p:nvPr/>
        </p:nvSpPr>
        <p:spPr>
          <a:xfrm>
            <a:off x="2346878" y="1651229"/>
            <a:ext cx="1260247" cy="58959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97EE0B9-F101-5047-9E8A-152BD643D98F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rot="16200000" flipV="1">
            <a:off x="6355303" y="838441"/>
            <a:ext cx="995378" cy="1054772"/>
          </a:xfrm>
          <a:prstGeom prst="bentConnector3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2D384-8CBD-9E49-8440-935B0462923B}"/>
              </a:ext>
            </a:extLst>
          </p:cNvPr>
          <p:cNvSpPr/>
          <p:nvPr/>
        </p:nvSpPr>
        <p:spPr>
          <a:xfrm>
            <a:off x="4444861" y="278547"/>
            <a:ext cx="3761490" cy="58959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 descr="A picture containing sky, wall, object, clock&#10;&#10;Description automatically generated">
            <a:extLst>
              <a:ext uri="{FF2B5EF4-FFF2-40B4-BE49-F238E27FC236}">
                <a16:creationId xmlns:a16="http://schemas.microsoft.com/office/drawing/2014/main" id="{507DD9EF-47D8-9C41-8953-3C572AC97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36926"/>
            <a:ext cx="3785190" cy="19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D4DE-CF42-334F-8AF5-5754F01C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48960-DFDC-CD4B-91BA-59B26F65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BF041E72-D2AA-FD43-B33A-86D25B68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0" y="2256922"/>
            <a:ext cx="7260856" cy="23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21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1130</Words>
  <Application>Microsoft Macintosh PowerPoint</Application>
  <PresentationFormat>On-screen Show (4:3)</PresentationFormat>
  <Paragraphs>142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Parcel</vt:lpstr>
      <vt:lpstr>Branch and bound</vt:lpstr>
      <vt:lpstr>Branch and bound</vt:lpstr>
      <vt:lpstr>Branch and bound</vt:lpstr>
      <vt:lpstr>The assignment problem</vt:lpstr>
      <vt:lpstr>The assignment problem</vt:lpstr>
      <vt:lpstr>Branch-and-bound</vt:lpstr>
      <vt:lpstr>Branch-and-bound</vt:lpstr>
      <vt:lpstr>Branch-and-bound</vt:lpstr>
      <vt:lpstr>Exemplo 2</vt:lpstr>
      <vt:lpstr>Exemplo 2</vt:lpstr>
      <vt:lpstr>Exemplo 2</vt:lpstr>
      <vt:lpstr>Exemplo 2</vt:lpstr>
      <vt:lpstr>Branch and bound</vt:lpstr>
      <vt:lpstr>Branch and bound</vt:lpstr>
      <vt:lpstr>Versão genérica do algoritmo</vt:lpstr>
      <vt:lpstr>Problema da mochila com B&amp;B</vt:lpstr>
      <vt:lpstr>Problema da mochila com B&amp;B</vt:lpstr>
      <vt:lpstr>Problema da mochila com B&amp;B</vt:lpstr>
      <vt:lpstr>PowerPoint Presentation</vt:lpstr>
      <vt:lpstr>PowerPoint Presentation</vt:lpstr>
      <vt:lpstr>Exercício</vt:lpstr>
      <vt:lpstr>PowerPoint Presentation</vt:lpstr>
      <vt:lpstr>Exemplo Mochila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Fabio Leite</dc:creator>
  <cp:lastModifiedBy>Fabio Leite</cp:lastModifiedBy>
  <cp:revision>60</cp:revision>
  <dcterms:created xsi:type="dcterms:W3CDTF">2019-05-02T21:49:32Z</dcterms:created>
  <dcterms:modified xsi:type="dcterms:W3CDTF">2022-03-11T10:40:50Z</dcterms:modified>
</cp:coreProperties>
</file>