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  <p:sldId id="283" r:id="rId29"/>
    <p:sldId id="291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0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5"/>
    <p:restoredTop sz="90112"/>
  </p:normalViewPr>
  <p:slideViewPr>
    <p:cSldViewPr snapToGrid="0" snapToObjects="1">
      <p:cViewPr varScale="1">
        <p:scale>
          <a:sx n="136" d="100"/>
          <a:sy n="136" d="100"/>
        </p:scale>
        <p:origin x="3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894BB3-F4A9-4D0E-8BCA-A5531126E7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6578CD-783B-40AA-8C02-D01EC03AAEA8}">
      <dgm:prSet/>
      <dgm:spPr/>
      <dgm:t>
        <a:bodyPr/>
        <a:lstStyle/>
        <a:p>
          <a:r>
            <a:rPr lang="pt-BR"/>
            <a:t>O que é um </a:t>
          </a:r>
          <a:r>
            <a:rPr lang="pt-BR" b="1"/>
            <a:t>escolha gulosa </a:t>
          </a:r>
          <a:r>
            <a:rPr lang="pt-BR"/>
            <a:t>para o problema de seleção de atividades?</a:t>
          </a:r>
          <a:endParaRPr lang="en-US"/>
        </a:p>
      </dgm:t>
    </dgm:pt>
    <dgm:pt modelId="{9C84D56D-9C03-4E13-B072-28ECD2F2B36D}" type="parTrans" cxnId="{02950CBA-06E2-4D1D-9DE4-87099F21E533}">
      <dgm:prSet/>
      <dgm:spPr/>
      <dgm:t>
        <a:bodyPr/>
        <a:lstStyle/>
        <a:p>
          <a:endParaRPr lang="en-US"/>
        </a:p>
      </dgm:t>
    </dgm:pt>
    <dgm:pt modelId="{33CB18B3-9FFF-4DC0-875A-8702E9B2F31C}" type="sibTrans" cxnId="{02950CBA-06E2-4D1D-9DE4-87099F21E533}">
      <dgm:prSet/>
      <dgm:spPr/>
      <dgm:t>
        <a:bodyPr/>
        <a:lstStyle/>
        <a:p>
          <a:endParaRPr lang="en-US"/>
        </a:p>
      </dgm:t>
    </dgm:pt>
    <dgm:pt modelId="{E3E1413A-654D-4F84-BE35-93DBCDBD9372}">
      <dgm:prSet/>
      <dgm:spPr/>
      <dgm:t>
        <a:bodyPr/>
        <a:lstStyle/>
        <a:p>
          <a:r>
            <a:rPr lang="pt-BR"/>
            <a:t>A intuição sugere que nós escolhamos as atividades que deixem o recurso mais disponível possível para o máximo de atividades possível</a:t>
          </a:r>
          <a:endParaRPr lang="en-US"/>
        </a:p>
      </dgm:t>
    </dgm:pt>
    <dgm:pt modelId="{349D2158-D705-499B-A2EF-1BC6D3DE6D9C}" type="parTrans" cxnId="{CAA14A18-7200-4F2D-B1F8-35044FC40592}">
      <dgm:prSet/>
      <dgm:spPr/>
      <dgm:t>
        <a:bodyPr/>
        <a:lstStyle/>
        <a:p>
          <a:endParaRPr lang="en-US"/>
        </a:p>
      </dgm:t>
    </dgm:pt>
    <dgm:pt modelId="{E80CFE6A-9536-4C65-8609-57D221D4EF7F}" type="sibTrans" cxnId="{CAA14A18-7200-4F2D-B1F8-35044FC40592}">
      <dgm:prSet/>
      <dgm:spPr/>
      <dgm:t>
        <a:bodyPr/>
        <a:lstStyle/>
        <a:p>
          <a:endParaRPr lang="en-US"/>
        </a:p>
      </dgm:t>
    </dgm:pt>
    <dgm:pt modelId="{AF6FCDFC-D102-41C1-AAF0-FCFA35CBF4FF}">
      <dgm:prSet/>
      <dgm:spPr/>
      <dgm:t>
        <a:bodyPr/>
        <a:lstStyle/>
        <a:p>
          <a:r>
            <a:rPr lang="pt-BR"/>
            <a:t>Uma das atividades precisa ser selecionada</a:t>
          </a:r>
          <a:endParaRPr lang="en-US"/>
        </a:p>
      </dgm:t>
    </dgm:pt>
    <dgm:pt modelId="{6BD91476-CF33-460C-B505-EAC812DBC96E}" type="parTrans" cxnId="{4352D89C-A09C-489B-89A0-4673AF26C084}">
      <dgm:prSet/>
      <dgm:spPr/>
      <dgm:t>
        <a:bodyPr/>
        <a:lstStyle/>
        <a:p>
          <a:endParaRPr lang="en-US"/>
        </a:p>
      </dgm:t>
    </dgm:pt>
    <dgm:pt modelId="{0A8792EA-2CB5-4C89-BE9F-C918E6E15733}" type="sibTrans" cxnId="{4352D89C-A09C-489B-89A0-4673AF26C084}">
      <dgm:prSet/>
      <dgm:spPr/>
      <dgm:t>
        <a:bodyPr/>
        <a:lstStyle/>
        <a:p>
          <a:endParaRPr lang="en-US"/>
        </a:p>
      </dgm:t>
    </dgm:pt>
    <dgm:pt modelId="{7CEF0257-5195-4679-A5B7-CE0C42855359}">
      <dgm:prSet/>
      <dgm:spPr/>
      <dgm:t>
        <a:bodyPr/>
        <a:lstStyle/>
        <a:p>
          <a:r>
            <a:rPr lang="pt-BR" dirty="0"/>
            <a:t>Devemos escolher a atividade que termina mais rápido para manter o recurso disponível mais tempo possível</a:t>
          </a:r>
          <a:endParaRPr lang="en-US" dirty="0"/>
        </a:p>
      </dgm:t>
    </dgm:pt>
    <dgm:pt modelId="{A4280B4F-9A8B-4C13-86AA-4BF09B8F4266}" type="parTrans" cxnId="{7F77E4E3-5ABD-4807-B168-51E72C92771B}">
      <dgm:prSet/>
      <dgm:spPr/>
      <dgm:t>
        <a:bodyPr/>
        <a:lstStyle/>
        <a:p>
          <a:endParaRPr lang="en-US"/>
        </a:p>
      </dgm:t>
    </dgm:pt>
    <dgm:pt modelId="{A2952489-55B0-4B42-9F94-8C133369247A}" type="sibTrans" cxnId="{7F77E4E3-5ABD-4807-B168-51E72C92771B}">
      <dgm:prSet/>
      <dgm:spPr/>
      <dgm:t>
        <a:bodyPr/>
        <a:lstStyle/>
        <a:p>
          <a:endParaRPr lang="en-US"/>
        </a:p>
      </dgm:t>
    </dgm:pt>
    <dgm:pt modelId="{437C54D5-C439-463A-A619-8DC33714CBD7}" type="pres">
      <dgm:prSet presAssocID="{4D894BB3-F4A9-4D0E-8BCA-A5531126E795}" presName="root" presStyleCnt="0">
        <dgm:presLayoutVars>
          <dgm:dir/>
          <dgm:resizeHandles val="exact"/>
        </dgm:presLayoutVars>
      </dgm:prSet>
      <dgm:spPr/>
    </dgm:pt>
    <dgm:pt modelId="{45106119-763B-4BD9-8AF6-8C57D2E97120}" type="pres">
      <dgm:prSet presAssocID="{EF6578CD-783B-40AA-8C02-D01EC03AAEA8}" presName="compNode" presStyleCnt="0"/>
      <dgm:spPr/>
    </dgm:pt>
    <dgm:pt modelId="{634A69D2-0C9F-4B4E-86BF-D50CCAD18D3E}" type="pres">
      <dgm:prSet presAssocID="{EF6578CD-783B-40AA-8C02-D01EC03AAEA8}" presName="bgRect" presStyleLbl="bgShp" presStyleIdx="0" presStyleCnt="4"/>
      <dgm:spPr/>
    </dgm:pt>
    <dgm:pt modelId="{554D9F42-7D2D-4205-9719-AE8D55D9AA94}" type="pres">
      <dgm:prSet presAssocID="{EF6578CD-783B-40AA-8C02-D01EC03AAE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BA326EFC-970D-4FDC-A107-9B421EAC613E}" type="pres">
      <dgm:prSet presAssocID="{EF6578CD-783B-40AA-8C02-D01EC03AAEA8}" presName="spaceRect" presStyleCnt="0"/>
      <dgm:spPr/>
    </dgm:pt>
    <dgm:pt modelId="{00F795B9-5426-41E0-840E-365D100FC502}" type="pres">
      <dgm:prSet presAssocID="{EF6578CD-783B-40AA-8C02-D01EC03AAEA8}" presName="parTx" presStyleLbl="revTx" presStyleIdx="0" presStyleCnt="4">
        <dgm:presLayoutVars>
          <dgm:chMax val="0"/>
          <dgm:chPref val="0"/>
        </dgm:presLayoutVars>
      </dgm:prSet>
      <dgm:spPr/>
    </dgm:pt>
    <dgm:pt modelId="{19915CD0-F84E-4D70-A8A5-13DC8294A1A0}" type="pres">
      <dgm:prSet presAssocID="{33CB18B3-9FFF-4DC0-875A-8702E9B2F31C}" presName="sibTrans" presStyleCnt="0"/>
      <dgm:spPr/>
    </dgm:pt>
    <dgm:pt modelId="{61607B09-F79B-43C5-991E-E6BB1D2935E3}" type="pres">
      <dgm:prSet presAssocID="{E3E1413A-654D-4F84-BE35-93DBCDBD9372}" presName="compNode" presStyleCnt="0"/>
      <dgm:spPr/>
    </dgm:pt>
    <dgm:pt modelId="{C3E89835-5458-48DA-BC64-5DFCA38CA73A}" type="pres">
      <dgm:prSet presAssocID="{E3E1413A-654D-4F84-BE35-93DBCDBD9372}" presName="bgRect" presStyleLbl="bgShp" presStyleIdx="1" presStyleCnt="4"/>
      <dgm:spPr/>
    </dgm:pt>
    <dgm:pt modelId="{814DF6CC-97E8-46D4-87DC-FAF04A117761}" type="pres">
      <dgm:prSet presAssocID="{E3E1413A-654D-4F84-BE35-93DBCDBD93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EBBCDA6-FFD5-47FD-A4FC-6BCE36F4B5C6}" type="pres">
      <dgm:prSet presAssocID="{E3E1413A-654D-4F84-BE35-93DBCDBD9372}" presName="spaceRect" presStyleCnt="0"/>
      <dgm:spPr/>
    </dgm:pt>
    <dgm:pt modelId="{DF36B8B4-D86B-4AE6-A2B0-F932CAF2F4D7}" type="pres">
      <dgm:prSet presAssocID="{E3E1413A-654D-4F84-BE35-93DBCDBD9372}" presName="parTx" presStyleLbl="revTx" presStyleIdx="1" presStyleCnt="4">
        <dgm:presLayoutVars>
          <dgm:chMax val="0"/>
          <dgm:chPref val="0"/>
        </dgm:presLayoutVars>
      </dgm:prSet>
      <dgm:spPr/>
    </dgm:pt>
    <dgm:pt modelId="{BCF89703-B4A4-498C-90E1-80B6165A7B3F}" type="pres">
      <dgm:prSet presAssocID="{E80CFE6A-9536-4C65-8609-57D221D4EF7F}" presName="sibTrans" presStyleCnt="0"/>
      <dgm:spPr/>
    </dgm:pt>
    <dgm:pt modelId="{4CCEBC3C-FEFE-4511-A01E-B77CA23A175D}" type="pres">
      <dgm:prSet presAssocID="{AF6FCDFC-D102-41C1-AAF0-FCFA35CBF4FF}" presName="compNode" presStyleCnt="0"/>
      <dgm:spPr/>
    </dgm:pt>
    <dgm:pt modelId="{D2C7D0CC-C2D7-448C-8C8E-4AC6CA14D7D6}" type="pres">
      <dgm:prSet presAssocID="{AF6FCDFC-D102-41C1-AAF0-FCFA35CBF4FF}" presName="bgRect" presStyleLbl="bgShp" presStyleIdx="2" presStyleCnt="4"/>
      <dgm:spPr/>
    </dgm:pt>
    <dgm:pt modelId="{64A64E89-C95B-41AA-8E28-A693C7CA5C98}" type="pres">
      <dgm:prSet presAssocID="{AF6FCDFC-D102-41C1-AAF0-FCFA35CBF4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AD577197-C7DC-4EC7-A70E-5BA3040C81F9}" type="pres">
      <dgm:prSet presAssocID="{AF6FCDFC-D102-41C1-AAF0-FCFA35CBF4FF}" presName="spaceRect" presStyleCnt="0"/>
      <dgm:spPr/>
    </dgm:pt>
    <dgm:pt modelId="{66C7E6AA-0418-4F45-B521-7A33FA27EA51}" type="pres">
      <dgm:prSet presAssocID="{AF6FCDFC-D102-41C1-AAF0-FCFA35CBF4FF}" presName="parTx" presStyleLbl="revTx" presStyleIdx="2" presStyleCnt="4">
        <dgm:presLayoutVars>
          <dgm:chMax val="0"/>
          <dgm:chPref val="0"/>
        </dgm:presLayoutVars>
      </dgm:prSet>
      <dgm:spPr/>
    </dgm:pt>
    <dgm:pt modelId="{5012718B-D2CB-4220-994D-40A3CE2969E3}" type="pres">
      <dgm:prSet presAssocID="{0A8792EA-2CB5-4C89-BE9F-C918E6E15733}" presName="sibTrans" presStyleCnt="0"/>
      <dgm:spPr/>
    </dgm:pt>
    <dgm:pt modelId="{DF964C3D-2FA8-4AB7-8F13-F7BEE544B1BC}" type="pres">
      <dgm:prSet presAssocID="{7CEF0257-5195-4679-A5B7-CE0C42855359}" presName="compNode" presStyleCnt="0"/>
      <dgm:spPr/>
    </dgm:pt>
    <dgm:pt modelId="{9B53DAEE-E055-413A-A139-7C1013FA7B7A}" type="pres">
      <dgm:prSet presAssocID="{7CEF0257-5195-4679-A5B7-CE0C42855359}" presName="bgRect" presStyleLbl="bgShp" presStyleIdx="3" presStyleCnt="4"/>
      <dgm:spPr/>
    </dgm:pt>
    <dgm:pt modelId="{E2160618-365E-4190-A83D-93AD3592615E}" type="pres">
      <dgm:prSet presAssocID="{7CEF0257-5195-4679-A5B7-CE0C428553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01713EC-14DF-4EFB-B751-60429D46EB3A}" type="pres">
      <dgm:prSet presAssocID="{7CEF0257-5195-4679-A5B7-CE0C42855359}" presName="spaceRect" presStyleCnt="0"/>
      <dgm:spPr/>
    </dgm:pt>
    <dgm:pt modelId="{D3A5280C-6DFD-4F68-99AB-BE8FDCC94010}" type="pres">
      <dgm:prSet presAssocID="{7CEF0257-5195-4679-A5B7-CE0C428553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A14A18-7200-4F2D-B1F8-35044FC40592}" srcId="{4D894BB3-F4A9-4D0E-8BCA-A5531126E795}" destId="{E3E1413A-654D-4F84-BE35-93DBCDBD9372}" srcOrd="1" destOrd="0" parTransId="{349D2158-D705-499B-A2EF-1BC6D3DE6D9C}" sibTransId="{E80CFE6A-9536-4C65-8609-57D221D4EF7F}"/>
    <dgm:cxn modelId="{22128053-9578-4B55-90F3-A1D5208E0A24}" type="presOf" srcId="{AF6FCDFC-D102-41C1-AAF0-FCFA35CBF4FF}" destId="{66C7E6AA-0418-4F45-B521-7A33FA27EA51}" srcOrd="0" destOrd="0" presId="urn:microsoft.com/office/officeart/2018/2/layout/IconVerticalSolidList"/>
    <dgm:cxn modelId="{2CD15575-AB51-4AEB-A6C8-CAAEA1E177F3}" type="presOf" srcId="{7CEF0257-5195-4679-A5B7-CE0C42855359}" destId="{D3A5280C-6DFD-4F68-99AB-BE8FDCC94010}" srcOrd="0" destOrd="0" presId="urn:microsoft.com/office/officeart/2018/2/layout/IconVerticalSolidList"/>
    <dgm:cxn modelId="{4352D89C-A09C-489B-89A0-4673AF26C084}" srcId="{4D894BB3-F4A9-4D0E-8BCA-A5531126E795}" destId="{AF6FCDFC-D102-41C1-AAF0-FCFA35CBF4FF}" srcOrd="2" destOrd="0" parTransId="{6BD91476-CF33-460C-B505-EAC812DBC96E}" sibTransId="{0A8792EA-2CB5-4C89-BE9F-C918E6E15733}"/>
    <dgm:cxn modelId="{02950CBA-06E2-4D1D-9DE4-87099F21E533}" srcId="{4D894BB3-F4A9-4D0E-8BCA-A5531126E795}" destId="{EF6578CD-783B-40AA-8C02-D01EC03AAEA8}" srcOrd="0" destOrd="0" parTransId="{9C84D56D-9C03-4E13-B072-28ECD2F2B36D}" sibTransId="{33CB18B3-9FFF-4DC0-875A-8702E9B2F31C}"/>
    <dgm:cxn modelId="{5AD3A4BB-6173-45FD-AEB2-0175AE367CF0}" type="presOf" srcId="{EF6578CD-783B-40AA-8C02-D01EC03AAEA8}" destId="{00F795B9-5426-41E0-840E-365D100FC502}" srcOrd="0" destOrd="0" presId="urn:microsoft.com/office/officeart/2018/2/layout/IconVerticalSolidList"/>
    <dgm:cxn modelId="{B38CACC6-A629-4247-93C1-A4497EEB54C5}" type="presOf" srcId="{E3E1413A-654D-4F84-BE35-93DBCDBD9372}" destId="{DF36B8B4-D86B-4AE6-A2B0-F932CAF2F4D7}" srcOrd="0" destOrd="0" presId="urn:microsoft.com/office/officeart/2018/2/layout/IconVerticalSolidList"/>
    <dgm:cxn modelId="{7C8651DE-F3FA-4AC2-9E44-E899C04927A2}" type="presOf" srcId="{4D894BB3-F4A9-4D0E-8BCA-A5531126E795}" destId="{437C54D5-C439-463A-A619-8DC33714CBD7}" srcOrd="0" destOrd="0" presId="urn:microsoft.com/office/officeart/2018/2/layout/IconVerticalSolidList"/>
    <dgm:cxn modelId="{7F77E4E3-5ABD-4807-B168-51E72C92771B}" srcId="{4D894BB3-F4A9-4D0E-8BCA-A5531126E795}" destId="{7CEF0257-5195-4679-A5B7-CE0C42855359}" srcOrd="3" destOrd="0" parTransId="{A4280B4F-9A8B-4C13-86AA-4BF09B8F4266}" sibTransId="{A2952489-55B0-4B42-9F94-8C133369247A}"/>
    <dgm:cxn modelId="{90F5EB87-C5D4-4206-9D00-7E5F8BF7181E}" type="presParOf" srcId="{437C54D5-C439-463A-A619-8DC33714CBD7}" destId="{45106119-763B-4BD9-8AF6-8C57D2E97120}" srcOrd="0" destOrd="0" presId="urn:microsoft.com/office/officeart/2018/2/layout/IconVerticalSolidList"/>
    <dgm:cxn modelId="{2F42166B-4654-4444-A58C-31AD40F4F028}" type="presParOf" srcId="{45106119-763B-4BD9-8AF6-8C57D2E97120}" destId="{634A69D2-0C9F-4B4E-86BF-D50CCAD18D3E}" srcOrd="0" destOrd="0" presId="urn:microsoft.com/office/officeart/2018/2/layout/IconVerticalSolidList"/>
    <dgm:cxn modelId="{E01E2FB8-4E17-4C2A-8876-FA7F6EC7FFD1}" type="presParOf" srcId="{45106119-763B-4BD9-8AF6-8C57D2E97120}" destId="{554D9F42-7D2D-4205-9719-AE8D55D9AA94}" srcOrd="1" destOrd="0" presId="urn:microsoft.com/office/officeart/2018/2/layout/IconVerticalSolidList"/>
    <dgm:cxn modelId="{B6B8C36D-FF82-40B2-AAEA-E02AF04A0F50}" type="presParOf" srcId="{45106119-763B-4BD9-8AF6-8C57D2E97120}" destId="{BA326EFC-970D-4FDC-A107-9B421EAC613E}" srcOrd="2" destOrd="0" presId="urn:microsoft.com/office/officeart/2018/2/layout/IconVerticalSolidList"/>
    <dgm:cxn modelId="{3B058CF9-0CD0-4C8A-BB1F-1B82CC3C22D2}" type="presParOf" srcId="{45106119-763B-4BD9-8AF6-8C57D2E97120}" destId="{00F795B9-5426-41E0-840E-365D100FC502}" srcOrd="3" destOrd="0" presId="urn:microsoft.com/office/officeart/2018/2/layout/IconVerticalSolidList"/>
    <dgm:cxn modelId="{DA5E2214-CCB5-471B-9C7C-FB384D56E41C}" type="presParOf" srcId="{437C54D5-C439-463A-A619-8DC33714CBD7}" destId="{19915CD0-F84E-4D70-A8A5-13DC8294A1A0}" srcOrd="1" destOrd="0" presId="urn:microsoft.com/office/officeart/2018/2/layout/IconVerticalSolidList"/>
    <dgm:cxn modelId="{F0CE1A6E-2161-44AC-A3D9-BBCE3544513B}" type="presParOf" srcId="{437C54D5-C439-463A-A619-8DC33714CBD7}" destId="{61607B09-F79B-43C5-991E-E6BB1D2935E3}" srcOrd="2" destOrd="0" presId="urn:microsoft.com/office/officeart/2018/2/layout/IconVerticalSolidList"/>
    <dgm:cxn modelId="{B91249E6-D3E4-4FD8-8E8B-BAB84D989446}" type="presParOf" srcId="{61607B09-F79B-43C5-991E-E6BB1D2935E3}" destId="{C3E89835-5458-48DA-BC64-5DFCA38CA73A}" srcOrd="0" destOrd="0" presId="urn:microsoft.com/office/officeart/2018/2/layout/IconVerticalSolidList"/>
    <dgm:cxn modelId="{6C3E3810-4CCA-420A-A0CC-B6384DD8E53C}" type="presParOf" srcId="{61607B09-F79B-43C5-991E-E6BB1D2935E3}" destId="{814DF6CC-97E8-46D4-87DC-FAF04A117761}" srcOrd="1" destOrd="0" presId="urn:microsoft.com/office/officeart/2018/2/layout/IconVerticalSolidList"/>
    <dgm:cxn modelId="{D81F9F70-70A9-4F6C-BB1E-70FDFFEB6C82}" type="presParOf" srcId="{61607B09-F79B-43C5-991E-E6BB1D2935E3}" destId="{DEBBCDA6-FFD5-47FD-A4FC-6BCE36F4B5C6}" srcOrd="2" destOrd="0" presId="urn:microsoft.com/office/officeart/2018/2/layout/IconVerticalSolidList"/>
    <dgm:cxn modelId="{0E707DBE-C5AD-4F6E-A346-4E459FDF6B11}" type="presParOf" srcId="{61607B09-F79B-43C5-991E-E6BB1D2935E3}" destId="{DF36B8B4-D86B-4AE6-A2B0-F932CAF2F4D7}" srcOrd="3" destOrd="0" presId="urn:microsoft.com/office/officeart/2018/2/layout/IconVerticalSolidList"/>
    <dgm:cxn modelId="{84B983EE-E008-4192-932E-F5D335B69329}" type="presParOf" srcId="{437C54D5-C439-463A-A619-8DC33714CBD7}" destId="{BCF89703-B4A4-498C-90E1-80B6165A7B3F}" srcOrd="3" destOrd="0" presId="urn:microsoft.com/office/officeart/2018/2/layout/IconVerticalSolidList"/>
    <dgm:cxn modelId="{29473C94-02C3-4C30-9386-3ECED2B24055}" type="presParOf" srcId="{437C54D5-C439-463A-A619-8DC33714CBD7}" destId="{4CCEBC3C-FEFE-4511-A01E-B77CA23A175D}" srcOrd="4" destOrd="0" presId="urn:microsoft.com/office/officeart/2018/2/layout/IconVerticalSolidList"/>
    <dgm:cxn modelId="{30B148B2-4413-4081-823E-7883F86D73F1}" type="presParOf" srcId="{4CCEBC3C-FEFE-4511-A01E-B77CA23A175D}" destId="{D2C7D0CC-C2D7-448C-8C8E-4AC6CA14D7D6}" srcOrd="0" destOrd="0" presId="urn:microsoft.com/office/officeart/2018/2/layout/IconVerticalSolidList"/>
    <dgm:cxn modelId="{BF60E6F8-4215-4176-AD09-6AFB294A4444}" type="presParOf" srcId="{4CCEBC3C-FEFE-4511-A01E-B77CA23A175D}" destId="{64A64E89-C95B-41AA-8E28-A693C7CA5C98}" srcOrd="1" destOrd="0" presId="urn:microsoft.com/office/officeart/2018/2/layout/IconVerticalSolidList"/>
    <dgm:cxn modelId="{1F018E66-2BA5-43A9-8859-2027844E1407}" type="presParOf" srcId="{4CCEBC3C-FEFE-4511-A01E-B77CA23A175D}" destId="{AD577197-C7DC-4EC7-A70E-5BA3040C81F9}" srcOrd="2" destOrd="0" presId="urn:microsoft.com/office/officeart/2018/2/layout/IconVerticalSolidList"/>
    <dgm:cxn modelId="{1D15F04F-6700-47BB-B022-921E2F664235}" type="presParOf" srcId="{4CCEBC3C-FEFE-4511-A01E-B77CA23A175D}" destId="{66C7E6AA-0418-4F45-B521-7A33FA27EA51}" srcOrd="3" destOrd="0" presId="urn:microsoft.com/office/officeart/2018/2/layout/IconVerticalSolidList"/>
    <dgm:cxn modelId="{6B781027-3E45-4D13-A475-1A2621D063D9}" type="presParOf" srcId="{437C54D5-C439-463A-A619-8DC33714CBD7}" destId="{5012718B-D2CB-4220-994D-40A3CE2969E3}" srcOrd="5" destOrd="0" presId="urn:microsoft.com/office/officeart/2018/2/layout/IconVerticalSolidList"/>
    <dgm:cxn modelId="{2E0658BD-0EE2-4B75-881E-8F684529B77E}" type="presParOf" srcId="{437C54D5-C439-463A-A619-8DC33714CBD7}" destId="{DF964C3D-2FA8-4AB7-8F13-F7BEE544B1BC}" srcOrd="6" destOrd="0" presId="urn:microsoft.com/office/officeart/2018/2/layout/IconVerticalSolidList"/>
    <dgm:cxn modelId="{36970B49-AC72-4615-B470-FB69E17F51EA}" type="presParOf" srcId="{DF964C3D-2FA8-4AB7-8F13-F7BEE544B1BC}" destId="{9B53DAEE-E055-413A-A139-7C1013FA7B7A}" srcOrd="0" destOrd="0" presId="urn:microsoft.com/office/officeart/2018/2/layout/IconVerticalSolidList"/>
    <dgm:cxn modelId="{41570A6B-F8BB-40F4-94F4-B5830786D99E}" type="presParOf" srcId="{DF964C3D-2FA8-4AB7-8F13-F7BEE544B1BC}" destId="{E2160618-365E-4190-A83D-93AD3592615E}" srcOrd="1" destOrd="0" presId="urn:microsoft.com/office/officeart/2018/2/layout/IconVerticalSolidList"/>
    <dgm:cxn modelId="{CBABF66F-DF00-4694-B6A8-047FA5AAF65D}" type="presParOf" srcId="{DF964C3D-2FA8-4AB7-8F13-F7BEE544B1BC}" destId="{A01713EC-14DF-4EFB-B751-60429D46EB3A}" srcOrd="2" destOrd="0" presId="urn:microsoft.com/office/officeart/2018/2/layout/IconVerticalSolidList"/>
    <dgm:cxn modelId="{85E0A25C-E94E-49E3-B1CA-7820CACD131D}" type="presParOf" srcId="{DF964C3D-2FA8-4AB7-8F13-F7BEE544B1BC}" destId="{D3A5280C-6DFD-4F68-99AB-BE8FDCC940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A69D2-0C9F-4B4E-86BF-D50CCAD18D3E}">
      <dsp:nvSpPr>
        <dsp:cNvPr id="0" name=""/>
        <dsp:cNvSpPr/>
      </dsp:nvSpPr>
      <dsp:spPr>
        <a:xfrm>
          <a:off x="0" y="2190"/>
          <a:ext cx="4613672" cy="11099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D9F42-7D2D-4205-9719-AE8D55D9AA94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795B9-5426-41E0-840E-365D100FC502}">
      <dsp:nvSpPr>
        <dsp:cNvPr id="0" name=""/>
        <dsp:cNvSpPr/>
      </dsp:nvSpPr>
      <dsp:spPr>
        <a:xfrm>
          <a:off x="1282042" y="2190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 que é um </a:t>
          </a:r>
          <a:r>
            <a:rPr lang="pt-BR" sz="1500" b="1" kern="1200"/>
            <a:t>escolha gulosa </a:t>
          </a:r>
          <a:r>
            <a:rPr lang="pt-BR" sz="1500" kern="1200"/>
            <a:t>para o problema de seleção de atividades?</a:t>
          </a:r>
          <a:endParaRPr lang="en-US" sz="1500" kern="1200"/>
        </a:p>
      </dsp:txBody>
      <dsp:txXfrm>
        <a:off x="1282042" y="2190"/>
        <a:ext cx="3331629" cy="1109993"/>
      </dsp:txXfrm>
    </dsp:sp>
    <dsp:sp modelId="{C3E89835-5458-48DA-BC64-5DFCA38CA73A}">
      <dsp:nvSpPr>
        <dsp:cNvPr id="0" name=""/>
        <dsp:cNvSpPr/>
      </dsp:nvSpPr>
      <dsp:spPr>
        <a:xfrm>
          <a:off x="0" y="1389682"/>
          <a:ext cx="4613672" cy="11099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DF6CC-97E8-46D4-87DC-FAF04A117761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6B8B4-D86B-4AE6-A2B0-F932CAF2F4D7}">
      <dsp:nvSpPr>
        <dsp:cNvPr id="0" name=""/>
        <dsp:cNvSpPr/>
      </dsp:nvSpPr>
      <dsp:spPr>
        <a:xfrm>
          <a:off x="1282042" y="1389682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 intuição sugere que nós escolhamos as atividades que deixem o recurso mais disponível possível para o máximo de atividades possível</a:t>
          </a:r>
          <a:endParaRPr lang="en-US" sz="1500" kern="1200"/>
        </a:p>
      </dsp:txBody>
      <dsp:txXfrm>
        <a:off x="1282042" y="1389682"/>
        <a:ext cx="3331629" cy="1109993"/>
      </dsp:txXfrm>
    </dsp:sp>
    <dsp:sp modelId="{D2C7D0CC-C2D7-448C-8C8E-4AC6CA14D7D6}">
      <dsp:nvSpPr>
        <dsp:cNvPr id="0" name=""/>
        <dsp:cNvSpPr/>
      </dsp:nvSpPr>
      <dsp:spPr>
        <a:xfrm>
          <a:off x="0" y="2777174"/>
          <a:ext cx="4613672" cy="1109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64E89-C95B-41AA-8E28-A693C7CA5C98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7E6AA-0418-4F45-B521-7A33FA27EA51}">
      <dsp:nvSpPr>
        <dsp:cNvPr id="0" name=""/>
        <dsp:cNvSpPr/>
      </dsp:nvSpPr>
      <dsp:spPr>
        <a:xfrm>
          <a:off x="1282042" y="2777174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Uma das atividades precisa ser selecionada</a:t>
          </a:r>
          <a:endParaRPr lang="en-US" sz="1500" kern="1200"/>
        </a:p>
      </dsp:txBody>
      <dsp:txXfrm>
        <a:off x="1282042" y="2777174"/>
        <a:ext cx="3331629" cy="1109993"/>
      </dsp:txXfrm>
    </dsp:sp>
    <dsp:sp modelId="{9B53DAEE-E055-413A-A139-7C1013FA7B7A}">
      <dsp:nvSpPr>
        <dsp:cNvPr id="0" name=""/>
        <dsp:cNvSpPr/>
      </dsp:nvSpPr>
      <dsp:spPr>
        <a:xfrm>
          <a:off x="0" y="4164666"/>
          <a:ext cx="4613672" cy="1109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60618-365E-4190-A83D-93AD3592615E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5280C-6DFD-4F68-99AB-BE8FDCC94010}">
      <dsp:nvSpPr>
        <dsp:cNvPr id="0" name=""/>
        <dsp:cNvSpPr/>
      </dsp:nvSpPr>
      <dsp:spPr>
        <a:xfrm>
          <a:off x="1282042" y="4164666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Devemos escolher a atividade que termina mais rápido para manter o recurso disponível mais tempo possível</a:t>
          </a:r>
          <a:endParaRPr lang="en-US" sz="1500" kern="1200" dirty="0"/>
        </a:p>
      </dsp:txBody>
      <dsp:txXfrm>
        <a:off x="1282042" y="4164666"/>
        <a:ext cx="3331629" cy="110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0A8-2B91-5B4E-ACA5-DFAA0DAAADD0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28646-786C-C64B-9499-DB64442980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35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“Greedy” thinking leads to giving one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quarter because it reduces the remaining amount the most, namely, to 23 cents. In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step, you had the same coins at your disposal, but you could not give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quarter, because it would have violated the problem’s constraints. So your best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in this step was one dime, reducing the remaining amount to 13 cents.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 one more dime left you with 3 cents to be given with three pennies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0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greedy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 suggests constructing a solution through a sequence of steps, each expanding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partially constructed solution obtained so far, until a complete solution</a:t>
            </a:r>
          </a:p>
          <a:p>
            <a:endParaRPr lang="e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each step—and this is the central point of this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technique—the choice made must be: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feasible, i.e., it has to satisfy the problem’s constraints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locally optimal, i.e., it has to be the best local choice among all feasible choices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 on that step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irrevocable, i.e., once made, it cannot be changed on subsequent steps of the</a:t>
            </a:r>
          </a:p>
          <a:p>
            <a:r>
              <a:rPr lang="e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</a:p>
          <a:p>
            <a:endParaRPr lang="e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5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variable-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considerably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fixed-length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infrequent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16.3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such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1-bit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4-bit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f. This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.45  1 C 13  3 C 12  3 C 16  3 C 9  4 C 5  4/  1,000 D 224,000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approximately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25%.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optimal</a:t>
            </a: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shall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8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Such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codes.3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won’t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</a:t>
            </a: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optimal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just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variablelength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16.3,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3-character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0101100 D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0101100,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“”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denotes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desirable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unambiguous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initial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translate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a tree T corresponding to a prefix code, we can easily compute the number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bits required to encode a file. For each character c in the alphabet C, let the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c:freq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denote the frequency of c in the file and let dT .c/ denote the depth of c’s leaf in the tree. Note that dT .c/ is also the length of the codeword for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c. The number of bits required to encode a file is thus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58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jCj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jCj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1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final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min-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least-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whose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frequencies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05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evidente que o algoritmo produz uma mochila fracionária viável; o difícil é provar que ela é tem valor máximo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7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1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adjacency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implemented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min-heap,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O(|E| log |V |).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|V| − 1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smallest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|E|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element’s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min-heap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exceeding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|V |.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earlier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O(log |V |)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Prim’s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28646-786C-C64B-9499-DB6444298093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7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01C9-8978-6D48-BC90-8CE667A126B0}" type="datetime1">
              <a:rPr lang="de-DE" smtClean="0"/>
              <a:t>14.03.22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53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9ABBD-047F-A04B-9C94-BE02B76213EA}" type="datetime1">
              <a:rPr lang="de-DE" smtClean="0"/>
              <a:t>14.03.22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95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5C28-F13E-F040-844C-B2E1464AFB43}" type="datetime1">
              <a:rPr lang="de-DE" smtClean="0"/>
              <a:t>14.03.22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61" y="169561"/>
            <a:ext cx="8309113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0F2A-06CC-DE40-96F1-384EF8B431CE}" type="datetime1">
              <a:rPr lang="de-DE" smtClean="0"/>
              <a:t>14.03.22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59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917F-71CF-E645-A1B4-DA4C6768A36B}" type="datetime1">
              <a:rPr lang="de-DE" smtClean="0"/>
              <a:t>14.03.22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17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DDC4-1627-094B-9248-2BD047E13DCC}" type="datetime1">
              <a:rPr lang="de-DE" smtClean="0"/>
              <a:t>14.03.22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97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BCFC7-0427-FE40-B129-A529471B13BA}" type="datetime1">
              <a:rPr lang="de-DE" smtClean="0"/>
              <a:t>14.03.22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6875-5FC5-2943-A1BA-7B9451EA38B6}" type="datetime1">
              <a:rPr lang="de-DE" smtClean="0"/>
              <a:t>14.03.22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4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2C9C-3684-5047-BF0A-26FCDB50C9E4}" type="datetime1">
              <a:rPr lang="de-DE" smtClean="0"/>
              <a:t>14.03.22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87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B9D7-0AA2-B447-B437-A30A1046D1A8}" type="datetime1">
              <a:rPr lang="de-DE" smtClean="0"/>
              <a:t>14.03.22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1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89B3462-C32C-2D45-9B09-6A9818E0896F}" type="datetime1">
              <a:rPr lang="de-DE" smtClean="0"/>
              <a:t>14.03.22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67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B00CE3-5DAE-0149-8072-707528EA0837}" type="datetime1">
              <a:rPr lang="de-DE" smtClean="0"/>
              <a:t>14.03.22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A77A6E-275D-834C-A477-A607DD4A493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9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nalise_de_algoritmos/aulas/dicionario.html#natural" TargetMode="External"/><Relationship Id="rId2" Type="http://schemas.openxmlformats.org/officeDocument/2006/relationships/hyperlink" Target="https://www.ime.usp.br/~pf/analise_de_algoritmos/aulas/dicionario.html#raciona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nalise_de_algoritmos/aulas/guloso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e.usp.br/~pf/analise_de_algoritmos/aulas/instance.html#instanc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_para_grafos/aulas/spanningtrees.html#subtre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me.usp.br/~pf/algoritmos_para_grafos/aulas/spanningtrees.html#fan" TargetMode="External"/><Relationship Id="rId4" Type="http://schemas.openxmlformats.org/officeDocument/2006/relationships/hyperlink" Target="https://www.ime.usp.br/~pf/algoritmos_para_grafos/aulas/graphs.html#subgraph-undirected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B7D6-36BA-EF48-849A-B32FCB681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Estratégia gulosa de formação de algoritmos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869FC-8CD2-9A4B-8442-BB5A4B59B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Fábio Luiz Leite Júnior</a:t>
            </a:r>
            <a:br>
              <a:rPr lang="pt-BR" dirty="0"/>
            </a:br>
            <a:r>
              <a:rPr lang="pt-BR" dirty="0"/>
              <a:t>Departamento de Computação</a:t>
            </a:r>
            <a:br>
              <a:rPr lang="pt-BR" dirty="0"/>
            </a:br>
            <a:r>
              <a:rPr lang="pt-BR" dirty="0"/>
              <a:t>Universidade Estadual da Paraíba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EE745-3F95-DC48-AAD5-ECC9B022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48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167AC-64A3-9F4F-BC69-76767ECE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681105"/>
            <a:ext cx="2551176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pt-BR" sz="2200"/>
              <a:t>Problema de seleção de atividades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DC61-5145-0548-A22D-4545560F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A77A6E-275D-834C-A477-A607DD4A493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pt-B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D470CAC-121E-4287-A4C5-A7C8CC444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2486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9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D26A-DDE2-CD4C-8376-E1D3674E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seleção de atividades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F6699-0B3E-0C46-AB5C-A54ED2295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Se fizermos a escolha gulosa, teremos apenas um subproblema para resolver:</a:t>
                </a:r>
              </a:p>
              <a:p>
                <a:pPr lvl="1"/>
                <a:r>
                  <a:rPr lang="pt-BR" dirty="0"/>
                  <a:t>Encontrar atividades que começam depois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O problema estabelecido possui uma subestrutura de ótima</a:t>
                </a:r>
              </a:p>
              <a:p>
                <a:pPr lvl="1"/>
                <a:r>
                  <a:rPr lang="pt-BR" dirty="0"/>
                  <a:t>Assuma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pt-BR" dirty="0"/>
                  <a:t>Conjuntos das atividades que começam depois que a atividade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termina</a:t>
                </a:r>
              </a:p>
              <a:p>
                <a:pPr lvl="1"/>
                <a:r>
                  <a:rPr lang="pt-BR" dirty="0"/>
                  <a:t>Se tomarmos a decisão gulosa para a atividade a</a:t>
                </a:r>
                <a:r>
                  <a:rPr lang="pt-BR" baseline="-25000" dirty="0"/>
                  <a:t>i</a:t>
                </a:r>
                <a:r>
                  <a:rPr lang="pt-BR" dirty="0"/>
                  <a:t> então S</a:t>
                </a:r>
                <a:r>
                  <a:rPr lang="pt-BR" baseline="-25000" dirty="0"/>
                  <a:t>i</a:t>
                </a:r>
                <a:r>
                  <a:rPr lang="pt-BR" dirty="0"/>
                  <a:t> resta apenas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/>
                  <a:t> único subproblema para resolver.</a:t>
                </a:r>
              </a:p>
              <a:p>
                <a:r>
                  <a:rPr lang="pt-BR" dirty="0"/>
                  <a:t>Subestrutura ótima nos diz que se a</a:t>
                </a:r>
                <a:r>
                  <a:rPr lang="pt-BR" baseline="-25000" dirty="0"/>
                  <a:t>i</a:t>
                </a:r>
                <a:r>
                  <a:rPr lang="pt-BR" dirty="0"/>
                  <a:t> é uma ótima solução então uma ótima solução para o problema original consiste da atividade a</a:t>
                </a:r>
                <a:r>
                  <a:rPr lang="pt-BR" baseline="-25000" dirty="0"/>
                  <a:t>i</a:t>
                </a:r>
                <a:r>
                  <a:rPr lang="pt-BR" dirty="0"/>
                  <a:t> e todas as atividades numa ótima solução para o subproblema S</a:t>
                </a:r>
                <a:r>
                  <a:rPr lang="pt-BR" baseline="-25000" dirty="0"/>
                  <a:t>i </a:t>
                </a:r>
                <a:r>
                  <a:rPr lang="pt-BR" dirty="0"/>
                  <a:t> (Definição recursiva)</a:t>
                </a:r>
                <a:endParaRPr lang="pt-BR" baseline="-25000" dirty="0"/>
              </a:p>
              <a:p>
                <a:r>
                  <a:rPr lang="pt-BR" dirty="0"/>
                  <a:t>Teorema:</a:t>
                </a:r>
              </a:p>
              <a:p>
                <a:pPr lvl="1"/>
                <a:r>
                  <a:rPr lang="pt-BR" dirty="0"/>
                  <a:t>Considere qualquer subproblema não vazio </a:t>
                </a:r>
                <a:r>
                  <a:rPr lang="pt-BR" dirty="0" err="1"/>
                  <a:t>S</a:t>
                </a:r>
                <a:r>
                  <a:rPr lang="pt-BR" baseline="-25000" dirty="0" err="1"/>
                  <a:t>k</a:t>
                </a:r>
                <a:r>
                  <a:rPr lang="pt-BR" dirty="0"/>
                  <a:t> e assuma </a:t>
                </a:r>
                <a:r>
                  <a:rPr lang="pt-BR" dirty="0" err="1"/>
                  <a:t>a</a:t>
                </a:r>
                <a:r>
                  <a:rPr lang="pt-BR" baseline="-25000" dirty="0" err="1"/>
                  <a:t>m</a:t>
                </a:r>
                <a:r>
                  <a:rPr lang="pt-BR" baseline="-25000" dirty="0"/>
                  <a:t>  </a:t>
                </a:r>
                <a:r>
                  <a:rPr lang="pt-BR" dirty="0"/>
                  <a:t>como uma atividade em </a:t>
                </a:r>
                <a:r>
                  <a:rPr lang="pt-BR" dirty="0" err="1"/>
                  <a:t>S</a:t>
                </a:r>
                <a:r>
                  <a:rPr lang="pt-BR" baseline="-25000" dirty="0" err="1"/>
                  <a:t>k</a:t>
                </a:r>
                <a:r>
                  <a:rPr lang="pt-BR" dirty="0"/>
                  <a:t> com o tempo final mais cedo dentre as atividades do conjunto. Então </a:t>
                </a:r>
                <a:r>
                  <a:rPr lang="pt-BR" dirty="0" err="1"/>
                  <a:t>a</a:t>
                </a:r>
                <a:r>
                  <a:rPr lang="pt-BR" baseline="-25000" dirty="0" err="1"/>
                  <a:t>m</a:t>
                </a:r>
                <a:r>
                  <a:rPr lang="pt-BR" dirty="0"/>
                  <a:t> deve ser incluída em algum subconjunto máximo de atividades mutuamente compatíveis de </a:t>
                </a:r>
                <a:r>
                  <a:rPr lang="pt-BR" dirty="0" err="1"/>
                  <a:t>S</a:t>
                </a:r>
                <a:r>
                  <a:rPr lang="pt-BR" baseline="-25000" dirty="0" err="1"/>
                  <a:t>k</a:t>
                </a:r>
                <a:endParaRPr lang="pt-BR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F6699-0B3E-0C46-AB5C-A54ED2295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 t="-1170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79E39-A77B-7445-86CF-BC2AE259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89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B75B-6B35-6C4F-86DD-DA4845F7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recursivo para escalonamento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E35D1-7782-EC4D-82D6-1489D134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12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453F8-5816-2E42-A874-F19FB7CF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4" y="1731818"/>
            <a:ext cx="7742652" cy="42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0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DF6B-7C42-3241-AD60-0CAA8948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7B92F-BCC7-F140-B777-60E455A1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13</a:t>
            </a:fld>
            <a:endParaRPr lang="pt-BR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8560DE-D72A-404B-AE05-5283A670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8" y="1467920"/>
            <a:ext cx="7703127" cy="52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9BDB-CD73-1444-AAFE-CA4E7F0B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FF661-A4A7-A842-85F2-10167A2A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14</a:t>
            </a:fld>
            <a:endParaRPr lang="pt-BR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085615-EFB1-B049-AAC7-B5D61F00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499528"/>
            <a:ext cx="7633855" cy="51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C035-7EAC-5442-A6EE-ADE4DE6E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8F26-DC7A-E941-9FA6-66DE6516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15</a:t>
            </a:fld>
            <a:endParaRPr lang="pt-BR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DDB3BB-A123-1F4A-8CB0-78A8ADCE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8" y="1376116"/>
            <a:ext cx="7564582" cy="52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4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CCD0-E40F-7741-AC4E-C1A4F504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iterativo para escalonamento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B5763-4FE2-E84C-A57C-451B21D5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16</a:t>
            </a:fld>
            <a:endParaRPr lang="pt-BR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923C87-6718-BD46-A06B-41B6E811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2" y="1448156"/>
            <a:ext cx="7384473" cy="52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2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C0C8-C88E-ED4E-B4FF-86B5AAB4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gerais da estratégia gulosa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9E33-FBFB-D54A-B1DC-DBE83C01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Determine uma subestrutura ótima do problema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Desenvolva uma solução recursiva.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Mostre que se nós tomarmos a escolha gulosa, apenas um subproblema fica restando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Prove que é sempre seguro fazer escolhas gulosas.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Desenvolva o algoritmo recursivo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Converter para o o algoritmo iterativo.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ECE07-D014-3041-AC56-5ADB680C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5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BA51-BDA8-D548-98F9-8C5123F7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fundamentais das estratégias gulosas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E4E3-524F-3E46-9818-7B73B23DE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Escolha gulosa (</a:t>
            </a:r>
            <a:r>
              <a:rPr lang="pt-BR" dirty="0" err="1"/>
              <a:t>Greedy-choice</a:t>
            </a:r>
            <a:r>
              <a:rPr lang="pt-BR" dirty="0"/>
              <a:t> </a:t>
            </a:r>
            <a:r>
              <a:rPr lang="pt-BR" dirty="0" err="1"/>
              <a:t>property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Nós podemos montar uma solução ótima global através de várias escolhas locais gulosas.</a:t>
            </a:r>
          </a:p>
          <a:p>
            <a:pPr lvl="1"/>
            <a:r>
              <a:rPr lang="pt-BR" dirty="0"/>
              <a:t>Outros algoritmos tenta processar a solução completa (divisão e conquista)</a:t>
            </a:r>
          </a:p>
          <a:p>
            <a:pPr lvl="1"/>
            <a:r>
              <a:rPr lang="pt-BR" dirty="0"/>
              <a:t>Não depende de qualquer escolha futura</a:t>
            </a:r>
          </a:p>
          <a:p>
            <a:r>
              <a:rPr lang="pt-BR" dirty="0"/>
              <a:t>Subestrutura ótima</a:t>
            </a:r>
          </a:p>
          <a:p>
            <a:pPr lvl="1"/>
            <a:r>
              <a:rPr lang="pt-BR" dirty="0"/>
              <a:t>Possui uma se uma solução ótima para o problema possuir soluções ótimas para os subproblemas</a:t>
            </a:r>
          </a:p>
          <a:p>
            <a:pPr lvl="1"/>
            <a:r>
              <a:rPr lang="pt-BR" dirty="0"/>
              <a:t>Ingrediente chave para aplicação de outras técnicas</a:t>
            </a:r>
          </a:p>
          <a:p>
            <a:pPr lvl="1"/>
            <a:r>
              <a:rPr lang="pt-BR" dirty="0"/>
              <a:t>Ex.: teorema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46CFD-9DFD-8E45-9F49-08548F9A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9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366A-533B-9841-B1CE-87FCA707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</a:t>
            </a:r>
            <a:r>
              <a:rPr lang="pt-BR" dirty="0" err="1"/>
              <a:t>huffman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5604-CC32-1E41-96E3-2B4116D9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técnica de compressão de dados que permite ganhos entre 20% e 90% dependendo das características dos dados processados</a:t>
            </a:r>
          </a:p>
          <a:p>
            <a:r>
              <a:rPr lang="pt-BR" dirty="0"/>
              <a:t>Sequencias de caracteres</a:t>
            </a:r>
          </a:p>
          <a:p>
            <a:r>
              <a:rPr lang="pt-BR" dirty="0"/>
              <a:t>Ideia geral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dirty="0"/>
              <a:t>Substituir a codificação dos caracteres original (8-bits tabela </a:t>
            </a:r>
            <a:r>
              <a:rPr lang="pt-BR" dirty="0" err="1"/>
              <a:t>asc</a:t>
            </a:r>
            <a:r>
              <a:rPr lang="pt-BR" dirty="0"/>
              <a:t> </a:t>
            </a:r>
            <a:r>
              <a:rPr lang="pt-BR" dirty="0" err="1"/>
              <a:t>ii</a:t>
            </a:r>
            <a:r>
              <a:rPr lang="pt-BR" dirty="0"/>
              <a:t>)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dirty="0"/>
              <a:t>Construir uma tabela alternativa para os caracteres considerando a frequência das ocorrências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dirty="0"/>
              <a:t>Prover </a:t>
            </a:r>
            <a:r>
              <a:rPr lang="pt-BR"/>
              <a:t>uma estrutura </a:t>
            </a:r>
            <a:r>
              <a:rPr lang="pt-BR" dirty="0"/>
              <a:t>ótima para representar estes códigos através de árvores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dirty="0"/>
              <a:t>Algoritmo guloso para construção e processamento destes elementos.</a:t>
            </a:r>
          </a:p>
          <a:p>
            <a:r>
              <a:rPr lang="pt-BR" dirty="0"/>
              <a:t>Em outras palavras:</a:t>
            </a:r>
          </a:p>
          <a:p>
            <a:pPr lvl="1"/>
            <a:r>
              <a:rPr lang="pt-BR" dirty="0"/>
              <a:t>Usar códigos curtos para os caracteres que ocorrem com frequência e deixar os códigos mais longos para os caracteres mais raros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6D059-587A-034A-8D67-685A4CC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99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47A8DA-E2B1-EA4D-91B7-C909AA69B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16" r="15233" b="1"/>
          <a:stretch/>
        </p:blipFill>
        <p:spPr>
          <a:xfrm>
            <a:off x="20" y="3429001"/>
            <a:ext cx="3986275" cy="3429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8852B-4E86-A448-B3CB-11A3967A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799" y="1290025"/>
            <a:ext cx="3968495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pt-BR" dirty="0"/>
              <a:t>Algoritmos gulosos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405C0-175F-B148-B29F-35BB9047CE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72" r="25331" b="2"/>
          <a:stretch/>
        </p:blipFill>
        <p:spPr>
          <a:xfrm>
            <a:off x="20" y="-2"/>
            <a:ext cx="3986275" cy="3429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A5CC-3495-3449-8A42-A9C4356F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799" y="2858703"/>
            <a:ext cx="3964343" cy="30425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Considere o seguinte problema: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Máquina de passar troco para </a:t>
            </a:r>
            <a:r>
              <a:rPr lang="pt-BR" dirty="0" err="1">
                <a:solidFill>
                  <a:srgbClr val="FFFFFF"/>
                </a:solidFill>
              </a:rPr>
              <a:t>R</a:t>
            </a:r>
            <a:r>
              <a:rPr lang="pt-BR" dirty="0">
                <a:solidFill>
                  <a:srgbClr val="FFFFFF"/>
                </a:solidFill>
              </a:rPr>
              <a:t>$ 0,48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Moedas: R$0,25, </a:t>
            </a:r>
            <a:r>
              <a:rPr lang="pt-BR" dirty="0" err="1">
                <a:solidFill>
                  <a:srgbClr val="FFFFFF"/>
                </a:solidFill>
              </a:rPr>
              <a:t>R</a:t>
            </a:r>
            <a:r>
              <a:rPr lang="pt-BR" dirty="0">
                <a:solidFill>
                  <a:srgbClr val="FFFFFF"/>
                </a:solidFill>
              </a:rPr>
              <a:t>$ 0,10, </a:t>
            </a:r>
            <a:r>
              <a:rPr lang="pt-BR" dirty="0" err="1">
                <a:solidFill>
                  <a:srgbClr val="FFFFFF"/>
                </a:solidFill>
              </a:rPr>
              <a:t>R</a:t>
            </a:r>
            <a:r>
              <a:rPr lang="pt-BR" dirty="0">
                <a:solidFill>
                  <a:srgbClr val="FFFFFF"/>
                </a:solidFill>
              </a:rPr>
              <a:t>$ 0,05 e </a:t>
            </a:r>
            <a:r>
              <a:rPr lang="pt-BR" dirty="0" err="1">
                <a:solidFill>
                  <a:srgbClr val="FFFFFF"/>
                </a:solidFill>
              </a:rPr>
              <a:t>R</a:t>
            </a:r>
            <a:r>
              <a:rPr lang="pt-BR" dirty="0">
                <a:solidFill>
                  <a:srgbClr val="FFFFFF"/>
                </a:solidFill>
              </a:rPr>
              <a:t>$ 0,01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Quais as respostas possíveis?</a:t>
            </a:r>
          </a:p>
          <a:p>
            <a:r>
              <a:rPr lang="pt-BR" dirty="0">
                <a:solidFill>
                  <a:srgbClr val="FFFFFF"/>
                </a:solidFill>
              </a:rPr>
              <a:t>Esta estratégia produz uma solução ótima?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0D5B6-1A6C-4A4F-9429-144075FF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A77A6E-275D-834C-A477-A607DD4A493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98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897C-E4DA-E447-87DA-32A2D324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</a:t>
            </a:r>
            <a:r>
              <a:rPr lang="pt-BR" dirty="0" err="1"/>
              <a:t>huffman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AF74-3051-3045-A77D-2B7CD530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4568024"/>
          </a:xfrm>
        </p:spPr>
        <p:txBody>
          <a:bodyPr/>
          <a:lstStyle/>
          <a:p>
            <a:r>
              <a:rPr lang="pt-BR" dirty="0"/>
              <a:t>Suponha que você precisa compactar um arquivo com 100.000 caracteres .</a:t>
            </a:r>
          </a:p>
          <a:p>
            <a:r>
              <a:rPr lang="pt-BR" dirty="0"/>
              <a:t>Nós observamos que os caracteres ocorrem com a seguinte frequência: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character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 </a:t>
            </a:r>
            <a:r>
              <a:rPr lang="pt-BR" dirty="0" err="1"/>
              <a:t>Variable-length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  <a:p>
            <a:r>
              <a:rPr lang="pt-BR" i="1" dirty="0" err="1"/>
              <a:t>Variable</a:t>
            </a:r>
            <a:r>
              <a:rPr lang="pt-BR" i="1" dirty="0"/>
              <a:t> </a:t>
            </a:r>
            <a:r>
              <a:rPr lang="pt-BR" i="1" dirty="0" err="1"/>
              <a:t>lenght</a:t>
            </a:r>
            <a:r>
              <a:rPr lang="pt-BR" i="1" dirty="0"/>
              <a:t> </a:t>
            </a:r>
            <a:r>
              <a:rPr lang="pt-BR" i="1" dirty="0" err="1"/>
              <a:t>codeword</a:t>
            </a:r>
            <a:r>
              <a:rPr lang="pt-BR" i="1" dirty="0"/>
              <a:t> </a:t>
            </a:r>
            <a:r>
              <a:rPr lang="pt-BR" dirty="0"/>
              <a:t>pode melhorar consideravelmente a compactação frente a qualquer </a:t>
            </a:r>
            <a:r>
              <a:rPr lang="pt-BR" i="1" dirty="0" err="1"/>
              <a:t>fixed-lenght</a:t>
            </a:r>
            <a:r>
              <a:rPr lang="pt-BR" i="1" dirty="0"/>
              <a:t> </a:t>
            </a:r>
            <a:r>
              <a:rPr lang="pt-BR" i="1" dirty="0" err="1"/>
              <a:t>codeword</a:t>
            </a:r>
            <a:r>
              <a:rPr lang="pt-BR" i="1" dirty="0"/>
              <a:t> </a:t>
            </a:r>
            <a:r>
              <a:rPr lang="pt-BR" dirty="0"/>
              <a:t>dando tamanhos menores para caracteres frequentes e tamanhos maiores de palavra para caracteres maiores.</a:t>
            </a:r>
          </a:p>
          <a:p>
            <a:r>
              <a:rPr lang="pt-BR" dirty="0"/>
              <a:t>No exemplo a seguir a modificação gera uma compressão de 25%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CAFC6-DB3B-0743-A906-78D0DC56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20</a:t>
            </a:fld>
            <a:endParaRPr lang="pt-BR"/>
          </a:p>
        </p:txBody>
      </p:sp>
      <p:pic>
        <p:nvPicPr>
          <p:cNvPr id="6" name="Picture 5" descr="A picture containing sky, showing&#10;&#10;Description automatically generated">
            <a:extLst>
              <a:ext uri="{FF2B5EF4-FFF2-40B4-BE49-F238E27FC236}">
                <a16:creationId xmlns:a16="http://schemas.microsoft.com/office/drawing/2014/main" id="{A1EAF502-40B4-674A-844B-DFBFF6CC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23" y="2667000"/>
            <a:ext cx="6835574" cy="13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5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897C-E4DA-E447-87DA-32A2D324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</a:t>
            </a:r>
            <a:r>
              <a:rPr lang="pt-BR" dirty="0" err="1"/>
              <a:t>huffman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AF74-3051-3045-A77D-2B7CD530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2215522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 err="1"/>
              <a:t>Prefix</a:t>
            </a:r>
            <a:r>
              <a:rPr lang="pt-BR" b="1" dirty="0"/>
              <a:t> </a:t>
            </a:r>
            <a:r>
              <a:rPr lang="pt-BR" b="1" dirty="0" err="1"/>
              <a:t>codes</a:t>
            </a:r>
            <a:endParaRPr lang="pt-BR" b="1" dirty="0"/>
          </a:p>
          <a:p>
            <a:pPr lvl="1"/>
            <a:r>
              <a:rPr lang="pt-BR" dirty="0"/>
              <a:t>Consideramos que o código para um caractere pode também servir de prefixo para outro código. (</a:t>
            </a:r>
            <a:r>
              <a:rPr lang="pt-BR" dirty="0" err="1"/>
              <a:t>prefix</a:t>
            </a:r>
            <a:r>
              <a:rPr lang="pt-BR" dirty="0"/>
              <a:t> </a:t>
            </a:r>
            <a:r>
              <a:rPr lang="pt-BR" dirty="0" err="1"/>
              <a:t>codes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Com a implementação de </a:t>
            </a:r>
            <a:r>
              <a:rPr lang="pt-BR" i="1" dirty="0" err="1"/>
              <a:t>prefix</a:t>
            </a:r>
            <a:r>
              <a:rPr lang="pt-BR" i="1" dirty="0"/>
              <a:t> </a:t>
            </a:r>
            <a:r>
              <a:rPr lang="pt-BR" i="1" dirty="0" err="1"/>
              <a:t>codes</a:t>
            </a:r>
            <a:r>
              <a:rPr lang="pt-BR" dirty="0"/>
              <a:t>, nós podemos obter ótima compressão de dados com quaisquer códigos, sem perda de generalidade com as restrições.</a:t>
            </a:r>
          </a:p>
          <a:p>
            <a:r>
              <a:rPr lang="pt-BR" dirty="0"/>
              <a:t>Codificação é através de concatenação dos bits definidos numa árvore</a:t>
            </a:r>
          </a:p>
          <a:p>
            <a:r>
              <a:rPr lang="pt-BR" dirty="0"/>
              <a:t>Simplificação na decodificação devido a independência entre os códigos.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CAFC6-DB3B-0743-A906-78D0DC56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21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C7BFE-183C-8B4C-BB82-512290636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8" y="3993919"/>
            <a:ext cx="4664566" cy="2589761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92870EBE-FF75-2E44-99AA-930CBA903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153" y="3993919"/>
            <a:ext cx="2222500" cy="596900"/>
          </a:xfrm>
          <a:prstGeom prst="rect">
            <a:avLst/>
          </a:prstGeom>
        </p:spPr>
      </p:pic>
      <p:pic>
        <p:nvPicPr>
          <p:cNvPr id="7" name="Picture 6" descr="A picture containing sky, showing&#10;&#10;Description automatically generated">
            <a:extLst>
              <a:ext uri="{FF2B5EF4-FFF2-40B4-BE49-F238E27FC236}">
                <a16:creationId xmlns:a16="http://schemas.microsoft.com/office/drawing/2014/main" id="{F187635B-631E-B249-B10E-EF5156AED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054" y="4719320"/>
            <a:ext cx="4129662" cy="8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2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7675-AF6B-FD48-904B-420A9680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Construindo Códigos de </a:t>
            </a:r>
            <a:r>
              <a:rPr lang="pt-BR" sz="2800" dirty="0" err="1"/>
              <a:t>huffman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4BE2-5939-CA4D-B097-00942CE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22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3820D-EF5C-4245-B9DD-DA0735E5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969655"/>
            <a:ext cx="5295265" cy="787400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D3C7E2D3-AB06-4B49-8985-7C2FD23A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037" y="3080285"/>
            <a:ext cx="4877955" cy="1415630"/>
          </a:xfrm>
          <a:prstGeom prst="rect">
            <a:avLst/>
          </a:prstGeom>
        </p:spPr>
      </p:pic>
      <p:pic>
        <p:nvPicPr>
          <p:cNvPr id="10" name="Picture 9" descr="A close up of a clock&#10;&#10;Description automatically generated">
            <a:extLst>
              <a:ext uri="{FF2B5EF4-FFF2-40B4-BE49-F238E27FC236}">
                <a16:creationId xmlns:a16="http://schemas.microsoft.com/office/drawing/2014/main" id="{66D57F47-52A6-2246-ABF9-B4847F6EB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28" y="4819145"/>
            <a:ext cx="4877954" cy="141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52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8DF7-0275-EB47-A789-8203BCB3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Construindo Códigos de </a:t>
            </a:r>
            <a:r>
              <a:rPr lang="pt-BR" sz="2400" dirty="0" err="1"/>
              <a:t>huffman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6F30-B3E4-EF4C-9FA1-1864D04E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23</a:t>
            </a:fld>
            <a:endParaRPr lang="pt-BR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EF393701-F66F-8B47-9252-5B28B0EC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53" y="1670627"/>
            <a:ext cx="5114637" cy="1758373"/>
          </a:xfrm>
          <a:prstGeom prst="rect">
            <a:avLst/>
          </a:prstGeom>
        </p:spPr>
      </p:pic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D807BDDB-676D-7046-9295-BFFA0C59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112" y="3605644"/>
            <a:ext cx="4485723" cy="26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A38-01D0-0B47-976E-6D3C5884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Construindo Códigos de </a:t>
            </a:r>
            <a:r>
              <a:rPr lang="pt-BR" sz="2800" dirty="0" err="1"/>
              <a:t>huffman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01ADD-747D-3F41-9F7A-7BDAA515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24</a:t>
            </a:fld>
            <a:endParaRPr lang="pt-BR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9B0263C-252D-5C42-B109-8C73D97A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7" y="2134754"/>
            <a:ext cx="7588375" cy="30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43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897C-E4DA-E447-87DA-32A2D324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964692"/>
            <a:ext cx="2300202" cy="1188720"/>
          </a:xfrm>
        </p:spPr>
        <p:txBody>
          <a:bodyPr>
            <a:normAutofit/>
          </a:bodyPr>
          <a:lstStyle/>
          <a:p>
            <a:r>
              <a:rPr lang="pt-BR" sz="1600" dirty="0"/>
              <a:t>Construindo Códigos de </a:t>
            </a:r>
            <a:r>
              <a:rPr lang="pt-BR" sz="1600" dirty="0" err="1"/>
              <a:t>huffman</a:t>
            </a:r>
            <a:endParaRPr lang="pt-BR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AF74-3051-3045-A77D-2B7CD530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2638044"/>
            <a:ext cx="3052769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00" dirty="0"/>
              <a:t>C é o alfabeto que define os possíveis caracteres do arquivo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|C| define a quantidade de nós folhas na árvore de </a:t>
            </a:r>
            <a:r>
              <a:rPr lang="pt-BR" sz="1100" dirty="0" err="1"/>
              <a:t>Huffman</a:t>
            </a:r>
            <a:endParaRPr lang="pt-BR" sz="1100" dirty="0"/>
          </a:p>
          <a:p>
            <a:pPr>
              <a:lnSpc>
                <a:spcPct val="90000"/>
              </a:lnSpc>
            </a:pPr>
            <a:r>
              <a:rPr lang="pt-BR" sz="1100" dirty="0" err="1"/>
              <a:t>Q</a:t>
            </a:r>
            <a:r>
              <a:rPr lang="pt-BR" sz="1100" dirty="0"/>
              <a:t> é uma fila de prioridades min-</a:t>
            </a:r>
            <a:r>
              <a:rPr lang="pt-BR" sz="1100" dirty="0" err="1"/>
              <a:t>heap</a:t>
            </a:r>
            <a:r>
              <a:rPr lang="pt-BR" sz="1100" dirty="0"/>
              <a:t> de acordo com a quantidade de ocorrência.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A ideia geral do algoritmo</a:t>
            </a:r>
          </a:p>
          <a:p>
            <a:pPr lvl="1">
              <a:lnSpc>
                <a:spcPct val="90000"/>
              </a:lnSpc>
            </a:pPr>
            <a:r>
              <a:rPr lang="pt-BR" sz="1100" dirty="0"/>
              <a:t>Fazer um merge dos nós filhos com prioridade em </a:t>
            </a:r>
            <a:r>
              <a:rPr lang="pt-BR" sz="1100" dirty="0" err="1"/>
              <a:t>Q</a:t>
            </a:r>
            <a:endParaRPr lang="pt-BR" sz="1100" dirty="0"/>
          </a:p>
          <a:p>
            <a:pPr lvl="1">
              <a:lnSpc>
                <a:spcPct val="90000"/>
              </a:lnSpc>
            </a:pPr>
            <a:r>
              <a:rPr lang="pt-BR" sz="1100" dirty="0"/>
              <a:t>O novo objeto surge a partir da soma da frequência dos objetos unificados</a:t>
            </a:r>
          </a:p>
          <a:p>
            <a:pPr>
              <a:lnSpc>
                <a:spcPct val="90000"/>
              </a:lnSpc>
            </a:pPr>
            <a:endParaRPr lang="pt-BR" sz="1100" dirty="0"/>
          </a:p>
          <a:p>
            <a:pPr>
              <a:lnSpc>
                <a:spcPct val="90000"/>
              </a:lnSpc>
            </a:pPr>
            <a:endParaRPr lang="pt-BR" sz="1100" dirty="0"/>
          </a:p>
          <a:p>
            <a:pPr marL="0" indent="0">
              <a:lnSpc>
                <a:spcPct val="90000"/>
              </a:lnSpc>
              <a:buNone/>
            </a:pPr>
            <a:endParaRPr lang="pt-BR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0636" y="964692"/>
            <a:ext cx="516407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3351" y="1128683"/>
            <a:ext cx="4918644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5B4417-9F62-D04C-A257-7CFB3696B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3351" y="1120741"/>
            <a:ext cx="4850160" cy="2964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CAFC6-DB3B-0743-A906-78D0DC56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1A77A6E-275D-834C-A477-A607DD4A4938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1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C7C-BD2E-A941-9BD8-76071599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mochila fracionária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8B25-572E-9A40-8989-AC62C827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vetores  (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dirty="0"/>
              <a:t>,</a:t>
            </a:r>
            <a:r>
              <a:rPr lang="pt-BR" i="1" dirty="0"/>
              <a:t>x</a:t>
            </a:r>
            <a:r>
              <a:rPr lang="pt-BR" baseline="-25000" dirty="0"/>
              <a:t>2</a:t>
            </a:r>
            <a:r>
              <a:rPr lang="pt-BR" dirty="0"/>
              <a:t>,…,</a:t>
            </a:r>
            <a:r>
              <a:rPr lang="pt-BR" i="1" dirty="0" err="1"/>
              <a:t>x</a:t>
            </a:r>
            <a:r>
              <a:rPr lang="pt-BR" i="1" baseline="-25000" dirty="0" err="1"/>
              <a:t>n</a:t>
            </a:r>
            <a:r>
              <a:rPr lang="pt-BR" dirty="0"/>
              <a:t>)  e  (</a:t>
            </a:r>
            <a:r>
              <a:rPr lang="pt-BR" i="1" dirty="0"/>
              <a:t>p</a:t>
            </a:r>
            <a:r>
              <a:rPr lang="pt-BR" baseline="-25000" dirty="0"/>
              <a:t>1</a:t>
            </a:r>
            <a:r>
              <a:rPr lang="pt-BR" dirty="0"/>
              <a:t>,</a:t>
            </a:r>
            <a:r>
              <a:rPr lang="pt-BR" i="1" dirty="0"/>
              <a:t>p</a:t>
            </a:r>
            <a:r>
              <a:rPr lang="pt-BR" baseline="-25000" dirty="0"/>
              <a:t>2</a:t>
            </a:r>
            <a:r>
              <a:rPr lang="pt-BR" dirty="0"/>
              <a:t>,…,</a:t>
            </a:r>
            <a:r>
              <a:rPr lang="pt-BR" i="1" dirty="0" err="1"/>
              <a:t>p</a:t>
            </a:r>
            <a:r>
              <a:rPr lang="pt-BR" i="1" baseline="-25000" dirty="0" err="1"/>
              <a:t>n</a:t>
            </a:r>
            <a:r>
              <a:rPr lang="pt-BR" dirty="0"/>
              <a:t>),  denotaremos por  </a:t>
            </a:r>
            <a:r>
              <a:rPr lang="pt-BR" i="1" dirty="0" err="1"/>
              <a:t>x</a:t>
            </a:r>
            <a:r>
              <a:rPr lang="pt-BR" dirty="0"/>
              <a:t> · </a:t>
            </a:r>
            <a:r>
              <a:rPr lang="pt-BR" i="1" dirty="0" err="1"/>
              <a:t>p</a:t>
            </a:r>
            <a:r>
              <a:rPr lang="pt-BR" dirty="0"/>
              <a:t>  o produto escalar de </a:t>
            </a:r>
            <a:r>
              <a:rPr lang="pt-BR" i="1" dirty="0" err="1"/>
              <a:t>x</a:t>
            </a:r>
            <a:r>
              <a:rPr lang="pt-BR" dirty="0"/>
              <a:t> por </a:t>
            </a:r>
            <a:r>
              <a:rPr lang="pt-BR" i="1" dirty="0"/>
              <a:t>p</a:t>
            </a:r>
            <a:r>
              <a:rPr lang="pt-BR" dirty="0"/>
              <a:t>. Portanto,  </a:t>
            </a:r>
            <a:r>
              <a:rPr lang="pt-BR" i="1" dirty="0" err="1"/>
              <a:t>x</a:t>
            </a:r>
            <a:r>
              <a:rPr lang="pt-BR" dirty="0"/>
              <a:t> · </a:t>
            </a:r>
            <a:r>
              <a:rPr lang="pt-BR" i="1" dirty="0" err="1"/>
              <a:t>p</a:t>
            </a:r>
            <a:r>
              <a:rPr lang="pt-BR" dirty="0"/>
              <a:t>  =  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i="1" dirty="0"/>
              <a:t>p</a:t>
            </a:r>
            <a:r>
              <a:rPr lang="pt-BR" baseline="-25000" dirty="0"/>
              <a:t>1</a:t>
            </a:r>
            <a:r>
              <a:rPr lang="pt-BR" dirty="0"/>
              <a:t> + </a:t>
            </a:r>
            <a:r>
              <a:rPr lang="pt-BR" i="1" dirty="0"/>
              <a:t>x</a:t>
            </a:r>
            <a:r>
              <a:rPr lang="pt-BR" baseline="-25000" dirty="0"/>
              <a:t>2</a:t>
            </a:r>
            <a:r>
              <a:rPr lang="pt-BR" i="1" dirty="0"/>
              <a:t>p</a:t>
            </a:r>
            <a:r>
              <a:rPr lang="pt-BR" baseline="-25000" dirty="0"/>
              <a:t>2</a:t>
            </a:r>
            <a:r>
              <a:rPr lang="pt-BR" dirty="0"/>
              <a:t> + … + </a:t>
            </a:r>
            <a:r>
              <a:rPr lang="pt-BR" i="1" dirty="0" err="1"/>
              <a:t>x</a:t>
            </a:r>
            <a:r>
              <a:rPr lang="pt-BR" i="1" baseline="-25000" dirty="0" err="1"/>
              <a:t>n</a:t>
            </a:r>
            <a:r>
              <a:rPr lang="pt-BR" i="1" dirty="0" err="1"/>
              <a:t>p</a:t>
            </a:r>
            <a:r>
              <a:rPr lang="pt-BR" i="1" baseline="-25000" dirty="0" err="1"/>
              <a:t>n</a:t>
            </a:r>
            <a:r>
              <a:rPr lang="pt-BR" dirty="0"/>
              <a:t> . </a:t>
            </a:r>
          </a:p>
          <a:p>
            <a:endParaRPr lang="pt-BR" dirty="0"/>
          </a:p>
          <a:p>
            <a:r>
              <a:rPr lang="pt-BR" dirty="0"/>
              <a:t>Diremos que um vetor (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dirty="0"/>
              <a:t>,</a:t>
            </a:r>
            <a:r>
              <a:rPr lang="pt-BR" i="1" dirty="0"/>
              <a:t>x</a:t>
            </a:r>
            <a:r>
              <a:rPr lang="pt-BR" baseline="-25000" dirty="0"/>
              <a:t>2</a:t>
            </a:r>
            <a:r>
              <a:rPr lang="pt-BR" dirty="0"/>
              <a:t>,…,</a:t>
            </a:r>
            <a:r>
              <a:rPr lang="pt-BR" i="1" dirty="0" err="1"/>
              <a:t>x</a:t>
            </a:r>
            <a:r>
              <a:rPr lang="pt-BR" i="1" baseline="-25000" dirty="0" err="1"/>
              <a:t>n</a:t>
            </a:r>
            <a:r>
              <a:rPr lang="pt-BR" dirty="0"/>
              <a:t>) é </a:t>
            </a:r>
            <a:r>
              <a:rPr lang="pt-BR" i="1" dirty="0"/>
              <a:t>racional</a:t>
            </a:r>
            <a:r>
              <a:rPr lang="pt-BR" dirty="0"/>
              <a:t> se todos os seus componentes forem </a:t>
            </a:r>
            <a:r>
              <a:rPr lang="pt-BR" dirty="0">
                <a:hlinkClick r:id="rId2"/>
              </a:rPr>
              <a:t>números racionais</a:t>
            </a:r>
            <a:r>
              <a:rPr lang="pt-BR" dirty="0"/>
              <a:t> e </a:t>
            </a:r>
            <a:r>
              <a:rPr lang="pt-BR" i="1" dirty="0"/>
              <a:t>natural</a:t>
            </a:r>
            <a:r>
              <a:rPr lang="pt-BR" dirty="0"/>
              <a:t> se todos os seus componentes forem </a:t>
            </a:r>
            <a:r>
              <a:rPr lang="pt-BR" dirty="0">
                <a:hlinkClick r:id="rId3"/>
              </a:rPr>
              <a:t>números naturais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de-DE" b="1" u="sng" cap="small" dirty="0" err="1"/>
              <a:t>Problema</a:t>
            </a:r>
            <a:r>
              <a:rPr lang="de-DE" b="1" u="sng" cap="small" dirty="0"/>
              <a:t> da </a:t>
            </a:r>
            <a:r>
              <a:rPr lang="de-DE" b="1" u="sng" cap="small" dirty="0" err="1"/>
              <a:t>mochila</a:t>
            </a:r>
            <a:r>
              <a:rPr lang="de-DE" b="1" u="sng" cap="small" dirty="0"/>
              <a:t> </a:t>
            </a:r>
            <a:r>
              <a:rPr lang="de-DE" b="1" u="sng" cap="small" dirty="0" err="1"/>
              <a:t>fracionária</a:t>
            </a:r>
            <a:r>
              <a:rPr lang="de-DE" b="1" u="sng" cap="small" dirty="0"/>
              <a:t>:</a:t>
            </a:r>
            <a:r>
              <a:rPr lang="de-DE" b="1" dirty="0"/>
              <a:t>   </a:t>
            </a:r>
          </a:p>
          <a:p>
            <a:pPr lvl="1"/>
            <a:r>
              <a:rPr lang="pt-BR" i="1" dirty="0"/>
              <a:t>Dados vetores naturais  </a:t>
            </a:r>
            <a:r>
              <a:rPr lang="pt-BR" b="1" i="1" dirty="0"/>
              <a:t>(p</a:t>
            </a:r>
            <a:r>
              <a:rPr lang="pt-BR" b="1" i="1" baseline="-25000" dirty="0"/>
              <a:t>1</a:t>
            </a:r>
            <a:r>
              <a:rPr lang="pt-BR" b="1" i="1" dirty="0"/>
              <a:t>, p</a:t>
            </a:r>
            <a:r>
              <a:rPr lang="pt-BR" b="1" i="1" baseline="-25000" dirty="0"/>
              <a:t>2</a:t>
            </a:r>
            <a:r>
              <a:rPr lang="pt-BR" b="1" i="1" dirty="0"/>
              <a:t>, … , </a:t>
            </a:r>
            <a:r>
              <a:rPr lang="pt-BR" b="1" i="1" dirty="0" err="1"/>
              <a:t>p</a:t>
            </a:r>
            <a:r>
              <a:rPr lang="pt-BR" b="1" i="1" baseline="-25000" dirty="0" err="1"/>
              <a:t>n</a:t>
            </a:r>
            <a:r>
              <a:rPr lang="pt-BR" b="1" i="1" dirty="0"/>
              <a:t>),</a:t>
            </a:r>
            <a:r>
              <a:rPr lang="pt-BR" i="1" dirty="0"/>
              <a:t>  </a:t>
            </a:r>
            <a:r>
              <a:rPr lang="pt-BR" b="1" i="1" dirty="0"/>
              <a:t>(v</a:t>
            </a:r>
            <a:r>
              <a:rPr lang="pt-BR" b="1" i="1" baseline="-25000" dirty="0"/>
              <a:t>1</a:t>
            </a:r>
            <a:r>
              <a:rPr lang="pt-BR" b="1" i="1" dirty="0"/>
              <a:t>, v</a:t>
            </a:r>
            <a:r>
              <a:rPr lang="pt-BR" b="1" i="1" baseline="-25000" dirty="0"/>
              <a:t>2</a:t>
            </a:r>
            <a:r>
              <a:rPr lang="pt-BR" b="1" i="1" dirty="0"/>
              <a:t>, … , </a:t>
            </a:r>
            <a:r>
              <a:rPr lang="pt-BR" b="1" i="1" dirty="0" err="1"/>
              <a:t>v</a:t>
            </a:r>
            <a:r>
              <a:rPr lang="pt-BR" b="1" i="1" baseline="-25000" dirty="0" err="1"/>
              <a:t>n</a:t>
            </a:r>
            <a:r>
              <a:rPr lang="pt-BR" b="1" i="1" dirty="0"/>
              <a:t>)</a:t>
            </a:r>
            <a:r>
              <a:rPr lang="pt-BR" i="1" dirty="0"/>
              <a:t>  e um número natural  </a:t>
            </a:r>
            <a:r>
              <a:rPr lang="pt-BR" b="1" i="1" dirty="0" err="1"/>
              <a:t>c</a:t>
            </a:r>
            <a:r>
              <a:rPr lang="pt-BR" b="1" i="1" dirty="0"/>
              <a:t>,</a:t>
            </a:r>
            <a:r>
              <a:rPr lang="pt-BR" i="1" dirty="0"/>
              <a:t>  encontrar um vetor racional  </a:t>
            </a:r>
            <a:r>
              <a:rPr lang="pt-BR" b="1" i="1" dirty="0"/>
              <a:t>(x</a:t>
            </a:r>
            <a:r>
              <a:rPr lang="pt-BR" b="1" i="1" baseline="-25000" dirty="0"/>
              <a:t>1</a:t>
            </a:r>
            <a:r>
              <a:rPr lang="pt-BR" b="1" i="1" dirty="0"/>
              <a:t>,x</a:t>
            </a:r>
            <a:r>
              <a:rPr lang="pt-BR" b="1" i="1" baseline="-25000" dirty="0"/>
              <a:t>2</a:t>
            </a:r>
            <a:r>
              <a:rPr lang="pt-BR" b="1" i="1" dirty="0"/>
              <a:t>, … , </a:t>
            </a:r>
            <a:r>
              <a:rPr lang="pt-BR" b="1" i="1" dirty="0" err="1"/>
              <a:t>x</a:t>
            </a:r>
            <a:r>
              <a:rPr lang="pt-BR" b="1" i="1" baseline="-25000" dirty="0" err="1"/>
              <a:t>n</a:t>
            </a:r>
            <a:r>
              <a:rPr lang="pt-BR" b="1" i="1" dirty="0"/>
              <a:t>)</a:t>
            </a:r>
            <a:r>
              <a:rPr lang="pt-BR" i="1" dirty="0"/>
              <a:t>  que   maximize</a:t>
            </a:r>
            <a:r>
              <a:rPr lang="pt-BR" b="1" i="1" dirty="0"/>
              <a:t>  </a:t>
            </a:r>
            <a:r>
              <a:rPr lang="pt-BR" b="1" i="1" dirty="0" err="1"/>
              <a:t>x</a:t>
            </a:r>
            <a:r>
              <a:rPr lang="pt-BR" b="1" i="1" dirty="0"/>
              <a:t> · </a:t>
            </a:r>
            <a:r>
              <a:rPr lang="pt-BR" b="1" i="1" dirty="0" err="1"/>
              <a:t>v</a:t>
            </a:r>
            <a:r>
              <a:rPr lang="pt-BR" b="1" i="1" dirty="0"/>
              <a:t> </a:t>
            </a:r>
            <a:r>
              <a:rPr lang="pt-BR" i="1" dirty="0"/>
              <a:t>  sob as restrições </a:t>
            </a:r>
            <a:r>
              <a:rPr lang="pt-BR" b="1" i="1" dirty="0"/>
              <a:t> </a:t>
            </a:r>
            <a:r>
              <a:rPr lang="pt-BR" b="1" i="1" dirty="0" err="1"/>
              <a:t>x</a:t>
            </a:r>
            <a:r>
              <a:rPr lang="pt-BR" b="1" i="1" dirty="0"/>
              <a:t> · </a:t>
            </a:r>
            <a:r>
              <a:rPr lang="pt-BR" b="1" i="1" dirty="0" err="1"/>
              <a:t>p</a:t>
            </a:r>
            <a:r>
              <a:rPr lang="pt-BR" b="1" i="1" dirty="0"/>
              <a:t> ≤ </a:t>
            </a:r>
            <a:r>
              <a:rPr lang="pt-BR" b="1" i="1" dirty="0" err="1"/>
              <a:t>c</a:t>
            </a:r>
            <a:r>
              <a:rPr lang="pt-BR" i="1" dirty="0"/>
              <a:t>   e   </a:t>
            </a:r>
            <a:r>
              <a:rPr lang="pt-BR" b="1" i="1" dirty="0"/>
              <a:t>0 ≤ x</a:t>
            </a:r>
            <a:r>
              <a:rPr lang="pt-BR" b="1" i="1" baseline="-25000" dirty="0"/>
              <a:t>i</a:t>
            </a:r>
            <a:r>
              <a:rPr lang="pt-BR" b="1" i="1" dirty="0"/>
              <a:t> ≤ 1</a:t>
            </a:r>
            <a:r>
              <a:rPr lang="pt-BR" i="1" dirty="0"/>
              <a:t>  para todo </a:t>
            </a:r>
            <a:r>
              <a:rPr lang="pt-BR" b="1" i="1" dirty="0"/>
              <a:t>i</a:t>
            </a:r>
            <a:r>
              <a:rPr lang="pt-BR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CF184-F61D-5C41-A24C-76845727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42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mochila fracionária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46E-74F0-1844-AAE0-196EDD9C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594540"/>
          </a:xfrm>
        </p:spPr>
        <p:txBody>
          <a:bodyPr/>
          <a:lstStyle/>
          <a:p>
            <a:r>
              <a:rPr lang="pt-BR" dirty="0"/>
              <a:t>Exemplo: Dados (</a:t>
            </a:r>
            <a:r>
              <a:rPr lang="pt-BR" dirty="0" err="1"/>
              <a:t>w</a:t>
            </a:r>
            <a:r>
              <a:rPr lang="pt-BR" dirty="0"/>
              <a:t>, </a:t>
            </a:r>
            <a:r>
              <a:rPr lang="pt-BR" dirty="0" err="1"/>
              <a:t>v</a:t>
            </a:r>
            <a:r>
              <a:rPr lang="pt-BR" dirty="0"/>
              <a:t>, </a:t>
            </a:r>
            <a:r>
              <a:rPr lang="pt-BR" dirty="0" err="1"/>
              <a:t>n</a:t>
            </a:r>
            <a:r>
              <a:rPr lang="pt-BR" dirty="0"/>
              <a:t>, W), encontrar uma mochila ótima.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27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1437F-D92C-7445-9682-928BBB24E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48" y="2244436"/>
            <a:ext cx="7111960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51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mochila fracionária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46E-74F0-1844-AAE0-196EDD9C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539122"/>
          </a:xfrm>
        </p:spPr>
        <p:txBody>
          <a:bodyPr/>
          <a:lstStyle/>
          <a:p>
            <a:r>
              <a:rPr lang="pt-BR" dirty="0"/>
              <a:t>Opção 1: maximizar o peso a cada passo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28</a:t>
            </a:fld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65ABF-ADC0-8443-A481-0500C68A36FC}"/>
              </a:ext>
            </a:extLst>
          </p:cNvPr>
          <p:cNvSpPr/>
          <p:nvPr/>
        </p:nvSpPr>
        <p:spPr>
          <a:xfrm>
            <a:off x="3513933" y="2111301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Greedy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1: (1, 2/15, 0) :: 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Lucro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de R$ 28,20</a:t>
            </a:r>
            <a:endParaRPr lang="de-DE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2E814-B57C-3844-B6B1-7BB3A8C2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0" y="3003318"/>
            <a:ext cx="3667539" cy="338249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CE259-7596-554F-891A-A6F20B4A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15" y="3003318"/>
            <a:ext cx="2086210" cy="33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8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mochila fracionária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46E-74F0-1844-AAE0-196EDD9C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539122"/>
          </a:xfrm>
        </p:spPr>
        <p:txBody>
          <a:bodyPr/>
          <a:lstStyle/>
          <a:p>
            <a:r>
              <a:rPr lang="pt-BR" dirty="0"/>
              <a:t>Opção 1: maximizar lucro por unidade de peso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29</a:t>
            </a:fld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65ABF-ADC0-8443-A481-0500C68A36FC}"/>
              </a:ext>
            </a:extLst>
          </p:cNvPr>
          <p:cNvSpPr/>
          <p:nvPr/>
        </p:nvSpPr>
        <p:spPr>
          <a:xfrm>
            <a:off x="3517505" y="2111301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Greedy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3: (0, 1, 1/2) :: 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Lucro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de R$ 31,50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2E814-B57C-3844-B6B1-7BB3A8C2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0" y="3003318"/>
            <a:ext cx="3667539" cy="338249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6B76C5-A360-944D-A62B-F12BED1B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03318"/>
            <a:ext cx="2078182" cy="33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B70A-1BE6-004C-994C-3B78836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Gulosos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C188-54FD-FC40-9F94-79D086B7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Técnica de design que possui o seu maior foco de solução para problemas de otimização</a:t>
            </a:r>
          </a:p>
          <a:p>
            <a:r>
              <a:rPr lang="pt-BR" dirty="0"/>
              <a:t>A estratégia sugere construir através de uma sequencia de passos, cada um parcialmente baseado na construção da solução obtida até o momento até completar a solução.</a:t>
            </a:r>
          </a:p>
          <a:p>
            <a:r>
              <a:rPr lang="pt-BR" dirty="0"/>
              <a:t>A cada passo a escolha precisa ser: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b="1" dirty="0"/>
              <a:t>Factível</a:t>
            </a:r>
            <a:r>
              <a:rPr lang="pt-BR" dirty="0"/>
              <a:t> – ele precisa satisfazer as restrições do problema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b="1" dirty="0"/>
              <a:t>Localmente ótimo (guloso) </a:t>
            </a:r>
            <a:r>
              <a:rPr lang="pt-BR" dirty="0"/>
              <a:t>– ele precisa fazer a melhor escolha local dentre todas as escolhas factíveis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b="1" dirty="0"/>
              <a:t>Irrevogável</a:t>
            </a:r>
            <a:r>
              <a:rPr lang="pt-BR" dirty="0"/>
              <a:t> – uma vez tomada, ele não pode mais ser desfeita nos passos subsequentes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77FEA-6EB2-9746-A740-8F0FD768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470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mochila fracionária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46E-74F0-1844-AAE0-196EDD9C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130112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Algoritmo guloso</a:t>
            </a:r>
          </a:p>
          <a:p>
            <a:pPr lvl="1"/>
            <a:r>
              <a:rPr lang="pt-BR" dirty="0"/>
              <a:t>O algoritmo exige que os dados estejam em ordem crescente de valor específico (ou seja, valor por unidade de peso):</a:t>
            </a:r>
          </a:p>
          <a:p>
            <a:pPr lvl="1"/>
            <a:r>
              <a:rPr lang="de-DE" i="1" dirty="0"/>
              <a:t>v</a:t>
            </a:r>
            <a:r>
              <a:rPr lang="de-DE" baseline="-25000" dirty="0"/>
              <a:t>1</a:t>
            </a:r>
            <a:r>
              <a:rPr lang="de-DE" dirty="0"/>
              <a:t>/</a:t>
            </a:r>
            <a:r>
              <a:rPr lang="de-DE" i="1" dirty="0"/>
              <a:t>p</a:t>
            </a:r>
            <a:r>
              <a:rPr lang="de-DE" baseline="-25000" dirty="0"/>
              <a:t>1</a:t>
            </a:r>
            <a:r>
              <a:rPr lang="de-DE" dirty="0"/>
              <a:t>  ≤  </a:t>
            </a:r>
            <a:r>
              <a:rPr lang="de-DE" i="1" dirty="0"/>
              <a:t>v</a:t>
            </a:r>
            <a:r>
              <a:rPr lang="de-DE" baseline="-25000" dirty="0"/>
              <a:t>2</a:t>
            </a:r>
            <a:r>
              <a:rPr lang="de-DE" dirty="0"/>
              <a:t>/</a:t>
            </a:r>
            <a:r>
              <a:rPr lang="de-DE" i="1" dirty="0"/>
              <a:t>p</a:t>
            </a:r>
            <a:r>
              <a:rPr lang="de-DE" baseline="-25000" dirty="0"/>
              <a:t>2</a:t>
            </a:r>
            <a:r>
              <a:rPr lang="de-DE" dirty="0"/>
              <a:t>  ≤ … ≤  </a:t>
            </a:r>
            <a:r>
              <a:rPr lang="de-DE" i="1" dirty="0" err="1"/>
              <a:t>v</a:t>
            </a:r>
            <a:r>
              <a:rPr lang="de-DE" i="1" baseline="-25000" dirty="0" err="1"/>
              <a:t>n</a:t>
            </a:r>
            <a:r>
              <a:rPr lang="de-DE" dirty="0"/>
              <a:t>/</a:t>
            </a:r>
            <a:r>
              <a:rPr lang="de-DE" i="1" dirty="0" err="1"/>
              <a:t>p</a:t>
            </a:r>
            <a:r>
              <a:rPr lang="de-DE" i="1" baseline="-25000" dirty="0" err="1"/>
              <a:t>n</a:t>
            </a:r>
            <a:br>
              <a:rPr lang="de-DE" dirty="0"/>
            </a:b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30</a:t>
            </a:fld>
            <a:endParaRPr lang="pt-BR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6B6F0A-F19A-8A42-833A-8C81D0AF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9" y="2951018"/>
            <a:ext cx="4508500" cy="360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772C3-C459-FB4B-842C-D5702527D0F6}"/>
              </a:ext>
            </a:extLst>
          </p:cNvPr>
          <p:cNvSpPr txBox="1"/>
          <p:nvPr/>
        </p:nvSpPr>
        <p:spPr>
          <a:xfrm>
            <a:off x="447261" y="2951018"/>
            <a:ext cx="2346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Desempenho:</a:t>
            </a:r>
            <a:br>
              <a:rPr lang="pt-BR" dirty="0"/>
            </a:br>
            <a:r>
              <a:rPr lang="pt-BR" i="1" dirty="0" err="1"/>
              <a:t>Θ</a:t>
            </a:r>
            <a:r>
              <a:rPr lang="pt-BR" i="1" dirty="0"/>
              <a:t>(</a:t>
            </a:r>
            <a:r>
              <a:rPr lang="pt-BR" i="1" dirty="0" err="1"/>
              <a:t>n</a:t>
            </a:r>
            <a:r>
              <a:rPr lang="pt-BR" i="1" dirty="0"/>
              <a:t> log </a:t>
            </a:r>
            <a:r>
              <a:rPr lang="pt-BR" i="1" dirty="0" err="1"/>
              <a:t>n</a:t>
            </a:r>
            <a:r>
              <a:rPr lang="pt-BR" i="1" dirty="0"/>
              <a:t>) </a:t>
            </a:r>
            <a:r>
              <a:rPr lang="pt-BR" dirty="0"/>
              <a:t>– ordenação</a:t>
            </a:r>
          </a:p>
          <a:p>
            <a:r>
              <a:rPr lang="pt-BR" i="1" dirty="0" err="1"/>
              <a:t>Θ</a:t>
            </a:r>
            <a:r>
              <a:rPr lang="pt-BR" i="1" dirty="0"/>
              <a:t>(</a:t>
            </a:r>
            <a:r>
              <a:rPr lang="pt-BR" i="1" dirty="0" err="1"/>
              <a:t>n</a:t>
            </a:r>
            <a:r>
              <a:rPr lang="pt-BR" i="1" dirty="0"/>
              <a:t>) </a:t>
            </a:r>
            <a:r>
              <a:rPr lang="pt-BR" dirty="0"/>
              <a:t>- mochila</a:t>
            </a:r>
          </a:p>
        </p:txBody>
      </p:sp>
    </p:spTree>
    <p:extLst>
      <p:ext uri="{BB962C8B-B14F-4D97-AF65-F5344CB8AC3E}">
        <p14:creationId xmlns:p14="http://schemas.microsoft.com/office/powerpoint/2010/main" val="397538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da mochila fracionária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46E-74F0-1844-AAE0-196EDD9C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é </a:t>
            </a:r>
            <a:r>
              <a:rPr lang="pt-BR" dirty="0">
                <a:hlinkClick r:id="rId3"/>
              </a:rPr>
              <a:t>guloso</a:t>
            </a:r>
            <a:r>
              <a:rPr lang="pt-BR" dirty="0"/>
              <a:t> porque, em cada iteração, abocanha o </a:t>
            </a:r>
            <a:r>
              <a:rPr lang="pt-BR" b="1" dirty="0"/>
              <a:t>objeto de maior valor específico dentre os disponíveis</a:t>
            </a:r>
            <a:r>
              <a:rPr lang="pt-BR" dirty="0"/>
              <a:t>, sem se preocupar com o que vai acontecer depois. </a:t>
            </a:r>
            <a:r>
              <a:rPr lang="pt-BR" b="1" dirty="0"/>
              <a:t>O algoritmo jamais se arrepende </a:t>
            </a:r>
            <a:r>
              <a:rPr lang="pt-BR" dirty="0"/>
              <a:t>do valor atribuído a um componente de </a:t>
            </a:r>
            <a:r>
              <a:rPr lang="pt-BR" i="1" dirty="0" err="1"/>
              <a:t>x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Por que o algoritmo dá a resposta correta? A prova se apoia no seguinte par de propriedades: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 </a:t>
            </a:r>
            <a:r>
              <a:rPr lang="pt-BR" i="1" dirty="0" err="1"/>
              <a:t>v</a:t>
            </a:r>
            <a:r>
              <a:rPr lang="pt-BR" i="1" baseline="-25000" dirty="0" err="1"/>
              <a:t>n</a:t>
            </a:r>
            <a:r>
              <a:rPr lang="pt-BR" dirty="0"/>
              <a:t>/</a:t>
            </a:r>
            <a:r>
              <a:rPr lang="pt-BR" i="1" dirty="0" err="1"/>
              <a:t>p</a:t>
            </a:r>
            <a:r>
              <a:rPr lang="pt-BR" i="1" baseline="-25000" dirty="0" err="1"/>
              <a:t>n</a:t>
            </a:r>
            <a:r>
              <a:rPr lang="pt-BR" dirty="0"/>
              <a:t> ≥ </a:t>
            </a:r>
            <a:r>
              <a:rPr lang="pt-BR" i="1" dirty="0"/>
              <a:t>v</a:t>
            </a:r>
            <a:r>
              <a:rPr lang="pt-BR" i="1" baseline="-25000" dirty="0"/>
              <a:t>i</a:t>
            </a:r>
            <a:r>
              <a:rPr lang="pt-BR" dirty="0"/>
              <a:t>/</a:t>
            </a:r>
            <a:r>
              <a:rPr lang="pt-BR" i="1" dirty="0" err="1"/>
              <a:t>p</a:t>
            </a:r>
            <a:r>
              <a:rPr lang="pt-BR" i="1" baseline="-25000" dirty="0" err="1"/>
              <a:t>i</a:t>
            </a:r>
            <a:r>
              <a:rPr lang="pt-BR" dirty="0"/>
              <a:t> para todo </a:t>
            </a:r>
            <a:r>
              <a:rPr lang="pt-BR" i="1" dirty="0" err="1"/>
              <a:t>i</a:t>
            </a:r>
            <a:r>
              <a:rPr lang="pt-BR" dirty="0"/>
              <a:t> então existe uma mochila viável de valor máximo (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dirty="0"/>
              <a:t>,…,</a:t>
            </a:r>
            <a:r>
              <a:rPr lang="pt-BR" i="1" dirty="0" err="1"/>
              <a:t>x</a:t>
            </a:r>
            <a:r>
              <a:rPr lang="pt-BR" i="1" baseline="-25000" dirty="0" err="1"/>
              <a:t>n</a:t>
            </a:r>
            <a:r>
              <a:rPr lang="pt-BR" dirty="0"/>
              <a:t>) tal que </a:t>
            </a:r>
            <a:r>
              <a:rPr lang="pt-BR" i="1" dirty="0" err="1"/>
              <a:t>x</a:t>
            </a:r>
            <a:r>
              <a:rPr lang="pt-BR" i="1" baseline="-25000" dirty="0" err="1"/>
              <a:t>n</a:t>
            </a:r>
            <a:r>
              <a:rPr lang="pt-BR" dirty="0"/>
              <a:t> = min(1, </a:t>
            </a:r>
            <a:r>
              <a:rPr lang="pt-BR" i="1" dirty="0" err="1"/>
              <a:t>c</a:t>
            </a:r>
            <a:r>
              <a:rPr lang="pt-BR" dirty="0"/>
              <a:t>/</a:t>
            </a:r>
            <a:r>
              <a:rPr lang="pt-BR" i="1" dirty="0" err="1"/>
              <a:t>p</a:t>
            </a:r>
            <a:r>
              <a:rPr lang="pt-BR" i="1" baseline="-25000" dirty="0" err="1"/>
              <a:t>n</a:t>
            </a:r>
            <a:r>
              <a:rPr lang="pt-BR" dirty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Se (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dirty="0"/>
              <a:t>,…,</a:t>
            </a:r>
            <a:r>
              <a:rPr lang="pt-BR" i="1" dirty="0" err="1"/>
              <a:t>x</a:t>
            </a:r>
            <a:r>
              <a:rPr lang="pt-BR" i="1" baseline="-25000" dirty="0" err="1"/>
              <a:t>n</a:t>
            </a:r>
            <a:r>
              <a:rPr lang="pt-BR" dirty="0"/>
              <a:t>) é uma mochila viável de valor máximo para a </a:t>
            </a:r>
            <a:r>
              <a:rPr lang="pt-BR" dirty="0">
                <a:hlinkClick r:id="rId4"/>
              </a:rPr>
              <a:t>instância</a:t>
            </a:r>
            <a:r>
              <a:rPr lang="pt-BR" dirty="0"/>
              <a:t> dada do problema então (</a:t>
            </a:r>
            <a:r>
              <a:rPr lang="pt-BR" i="1" dirty="0"/>
              <a:t>x</a:t>
            </a:r>
            <a:r>
              <a:rPr lang="pt-BR" baseline="-25000" dirty="0"/>
              <a:t>1</a:t>
            </a:r>
            <a:r>
              <a:rPr lang="pt-BR" dirty="0"/>
              <a:t>,…,</a:t>
            </a:r>
            <a:r>
              <a:rPr lang="pt-BR" i="1" dirty="0"/>
              <a:t>x</a:t>
            </a:r>
            <a:r>
              <a:rPr lang="pt-BR" i="1" baseline="-25000" dirty="0"/>
              <a:t>n</a:t>
            </a:r>
            <a:r>
              <a:rPr lang="pt-BR" baseline="-25000" dirty="0"/>
              <a:t>−1</a:t>
            </a:r>
            <a:r>
              <a:rPr lang="pt-BR" dirty="0"/>
              <a:t>) é uma mochila viável de valor máximo para a instância definida pelos parâmetros </a:t>
            </a:r>
            <a:r>
              <a:rPr lang="pt-BR" i="1" dirty="0"/>
              <a:t>n</a:t>
            </a:r>
            <a:r>
              <a:rPr lang="pt-BR" dirty="0"/>
              <a:t>−1 e </a:t>
            </a:r>
            <a:r>
              <a:rPr lang="pt-BR" i="1" dirty="0" err="1"/>
              <a:t>c</a:t>
            </a:r>
            <a:r>
              <a:rPr lang="pt-BR" dirty="0"/>
              <a:t> − </a:t>
            </a:r>
            <a:r>
              <a:rPr lang="pt-BR" i="1" dirty="0" err="1"/>
              <a:t>x</a:t>
            </a:r>
            <a:r>
              <a:rPr lang="pt-BR" i="1" baseline="-25000" dirty="0" err="1"/>
              <a:t>n</a:t>
            </a:r>
            <a:r>
              <a:rPr lang="pt-BR" i="1" dirty="0" err="1"/>
              <a:t>p</a:t>
            </a:r>
            <a:r>
              <a:rPr lang="pt-BR" i="1" baseline="-25000" dirty="0" err="1"/>
              <a:t>n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238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Subestrutura ótima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46E-74F0-1844-AAE0-196EDD9C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Suponha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x[1 . . </a:t>
            </a:r>
            <a:r>
              <a:rPr lang="de-DE" dirty="0" err="1"/>
              <a:t>n</a:t>
            </a:r>
            <a:r>
              <a:rPr lang="de-DE" dirty="0"/>
              <a:t>] </a:t>
            </a:r>
            <a:r>
              <a:rPr lang="de-DE" dirty="0" err="1"/>
              <a:t>é</a:t>
            </a:r>
            <a:r>
              <a:rPr lang="de-DE" dirty="0"/>
              <a:t> </a:t>
            </a:r>
            <a:r>
              <a:rPr lang="de-DE" dirty="0" err="1"/>
              <a:t>mochila</a:t>
            </a:r>
            <a:r>
              <a:rPr lang="de-DE" dirty="0"/>
              <a:t> </a:t>
            </a:r>
            <a:r>
              <a:rPr lang="de-DE" dirty="0" err="1"/>
              <a:t>ótima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o </a:t>
            </a:r>
            <a:r>
              <a:rPr lang="de-DE" dirty="0" err="1"/>
              <a:t>problema</a:t>
            </a:r>
            <a:r>
              <a:rPr lang="de-DE" dirty="0"/>
              <a:t> (</a:t>
            </a:r>
            <a:r>
              <a:rPr lang="de-DE" dirty="0" err="1"/>
              <a:t>w</a:t>
            </a:r>
            <a:r>
              <a:rPr lang="de-DE" dirty="0"/>
              <a:t>, v, </a:t>
            </a:r>
            <a:r>
              <a:rPr lang="de-DE" dirty="0" err="1"/>
              <a:t>n</a:t>
            </a:r>
            <a:r>
              <a:rPr lang="de-DE" dirty="0"/>
              <a:t>, W). </a:t>
            </a:r>
          </a:p>
          <a:p>
            <a:r>
              <a:rPr lang="de-DE" dirty="0"/>
              <a:t>Se x[</a:t>
            </a:r>
            <a:r>
              <a:rPr lang="de-DE" dirty="0" err="1"/>
              <a:t>n</a:t>
            </a:r>
            <a:r>
              <a:rPr lang="de-DE" dirty="0"/>
              <a:t>] = </a:t>
            </a:r>
            <a:r>
              <a:rPr lang="el-GR" dirty="0"/>
              <a:t>δ </a:t>
            </a:r>
            <a:endParaRPr lang="en-US" dirty="0"/>
          </a:p>
          <a:p>
            <a:r>
              <a:rPr lang="de-DE" dirty="0" err="1"/>
              <a:t>então</a:t>
            </a:r>
            <a:r>
              <a:rPr lang="de-DE" dirty="0"/>
              <a:t> x[1 . . n−1] </a:t>
            </a:r>
            <a:r>
              <a:rPr lang="de-DE" dirty="0" err="1"/>
              <a:t>é</a:t>
            </a:r>
            <a:r>
              <a:rPr lang="de-DE" dirty="0"/>
              <a:t> </a:t>
            </a:r>
            <a:r>
              <a:rPr lang="de-DE" dirty="0" err="1"/>
              <a:t>mochila</a:t>
            </a:r>
            <a:r>
              <a:rPr lang="de-DE" dirty="0"/>
              <a:t> </a:t>
            </a:r>
            <a:r>
              <a:rPr lang="de-DE" dirty="0" err="1"/>
              <a:t>ótima</a:t>
            </a:r>
            <a:r>
              <a:rPr lang="de-DE" dirty="0"/>
              <a:t> </a:t>
            </a:r>
            <a:r>
              <a:rPr lang="de-DE" dirty="0" err="1"/>
              <a:t>para</a:t>
            </a:r>
            <a:r>
              <a:rPr lang="de-DE" dirty="0"/>
              <a:t> (</a:t>
            </a:r>
            <a:r>
              <a:rPr lang="de-DE" dirty="0" err="1"/>
              <a:t>w</a:t>
            </a:r>
            <a:r>
              <a:rPr lang="de-DE" dirty="0"/>
              <a:t>, v, </a:t>
            </a:r>
            <a:r>
              <a:rPr lang="de-DE" dirty="0" err="1"/>
              <a:t>n</a:t>
            </a:r>
            <a:r>
              <a:rPr lang="de-DE" dirty="0"/>
              <a:t> − 1, W − </a:t>
            </a:r>
            <a:r>
              <a:rPr lang="el-GR" dirty="0"/>
              <a:t>δ </a:t>
            </a:r>
            <a:r>
              <a:rPr lang="de-DE" dirty="0" err="1"/>
              <a:t>w</a:t>
            </a:r>
            <a:r>
              <a:rPr lang="de-DE" dirty="0"/>
              <a:t>[</a:t>
            </a:r>
            <a:r>
              <a:rPr lang="de-DE" dirty="0" err="1"/>
              <a:t>n</a:t>
            </a:r>
            <a:r>
              <a:rPr lang="de-DE" dirty="0"/>
              <a:t>])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3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gulosa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46E-74F0-1844-AAE0-196EDD9C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Suponha</a:t>
            </a:r>
            <a:r>
              <a:rPr lang="de-DE" dirty="0"/>
              <a:t> </a:t>
            </a:r>
            <a:r>
              <a:rPr lang="de-DE" dirty="0" err="1"/>
              <a:t>w</a:t>
            </a:r>
            <a:r>
              <a:rPr lang="de-DE" dirty="0"/>
              <a:t>[i] ≠ 0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i. </a:t>
            </a:r>
          </a:p>
          <a:p>
            <a:r>
              <a:rPr lang="de-DE" dirty="0"/>
              <a:t>Se v[</a:t>
            </a:r>
            <a:r>
              <a:rPr lang="de-DE" dirty="0" err="1"/>
              <a:t>n</a:t>
            </a:r>
            <a:r>
              <a:rPr lang="de-DE" dirty="0"/>
              <a:t>]/</a:t>
            </a:r>
            <a:r>
              <a:rPr lang="de-DE" dirty="0" err="1"/>
              <a:t>w</a:t>
            </a:r>
            <a:r>
              <a:rPr lang="de-DE" dirty="0"/>
              <a:t>[</a:t>
            </a:r>
            <a:r>
              <a:rPr lang="de-DE" dirty="0" err="1"/>
              <a:t>n</a:t>
            </a:r>
            <a:r>
              <a:rPr lang="de-DE" dirty="0"/>
              <a:t>] ≥ v[i]/</a:t>
            </a:r>
            <a:r>
              <a:rPr lang="de-DE" dirty="0" err="1"/>
              <a:t>w</a:t>
            </a:r>
            <a:r>
              <a:rPr lang="de-DE" dirty="0"/>
              <a:t>[i]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i </a:t>
            </a:r>
          </a:p>
          <a:p>
            <a:r>
              <a:rPr lang="de-DE" dirty="0" err="1"/>
              <a:t>então</a:t>
            </a:r>
            <a:r>
              <a:rPr lang="de-DE" dirty="0"/>
              <a:t> EXISTE </a:t>
            </a:r>
            <a:r>
              <a:rPr lang="de-DE" dirty="0" err="1"/>
              <a:t>uma</a:t>
            </a:r>
            <a:r>
              <a:rPr lang="de-DE" dirty="0"/>
              <a:t> </a:t>
            </a:r>
            <a:r>
              <a:rPr lang="de-DE" dirty="0" err="1"/>
              <a:t>mochila</a:t>
            </a:r>
            <a:r>
              <a:rPr lang="de-DE" dirty="0"/>
              <a:t> </a:t>
            </a:r>
            <a:r>
              <a:rPr lang="de-DE" dirty="0" err="1"/>
              <a:t>ótima</a:t>
            </a:r>
            <a:r>
              <a:rPr lang="de-DE" dirty="0"/>
              <a:t> x[1 . . </a:t>
            </a:r>
            <a:r>
              <a:rPr lang="de-DE" dirty="0" err="1"/>
              <a:t>n</a:t>
            </a:r>
            <a:r>
              <a:rPr lang="de-DE" dirty="0"/>
              <a:t>] </a:t>
            </a:r>
          </a:p>
          <a:p>
            <a:r>
              <a:rPr lang="de-DE" dirty="0" err="1"/>
              <a:t>tal</a:t>
            </a:r>
            <a:r>
              <a:rPr lang="de-DE" dirty="0"/>
              <a:t> </a:t>
            </a:r>
            <a:r>
              <a:rPr lang="de-DE" dirty="0" err="1"/>
              <a:t>que</a:t>
            </a:r>
            <a:r>
              <a:rPr lang="de-DE" dirty="0"/>
              <a:t> x[</a:t>
            </a:r>
            <a:r>
              <a:rPr lang="de-DE" dirty="0" err="1"/>
              <a:t>n</a:t>
            </a:r>
            <a:r>
              <a:rPr lang="de-DE" dirty="0"/>
              <a:t>] = min </a:t>
            </a:r>
            <a:r>
              <a:rPr lang="de-DE" b="1" dirty="0"/>
              <a:t>﹛</a:t>
            </a:r>
            <a:r>
              <a:rPr lang="de-DE" dirty="0"/>
              <a:t>1, W / </a:t>
            </a:r>
            <a:r>
              <a:rPr lang="de-DE" dirty="0" err="1"/>
              <a:t>w</a:t>
            </a:r>
            <a:r>
              <a:rPr lang="de-DE" dirty="0"/>
              <a:t>[</a:t>
            </a:r>
            <a:r>
              <a:rPr lang="de-DE" dirty="0" err="1"/>
              <a:t>n</a:t>
            </a:r>
            <a:r>
              <a:rPr lang="de-DE" dirty="0"/>
              <a:t>] ｝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783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mochila fracionária - invariante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34</a:t>
            </a:fld>
            <a:endParaRPr lang="pt-BR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DC9FA6-4C29-874B-B810-A7B65F22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1643891"/>
            <a:ext cx="7800109" cy="44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56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Algoritmos gulosos para grafos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46E-74F0-1844-AAE0-196EDD9C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Minimal</a:t>
            </a:r>
            <a:r>
              <a:rPr lang="pt-BR" b="1" dirty="0"/>
              <a:t> </a:t>
            </a:r>
            <a:r>
              <a:rPr lang="pt-BR" b="1" dirty="0" err="1"/>
              <a:t>Spaning</a:t>
            </a:r>
            <a:r>
              <a:rPr lang="pt-BR" b="1" dirty="0"/>
              <a:t> </a:t>
            </a:r>
            <a:r>
              <a:rPr lang="pt-BR" b="1" dirty="0" err="1"/>
              <a:t>Tree</a:t>
            </a:r>
            <a:r>
              <a:rPr lang="pt-BR" dirty="0"/>
              <a:t> (</a:t>
            </a:r>
            <a:r>
              <a:rPr lang="de-DE" dirty="0" err="1"/>
              <a:t>árvore</a:t>
            </a:r>
            <a:r>
              <a:rPr lang="de-DE" dirty="0"/>
              <a:t> </a:t>
            </a:r>
            <a:r>
              <a:rPr lang="de-DE" dirty="0" err="1"/>
              <a:t>geradora</a:t>
            </a:r>
            <a:r>
              <a:rPr lang="de-DE" dirty="0"/>
              <a:t> de </a:t>
            </a:r>
            <a:r>
              <a:rPr lang="de-DE" dirty="0" err="1"/>
              <a:t>custo</a:t>
            </a:r>
            <a:r>
              <a:rPr lang="de-DE" dirty="0"/>
              <a:t> </a:t>
            </a:r>
            <a:r>
              <a:rPr lang="de-DE" dirty="0" err="1"/>
              <a:t>mínimo</a:t>
            </a:r>
            <a:r>
              <a:rPr lang="pt-BR" dirty="0"/>
              <a:t>)</a:t>
            </a:r>
          </a:p>
          <a:p>
            <a:r>
              <a:rPr lang="pt-BR" dirty="0"/>
              <a:t>Considere um grafo não direcionado conectado</a:t>
            </a:r>
          </a:p>
          <a:p>
            <a:r>
              <a:rPr lang="pt-BR" dirty="0" err="1"/>
              <a:t>Spanning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é o grafo conectado acíclico (árvore) que contem todos os vértices do grafo.</a:t>
            </a:r>
          </a:p>
          <a:p>
            <a:r>
              <a:rPr lang="pt-BR" dirty="0"/>
              <a:t>Se tal grafo possui pesos associados a suas arestas, MST é a ST de menor valor de peso, onde o peso da árvore é definido pela soma dos pesos de todas as suas arestas.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35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42FEC-A817-D547-90AD-FEA0524E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02" y="3967481"/>
            <a:ext cx="5070238" cy="261619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51727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gulosos para grafos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B46E-74F0-1844-AAE0-196EDD9C9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4933784"/>
          </a:xfrm>
        </p:spPr>
        <p:txBody>
          <a:bodyPr>
            <a:normAutofit fontScale="77500" lnSpcReduction="20000"/>
          </a:bodyPr>
          <a:lstStyle/>
          <a:p>
            <a:r>
              <a:rPr lang="pt-BR" sz="2300" b="1" dirty="0" err="1"/>
              <a:t>Minimal</a:t>
            </a:r>
            <a:r>
              <a:rPr lang="pt-BR" sz="2300" b="1" dirty="0"/>
              <a:t> </a:t>
            </a:r>
            <a:r>
              <a:rPr lang="pt-BR" sz="2300" b="1" dirty="0" err="1"/>
              <a:t>Spaning</a:t>
            </a:r>
            <a:r>
              <a:rPr lang="pt-BR" sz="2300" b="1" dirty="0"/>
              <a:t> </a:t>
            </a:r>
            <a:r>
              <a:rPr lang="pt-BR" sz="2300" b="1" dirty="0" err="1"/>
              <a:t>Tree</a:t>
            </a:r>
            <a:r>
              <a:rPr lang="pt-BR" sz="2300" dirty="0"/>
              <a:t> (árvore geradora de custo mínimo)</a:t>
            </a:r>
          </a:p>
          <a:p>
            <a:r>
              <a:rPr lang="pt-BR" sz="2300" dirty="0"/>
              <a:t>O algoritmo de </a:t>
            </a:r>
            <a:r>
              <a:rPr lang="pt-BR" sz="2300" dirty="0" err="1"/>
              <a:t>Prim</a:t>
            </a:r>
            <a:r>
              <a:rPr lang="pt-BR" sz="2300" dirty="0"/>
              <a:t> faz crescer uma </a:t>
            </a:r>
            <a:r>
              <a:rPr lang="pt-BR" sz="2300" dirty="0" err="1"/>
              <a:t>subárvore</a:t>
            </a:r>
            <a:r>
              <a:rPr lang="pt-BR" sz="2300" dirty="0"/>
              <a:t> até que ela se torne geradora.</a:t>
            </a:r>
          </a:p>
          <a:p>
            <a:r>
              <a:rPr lang="pt-BR" sz="2300" dirty="0"/>
              <a:t>Suponha que </a:t>
            </a:r>
            <a:r>
              <a:rPr lang="pt-BR" sz="2300" i="1" dirty="0" err="1"/>
              <a:t>T</a:t>
            </a:r>
            <a:r>
              <a:rPr lang="pt-BR" sz="2300" dirty="0"/>
              <a:t> é uma </a:t>
            </a:r>
            <a:r>
              <a:rPr lang="pt-BR" sz="23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subárvore</a:t>
            </a:r>
            <a:r>
              <a:rPr lang="pt-BR" sz="2300" dirty="0"/>
              <a:t> (não necessariamente geradora) </a:t>
            </a:r>
            <a:r>
              <a:rPr lang="pt-BR" sz="23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</a:t>
            </a:r>
            <a:r>
              <a:rPr lang="pt-BR" sz="2300" dirty="0"/>
              <a:t> um grafo não-dirigido conexo </a:t>
            </a:r>
            <a:r>
              <a:rPr lang="pt-BR" sz="2300" i="1" dirty="0" err="1"/>
              <a:t>G</a:t>
            </a:r>
            <a:r>
              <a:rPr lang="pt-BR" sz="2300" dirty="0"/>
              <a:t> com custos nas arestas.</a:t>
            </a:r>
          </a:p>
          <a:p>
            <a:r>
              <a:rPr lang="pt-BR" sz="2300" dirty="0"/>
              <a:t>A </a:t>
            </a:r>
            <a:r>
              <a:rPr lang="pt-BR" sz="2300" b="1" i="1" dirty="0"/>
              <a:t>franja</a:t>
            </a:r>
            <a:r>
              <a:rPr lang="pt-BR" sz="2300" b="1" dirty="0"/>
              <a:t> (= </a:t>
            </a:r>
            <a:r>
              <a:rPr lang="pt-BR" sz="2300" b="1" i="1" dirty="0" err="1"/>
              <a:t>fringe</a:t>
            </a:r>
            <a:r>
              <a:rPr lang="pt-BR" sz="2300" b="1" dirty="0"/>
              <a:t>) </a:t>
            </a:r>
            <a:r>
              <a:rPr lang="pt-BR" sz="2300" dirty="0"/>
              <a:t>de </a:t>
            </a:r>
            <a:r>
              <a:rPr lang="pt-BR" sz="2300" i="1" dirty="0" err="1"/>
              <a:t>T</a:t>
            </a:r>
            <a:r>
              <a:rPr lang="pt-BR" sz="2300" dirty="0"/>
              <a:t> é o conjunto de todas as arestas de </a:t>
            </a:r>
            <a:r>
              <a:rPr lang="pt-BR" sz="2300" i="1" dirty="0" err="1"/>
              <a:t>G</a:t>
            </a:r>
            <a:r>
              <a:rPr lang="pt-BR" sz="2300" dirty="0"/>
              <a:t> que têm uma ponta em </a:t>
            </a:r>
            <a:r>
              <a:rPr lang="pt-BR" sz="2300" i="1" dirty="0" err="1"/>
              <a:t>T</a:t>
            </a:r>
            <a:r>
              <a:rPr lang="pt-BR" sz="2300" dirty="0"/>
              <a:t> e outra fora.  Portanto, a franja de </a:t>
            </a:r>
            <a:r>
              <a:rPr lang="pt-BR" sz="2300" i="1" dirty="0" err="1"/>
              <a:t>T</a:t>
            </a:r>
            <a:r>
              <a:rPr lang="pt-BR" sz="2300" dirty="0"/>
              <a:t> nada mais é que o </a:t>
            </a:r>
            <a:r>
              <a:rPr lang="pt-BR" sz="23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leque</a:t>
            </a:r>
            <a:r>
              <a:rPr lang="pt-BR" sz="2300" dirty="0"/>
              <a:t> do conjunto de vértices de </a:t>
            </a:r>
            <a:r>
              <a:rPr lang="pt-BR" sz="2300" i="1" dirty="0"/>
              <a:t>T</a:t>
            </a:r>
            <a:r>
              <a:rPr lang="pt-BR" sz="2300" dirty="0"/>
              <a:t>.</a:t>
            </a:r>
          </a:p>
          <a:p>
            <a:r>
              <a:rPr lang="pt-BR" sz="2300" dirty="0"/>
              <a:t>Cada iteração começa com uma </a:t>
            </a:r>
            <a:r>
              <a:rPr lang="pt-BR" sz="2300" dirty="0" err="1"/>
              <a:t>subárvore</a:t>
            </a:r>
            <a:r>
              <a:rPr lang="pt-BR" sz="2300" dirty="0"/>
              <a:t> </a:t>
            </a:r>
            <a:r>
              <a:rPr lang="pt-BR" sz="2300" i="1" dirty="0"/>
              <a:t>T.</a:t>
            </a:r>
          </a:p>
          <a:p>
            <a:r>
              <a:rPr lang="pt-BR" sz="2300" dirty="0"/>
              <a:t>O processo iterativo pode ser descrito assim: enquanto a franja de </a:t>
            </a:r>
            <a:r>
              <a:rPr lang="pt-BR" sz="2300" i="1" dirty="0" err="1"/>
              <a:t>T</a:t>
            </a:r>
            <a:r>
              <a:rPr lang="pt-BR" sz="2300" dirty="0"/>
              <a:t> não estiver vazia,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sz="2100" dirty="0"/>
              <a:t>escolha uma aresta da franja que tenha custo mínimo;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sz="2100" dirty="0"/>
              <a:t>seja </a:t>
            </a:r>
            <a:r>
              <a:rPr lang="pt-BR" sz="2100" i="1" dirty="0"/>
              <a:t>e</a:t>
            </a:r>
            <a:r>
              <a:rPr lang="pt-BR" sz="2100" dirty="0"/>
              <a:t> a aresta escolhida;</a:t>
            </a:r>
          </a:p>
          <a:p>
            <a:pPr marL="571500" lvl="1" indent="-342900">
              <a:buFont typeface="+mj-lt"/>
              <a:buAutoNum type="arabicPeriod"/>
            </a:pPr>
            <a:r>
              <a:rPr lang="pt-BR" sz="2100" dirty="0"/>
              <a:t>acrescente </a:t>
            </a:r>
            <a:r>
              <a:rPr lang="pt-BR" sz="2100" i="1" dirty="0"/>
              <a:t>e</a:t>
            </a:r>
            <a:r>
              <a:rPr lang="pt-BR" sz="2100" dirty="0"/>
              <a:t> a </a:t>
            </a:r>
            <a:r>
              <a:rPr lang="pt-BR" sz="2100" i="1" dirty="0"/>
              <a:t>T</a:t>
            </a:r>
            <a:r>
              <a:rPr lang="pt-BR" sz="2100" dirty="0"/>
              <a:t>.</a:t>
            </a:r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165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8842-4E70-8A4B-9030-07AB218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PRIM para </a:t>
            </a:r>
            <a:r>
              <a:rPr lang="pt-BR" dirty="0" err="1"/>
              <a:t>Minimal</a:t>
            </a:r>
            <a:r>
              <a:rPr lang="pt-BR" dirty="0"/>
              <a:t> </a:t>
            </a:r>
            <a:r>
              <a:rPr lang="pt-BR" dirty="0" err="1"/>
              <a:t>spanning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5574-2DF7-7A49-948D-B47256E0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37</a:t>
            </a:fld>
            <a:endParaRPr lang="pt-BR"/>
          </a:p>
        </p:txBody>
      </p:sp>
      <p:pic>
        <p:nvPicPr>
          <p:cNvPr id="8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F1F8BB52-CA9F-C44A-B606-5DA2CF1F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773959"/>
            <a:ext cx="8322392" cy="400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47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E8B6-7F41-B541-95C0-7739A185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PRIM para </a:t>
            </a:r>
            <a:r>
              <a:rPr lang="pt-BR" dirty="0" err="1"/>
              <a:t>Minimal</a:t>
            </a:r>
            <a:r>
              <a:rPr lang="pt-BR" dirty="0"/>
              <a:t> </a:t>
            </a:r>
            <a:r>
              <a:rPr lang="pt-BR" dirty="0" err="1"/>
              <a:t>spanning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026C-002B-BA4E-B34E-F2D78B57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38</a:t>
            </a:fld>
            <a:endParaRPr lang="pt-BR"/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1A85008-4907-954C-8287-08A81F04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61" y="1727199"/>
            <a:ext cx="8017866" cy="44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90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F76D-E884-3D43-BEA9-DB4AF64F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PRIM para </a:t>
            </a:r>
            <a:r>
              <a:rPr lang="pt-BR" dirty="0" err="1"/>
              <a:t>Minimal</a:t>
            </a:r>
            <a:r>
              <a:rPr lang="pt-BR" dirty="0"/>
              <a:t> </a:t>
            </a:r>
            <a:r>
              <a:rPr lang="pt-BR" dirty="0" err="1"/>
              <a:t>spanning</a:t>
            </a:r>
            <a:r>
              <a:rPr lang="pt-BR" dirty="0"/>
              <a:t> </a:t>
            </a:r>
            <a:r>
              <a:rPr lang="pt-BR" dirty="0" err="1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188E-E60C-614E-8D5A-4E2D2DB8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Desempenho</a:t>
            </a:r>
          </a:p>
          <a:p>
            <a:r>
              <a:rPr lang="pt-BR" dirty="0"/>
              <a:t>Se o algoritmo implementar uma fila de prioridades (min-</a:t>
            </a:r>
            <a:r>
              <a:rPr lang="pt-BR" dirty="0" err="1"/>
              <a:t>heap</a:t>
            </a:r>
            <a:r>
              <a:rPr lang="pt-BR" dirty="0"/>
              <a:t>) para representar a lista de adjacências nas franjas</a:t>
            </a:r>
          </a:p>
          <a:p>
            <a:r>
              <a:rPr lang="pt-BR" dirty="0"/>
              <a:t>Temos </a:t>
            </a:r>
            <a:r>
              <a:rPr lang="pt-BR" dirty="0" err="1"/>
              <a:t>Θ</a:t>
            </a:r>
            <a:r>
              <a:rPr lang="pt-BR" dirty="0"/>
              <a:t>(|E| log |V|)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6AE95-BD63-5B4A-A8C5-BF18A8D1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4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4778-1F87-9240-8C05-1E62DADD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seleção de atividades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ACAEE-DF93-F44F-8870-4E412DFDE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Escalonamento de atividades concorrentes que </a:t>
                </a:r>
                <a:r>
                  <a:rPr lang="pt-BR" b="1" dirty="0"/>
                  <a:t>requerem</a:t>
                </a:r>
                <a:r>
                  <a:rPr lang="pt-BR" dirty="0"/>
                  <a:t> uso </a:t>
                </a:r>
                <a:r>
                  <a:rPr lang="pt-BR" b="1" u="sng" dirty="0"/>
                  <a:t>exclusivo</a:t>
                </a:r>
                <a:r>
                  <a:rPr lang="pt-BR" dirty="0"/>
                  <a:t> de um </a:t>
                </a:r>
                <a:r>
                  <a:rPr lang="pt-BR" u="sng" dirty="0">
                    <a:solidFill>
                      <a:schemeClr val="accent3"/>
                    </a:solidFill>
                  </a:rPr>
                  <a:t>recurso comum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Objetivo principal</a:t>
                </a:r>
                <a:r>
                  <a:rPr lang="pt-BR" dirty="0"/>
                  <a:t>: selecionar um conjunto de tamanho máximo de atividades mutuamente compatíveis.</a:t>
                </a:r>
              </a:p>
              <a:p>
                <a:r>
                  <a:rPr lang="pt-BR" dirty="0"/>
                  <a:t>Suponha:</a:t>
                </a:r>
              </a:p>
              <a:p>
                <a:pPr lvl="1"/>
                <a:r>
                  <a:rPr lang="en-US" b="0" dirty="0"/>
                  <a:t>Um conjunto de N </a:t>
                </a:r>
                <a:r>
                  <a:rPr lang="pt-BR" b="0" dirty="0"/>
                  <a:t>atividades</a:t>
                </a:r>
                <a:r>
                  <a:rPr lang="en-US" b="0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Cada atividade possui um </a:t>
                </a:r>
                <a:r>
                  <a:rPr lang="pt-BR" u="sng" dirty="0"/>
                  <a:t>tempo de início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um </a:t>
                </a:r>
                <a:r>
                  <a:rPr lang="pt-BR" u="sng" dirty="0"/>
                  <a:t>tempo de fim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Atividades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 são compatíveis se os intervalos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) não se sobrepuserem.</a:t>
                </a:r>
              </a:p>
              <a:p>
                <a:pPr lvl="1"/>
                <a:r>
                  <a:rPr lang="pt-BR" dirty="0"/>
                  <a:t>Em outras palavras: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Atividades ordenadas </a:t>
                </a:r>
                <a:r>
                  <a:rPr lang="pt-BR" dirty="0" err="1"/>
                  <a:t>monotonicamente</a:t>
                </a:r>
                <a:r>
                  <a:rPr lang="pt-BR" dirty="0"/>
                  <a:t> pelo tempo de fim.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…≤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ACAEE-DF93-F44F-8870-4E412DFDE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 t="-1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E4FB-AEA2-E54A-85EF-483C7892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70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23CB-8158-5F4A-B3AE-A6F3765E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seleção de atividades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49C4-4A4E-7042-8158-5B7DA4B0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677668"/>
          </a:xfrm>
        </p:spPr>
        <p:txBody>
          <a:bodyPr/>
          <a:lstStyle/>
          <a:p>
            <a:r>
              <a:rPr lang="pt-BR" dirty="0"/>
              <a:t>Atividades mutuamente compatíveis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72F02-FA7A-4F4E-A2FD-12710EBB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5</a:t>
            </a:fld>
            <a:endParaRPr lang="pt-BR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536D3B8-85EC-A647-A08D-B0C7F0E6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225386"/>
            <a:ext cx="7556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8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64DC-9217-B548-AEFE-BA275E13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seleção de atividades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050C-7860-394A-AF2F-A8A3E7FA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497559"/>
          </a:xfrm>
        </p:spPr>
        <p:txBody>
          <a:bodyPr/>
          <a:lstStyle/>
          <a:p>
            <a:r>
              <a:rPr lang="pt-BR" dirty="0"/>
              <a:t>Ordenando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60E01-32A8-F14F-8C80-8A0588CF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6</a:t>
            </a:fld>
            <a:endParaRPr lang="pt-BR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E7E6A7-AA34-ED41-8B24-E5298C7C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01" y="2263700"/>
            <a:ext cx="6334443" cy="41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1578-293B-4044-AFD4-44041569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seleção de atividades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A4395-C2E0-634E-AF40-C78C8F69D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Exemplo:</a:t>
                </a:r>
              </a:p>
              <a:p>
                <a:pPr lvl="1"/>
                <a:r>
                  <a:rPr lang="pt-BR" dirty="0"/>
                  <a:t>Para este exemplo o subconjunto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pt-BR" dirty="0"/>
                  <a:t>} consistem de </a:t>
                </a:r>
                <a:r>
                  <a:rPr lang="pt-BR" b="1" dirty="0"/>
                  <a:t>atividades mutuamente compatíveis</a:t>
                </a:r>
                <a:r>
                  <a:rPr lang="pt-BR" dirty="0"/>
                  <a:t>. </a:t>
                </a:r>
              </a:p>
              <a:p>
                <a:pPr lvl="2"/>
                <a:r>
                  <a:rPr lang="pt-BR" dirty="0"/>
                  <a:t>Mas não um </a:t>
                </a:r>
                <a:r>
                  <a:rPr lang="pt-BR" dirty="0" err="1"/>
                  <a:t>maximum-subset</a:t>
                </a:r>
                <a:endParaRPr lang="pt-BR" dirty="0"/>
              </a:p>
              <a:p>
                <a:pPr lvl="2"/>
                <a:r>
                  <a:rPr lang="pt-BR" dirty="0"/>
                  <a:t>Pois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pt-BR" dirty="0"/>
                  <a:t>} é maior. Outro exemplo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pt-BR" dirty="0"/>
                  <a:t>} </a:t>
                </a:r>
              </a:p>
              <a:p>
                <a:r>
                  <a:rPr lang="pt-BR" dirty="0"/>
                  <a:t>Devemos resolver esse problemas de acordo com os seguintes passos: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pt-BR" dirty="0"/>
                  <a:t>Devemos observar que nós precisamos considerar apenas uma escolha – </a:t>
                </a:r>
                <a:r>
                  <a:rPr lang="pt-BR" b="1" dirty="0"/>
                  <a:t>a escolha gulosa</a:t>
                </a:r>
                <a:r>
                  <a:rPr lang="pt-BR" dirty="0"/>
                  <a:t> – e que quando nós a tomamos, apenas </a:t>
                </a:r>
                <a:r>
                  <a:rPr lang="pt-BR" b="1" dirty="0"/>
                  <a:t>um único subproblema </a:t>
                </a:r>
                <a:r>
                  <a:rPr lang="pt-BR" dirty="0"/>
                  <a:t>fica restando.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pt-BR" dirty="0"/>
                  <a:t>Desenvolver um algoritmos recursivo para implementar a ideia acima</a:t>
                </a:r>
              </a:p>
              <a:p>
                <a:pPr marL="571500" lvl="1" indent="-342900">
                  <a:buFont typeface="+mj-lt"/>
                  <a:buAutoNum type="arabicPeriod"/>
                </a:pPr>
                <a:r>
                  <a:rPr lang="pt-BR" dirty="0"/>
                  <a:t>(opcional) converter o algoritmo recursivo num iterativo</a:t>
                </a:r>
              </a:p>
              <a:p>
                <a:pPr marL="571500" lvl="1" indent="-342900">
                  <a:buFont typeface="+mj-lt"/>
                  <a:buAutoNum type="arabicPeriod"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A4395-C2E0-634E-AF40-C78C8F69D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 t="-5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5F36C-2D36-1D48-AF90-A5EDD75F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92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39B0-6644-B640-919F-0DB1DF65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seleção de atividades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73B1-EE0D-A945-9064-0525FE74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1649896"/>
            <a:ext cx="8309113" cy="580686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2B210-2C65-AA41-B197-8D29C1CA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8</a:t>
            </a:fld>
            <a:endParaRPr lang="pt-BR"/>
          </a:p>
        </p:txBody>
      </p:sp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C180D10B-388F-3A43-BF86-6229C0F6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217420"/>
            <a:ext cx="8674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9F3B-C853-8F4D-AB38-DC9E91CA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de seleção de atividades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EE6F5-A451-9646-A83A-9F64C5FA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7A6E-275D-834C-A477-A607DD4A4938}" type="slidenum">
              <a:rPr lang="pt-BR" smtClean="0"/>
              <a:t>9</a:t>
            </a:fld>
            <a:endParaRPr lang="pt-BR"/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071002D-ACFE-2B4A-8C64-B23BF158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0" y="1526192"/>
            <a:ext cx="8009082" cy="48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524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2724</Words>
  <Application>Microsoft Macintosh PowerPoint</Application>
  <PresentationFormat>On-screen Show (4:3)</PresentationFormat>
  <Paragraphs>276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Corbel</vt:lpstr>
      <vt:lpstr>Gill Sans MT</vt:lpstr>
      <vt:lpstr>Parcel</vt:lpstr>
      <vt:lpstr>Estratégia gulosa de formação de algoritmos</vt:lpstr>
      <vt:lpstr>Algoritmos gulosos</vt:lpstr>
      <vt:lpstr>Algoritmos Gulosos</vt:lpstr>
      <vt:lpstr>Problema de seleção de atividades</vt:lpstr>
      <vt:lpstr>Problema de seleção de atividades</vt:lpstr>
      <vt:lpstr>Problema de seleção de atividades</vt:lpstr>
      <vt:lpstr>Problema de seleção de atividades</vt:lpstr>
      <vt:lpstr>Problema de seleção de atividades</vt:lpstr>
      <vt:lpstr>Problema de seleção de atividades</vt:lpstr>
      <vt:lpstr>Problema de seleção de atividades</vt:lpstr>
      <vt:lpstr>Problema de seleção de atividades</vt:lpstr>
      <vt:lpstr>Algoritmo recursivo para escalonamento de tarefas</vt:lpstr>
      <vt:lpstr>PowerPoint Presentation</vt:lpstr>
      <vt:lpstr>PowerPoint Presentation</vt:lpstr>
      <vt:lpstr>PowerPoint Presentation</vt:lpstr>
      <vt:lpstr>Algoritmo iterativo para escalonamento de tarefas</vt:lpstr>
      <vt:lpstr>Elementos gerais da estratégia gulosa</vt:lpstr>
      <vt:lpstr>Propriedades fundamentais das estratégias gulosas</vt:lpstr>
      <vt:lpstr>Códigos de huffman</vt:lpstr>
      <vt:lpstr>Códigos de huffman</vt:lpstr>
      <vt:lpstr>Códigos de huffman</vt:lpstr>
      <vt:lpstr>Construindo Códigos de huffman</vt:lpstr>
      <vt:lpstr>Construindo Códigos de huffman</vt:lpstr>
      <vt:lpstr>Construindo Códigos de huffman</vt:lpstr>
      <vt:lpstr>Construindo Códigos de huffman</vt:lpstr>
      <vt:lpstr>Problema da mochila fracionária</vt:lpstr>
      <vt:lpstr>Problema da mochila fracionária</vt:lpstr>
      <vt:lpstr>Problema da mochila fracionária</vt:lpstr>
      <vt:lpstr>Problema da mochila fracionária</vt:lpstr>
      <vt:lpstr>Problema da mochila fracionária</vt:lpstr>
      <vt:lpstr>Problema da mochila fracionária</vt:lpstr>
      <vt:lpstr>Subestrutura ótima</vt:lpstr>
      <vt:lpstr>Escolha gulosa</vt:lpstr>
      <vt:lpstr>mochila fracionária - invariante</vt:lpstr>
      <vt:lpstr>Algoritmos gulosos para grafos</vt:lpstr>
      <vt:lpstr>Algoritmos gulosos para grafos</vt:lpstr>
      <vt:lpstr>Algoritmo de PRIM para Minimal spanning tree</vt:lpstr>
      <vt:lpstr>Algoritmo de PRIM para Minimal spanning tree</vt:lpstr>
      <vt:lpstr>Algoritmo de PRIM para Minimal spanning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 gulosa de formação de algoritmos</dc:title>
  <dc:creator>Fabio Leite</dc:creator>
  <cp:lastModifiedBy>Fabio Leite</cp:lastModifiedBy>
  <cp:revision>44</cp:revision>
  <dcterms:created xsi:type="dcterms:W3CDTF">2019-05-17T00:04:20Z</dcterms:created>
  <dcterms:modified xsi:type="dcterms:W3CDTF">2022-03-14T10:41:25Z</dcterms:modified>
</cp:coreProperties>
</file>