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7" r:id="rId2"/>
    <p:sldId id="257" r:id="rId3"/>
    <p:sldId id="259" r:id="rId4"/>
    <p:sldId id="262" r:id="rId5"/>
    <p:sldId id="260" r:id="rId6"/>
    <p:sldId id="268" r:id="rId7"/>
    <p:sldId id="269" r:id="rId8"/>
    <p:sldId id="266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21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5075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6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45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Text 2"/>
          <p:cNvSpPr/>
          <p:nvPr/>
        </p:nvSpPr>
        <p:spPr>
          <a:xfrm>
            <a:off x="707665" y="3708439"/>
            <a:ext cx="13215069" cy="1880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7000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Princípio</a:t>
            </a:r>
            <a:r>
              <a:rPr lang="en-US" sz="70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de </a:t>
            </a:r>
            <a:r>
              <a:rPr lang="en-US" sz="7000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Inversão</a:t>
            </a:r>
            <a:r>
              <a:rPr lang="en-US" sz="70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</a:t>
            </a:r>
          </a:p>
          <a:p>
            <a:pPr marL="0" indent="0" algn="ctr">
              <a:lnSpc>
                <a:spcPts val="6561"/>
              </a:lnSpc>
              <a:buNone/>
            </a:pPr>
            <a:r>
              <a:rPr lang="en-US" sz="70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 </a:t>
            </a:r>
            <a:r>
              <a:rPr lang="en-US" sz="7000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Dependência</a:t>
            </a:r>
            <a:endParaRPr lang="en-US" sz="7000" dirty="0"/>
          </a:p>
        </p:txBody>
      </p:sp>
      <p:sp>
        <p:nvSpPr>
          <p:cNvPr id="5" name="Text 3"/>
          <p:cNvSpPr/>
          <p:nvPr/>
        </p:nvSpPr>
        <p:spPr>
          <a:xfrm>
            <a:off x="11911054" y="6946769"/>
            <a:ext cx="2043485" cy="44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31"/>
              </a:lnSpc>
              <a:buNone/>
            </a:pPr>
            <a:r>
              <a:rPr lang="pt-BR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Edilson Santos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3053"/>
          </a:xfrm>
          <a:prstGeom prst="rect">
            <a:avLst/>
          </a:prstGeom>
          <a:solidFill>
            <a:srgbClr val="080E26"/>
          </a:solidFill>
          <a:ln w="13097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412595" y="579358"/>
            <a:ext cx="13749453" cy="8670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84"/>
              </a:lnSpc>
              <a:buNone/>
            </a:pPr>
            <a:r>
              <a:rPr lang="en-US" sz="414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O que é o Princípio de Inversão de Dependência?</a:t>
            </a:r>
            <a:endParaRPr lang="en-US" sz="4147" dirty="0"/>
          </a:p>
        </p:txBody>
      </p:sp>
      <p:sp>
        <p:nvSpPr>
          <p:cNvPr id="5" name="Text 3"/>
          <p:cNvSpPr/>
          <p:nvPr/>
        </p:nvSpPr>
        <p:spPr>
          <a:xfrm>
            <a:off x="440474" y="1473242"/>
            <a:ext cx="13749452" cy="10115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4"/>
              </a:lnSpc>
              <a:buNone/>
            </a:pPr>
            <a:r>
              <a:rPr lang="pt-BR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</a:rPr>
              <a:t>O Princípio de Inversão de Dependência é um conceito da programação que define que módulos de baixo nível não devem depender de módulos de alto nível e sim ambos devem depender de uma abstração.</a:t>
            </a:r>
          </a:p>
          <a:p>
            <a:pPr marL="0" indent="0">
              <a:lnSpc>
                <a:spcPts val="2654"/>
              </a:lnSpc>
              <a:buNone/>
            </a:pPr>
            <a:endParaRPr lang="pt-BR" sz="2000" dirty="0">
              <a:solidFill>
                <a:srgbClr val="EBECEF"/>
              </a:solidFill>
              <a:latin typeface="Epilogue" pitchFamily="34" charset="0"/>
              <a:ea typeface="Epilogue" pitchFamily="34" charset="-122"/>
            </a:endParaRPr>
          </a:p>
          <a:p>
            <a:pPr marL="0" indent="0">
              <a:lnSpc>
                <a:spcPts val="2654"/>
              </a:lnSpc>
              <a:buNone/>
            </a:pPr>
            <a:endParaRPr lang="en-US" sz="2000" dirty="0">
              <a:solidFill>
                <a:srgbClr val="EBECEF"/>
              </a:solidFill>
              <a:latin typeface="Epilogue" pitchFamily="34" charset="0"/>
              <a:ea typeface="Epilogue" pitchFamily="34" charset="-122"/>
            </a:endParaRPr>
          </a:p>
          <a:p>
            <a:pPr marL="0" indent="0">
              <a:lnSpc>
                <a:spcPts val="2654"/>
              </a:lnSpc>
              <a:buNone/>
            </a:pPr>
            <a:endParaRPr lang="en-US" sz="2000" dirty="0"/>
          </a:p>
        </p:txBody>
      </p:sp>
      <p:sp>
        <p:nvSpPr>
          <p:cNvPr id="6" name="Shape 4"/>
          <p:cNvSpPr/>
          <p:nvPr/>
        </p:nvSpPr>
        <p:spPr>
          <a:xfrm>
            <a:off x="590938" y="2790073"/>
            <a:ext cx="3613072" cy="4216851"/>
          </a:xfrm>
          <a:prstGeom prst="roundRect">
            <a:avLst>
              <a:gd name="adj" fmla="val 2967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sz="2000"/>
          </a:p>
        </p:txBody>
      </p:sp>
      <p:sp>
        <p:nvSpPr>
          <p:cNvPr id="7" name="Text 5"/>
          <p:cNvSpPr/>
          <p:nvPr/>
        </p:nvSpPr>
        <p:spPr>
          <a:xfrm>
            <a:off x="814656" y="3130506"/>
            <a:ext cx="2860411" cy="4074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1"/>
              </a:lnSpc>
              <a:buNone/>
            </a:pPr>
            <a:r>
              <a:rPr lang="en-US" sz="2488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Desacoplamento</a:t>
            </a:r>
            <a:endParaRPr lang="en-US" sz="2488" dirty="0"/>
          </a:p>
        </p:txBody>
      </p:sp>
      <p:sp>
        <p:nvSpPr>
          <p:cNvPr id="8" name="Text 6"/>
          <p:cNvSpPr/>
          <p:nvPr/>
        </p:nvSpPr>
        <p:spPr>
          <a:xfrm>
            <a:off x="814657" y="3652624"/>
            <a:ext cx="3107170" cy="31305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4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 Princípio de Inversão de Dependência promove o desacoplamento dos componentes do software, o que torna o projeto mais flexível e escalável.</a:t>
            </a:r>
            <a:endParaRPr lang="en-US" sz="2000" dirty="0"/>
          </a:p>
        </p:txBody>
      </p:sp>
      <p:sp>
        <p:nvSpPr>
          <p:cNvPr id="9" name="Shape 7"/>
          <p:cNvSpPr/>
          <p:nvPr/>
        </p:nvSpPr>
        <p:spPr>
          <a:xfrm>
            <a:off x="5447487" y="2790073"/>
            <a:ext cx="3749481" cy="4216851"/>
          </a:xfrm>
          <a:prstGeom prst="roundRect">
            <a:avLst>
              <a:gd name="adj" fmla="val 2967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sz="2000"/>
          </a:p>
        </p:txBody>
      </p:sp>
      <p:sp>
        <p:nvSpPr>
          <p:cNvPr id="10" name="Text 8"/>
          <p:cNvSpPr/>
          <p:nvPr/>
        </p:nvSpPr>
        <p:spPr>
          <a:xfrm>
            <a:off x="5853042" y="3130506"/>
            <a:ext cx="2966448" cy="4074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1"/>
              </a:lnSpc>
              <a:buNone/>
            </a:pPr>
            <a:r>
              <a:rPr lang="en-US" sz="2488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Abstração</a:t>
            </a:r>
            <a:endParaRPr lang="en-US" sz="2488" dirty="0"/>
          </a:p>
        </p:txBody>
      </p:sp>
      <p:sp>
        <p:nvSpPr>
          <p:cNvPr id="11" name="Text 9"/>
          <p:cNvSpPr/>
          <p:nvPr/>
        </p:nvSpPr>
        <p:spPr>
          <a:xfrm>
            <a:off x="5853041" y="3652624"/>
            <a:ext cx="3224479" cy="31305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4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abstração é fundamental para a implementação do Princípio de Inversão de Dependência. Ela deve ser utilizada para definir as dependências entre os componentes do software.</a:t>
            </a:r>
            <a:endParaRPr lang="en-US" sz="2000" dirty="0"/>
          </a:p>
        </p:txBody>
      </p:sp>
      <p:sp>
        <p:nvSpPr>
          <p:cNvPr id="12" name="Shape 10"/>
          <p:cNvSpPr/>
          <p:nvPr/>
        </p:nvSpPr>
        <p:spPr>
          <a:xfrm>
            <a:off x="10289982" y="2790073"/>
            <a:ext cx="3749480" cy="4216851"/>
          </a:xfrm>
          <a:prstGeom prst="roundRect">
            <a:avLst>
              <a:gd name="adj" fmla="val 2967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sz="2000"/>
          </a:p>
        </p:txBody>
      </p:sp>
      <p:sp>
        <p:nvSpPr>
          <p:cNvPr id="13" name="Text 11"/>
          <p:cNvSpPr/>
          <p:nvPr/>
        </p:nvSpPr>
        <p:spPr>
          <a:xfrm>
            <a:off x="10513701" y="3130506"/>
            <a:ext cx="2966447" cy="4074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1"/>
              </a:lnSpc>
              <a:buNone/>
            </a:pPr>
            <a:r>
              <a:rPr lang="en-US" sz="2488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Design patterns</a:t>
            </a:r>
            <a:endParaRPr lang="en-US" sz="2488" dirty="0"/>
          </a:p>
        </p:txBody>
      </p:sp>
      <p:sp>
        <p:nvSpPr>
          <p:cNvPr id="14" name="Text 12"/>
          <p:cNvSpPr/>
          <p:nvPr/>
        </p:nvSpPr>
        <p:spPr>
          <a:xfrm>
            <a:off x="10513701" y="3652623"/>
            <a:ext cx="3224478" cy="31305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4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 Princípio de Inversão de Dependência é a base para a aplicação de design patterns como Factory Method, Template Method e Strategy.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964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5A0E9A6C-CBE7-8A9D-8DC2-4922C3059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79" y="3027233"/>
            <a:ext cx="5973612" cy="288314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BA624649-0A92-F9DC-029A-3C8FD8B9D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814" y="2984392"/>
            <a:ext cx="5971430" cy="2925989"/>
          </a:xfrm>
          <a:prstGeom prst="rect">
            <a:avLst/>
          </a:prstGeom>
        </p:spPr>
      </p:pic>
      <p:sp>
        <p:nvSpPr>
          <p:cNvPr id="25" name="Text 2">
            <a:extLst>
              <a:ext uri="{FF2B5EF4-FFF2-40B4-BE49-F238E27FC236}">
                <a16:creationId xmlns:a16="http://schemas.microsoft.com/office/drawing/2014/main" id="{B457DBD2-B138-6AAB-33CE-D012775EF938}"/>
              </a:ext>
            </a:extLst>
          </p:cNvPr>
          <p:cNvSpPr/>
          <p:nvPr/>
        </p:nvSpPr>
        <p:spPr>
          <a:xfrm>
            <a:off x="771579" y="1755358"/>
            <a:ext cx="7604165" cy="10003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939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Sem </a:t>
            </a:r>
            <a:r>
              <a:rPr lang="en-US" sz="2800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inversão</a:t>
            </a:r>
            <a:r>
              <a:rPr lang="en-US" sz="28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de </a:t>
            </a:r>
            <a:r>
              <a:rPr lang="en-US" sz="2800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dependência</a:t>
            </a:r>
            <a:endParaRPr lang="en-US" sz="2800" dirty="0"/>
          </a:p>
        </p:txBody>
      </p:sp>
      <p:sp>
        <p:nvSpPr>
          <p:cNvPr id="26" name="Text 2">
            <a:extLst>
              <a:ext uri="{FF2B5EF4-FFF2-40B4-BE49-F238E27FC236}">
                <a16:creationId xmlns:a16="http://schemas.microsoft.com/office/drawing/2014/main" id="{7F94C3A8-7B56-3FA8-8BA2-A272B6BF1EC1}"/>
              </a:ext>
            </a:extLst>
          </p:cNvPr>
          <p:cNvSpPr/>
          <p:nvPr/>
        </p:nvSpPr>
        <p:spPr>
          <a:xfrm>
            <a:off x="7797814" y="1755357"/>
            <a:ext cx="6061007" cy="10003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939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Com </a:t>
            </a:r>
            <a:r>
              <a:rPr lang="en-US" sz="2800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inversão</a:t>
            </a:r>
            <a:r>
              <a:rPr lang="en-US" sz="28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de </a:t>
            </a:r>
            <a:r>
              <a:rPr lang="en-US" sz="2800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dependência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037993" y="77378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Como aplicar o Princípio de Inversão de Dependência em projetos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606873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Para aplicar o Princípio de Inversão de Dependência em projetos, é necessário seguir algumas etapas:</a:t>
            </a:r>
            <a:endParaRPr lang="en-US" sz="2000" dirty="0"/>
          </a:p>
        </p:txBody>
      </p:sp>
      <p:sp>
        <p:nvSpPr>
          <p:cNvPr id="6" name="Shape 4"/>
          <p:cNvSpPr/>
          <p:nvPr/>
        </p:nvSpPr>
        <p:spPr>
          <a:xfrm>
            <a:off x="7293054" y="3567589"/>
            <a:ext cx="44410" cy="3888224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Shape 5"/>
          <p:cNvSpPr/>
          <p:nvPr/>
        </p:nvSpPr>
        <p:spPr>
          <a:xfrm>
            <a:off x="7565172" y="3968889"/>
            <a:ext cx="777597" cy="44410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Shape 6"/>
          <p:cNvSpPr/>
          <p:nvPr/>
        </p:nvSpPr>
        <p:spPr>
          <a:xfrm>
            <a:off x="7065228" y="374118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9" name="Text 7"/>
          <p:cNvSpPr/>
          <p:nvPr/>
        </p:nvSpPr>
        <p:spPr>
          <a:xfrm>
            <a:off x="7238940" y="3782854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8537258" y="3789759"/>
            <a:ext cx="31318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Identificar dependência</a:t>
            </a:r>
            <a:endParaRPr lang="en-US" sz="2800" dirty="0"/>
          </a:p>
        </p:txBody>
      </p:sp>
      <p:sp>
        <p:nvSpPr>
          <p:cNvPr id="11" name="Text 9"/>
          <p:cNvSpPr/>
          <p:nvPr/>
        </p:nvSpPr>
        <p:spPr>
          <a:xfrm>
            <a:off x="8537258" y="4359116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Identificar as dependências entre as classes do software.</a:t>
            </a:r>
            <a:endParaRPr lang="en-US" sz="2000" dirty="0"/>
          </a:p>
        </p:txBody>
      </p:sp>
      <p:sp>
        <p:nvSpPr>
          <p:cNvPr id="12" name="Shape 10"/>
          <p:cNvSpPr/>
          <p:nvPr/>
        </p:nvSpPr>
        <p:spPr>
          <a:xfrm>
            <a:off x="6287631" y="5079742"/>
            <a:ext cx="777597" cy="44410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Shape 11"/>
          <p:cNvSpPr/>
          <p:nvPr/>
        </p:nvSpPr>
        <p:spPr>
          <a:xfrm>
            <a:off x="7065228" y="48520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4" name="Text 12"/>
          <p:cNvSpPr/>
          <p:nvPr/>
        </p:nvSpPr>
        <p:spPr>
          <a:xfrm>
            <a:off x="7212270" y="4893707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3871198" y="49006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Criar abstrações</a:t>
            </a:r>
            <a:endParaRPr lang="en-US" sz="2800" dirty="0"/>
          </a:p>
        </p:txBody>
      </p:sp>
      <p:sp>
        <p:nvSpPr>
          <p:cNvPr id="16" name="Text 14"/>
          <p:cNvSpPr/>
          <p:nvPr/>
        </p:nvSpPr>
        <p:spPr>
          <a:xfrm>
            <a:off x="2037993" y="5469969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Criar as abstrações necessárias para desacoplar as dependências.</a:t>
            </a:r>
            <a:endParaRPr lang="en-US" sz="2000" dirty="0"/>
          </a:p>
        </p:txBody>
      </p:sp>
      <p:sp>
        <p:nvSpPr>
          <p:cNvPr id="17" name="Shape 15"/>
          <p:cNvSpPr/>
          <p:nvPr/>
        </p:nvSpPr>
        <p:spPr>
          <a:xfrm>
            <a:off x="7565172" y="6079510"/>
            <a:ext cx="777597" cy="44410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8" name="Shape 16"/>
          <p:cNvSpPr/>
          <p:nvPr/>
        </p:nvSpPr>
        <p:spPr>
          <a:xfrm>
            <a:off x="7065228" y="58518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9" name="Text 17"/>
          <p:cNvSpPr/>
          <p:nvPr/>
        </p:nvSpPr>
        <p:spPr>
          <a:xfrm>
            <a:off x="7223700" y="589347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8"/>
          <p:cNvSpPr/>
          <p:nvPr/>
        </p:nvSpPr>
        <p:spPr>
          <a:xfrm>
            <a:off x="8537258" y="5900380"/>
            <a:ext cx="2377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Inserir abstrações</a:t>
            </a:r>
            <a:endParaRPr lang="en-US" sz="2800" dirty="0"/>
          </a:p>
        </p:txBody>
      </p:sp>
      <p:sp>
        <p:nvSpPr>
          <p:cNvPr id="21" name="Text 19"/>
          <p:cNvSpPr/>
          <p:nvPr/>
        </p:nvSpPr>
        <p:spPr>
          <a:xfrm>
            <a:off x="8537258" y="6469737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Inserir as abstrações nos módulos dependentes.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1981"/>
          </a:xfrm>
          <a:prstGeom prst="rect">
            <a:avLst/>
          </a:prstGeom>
          <a:solidFill>
            <a:srgbClr val="080E26"/>
          </a:solidFill>
          <a:ln w="12740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814040" y="562094"/>
            <a:ext cx="13049836" cy="19163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30"/>
              </a:lnSpc>
              <a:buNone/>
            </a:pPr>
            <a:r>
              <a:rPr lang="en-US" sz="40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Relação entre o Princípio de Inversão de Dependência e a Injeção de Dependência</a:t>
            </a:r>
            <a:endParaRPr lang="en-US" sz="4024" dirty="0"/>
          </a:p>
        </p:txBody>
      </p:sp>
      <p:sp>
        <p:nvSpPr>
          <p:cNvPr id="5" name="Text 3"/>
          <p:cNvSpPr/>
          <p:nvPr/>
        </p:nvSpPr>
        <p:spPr>
          <a:xfrm>
            <a:off x="814040" y="2480079"/>
            <a:ext cx="13049836" cy="9811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Injeção de Dependência é um padrão utilizado para implementar o Princípio de Inversão de Dependência. Ela consiste em "injetar" as dependências em vez de criá-las dentro de uma classe.</a:t>
            </a:r>
            <a:endParaRPr lang="en-US" sz="2000" dirty="0"/>
          </a:p>
        </p:txBody>
      </p:sp>
      <p:sp>
        <p:nvSpPr>
          <p:cNvPr id="6" name="Shape 4"/>
          <p:cNvSpPr/>
          <p:nvPr/>
        </p:nvSpPr>
        <p:spPr>
          <a:xfrm>
            <a:off x="852487" y="4038014"/>
            <a:ext cx="459819" cy="459819"/>
          </a:xfrm>
          <a:prstGeom prst="roundRect">
            <a:avLst>
              <a:gd name="adj" fmla="val 20004"/>
            </a:avLst>
          </a:prstGeom>
          <a:solidFill>
            <a:srgbClr val="283157"/>
          </a:solidFill>
          <a:ln w="12740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7" name="Text 5"/>
          <p:cNvSpPr/>
          <p:nvPr/>
        </p:nvSpPr>
        <p:spPr>
          <a:xfrm>
            <a:off x="1013817" y="4076353"/>
            <a:ext cx="137160" cy="3831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18"/>
              </a:lnSpc>
              <a:buNone/>
            </a:pPr>
            <a:r>
              <a:rPr lang="en-US" sz="241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414" dirty="0"/>
          </a:p>
        </p:txBody>
      </p:sp>
      <p:sp>
        <p:nvSpPr>
          <p:cNvPr id="8" name="Text 6"/>
          <p:cNvSpPr/>
          <p:nvPr/>
        </p:nvSpPr>
        <p:spPr>
          <a:xfrm>
            <a:off x="1516618" y="4108261"/>
            <a:ext cx="2044065" cy="3193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15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Facilidade</a:t>
            </a:r>
            <a:endParaRPr lang="en-US" sz="2800" dirty="0"/>
          </a:p>
        </p:txBody>
      </p:sp>
      <p:sp>
        <p:nvSpPr>
          <p:cNvPr id="9" name="Text 7"/>
          <p:cNvSpPr/>
          <p:nvPr/>
        </p:nvSpPr>
        <p:spPr>
          <a:xfrm>
            <a:off x="1516617" y="4631898"/>
            <a:ext cx="5084447" cy="1308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Injeção de Dependência torna a dependência entre as classes mais fácil de gerenciar.</a:t>
            </a:r>
            <a:endParaRPr lang="en-US" sz="2000" dirty="0"/>
          </a:p>
        </p:txBody>
      </p:sp>
      <p:sp>
        <p:nvSpPr>
          <p:cNvPr id="10" name="Shape 8"/>
          <p:cNvSpPr/>
          <p:nvPr/>
        </p:nvSpPr>
        <p:spPr>
          <a:xfrm>
            <a:off x="8115300" y="4038014"/>
            <a:ext cx="459819" cy="459819"/>
          </a:xfrm>
          <a:prstGeom prst="roundRect">
            <a:avLst>
              <a:gd name="adj" fmla="val 20004"/>
            </a:avLst>
          </a:prstGeom>
          <a:solidFill>
            <a:srgbClr val="283157"/>
          </a:solidFill>
          <a:ln w="12740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1" name="Text 9"/>
          <p:cNvSpPr/>
          <p:nvPr/>
        </p:nvSpPr>
        <p:spPr>
          <a:xfrm>
            <a:off x="8253769" y="4076353"/>
            <a:ext cx="182880" cy="3831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18"/>
              </a:lnSpc>
              <a:buNone/>
            </a:pPr>
            <a:r>
              <a:rPr lang="en-US" sz="241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414" dirty="0"/>
          </a:p>
        </p:txBody>
      </p:sp>
      <p:sp>
        <p:nvSpPr>
          <p:cNvPr id="12" name="Text 10"/>
          <p:cNvSpPr/>
          <p:nvPr/>
        </p:nvSpPr>
        <p:spPr>
          <a:xfrm>
            <a:off x="8779430" y="4108261"/>
            <a:ext cx="2044065" cy="3193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15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Flexibilidade</a:t>
            </a:r>
            <a:endParaRPr lang="en-US" sz="2800" dirty="0"/>
          </a:p>
        </p:txBody>
      </p:sp>
      <p:sp>
        <p:nvSpPr>
          <p:cNvPr id="13" name="Text 11"/>
          <p:cNvSpPr/>
          <p:nvPr/>
        </p:nvSpPr>
        <p:spPr>
          <a:xfrm>
            <a:off x="8779429" y="4631898"/>
            <a:ext cx="5084447" cy="1308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Injeção de Dependência permite que as classes possam ser facilmente testadas e mantidas.</a:t>
            </a:r>
            <a:endParaRPr lang="en-US" sz="2000" dirty="0"/>
          </a:p>
        </p:txBody>
      </p:sp>
      <p:sp>
        <p:nvSpPr>
          <p:cNvPr id="14" name="Shape 12"/>
          <p:cNvSpPr/>
          <p:nvPr/>
        </p:nvSpPr>
        <p:spPr>
          <a:xfrm>
            <a:off x="852487" y="6331636"/>
            <a:ext cx="459819" cy="459819"/>
          </a:xfrm>
          <a:prstGeom prst="roundRect">
            <a:avLst>
              <a:gd name="adj" fmla="val 20004"/>
            </a:avLst>
          </a:prstGeom>
          <a:solidFill>
            <a:srgbClr val="283157"/>
          </a:solidFill>
          <a:ln w="12740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5" name="Text 13"/>
          <p:cNvSpPr/>
          <p:nvPr/>
        </p:nvSpPr>
        <p:spPr>
          <a:xfrm>
            <a:off x="998577" y="6369974"/>
            <a:ext cx="167640" cy="3831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18"/>
              </a:lnSpc>
              <a:buNone/>
            </a:pPr>
            <a:r>
              <a:rPr lang="en-US" sz="241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414" dirty="0"/>
          </a:p>
        </p:txBody>
      </p:sp>
      <p:sp>
        <p:nvSpPr>
          <p:cNvPr id="16" name="Text 14"/>
          <p:cNvSpPr/>
          <p:nvPr/>
        </p:nvSpPr>
        <p:spPr>
          <a:xfrm>
            <a:off x="1516618" y="6401883"/>
            <a:ext cx="2044065" cy="3193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15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Escalabilidade</a:t>
            </a:r>
            <a:endParaRPr lang="en-US" sz="2800" dirty="0"/>
          </a:p>
        </p:txBody>
      </p:sp>
      <p:sp>
        <p:nvSpPr>
          <p:cNvPr id="17" name="Text 15"/>
          <p:cNvSpPr/>
          <p:nvPr/>
        </p:nvSpPr>
        <p:spPr>
          <a:xfrm>
            <a:off x="1516618" y="6925520"/>
            <a:ext cx="12347258" cy="6541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Injeção de Dependência ajuda na criação de software mais escalável.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1192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 sz="2000" dirty="0"/>
          </a:p>
        </p:txBody>
      </p:sp>
      <p:sp>
        <p:nvSpPr>
          <p:cNvPr id="4" name="Text 2"/>
          <p:cNvSpPr/>
          <p:nvPr/>
        </p:nvSpPr>
        <p:spPr>
          <a:xfrm>
            <a:off x="1929765" y="494943"/>
            <a:ext cx="10770751" cy="11218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417"/>
              </a:lnSpc>
              <a:buNone/>
            </a:pPr>
            <a:r>
              <a:rPr lang="en-US" sz="353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Como implementar a injeção de dependência em um projeto</a:t>
            </a:r>
            <a:endParaRPr lang="en-US" sz="3534" dirty="0"/>
          </a:p>
        </p:txBody>
      </p:sp>
      <p:sp>
        <p:nvSpPr>
          <p:cNvPr id="5" name="Shape 3"/>
          <p:cNvSpPr/>
          <p:nvPr/>
        </p:nvSpPr>
        <p:spPr>
          <a:xfrm>
            <a:off x="7297222" y="1975723"/>
            <a:ext cx="35838" cy="5758934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6" name="Shape 4"/>
          <p:cNvSpPr/>
          <p:nvPr/>
        </p:nvSpPr>
        <p:spPr>
          <a:xfrm>
            <a:off x="7517011" y="2165437"/>
            <a:ext cx="628293" cy="35838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7" name="Shape 5"/>
          <p:cNvSpPr/>
          <p:nvPr/>
        </p:nvSpPr>
        <p:spPr>
          <a:xfrm>
            <a:off x="7113151" y="1981545"/>
            <a:ext cx="403860" cy="403860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11192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8" name="Text 6"/>
          <p:cNvSpPr/>
          <p:nvPr/>
        </p:nvSpPr>
        <p:spPr>
          <a:xfrm>
            <a:off x="7254121" y="2015120"/>
            <a:ext cx="121920" cy="3365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12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120" dirty="0"/>
          </a:p>
        </p:txBody>
      </p:sp>
      <p:sp>
        <p:nvSpPr>
          <p:cNvPr id="9" name="Text 7"/>
          <p:cNvSpPr/>
          <p:nvPr/>
        </p:nvSpPr>
        <p:spPr>
          <a:xfrm>
            <a:off x="8302346" y="2058221"/>
            <a:ext cx="4682133" cy="286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09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Identifique suas dependências</a:t>
            </a:r>
            <a:endParaRPr lang="en-US" sz="2800" dirty="0"/>
          </a:p>
        </p:txBody>
      </p:sp>
      <p:sp>
        <p:nvSpPr>
          <p:cNvPr id="10" name="Text 8"/>
          <p:cNvSpPr/>
          <p:nvPr/>
        </p:nvSpPr>
        <p:spPr>
          <a:xfrm>
            <a:off x="8302347" y="2517701"/>
            <a:ext cx="5888117" cy="1597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62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 primeiro passo para implementar a injeção de dependência é identificar as dependências que existem em seu código. Se quiser torná-las injetáveis, você deve primeiro extrair a interface que cada dependência implementa.</a:t>
            </a:r>
            <a:endParaRPr lang="en-US" sz="2000" dirty="0"/>
          </a:p>
        </p:txBody>
      </p:sp>
      <p:sp>
        <p:nvSpPr>
          <p:cNvPr id="11" name="Shape 9"/>
          <p:cNvSpPr/>
          <p:nvPr/>
        </p:nvSpPr>
        <p:spPr>
          <a:xfrm>
            <a:off x="6484858" y="3197245"/>
            <a:ext cx="628293" cy="35838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12" name="Shape 10"/>
          <p:cNvSpPr/>
          <p:nvPr/>
        </p:nvSpPr>
        <p:spPr>
          <a:xfrm>
            <a:off x="7113151" y="3013353"/>
            <a:ext cx="403860" cy="403860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11192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3" name="Text 11"/>
          <p:cNvSpPr/>
          <p:nvPr/>
        </p:nvSpPr>
        <p:spPr>
          <a:xfrm>
            <a:off x="7235071" y="3046928"/>
            <a:ext cx="160020" cy="3365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12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120" dirty="0"/>
          </a:p>
        </p:txBody>
      </p:sp>
      <p:sp>
        <p:nvSpPr>
          <p:cNvPr id="14" name="Text 12"/>
          <p:cNvSpPr/>
          <p:nvPr/>
        </p:nvSpPr>
        <p:spPr>
          <a:xfrm>
            <a:off x="439936" y="2926911"/>
            <a:ext cx="5887879" cy="6866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209"/>
              </a:lnSpc>
              <a:buNone/>
            </a:pPr>
            <a:r>
              <a:rPr lang="en-US" sz="28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Adicione</a:t>
            </a: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um contêiner de injeção de </a:t>
            </a:r>
            <a:r>
              <a:rPr lang="en-US" sz="28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dependência</a:t>
            </a:r>
            <a:endParaRPr lang="en-US" sz="2800" dirty="0">
              <a:solidFill>
                <a:srgbClr val="EBECEF"/>
              </a:solidFill>
              <a:latin typeface="Fraunces" pitchFamily="34" charset="0"/>
              <a:ea typeface="Fraunces" pitchFamily="34" charset="-122"/>
              <a:cs typeface="Fraunces" pitchFamily="34" charset="-120"/>
            </a:endParaRPr>
          </a:p>
          <a:p>
            <a:pPr marL="0" indent="0" algn="r">
              <a:lnSpc>
                <a:spcPts val="2209"/>
              </a:lnSpc>
              <a:buNone/>
            </a:pPr>
            <a:endParaRPr lang="en-US" sz="2800" dirty="0">
              <a:solidFill>
                <a:srgbClr val="EBECEF"/>
              </a:solidFill>
              <a:latin typeface="Fraunces" pitchFamily="34" charset="0"/>
              <a:ea typeface="Fraunces" pitchFamily="34" charset="-122"/>
            </a:endParaRPr>
          </a:p>
          <a:p>
            <a:pPr marL="0" indent="0" algn="r">
              <a:lnSpc>
                <a:spcPts val="2209"/>
              </a:lnSpc>
              <a:buNone/>
            </a:pPr>
            <a:endParaRPr lang="en-US" sz="2800" dirty="0"/>
          </a:p>
        </p:txBody>
      </p:sp>
      <p:sp>
        <p:nvSpPr>
          <p:cNvPr id="15" name="Text 13"/>
          <p:cNvSpPr/>
          <p:nvPr/>
        </p:nvSpPr>
        <p:spPr>
          <a:xfrm>
            <a:off x="439936" y="3792973"/>
            <a:ext cx="5887879" cy="12563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262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Depois de ter identificado suas dependências, você precisará adicionar um contêiner de injeção de dependência em seu projeto.</a:t>
            </a:r>
            <a:endParaRPr lang="en-US" sz="2000" dirty="0"/>
          </a:p>
        </p:txBody>
      </p:sp>
      <p:sp>
        <p:nvSpPr>
          <p:cNvPr id="16" name="Shape 14"/>
          <p:cNvSpPr/>
          <p:nvPr/>
        </p:nvSpPr>
        <p:spPr>
          <a:xfrm>
            <a:off x="7517011" y="4733985"/>
            <a:ext cx="628293" cy="35838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17" name="Shape 15"/>
          <p:cNvSpPr/>
          <p:nvPr/>
        </p:nvSpPr>
        <p:spPr>
          <a:xfrm>
            <a:off x="7113151" y="4550093"/>
            <a:ext cx="403860" cy="403860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11192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8" name="Text 16"/>
          <p:cNvSpPr/>
          <p:nvPr/>
        </p:nvSpPr>
        <p:spPr>
          <a:xfrm>
            <a:off x="7238881" y="4583668"/>
            <a:ext cx="152400" cy="3365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12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120" dirty="0"/>
          </a:p>
        </p:txBody>
      </p:sp>
      <p:sp>
        <p:nvSpPr>
          <p:cNvPr id="19" name="Text 17"/>
          <p:cNvSpPr/>
          <p:nvPr/>
        </p:nvSpPr>
        <p:spPr>
          <a:xfrm>
            <a:off x="8302347" y="4589264"/>
            <a:ext cx="5138619" cy="74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09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Configure seu contêiner de injeção de dependência</a:t>
            </a:r>
            <a:endParaRPr lang="en-US" sz="2800" dirty="0"/>
          </a:p>
        </p:txBody>
      </p:sp>
      <p:sp>
        <p:nvSpPr>
          <p:cNvPr id="20" name="Text 18"/>
          <p:cNvSpPr/>
          <p:nvPr/>
        </p:nvSpPr>
        <p:spPr>
          <a:xfrm>
            <a:off x="8302347" y="5329714"/>
            <a:ext cx="5888117" cy="12173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62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Em seguida, você precisará configurar seu contêiner. Isto dependerá do contêiner de injeção que você utilizar.</a:t>
            </a:r>
            <a:endParaRPr lang="en-US" sz="2000" dirty="0"/>
          </a:p>
        </p:txBody>
      </p:sp>
      <p:sp>
        <p:nvSpPr>
          <p:cNvPr id="21" name="Shape 19"/>
          <p:cNvSpPr/>
          <p:nvPr/>
        </p:nvSpPr>
        <p:spPr>
          <a:xfrm>
            <a:off x="6484858" y="5804118"/>
            <a:ext cx="628293" cy="35838"/>
          </a:xfrm>
          <a:prstGeom prst="rect">
            <a:avLst/>
          </a:prstGeom>
          <a:solidFill>
            <a:srgbClr val="303B69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22" name="Shape 20"/>
          <p:cNvSpPr/>
          <p:nvPr/>
        </p:nvSpPr>
        <p:spPr>
          <a:xfrm>
            <a:off x="7113151" y="5620226"/>
            <a:ext cx="403860" cy="403860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11192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23" name="Text 21"/>
          <p:cNvSpPr/>
          <p:nvPr/>
        </p:nvSpPr>
        <p:spPr>
          <a:xfrm>
            <a:off x="7231261" y="5653802"/>
            <a:ext cx="167640" cy="3365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12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4</a:t>
            </a:r>
            <a:endParaRPr lang="en-US" sz="2120" dirty="0"/>
          </a:p>
        </p:txBody>
      </p:sp>
      <p:sp>
        <p:nvSpPr>
          <p:cNvPr id="24" name="Text 22"/>
          <p:cNvSpPr/>
          <p:nvPr/>
        </p:nvSpPr>
        <p:spPr>
          <a:xfrm>
            <a:off x="2438400" y="5659398"/>
            <a:ext cx="3889415" cy="2805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209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Injete suas dependências</a:t>
            </a:r>
            <a:endParaRPr lang="en-US" sz="2800" dirty="0"/>
          </a:p>
        </p:txBody>
      </p:sp>
      <p:sp>
        <p:nvSpPr>
          <p:cNvPr id="25" name="Text 23"/>
          <p:cNvSpPr/>
          <p:nvPr/>
        </p:nvSpPr>
        <p:spPr>
          <a:xfrm>
            <a:off x="439936" y="6119336"/>
            <a:ext cx="5887879" cy="18298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262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por último, você precisa injetar suas dependências nas classes que as utilizam. Você pode fazer isso ou marcá-las com atributos que definem o tipo de injeção de dependência a ser utilizada quando seu contêiner for configurado.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8095"/>
            <a:ext cx="14630400" cy="8229600"/>
          </a:xfrm>
          <a:prstGeom prst="rect">
            <a:avLst/>
          </a:prstGeom>
          <a:solidFill>
            <a:srgbClr val="080E26"/>
          </a:solidFill>
          <a:ln w="1345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 sz="2800" dirty="0"/>
          </a:p>
        </p:txBody>
      </p:sp>
      <p:sp>
        <p:nvSpPr>
          <p:cNvPr id="4" name="Text 2"/>
          <p:cNvSpPr/>
          <p:nvPr/>
        </p:nvSpPr>
        <p:spPr>
          <a:xfrm>
            <a:off x="812721" y="807125"/>
            <a:ext cx="5341620" cy="677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33"/>
              </a:lnSpc>
              <a:buNone/>
            </a:pPr>
            <a:r>
              <a:rPr lang="en-US" sz="426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Considerações finais</a:t>
            </a:r>
            <a:endParaRPr lang="en-US" sz="4267" dirty="0"/>
          </a:p>
        </p:txBody>
      </p:sp>
      <p:sp>
        <p:nvSpPr>
          <p:cNvPr id="5" name="Shape 3"/>
          <p:cNvSpPr/>
          <p:nvPr/>
        </p:nvSpPr>
        <p:spPr>
          <a:xfrm>
            <a:off x="812721" y="1978700"/>
            <a:ext cx="487680" cy="487680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454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6" name="Text 4"/>
          <p:cNvSpPr/>
          <p:nvPr/>
        </p:nvSpPr>
        <p:spPr>
          <a:xfrm>
            <a:off x="980361" y="2019300"/>
            <a:ext cx="152400" cy="4063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56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560" dirty="0"/>
          </a:p>
        </p:txBody>
      </p:sp>
      <p:sp>
        <p:nvSpPr>
          <p:cNvPr id="7" name="Text 5"/>
          <p:cNvSpPr/>
          <p:nvPr/>
        </p:nvSpPr>
        <p:spPr>
          <a:xfrm>
            <a:off x="1517094" y="2053233"/>
            <a:ext cx="3738086" cy="4876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7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Pense Estrategicamente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1517094" y="2947391"/>
            <a:ext cx="2946559" cy="23510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1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</a:t>
            </a:r>
            <a:r>
              <a:rPr lang="en-US" sz="2000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inversão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/</a:t>
            </a:r>
            <a:r>
              <a:rPr lang="en-US" sz="2000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injeção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de dependência é uma técnica reutilizável que pode ajudar a produzir códigos reutilizáveis e sustentáveis a longo prazo.</a:t>
            </a:r>
            <a:endParaRPr lang="en-US" sz="2000" dirty="0"/>
          </a:p>
        </p:txBody>
      </p:sp>
      <p:sp>
        <p:nvSpPr>
          <p:cNvPr id="9" name="Shape 7"/>
          <p:cNvSpPr/>
          <p:nvPr/>
        </p:nvSpPr>
        <p:spPr>
          <a:xfrm>
            <a:off x="7315200" y="1918761"/>
            <a:ext cx="487680" cy="487680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454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0" name="Text 8"/>
          <p:cNvSpPr/>
          <p:nvPr/>
        </p:nvSpPr>
        <p:spPr>
          <a:xfrm>
            <a:off x="7469742" y="1959361"/>
            <a:ext cx="198120" cy="4063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56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560" dirty="0"/>
          </a:p>
        </p:txBody>
      </p:sp>
      <p:sp>
        <p:nvSpPr>
          <p:cNvPr id="11" name="Text 9"/>
          <p:cNvSpPr/>
          <p:nvPr/>
        </p:nvSpPr>
        <p:spPr>
          <a:xfrm>
            <a:off x="8029336" y="1993294"/>
            <a:ext cx="6442568" cy="1016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7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Use </a:t>
            </a:r>
            <a:r>
              <a:rPr lang="en-US" sz="28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uma</a:t>
            </a: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</a:t>
            </a:r>
            <a:r>
              <a:rPr lang="en-US" sz="28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biblioteca</a:t>
            </a: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</a:t>
            </a:r>
            <a:r>
              <a:rPr lang="en-US" sz="28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injetora</a:t>
            </a: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de </a:t>
            </a:r>
            <a:r>
              <a:rPr lang="en-US" sz="28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dependência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8029335" y="2883523"/>
            <a:ext cx="6247497" cy="23599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1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Não há necessidade de reinventar a roda. </a:t>
            </a:r>
            <a:endParaRPr lang="en-US" sz="2000" dirty="0"/>
          </a:p>
        </p:txBody>
      </p:sp>
      <p:sp>
        <p:nvSpPr>
          <p:cNvPr id="13" name="Shape 11"/>
          <p:cNvSpPr/>
          <p:nvPr/>
        </p:nvSpPr>
        <p:spPr>
          <a:xfrm>
            <a:off x="812721" y="5752386"/>
            <a:ext cx="487680" cy="487680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454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14" name="Text 12"/>
          <p:cNvSpPr/>
          <p:nvPr/>
        </p:nvSpPr>
        <p:spPr>
          <a:xfrm>
            <a:off x="965121" y="5792986"/>
            <a:ext cx="182880" cy="4063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56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560" dirty="0"/>
          </a:p>
        </p:txBody>
      </p:sp>
      <p:sp>
        <p:nvSpPr>
          <p:cNvPr id="15" name="Text 13"/>
          <p:cNvSpPr/>
          <p:nvPr/>
        </p:nvSpPr>
        <p:spPr>
          <a:xfrm>
            <a:off x="1517093" y="5826919"/>
            <a:ext cx="7452245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67"/>
              </a:lnSpc>
              <a:buNone/>
            </a:pPr>
            <a:r>
              <a:rPr lang="en-US" sz="28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Não</a:t>
            </a: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use </a:t>
            </a:r>
            <a:r>
              <a:rPr lang="en-US" sz="28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injeção</a:t>
            </a: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de </a:t>
            </a:r>
            <a:r>
              <a:rPr lang="en-US" sz="28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dependência</a:t>
            </a: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</a:t>
            </a:r>
            <a:r>
              <a:rPr lang="en-US" sz="28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em</a:t>
            </a: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</a:t>
            </a:r>
            <a:r>
              <a:rPr lang="en-US" sz="28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todo</a:t>
            </a: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</a:t>
            </a:r>
            <a:r>
              <a:rPr lang="en-US" sz="2800" dirty="0" err="1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lugar</a:t>
            </a:r>
            <a:endParaRPr lang="en-US" sz="2800" dirty="0"/>
          </a:p>
        </p:txBody>
      </p:sp>
      <p:sp>
        <p:nvSpPr>
          <p:cNvPr id="16" name="Text 14"/>
          <p:cNvSpPr/>
          <p:nvPr/>
        </p:nvSpPr>
        <p:spPr>
          <a:xfrm>
            <a:off x="1517094" y="6382345"/>
            <a:ext cx="6814185" cy="11799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1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Lembre-se sempre de que nem todos os problemas são solucionáveis através de injeção de dependência. Use com moderação e sabedoria.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45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pt-BR" dirty="0"/>
          </a:p>
        </p:txBody>
      </p:sp>
      <p:sp>
        <p:nvSpPr>
          <p:cNvPr id="4" name="Text 2"/>
          <p:cNvSpPr/>
          <p:nvPr/>
        </p:nvSpPr>
        <p:spPr>
          <a:xfrm>
            <a:off x="707665" y="3708439"/>
            <a:ext cx="13215069" cy="8127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400"/>
              </a:lnSpc>
              <a:buNone/>
            </a:pPr>
            <a:r>
              <a:rPr lang="en-US" sz="70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Vamos </a:t>
            </a:r>
            <a:r>
              <a:rPr lang="pt-BR" sz="70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praticar</a:t>
            </a:r>
            <a:r>
              <a:rPr lang="en-US" sz="70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!</a:t>
            </a:r>
            <a:endParaRPr lang="en-US" sz="7000" dirty="0"/>
          </a:p>
        </p:txBody>
      </p:sp>
      <p:sp>
        <p:nvSpPr>
          <p:cNvPr id="5" name="Text 3"/>
          <p:cNvSpPr/>
          <p:nvPr/>
        </p:nvSpPr>
        <p:spPr>
          <a:xfrm>
            <a:off x="11911054" y="6946769"/>
            <a:ext cx="2043485" cy="44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31"/>
              </a:lnSpc>
              <a:buNone/>
            </a:pPr>
            <a:r>
              <a:rPr lang="pt-BR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Edilson Santos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785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529</Words>
  <Application>Microsoft Office PowerPoint</Application>
  <PresentationFormat>Personalizar</PresentationFormat>
  <Paragraphs>69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Epilogue</vt:lpstr>
      <vt:lpstr>Fraunces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Edilson Santos</cp:lastModifiedBy>
  <cp:revision>14</cp:revision>
  <dcterms:created xsi:type="dcterms:W3CDTF">2023-08-26T05:33:08Z</dcterms:created>
  <dcterms:modified xsi:type="dcterms:W3CDTF">2023-09-09T20:28:02Z</dcterms:modified>
</cp:coreProperties>
</file>