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3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0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3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3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8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7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5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C1BF-427E-4A18-AE32-419969A1A125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4A20-C8EA-4FB6-8802-5CF6B68ED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Java ME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35379"/>
            <a:ext cx="9144000" cy="1655762"/>
          </a:xfrm>
        </p:spPr>
        <p:txBody>
          <a:bodyPr/>
          <a:lstStyle/>
          <a:p>
            <a:r>
              <a:rPr lang="pt-BR" sz="2800" dirty="0" smtClean="0"/>
              <a:t>Programação para Dispositivos Móveis</a:t>
            </a:r>
          </a:p>
          <a:p>
            <a:r>
              <a:rPr lang="pt-BR" dirty="0"/>
              <a:t>Edilva Carvalho Soares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8246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 3.0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Traz um conjunto de </a:t>
            </a:r>
            <a:r>
              <a:rPr lang="pt-BR" dirty="0" err="1" smtClean="0"/>
              <a:t>APIs</a:t>
            </a:r>
            <a:r>
              <a:rPr lang="pt-BR" dirty="0" smtClean="0"/>
              <a:t> para facilitar ainda mais o desenvolvimento.</a:t>
            </a:r>
          </a:p>
          <a:p>
            <a:r>
              <a:rPr lang="pt-BR" dirty="0" smtClean="0"/>
              <a:t>Pode se ter várias </a:t>
            </a:r>
            <a:r>
              <a:rPr lang="pt-BR" dirty="0" err="1" smtClean="0"/>
              <a:t>MIDLETs</a:t>
            </a:r>
            <a:r>
              <a:rPr lang="pt-BR" dirty="0" smtClean="0"/>
              <a:t> na mesma aplicação.</a:t>
            </a:r>
          </a:p>
          <a:p>
            <a:r>
              <a:rPr lang="pt-BR" dirty="0" smtClean="0"/>
              <a:t>Jogos mais ricos.</a:t>
            </a:r>
          </a:p>
          <a:p>
            <a:r>
              <a:rPr lang="pt-BR" dirty="0" smtClean="0"/>
              <a:t>Melhorias na parte de UI e de 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8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bibliotecas para o desenvolvimento de funções específicas.</a:t>
            </a:r>
          </a:p>
          <a:p>
            <a:r>
              <a:rPr lang="pt-BR" dirty="0" smtClean="0"/>
              <a:t>O desenvolvedor escolhe qual pacote irá utilizar.</a:t>
            </a:r>
          </a:p>
          <a:p>
            <a:r>
              <a:rPr lang="pt-BR" dirty="0" smtClean="0"/>
              <a:t>São bibliotecas, que, em geral, dependem de recursos presentes em dispositivos específicos (Bluetooth, Suporte a 3d 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7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aplicações escritas para o perfil MIDP.</a:t>
            </a:r>
          </a:p>
          <a:p>
            <a:r>
              <a:rPr lang="pt-BR" dirty="0" smtClean="0"/>
              <a:t>Deve estender </a:t>
            </a:r>
            <a:r>
              <a:rPr lang="pt-BR" dirty="0" err="1" smtClean="0"/>
              <a:t>javax.microedition.midlet.MIDlet</a:t>
            </a:r>
            <a:endParaRPr lang="pt-BR" dirty="0" smtClean="0"/>
          </a:p>
          <a:p>
            <a:r>
              <a:rPr lang="pt-BR" dirty="0" smtClean="0"/>
              <a:t>São distribuídas em </a:t>
            </a:r>
            <a:r>
              <a:rPr lang="pt-BR" dirty="0" err="1" smtClean="0"/>
              <a:t>JARs</a:t>
            </a:r>
            <a:r>
              <a:rPr lang="pt-BR" dirty="0" smtClean="0"/>
              <a:t>, similar a distribuição Java SE.</a:t>
            </a:r>
          </a:p>
          <a:p>
            <a:r>
              <a:rPr lang="pt-BR" dirty="0" smtClean="0"/>
              <a:t>MIDLET SUITE:</a:t>
            </a:r>
          </a:p>
          <a:p>
            <a:pPr>
              <a:buFontTx/>
              <a:buChar char="-"/>
            </a:pPr>
            <a:r>
              <a:rPr lang="pt-BR" dirty="0" smtClean="0"/>
              <a:t>JAR que possui mais de uma MIDLET</a:t>
            </a:r>
          </a:p>
          <a:p>
            <a:pPr marL="0" indent="0">
              <a:buNone/>
            </a:pPr>
            <a:r>
              <a:rPr lang="pt-BR" dirty="0" smtClean="0"/>
              <a:t>- As </a:t>
            </a:r>
            <a:r>
              <a:rPr lang="pt-BR" dirty="0" err="1" smtClean="0"/>
              <a:t>midlets</a:t>
            </a:r>
            <a:r>
              <a:rPr lang="pt-BR" dirty="0" smtClean="0"/>
              <a:t> do JAR, podem compartilhar recursos e classes dentro do mesmo JAR.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3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Dentro do JAR que contém a MIDLET deve haver o arquivo manifesto.</a:t>
            </a:r>
          </a:p>
          <a:p>
            <a:r>
              <a:rPr lang="pt-BR" dirty="0" smtClean="0"/>
              <a:t>Além do Manifesto é acompanhado ao JAR o descritor da aplicação (JAD).</a:t>
            </a:r>
          </a:p>
          <a:p>
            <a:r>
              <a:rPr lang="pt-BR" dirty="0" smtClean="0"/>
              <a:t>Nos descritores, são definidos os atributos da aplicação como:</a:t>
            </a:r>
          </a:p>
          <a:p>
            <a:pPr>
              <a:buFontTx/>
              <a:buChar char="-"/>
            </a:pPr>
            <a:r>
              <a:rPr lang="pt-BR" dirty="0" err="1" smtClean="0"/>
              <a:t>MIDlet-Name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err="1" smtClean="0"/>
              <a:t>MIDlet-Version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err="1" smtClean="0"/>
              <a:t>MIDlet</a:t>
            </a:r>
            <a:r>
              <a:rPr lang="pt-BR" dirty="0" smtClean="0"/>
              <a:t>- </a:t>
            </a:r>
            <a:r>
              <a:rPr lang="pt-BR" dirty="0" err="1" smtClean="0"/>
              <a:t>Icon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err="1" smtClean="0"/>
              <a:t>MicroEdition</a:t>
            </a:r>
            <a:r>
              <a:rPr lang="pt-BR" dirty="0" smtClean="0"/>
              <a:t>-Profile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MicroEdition-Configuration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176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 MIDLET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32"/>
          <a:stretch/>
        </p:blipFill>
        <p:spPr>
          <a:xfrm>
            <a:off x="2374579" y="1987909"/>
            <a:ext cx="7442841" cy="45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2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“Coleção de tecnologias e especificações que criam uma plataforma que se ajusta aos requisitos de dispositivos móveis”;</a:t>
            </a:r>
          </a:p>
          <a:p>
            <a:r>
              <a:rPr lang="pt-BR" dirty="0"/>
              <a:t>Conjunto de tecnologias que permitem o </a:t>
            </a:r>
            <a:r>
              <a:rPr lang="pt-BR" dirty="0" err="1"/>
              <a:t>desenvol</a:t>
            </a:r>
            <a:r>
              <a:rPr lang="pt-BR" dirty="0"/>
              <a:t>- </a:t>
            </a:r>
            <a:r>
              <a:rPr lang="pt-BR" dirty="0" err="1"/>
              <a:t>vimento</a:t>
            </a:r>
            <a:r>
              <a:rPr lang="pt-BR" dirty="0"/>
              <a:t> de aplicações Java para dispositivos com processamento, memória e rede limitados;</a:t>
            </a:r>
          </a:p>
          <a:p>
            <a:r>
              <a:rPr lang="pt-BR" dirty="0"/>
              <a:t>Construída com o objetivo de fornecer um ambiente de execução Java capaz de lidar com as características particulares de pequenos dispositivos;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4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 um ambiente Java completo.</a:t>
            </a:r>
          </a:p>
          <a:p>
            <a:r>
              <a:rPr lang="pt-BR" dirty="0" smtClean="0"/>
              <a:t>O conjunto de classes é pequeno e deve ser estendido por perfis. Não implementa classes de interface com usuário.</a:t>
            </a:r>
          </a:p>
          <a:p>
            <a:r>
              <a:rPr lang="pt-BR" dirty="0" smtClean="0"/>
              <a:t>Uma configuração é dividida em:</a:t>
            </a:r>
          </a:p>
          <a:p>
            <a:pPr>
              <a:buFontTx/>
              <a:buChar char="-"/>
            </a:pPr>
            <a:r>
              <a:rPr lang="pt-BR" dirty="0" smtClean="0"/>
              <a:t>Código proprietário que faz interface com o sistema provido pelo dispositivo.</a:t>
            </a:r>
          </a:p>
          <a:p>
            <a:pPr marL="0" indent="0">
              <a:buNone/>
            </a:pPr>
            <a:r>
              <a:rPr lang="pt-BR" dirty="0" smtClean="0"/>
              <a:t>- Um conjunto de </a:t>
            </a:r>
            <a:r>
              <a:rPr lang="pt-BR" dirty="0" err="1" smtClean="0"/>
              <a:t>APIs</a:t>
            </a:r>
            <a:r>
              <a:rPr lang="pt-BR" dirty="0" smtClean="0"/>
              <a:t> básicas (subconjunto do Java SE)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Utilizada em dispositivos com maior capacidade de processamento e memória.</a:t>
            </a:r>
          </a:p>
          <a:p>
            <a:r>
              <a:rPr lang="pt-BR" dirty="0" smtClean="0"/>
              <a:t>Presente em PDAs, smartphones.</a:t>
            </a:r>
          </a:p>
          <a:p>
            <a:r>
              <a:rPr lang="pt-BR" dirty="0" smtClean="0"/>
              <a:t>Suporta Ponto Flutuante.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6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Utilizada em dispositivos com recursos limitados de processamento e memória.</a:t>
            </a:r>
          </a:p>
          <a:p>
            <a:r>
              <a:rPr lang="pt-BR" dirty="0" smtClean="0"/>
              <a:t>Presente em celulares, </a:t>
            </a:r>
            <a:r>
              <a:rPr lang="pt-BR" dirty="0" err="1" smtClean="0"/>
              <a:t>pagers</a:t>
            </a:r>
            <a:r>
              <a:rPr lang="pt-BR" dirty="0" smtClean="0"/>
              <a:t> entre outros.</a:t>
            </a:r>
          </a:p>
          <a:p>
            <a:r>
              <a:rPr lang="pt-BR" dirty="0" smtClean="0"/>
              <a:t>CLDC 1.0 não suporta ponto flutuante.</a:t>
            </a:r>
          </a:p>
          <a:p>
            <a:r>
              <a:rPr lang="pt-BR" dirty="0" smtClean="0"/>
              <a:t>CLDC 1.1 suporta ponto flutuante.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9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Profiles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mais específicas que as configurações.</a:t>
            </a:r>
          </a:p>
          <a:p>
            <a:r>
              <a:rPr lang="pt-BR" dirty="0" smtClean="0"/>
              <a:t>Proveem um conjunto de </a:t>
            </a:r>
            <a:r>
              <a:rPr lang="pt-BR" dirty="0" err="1" smtClean="0"/>
              <a:t>APIs</a:t>
            </a:r>
            <a:r>
              <a:rPr lang="pt-BR" dirty="0" smtClean="0"/>
              <a:t> para auxiliar o desenvolvimento de aplicações.</a:t>
            </a:r>
          </a:p>
          <a:p>
            <a:r>
              <a:rPr lang="pt-BR" dirty="0" smtClean="0"/>
              <a:t>Tipos:</a:t>
            </a:r>
          </a:p>
          <a:p>
            <a:pPr>
              <a:buFontTx/>
              <a:buChar char="-"/>
            </a:pPr>
            <a:r>
              <a:rPr lang="pt-BR" dirty="0" smtClean="0"/>
              <a:t>Foundation Profile: usado em dispositivos que possuem CDC.</a:t>
            </a:r>
          </a:p>
          <a:p>
            <a:pPr>
              <a:buFontTx/>
              <a:buChar char="-"/>
            </a:pPr>
            <a:r>
              <a:rPr lang="pt-BR" dirty="0" smtClean="0"/>
              <a:t>MIDP: usado em dispositivos que possuem CLDC.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Information</a:t>
            </a:r>
            <a:r>
              <a:rPr lang="pt-BR" dirty="0" smtClean="0"/>
              <a:t> Module Profile (IMP): </a:t>
            </a:r>
            <a:r>
              <a:rPr lang="pt-BR" dirty="0" err="1" smtClean="0"/>
              <a:t>subset</a:t>
            </a:r>
            <a:r>
              <a:rPr lang="pt-BR" dirty="0" smtClean="0"/>
              <a:t> MIDP, para dispositivos sem capacidade gráfica.</a:t>
            </a:r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Personal</a:t>
            </a:r>
            <a:r>
              <a:rPr lang="pt-BR" dirty="0" smtClean="0"/>
              <a:t> Profile (PP): dispositivos sem capacidade gráficas avançadas.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Mobile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Profile.</a:t>
            </a:r>
          </a:p>
          <a:p>
            <a:r>
              <a:rPr lang="pt-BR" dirty="0" smtClean="0"/>
              <a:t>Provê um conjunto de </a:t>
            </a:r>
            <a:r>
              <a:rPr lang="pt-BR" dirty="0" err="1" smtClean="0"/>
              <a:t>APIs</a:t>
            </a:r>
            <a:r>
              <a:rPr lang="pt-BR" dirty="0" smtClean="0"/>
              <a:t> que podem ser utilizadas no dispositivo.</a:t>
            </a:r>
          </a:p>
          <a:p>
            <a:r>
              <a:rPr lang="pt-BR" dirty="0" smtClean="0"/>
              <a:t>MIDP 1.0</a:t>
            </a:r>
          </a:p>
          <a:p>
            <a:r>
              <a:rPr lang="pt-BR" dirty="0" smtClean="0"/>
              <a:t>MIDP 2.0</a:t>
            </a:r>
          </a:p>
          <a:p>
            <a:r>
              <a:rPr lang="pt-BR" dirty="0" smtClean="0"/>
              <a:t>MIDP 3.0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 1.0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Provê API para manipulação de:</a:t>
            </a:r>
          </a:p>
          <a:p>
            <a:pPr>
              <a:buFontTx/>
              <a:buChar char="-"/>
            </a:pPr>
            <a:r>
              <a:rPr lang="pt-BR" dirty="0" smtClean="0"/>
              <a:t>UI</a:t>
            </a:r>
          </a:p>
          <a:p>
            <a:pPr>
              <a:buFontTx/>
              <a:buChar char="-"/>
            </a:pPr>
            <a:r>
              <a:rPr lang="pt-BR" dirty="0" smtClean="0"/>
              <a:t>Conexão HTTP, e Socket</a:t>
            </a:r>
          </a:p>
          <a:p>
            <a:pPr>
              <a:buFontTx/>
              <a:buChar char="-"/>
            </a:pPr>
            <a:r>
              <a:rPr lang="pt-BR" dirty="0" smtClean="0"/>
              <a:t>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MIDP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do MIDP 1.0, trazendo </a:t>
            </a:r>
            <a:r>
              <a:rPr lang="pt-BR" dirty="0" err="1" smtClean="0"/>
              <a:t>APIs</a:t>
            </a:r>
            <a:r>
              <a:rPr lang="pt-BR" dirty="0" smtClean="0"/>
              <a:t> adicionais, para facilitar o desenvolvimento de aplicações.</a:t>
            </a:r>
          </a:p>
          <a:p>
            <a:r>
              <a:rPr lang="pt-BR" dirty="0" err="1" smtClean="0"/>
              <a:t>GameAPI</a:t>
            </a:r>
            <a:endParaRPr lang="pt-BR" dirty="0" smtClean="0"/>
          </a:p>
          <a:p>
            <a:r>
              <a:rPr lang="pt-BR" dirty="0" smtClean="0"/>
              <a:t>Media</a:t>
            </a:r>
          </a:p>
          <a:p>
            <a:r>
              <a:rPr lang="pt-BR" dirty="0" err="1" smtClean="0"/>
              <a:t>HttpsConnection</a:t>
            </a:r>
            <a:endParaRPr lang="pt-BR" dirty="0" smtClean="0"/>
          </a:p>
          <a:p>
            <a:r>
              <a:rPr lang="pt-BR" dirty="0" err="1" smtClean="0"/>
              <a:t>Push</a:t>
            </a:r>
            <a:r>
              <a:rPr lang="pt-BR" dirty="0" smtClean="0"/>
              <a:t>-Registry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502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Java ME</vt:lpstr>
      <vt:lpstr>Java ME</vt:lpstr>
      <vt:lpstr>Configurações</vt:lpstr>
      <vt:lpstr>CDC</vt:lpstr>
      <vt:lpstr>CLDC</vt:lpstr>
      <vt:lpstr>Profiles</vt:lpstr>
      <vt:lpstr>MIDP</vt:lpstr>
      <vt:lpstr>MIDP 1.0</vt:lpstr>
      <vt:lpstr>MIDP 2.0</vt:lpstr>
      <vt:lpstr>MIDP 3.0</vt:lpstr>
      <vt:lpstr>Pacotes Operacionais</vt:lpstr>
      <vt:lpstr>MIDLET</vt:lpstr>
      <vt:lpstr>MIDLET</vt:lpstr>
      <vt:lpstr>Ciclo de vida de um MIDLET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Edilva</dc:creator>
  <cp:lastModifiedBy>Edilva</cp:lastModifiedBy>
  <cp:revision>18</cp:revision>
  <dcterms:created xsi:type="dcterms:W3CDTF">2018-02-14T22:57:24Z</dcterms:created>
  <dcterms:modified xsi:type="dcterms:W3CDTF">2018-02-15T00:24:09Z</dcterms:modified>
</cp:coreProperties>
</file>