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71" r:id="rId2"/>
    <p:sldId id="299" r:id="rId3"/>
    <p:sldId id="272" r:id="rId4"/>
    <p:sldId id="274" r:id="rId5"/>
    <p:sldId id="285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280" r:id="rId17"/>
    <p:sldId id="288" r:id="rId1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A6C"/>
    <a:srgbClr val="A50A1A"/>
    <a:srgbClr val="0531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0" autoAdjust="0"/>
    <p:restoredTop sz="95776" autoAdjust="0"/>
  </p:normalViewPr>
  <p:slideViewPr>
    <p:cSldViewPr snapToGrid="0" snapToObjects="1">
      <p:cViewPr varScale="1">
        <p:scale>
          <a:sx n="74" d="100"/>
          <a:sy n="74" d="100"/>
        </p:scale>
        <p:origin x="40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2BA94-FA4C-9341-8DBD-19C1FCC0610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618F9-A840-BC42-8645-915DBF1E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44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6FC33-7AB7-4E77-864C-DB3AD2E02800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BC3F7-9692-4E56-9608-CD230AAC6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8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BC3F7-9692-4E56-9608-CD230AAC63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82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BC3F7-9692-4E56-9608-CD230AAC63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19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BC3F7-9692-4E56-9608-CD230AAC63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58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BC3F7-9692-4E56-9608-CD230AAC63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90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BC3F7-9692-4E56-9608-CD230AAC63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0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BC3F7-9692-4E56-9608-CD230AAC63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6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BC3F7-9692-4E56-9608-CD230AAC63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35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BC3F7-9692-4E56-9608-CD230AAC63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04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BC3F7-9692-4E56-9608-CD230AAC63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70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BC3F7-9692-4E56-9608-CD230AAC63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62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BC3F7-9692-4E56-9608-CD230AAC63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93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BC3F7-9692-4E56-9608-CD230AAC63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56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BC3F7-9692-4E56-9608-CD230AAC63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8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598323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800" b="1" i="0" spc="-150" baseline="0">
                <a:solidFill>
                  <a:srgbClr val="A50A1A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CLICK TO EDIT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10803" y="2724343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SUB-HEAD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5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CLICK TO EDIT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  <a:lvl2pPr marL="914400" indent="-457200">
              <a:buFont typeface="Arial"/>
              <a:buChar char="•"/>
              <a:defRPr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3pPr>
            <a:lvl4pPr marL="1600200" indent="-228600">
              <a:buFont typeface="Arial"/>
              <a:buChar char="•"/>
              <a:defRPr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4pPr>
            <a:lvl5pPr marL="2057400" indent="-228600">
              <a:buFont typeface="Arial"/>
              <a:buChar char="•"/>
              <a:defRPr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1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1" i="0" cap="all">
                <a:solidFill>
                  <a:srgbClr val="FFCC66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071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CLICK TO EDIT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53166"/>
                </a:solidFill>
                <a:latin typeface="Arial"/>
                <a:cs typeface="Arial"/>
              </a:defRPr>
            </a:lvl1pPr>
            <a:lvl2pPr marL="742950" indent="-285750">
              <a:buFont typeface="Arial"/>
              <a:buChar char="•"/>
              <a:defRPr sz="2400">
                <a:solidFill>
                  <a:srgbClr val="053166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53166"/>
                </a:solidFill>
                <a:latin typeface="Arial"/>
                <a:cs typeface="Arial"/>
              </a:defRPr>
            </a:lvl3pPr>
            <a:lvl4pPr marL="1600200" indent="-228600">
              <a:buFont typeface="Arial"/>
              <a:buChar char="•"/>
              <a:defRPr sz="1800">
                <a:solidFill>
                  <a:srgbClr val="053166"/>
                </a:solidFill>
                <a:latin typeface="Arial"/>
                <a:cs typeface="Arial"/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053166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53166"/>
                </a:solidFill>
                <a:latin typeface="Arial"/>
                <a:cs typeface="Arial"/>
              </a:defRPr>
            </a:lvl1pPr>
            <a:lvl2pPr marL="742950" indent="-285750">
              <a:buFont typeface="Arial"/>
              <a:buChar char="•"/>
              <a:defRPr sz="2400">
                <a:solidFill>
                  <a:srgbClr val="053166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53166"/>
                </a:solidFill>
                <a:latin typeface="Arial"/>
                <a:cs typeface="Arial"/>
              </a:defRPr>
            </a:lvl3pPr>
            <a:lvl4pPr marL="1600200" indent="-228600">
              <a:buFont typeface="Arial"/>
              <a:buChar char="•"/>
              <a:defRPr sz="1800">
                <a:solidFill>
                  <a:srgbClr val="053166"/>
                </a:solidFill>
                <a:latin typeface="Arial"/>
                <a:cs typeface="Arial"/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053166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A50A1A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5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latin typeface="Arial"/>
                <a:cs typeface="Arial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798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53166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ttom banner, Lakehead University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t="20642" r="176" b="52026"/>
          <a:stretch/>
        </p:blipFill>
        <p:spPr>
          <a:xfrm>
            <a:off x="-6756" y="6600946"/>
            <a:ext cx="9157511" cy="263038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7038910" y="6565057"/>
            <a:ext cx="3134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0" dirty="0" err="1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Lakehead</a:t>
            </a:r>
            <a:r>
              <a:rPr lang="en-US" sz="1200" spc="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15329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9" r:id="rId6"/>
    <p:sldLayoutId id="2147483680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EFC1D4-4B48-4E87-ABB7-246C8CAC7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Department of Computer Science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(2024F) COMP-5313-FA</a:t>
            </a: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Artificial Intelligence </a:t>
            </a: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 - Contest</a:t>
            </a: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ChatGPT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vs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AutoGPT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AgentGPT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1800" b="0" i="0" u="none" strike="noStrike" dirty="0">
                <a:solidFill>
                  <a:srgbClr val="3440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3440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Supervised by: Prof. Dr. Sabah Mohammed</a:t>
            </a:r>
          </a:p>
          <a:p>
            <a:pPr marL="0" indent="0">
              <a:buNone/>
            </a:pPr>
            <a:br>
              <a:rPr lang="en-US" sz="1800" b="0" i="0" u="none" strike="noStrike" dirty="0">
                <a:solidFill>
                  <a:srgbClr val="3440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3440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Prepared by: Group #2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CAF1E7-4C8B-479F-9716-F108C7103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02" y="226354"/>
            <a:ext cx="31813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657C97-E51E-47AD-9A1C-995417D18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519" y="112225"/>
            <a:ext cx="2184400" cy="7150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8B10DF-F20D-4C82-8EF0-50A53A2A1200}"/>
              </a:ext>
            </a:extLst>
          </p:cNvPr>
          <p:cNvSpPr txBox="1"/>
          <p:nvPr/>
        </p:nvSpPr>
        <p:spPr>
          <a:xfrm>
            <a:off x="8686799" y="6511480"/>
            <a:ext cx="33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722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Literature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EFC1D4-4B48-4E87-ABB7-246C8CAC7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47" y="1600200"/>
            <a:ext cx="8948505" cy="4858966"/>
          </a:xfrm>
        </p:spPr>
        <p:txBody>
          <a:bodyPr/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Practices for Governing Agentic AI Systems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Smart Automation Using LLM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AGENTBENCH: Evaluating LLMs as Agents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Exploring Generative AI and Software Development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Knowledge-Level Support for Programming Agents in Online Forums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ChatGPT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Practice: Increasing Event Planning Efficiency through Artificial Intelligence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ChatGPT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Applications in Medical, Dental, Pharmacy, and Public Health Education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ChatGPT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Consumers: Benefits, Pitfalls, and Future Research Agenda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Shaping the Future of Education: Exploring the Potential and Consequences of AI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Is the Impact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ChatGPT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on Education? A Rapid Review of the Literature</a:t>
            </a:r>
            <a:br>
              <a:rPr lang="en-US" sz="2000" dirty="0">
                <a:latin typeface="+mj-lt"/>
              </a:rPr>
            </a:br>
            <a:br>
              <a:rPr lang="en-US" sz="1600" dirty="0"/>
            </a:b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9ADA3-034C-4B13-808C-0BA9649F4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7" y="92076"/>
            <a:ext cx="608330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8A92C-DD06-4AA5-BF35-3A70F9488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23" y="41276"/>
            <a:ext cx="684530" cy="679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4D881-5C5F-4AD0-B0D6-0CD5A87B6E97}"/>
              </a:ext>
            </a:extLst>
          </p:cNvPr>
          <p:cNvSpPr txBox="1"/>
          <p:nvPr/>
        </p:nvSpPr>
        <p:spPr>
          <a:xfrm>
            <a:off x="8663599" y="6517965"/>
            <a:ext cx="48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5824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 of 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EFC1D4-4B48-4E87-ABB7-246C8CAC7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47" y="1600200"/>
            <a:ext cx="8948505" cy="4858966"/>
          </a:xfrm>
        </p:spPr>
        <p:txBody>
          <a:bodyPr/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USACO 2024 US OPEN CONTEST, PLATINUM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Identity Theft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9ADA3-034C-4B13-808C-0BA9649F4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7" y="92076"/>
            <a:ext cx="608330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8A92C-DD06-4AA5-BF35-3A70F9488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23" y="41276"/>
            <a:ext cx="684530" cy="679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4D881-5C5F-4AD0-B0D6-0CD5A87B6E97}"/>
              </a:ext>
            </a:extLst>
          </p:cNvPr>
          <p:cNvSpPr txBox="1"/>
          <p:nvPr/>
        </p:nvSpPr>
        <p:spPr>
          <a:xfrm>
            <a:off x="8663599" y="6517965"/>
            <a:ext cx="48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009A34-B1F7-4F4A-946D-F1657B98C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1918"/>
              </p:ext>
            </p:extLst>
          </p:nvPr>
        </p:nvGraphicFramePr>
        <p:xfrm>
          <a:off x="345057" y="2995452"/>
          <a:ext cx="8318541" cy="3025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7695">
                  <a:extLst>
                    <a:ext uri="{9D8B030D-6E8A-4147-A177-3AD203B41FA5}">
                      <a16:colId xmlns:a16="http://schemas.microsoft.com/office/drawing/2014/main" val="743660859"/>
                    </a:ext>
                  </a:extLst>
                </a:gridCol>
                <a:gridCol w="2248868">
                  <a:extLst>
                    <a:ext uri="{9D8B030D-6E8A-4147-A177-3AD203B41FA5}">
                      <a16:colId xmlns:a16="http://schemas.microsoft.com/office/drawing/2014/main" val="913769752"/>
                    </a:ext>
                  </a:extLst>
                </a:gridCol>
                <a:gridCol w="1771836">
                  <a:extLst>
                    <a:ext uri="{9D8B030D-6E8A-4147-A177-3AD203B41FA5}">
                      <a16:colId xmlns:a16="http://schemas.microsoft.com/office/drawing/2014/main" val="2595930221"/>
                    </a:ext>
                  </a:extLst>
                </a:gridCol>
                <a:gridCol w="3330142">
                  <a:extLst>
                    <a:ext uri="{9D8B030D-6E8A-4147-A177-3AD203B41FA5}">
                      <a16:colId xmlns:a16="http://schemas.microsoft.com/office/drawing/2014/main" val="2913260175"/>
                    </a:ext>
                  </a:extLst>
                </a:gridCol>
              </a:tblGrid>
              <a:tr h="2521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Testcase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ChatGPT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AgentGPT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Correct Answer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27837954"/>
                  </a:ext>
                </a:extLst>
              </a:tr>
              <a:tr h="2521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61165648"/>
                  </a:ext>
                </a:extLst>
              </a:tr>
              <a:tr h="2521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07003702"/>
                  </a:ext>
                </a:extLst>
              </a:tr>
              <a:tr h="2521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6029357"/>
                  </a:ext>
                </a:extLst>
              </a:tr>
              <a:tr h="2521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04199414"/>
                  </a:ext>
                </a:extLst>
              </a:tr>
              <a:tr h="2521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95594148"/>
                  </a:ext>
                </a:extLst>
              </a:tr>
              <a:tr h="2521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1668928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834464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1668928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22111993"/>
                  </a:ext>
                </a:extLst>
              </a:tr>
              <a:tr h="2521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124568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743258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1568928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85366271"/>
                  </a:ext>
                </a:extLst>
              </a:tr>
              <a:tr h="2521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23873979"/>
                  </a:ext>
                </a:extLst>
              </a:tr>
              <a:tr h="2521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353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53768672"/>
                  </a:ext>
                </a:extLst>
              </a:tr>
              <a:tr h="2521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362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24584975"/>
                  </a:ext>
                </a:extLst>
              </a:tr>
              <a:tr h="2521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Accuracy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8921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659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 of 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EFC1D4-4B48-4E87-ABB7-246C8CAC7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47" y="1600200"/>
            <a:ext cx="8948505" cy="4858966"/>
          </a:xfrm>
        </p:spPr>
        <p:txBody>
          <a:bodyPr/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USACO 2024 US OPEN CONTEST, PLATINUM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Splitting Haybales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9ADA3-034C-4B13-808C-0BA9649F4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7" y="92076"/>
            <a:ext cx="608330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8A92C-DD06-4AA5-BF35-3A70F9488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23" y="41276"/>
            <a:ext cx="684530" cy="679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4D881-5C5F-4AD0-B0D6-0CD5A87B6E97}"/>
              </a:ext>
            </a:extLst>
          </p:cNvPr>
          <p:cNvSpPr txBox="1"/>
          <p:nvPr/>
        </p:nvSpPr>
        <p:spPr>
          <a:xfrm>
            <a:off x="8663599" y="6517965"/>
            <a:ext cx="48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9FB4DA7-755F-4CCF-B6EB-861D40D39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6434"/>
              </p:ext>
            </p:extLst>
          </p:nvPr>
        </p:nvGraphicFramePr>
        <p:xfrm>
          <a:off x="457200" y="2898476"/>
          <a:ext cx="7686135" cy="2986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2045">
                  <a:extLst>
                    <a:ext uri="{9D8B030D-6E8A-4147-A177-3AD203B41FA5}">
                      <a16:colId xmlns:a16="http://schemas.microsoft.com/office/drawing/2014/main" val="1402812036"/>
                    </a:ext>
                  </a:extLst>
                </a:gridCol>
                <a:gridCol w="2562045">
                  <a:extLst>
                    <a:ext uri="{9D8B030D-6E8A-4147-A177-3AD203B41FA5}">
                      <a16:colId xmlns:a16="http://schemas.microsoft.com/office/drawing/2014/main" val="2885730161"/>
                    </a:ext>
                  </a:extLst>
                </a:gridCol>
                <a:gridCol w="2562045">
                  <a:extLst>
                    <a:ext uri="{9D8B030D-6E8A-4147-A177-3AD203B41FA5}">
                      <a16:colId xmlns:a16="http://schemas.microsoft.com/office/drawing/2014/main" val="2178760968"/>
                    </a:ext>
                  </a:extLst>
                </a:gridCol>
              </a:tblGrid>
              <a:tr h="4165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Criteria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Chat GPT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Agent GPT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6368970"/>
                  </a:ext>
                </a:extLst>
              </a:tr>
              <a:tr h="4165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Working Code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1954448"/>
                  </a:ext>
                </a:extLst>
              </a:tr>
              <a:tr h="4165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 Friendly Output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0105599"/>
                  </a:ext>
                </a:extLst>
              </a:tr>
              <a:tr h="4165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Prompt Engineering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435437"/>
                  </a:ext>
                </a:extLst>
              </a:tr>
              <a:tr h="4165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Ability to Explain the Code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027783"/>
                  </a:ext>
                </a:extLst>
              </a:tr>
              <a:tr h="4165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Able to Create Another Solution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8430773"/>
                  </a:ext>
                </a:extLst>
              </a:tr>
              <a:tr h="4165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 case Output [-1,1]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[5,9]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[5,2]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0281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303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 of 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EFC1D4-4B48-4E87-ABB7-246C8CAC7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47" y="1600200"/>
            <a:ext cx="8948505" cy="4858966"/>
          </a:xfrm>
        </p:spPr>
        <p:txBody>
          <a:bodyPr/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USACO 2024 US OPEN CONTEST, PLATINUM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Activating Robots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9ADA3-034C-4B13-808C-0BA9649F4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7" y="92076"/>
            <a:ext cx="608330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8A92C-DD06-4AA5-BF35-3A70F9488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23" y="41276"/>
            <a:ext cx="684530" cy="679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4D881-5C5F-4AD0-B0D6-0CD5A87B6E97}"/>
              </a:ext>
            </a:extLst>
          </p:cNvPr>
          <p:cNvSpPr txBox="1"/>
          <p:nvPr/>
        </p:nvSpPr>
        <p:spPr>
          <a:xfrm>
            <a:off x="8663599" y="6517965"/>
            <a:ext cx="48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A810B7-DA7B-49BF-BDCA-51CD825BB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596065"/>
              </p:ext>
            </p:extLst>
          </p:nvPr>
        </p:nvGraphicFramePr>
        <p:xfrm>
          <a:off x="336429" y="2760453"/>
          <a:ext cx="8160590" cy="33297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3127">
                  <a:extLst>
                    <a:ext uri="{9D8B030D-6E8A-4147-A177-3AD203B41FA5}">
                      <a16:colId xmlns:a16="http://schemas.microsoft.com/office/drawing/2014/main" val="3279893814"/>
                    </a:ext>
                  </a:extLst>
                </a:gridCol>
                <a:gridCol w="992376">
                  <a:extLst>
                    <a:ext uri="{9D8B030D-6E8A-4147-A177-3AD203B41FA5}">
                      <a16:colId xmlns:a16="http://schemas.microsoft.com/office/drawing/2014/main" val="378208850"/>
                    </a:ext>
                  </a:extLst>
                </a:gridCol>
                <a:gridCol w="1017917">
                  <a:extLst>
                    <a:ext uri="{9D8B030D-6E8A-4147-A177-3AD203B41FA5}">
                      <a16:colId xmlns:a16="http://schemas.microsoft.com/office/drawing/2014/main" val="468657964"/>
                    </a:ext>
                  </a:extLst>
                </a:gridCol>
                <a:gridCol w="1017917">
                  <a:extLst>
                    <a:ext uri="{9D8B030D-6E8A-4147-A177-3AD203B41FA5}">
                      <a16:colId xmlns:a16="http://schemas.microsoft.com/office/drawing/2014/main" val="3621262951"/>
                    </a:ext>
                  </a:extLst>
                </a:gridCol>
                <a:gridCol w="1199072">
                  <a:extLst>
                    <a:ext uri="{9D8B030D-6E8A-4147-A177-3AD203B41FA5}">
                      <a16:colId xmlns:a16="http://schemas.microsoft.com/office/drawing/2014/main" val="2227532833"/>
                    </a:ext>
                  </a:extLst>
                </a:gridCol>
                <a:gridCol w="977300">
                  <a:extLst>
                    <a:ext uri="{9D8B030D-6E8A-4147-A177-3AD203B41FA5}">
                      <a16:colId xmlns:a16="http://schemas.microsoft.com/office/drawing/2014/main" val="3533042612"/>
                    </a:ext>
                  </a:extLst>
                </a:gridCol>
                <a:gridCol w="1127545">
                  <a:extLst>
                    <a:ext uri="{9D8B030D-6E8A-4147-A177-3AD203B41FA5}">
                      <a16:colId xmlns:a16="http://schemas.microsoft.com/office/drawing/2014/main" val="76877652"/>
                    </a:ext>
                  </a:extLst>
                </a:gridCol>
                <a:gridCol w="1285336">
                  <a:extLst>
                    <a:ext uri="{9D8B030D-6E8A-4147-A177-3AD203B41FA5}">
                      <a16:colId xmlns:a16="http://schemas.microsoft.com/office/drawing/2014/main" val="1149950878"/>
                    </a:ext>
                  </a:extLst>
                </a:gridCol>
              </a:tblGrid>
              <a:tr h="11099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 dirty="0">
                          <a:effectLst/>
                        </a:rPr>
                        <a:t>Test Case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 dirty="0">
                          <a:effectLst/>
                        </a:rPr>
                        <a:t>Expected Output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 dirty="0" err="1">
                          <a:effectLst/>
                        </a:rPr>
                        <a:t>ChatGPT</a:t>
                      </a:r>
                      <a:r>
                        <a:rPr lang="en-CA" sz="1600" kern="100" dirty="0">
                          <a:effectLst/>
                        </a:rPr>
                        <a:t> Result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>
                          <a:effectLst/>
                        </a:rPr>
                        <a:t>AgentGPT Result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>
                          <a:effectLst/>
                        </a:rPr>
                        <a:t>ChatGPT Time (s)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>
                          <a:effectLst/>
                        </a:rPr>
                        <a:t>AgentGPT Time (s)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>
                          <a:effectLst/>
                        </a:rPr>
                        <a:t>Correctness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>
                          <a:effectLst/>
                        </a:rPr>
                        <a:t>Performance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622256"/>
                  </a:ext>
                </a:extLst>
              </a:tr>
              <a:tr h="5549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>
                          <a:effectLst/>
                        </a:rPr>
                        <a:t>22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 dirty="0">
                          <a:effectLst/>
                        </a:rPr>
                        <a:t>12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 dirty="0">
                          <a:effectLst/>
                        </a:rPr>
                        <a:t>8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 dirty="0">
                          <a:effectLst/>
                        </a:rPr>
                        <a:t>0.000018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>
                          <a:effectLst/>
                        </a:rPr>
                        <a:t>0.000007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>
                          <a:effectLst/>
                        </a:rPr>
                        <a:t>Both Failed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>
                          <a:effectLst/>
                        </a:rPr>
                        <a:t>AgentGPT is faster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4226255"/>
                  </a:ext>
                </a:extLst>
              </a:tr>
              <a:tr h="5549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>
                          <a:effectLst/>
                        </a:rPr>
                        <a:t>2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>
                          <a:effectLst/>
                        </a:rPr>
                        <a:t>4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>
                          <a:effectLst/>
                        </a:rPr>
                        <a:t>9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>
                          <a:effectLst/>
                        </a:rPr>
                        <a:t>11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 dirty="0">
                          <a:effectLst/>
                        </a:rPr>
                        <a:t>0.000019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 dirty="0">
                          <a:effectLst/>
                        </a:rPr>
                        <a:t>0.000006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>
                          <a:effectLst/>
                        </a:rPr>
                        <a:t>Both Failed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>
                          <a:effectLst/>
                        </a:rPr>
                        <a:t>AgentGPT is faster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3740891"/>
                  </a:ext>
                </a:extLst>
              </a:tr>
              <a:tr h="5549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>
                          <a:effectLst/>
                        </a:rPr>
                        <a:t>3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>
                          <a:effectLst/>
                        </a:rPr>
                        <a:t>48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>
                          <a:effectLst/>
                        </a:rPr>
                        <a:t>0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>
                          <a:effectLst/>
                        </a:rPr>
                        <a:t>0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>
                          <a:effectLst/>
                        </a:rPr>
                        <a:t>0.000034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 dirty="0">
                          <a:effectLst/>
                        </a:rPr>
                        <a:t>0.000013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 dirty="0">
                          <a:effectLst/>
                        </a:rPr>
                        <a:t>Both Failed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>
                          <a:effectLst/>
                        </a:rPr>
                        <a:t>AgentGPT is faster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4275909"/>
                  </a:ext>
                </a:extLst>
              </a:tr>
              <a:tr h="5549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>
                          <a:effectLst/>
                        </a:rPr>
                        <a:t>4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>
                          <a:effectLst/>
                        </a:rPr>
                        <a:t>48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>
                          <a:effectLst/>
                        </a:rPr>
                        <a:t>24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>
                          <a:effectLst/>
                        </a:rPr>
                        <a:t>8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>
                          <a:effectLst/>
                        </a:rPr>
                        <a:t>0.000008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>
                          <a:effectLst/>
                        </a:rPr>
                        <a:t>0.000004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 dirty="0">
                          <a:effectLst/>
                        </a:rPr>
                        <a:t>Both Failed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00" dirty="0" err="1">
                          <a:effectLst/>
                        </a:rPr>
                        <a:t>AgentGPT</a:t>
                      </a:r>
                      <a:r>
                        <a:rPr lang="en-CA" sz="1600" kern="100" dirty="0">
                          <a:effectLst/>
                        </a:rPr>
                        <a:t> is faster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074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68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9ADA3-034C-4B13-808C-0BA9649F4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7" y="92076"/>
            <a:ext cx="608330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8A92C-DD06-4AA5-BF35-3A70F9488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23" y="41276"/>
            <a:ext cx="684530" cy="679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4D881-5C5F-4AD0-B0D6-0CD5A87B6E97}"/>
              </a:ext>
            </a:extLst>
          </p:cNvPr>
          <p:cNvSpPr txBox="1"/>
          <p:nvPr/>
        </p:nvSpPr>
        <p:spPr>
          <a:xfrm>
            <a:off x="8663599" y="6517965"/>
            <a:ext cx="48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6BA7A48-C302-4F20-9947-55EC13D83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431822"/>
              </p:ext>
            </p:extLst>
          </p:nvPr>
        </p:nvGraphicFramePr>
        <p:xfrm>
          <a:off x="163903" y="1625121"/>
          <a:ext cx="8882350" cy="4086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7202">
                  <a:extLst>
                    <a:ext uri="{9D8B030D-6E8A-4147-A177-3AD203B41FA5}">
                      <a16:colId xmlns:a16="http://schemas.microsoft.com/office/drawing/2014/main" val="21762715"/>
                    </a:ext>
                  </a:extLst>
                </a:gridCol>
                <a:gridCol w="2350509">
                  <a:extLst>
                    <a:ext uri="{9D8B030D-6E8A-4147-A177-3AD203B41FA5}">
                      <a16:colId xmlns:a16="http://schemas.microsoft.com/office/drawing/2014/main" val="503755320"/>
                    </a:ext>
                  </a:extLst>
                </a:gridCol>
                <a:gridCol w="2002462">
                  <a:extLst>
                    <a:ext uri="{9D8B030D-6E8A-4147-A177-3AD203B41FA5}">
                      <a16:colId xmlns:a16="http://schemas.microsoft.com/office/drawing/2014/main" val="306603903"/>
                    </a:ext>
                  </a:extLst>
                </a:gridCol>
                <a:gridCol w="2932177">
                  <a:extLst>
                    <a:ext uri="{9D8B030D-6E8A-4147-A177-3AD203B41FA5}">
                      <a16:colId xmlns:a16="http://schemas.microsoft.com/office/drawing/2014/main" val="1862058914"/>
                    </a:ext>
                  </a:extLst>
                </a:gridCol>
              </a:tblGrid>
              <a:tr h="672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P.O.C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ChatGPT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AgentGPT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AutoGPT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extLst>
                  <a:ext uri="{0D108BD9-81ED-4DB2-BD59-A6C34878D82A}">
                    <a16:rowId xmlns:a16="http://schemas.microsoft.com/office/drawing/2014/main" val="3381817246"/>
                  </a:ext>
                </a:extLst>
              </a:tr>
              <a:tr h="4693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Capabilities in Programming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Specialized in Python and natural language processing (NLP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Strong in task automation and autonomous goal achievement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Excellent at breaking down complex tasks into subtasks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extLst>
                  <a:ext uri="{0D108BD9-81ED-4DB2-BD59-A6C34878D82A}">
                    <a16:rowId xmlns:a16="http://schemas.microsoft.com/office/drawing/2014/main" val="1751361881"/>
                  </a:ext>
                </a:extLst>
              </a:tr>
              <a:tr h="5739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Differences in Functionality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Focuses on direct question answering, coding help, and language tasks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Works autonomously on assigned goals without constant user guidance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Automates complex workflows with multi-step logic without human intervention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extLst>
                  <a:ext uri="{0D108BD9-81ED-4DB2-BD59-A6C34878D82A}">
                    <a16:rowId xmlns:a16="http://schemas.microsoft.com/office/drawing/2014/main" val="3790554311"/>
                  </a:ext>
                </a:extLst>
              </a:tr>
              <a:tr h="7653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Strengths and Weaknesses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Strength: User-friendly, highly interactive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Weakness: Limited autonomy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Strength: Autonomous execution of tasks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Weakness: Requires clear objectives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Strength: Advanced task decomposition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Weakness: Can be resource-intensive and slower for simple queries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extLst>
                  <a:ext uri="{0D108BD9-81ED-4DB2-BD59-A6C34878D82A}">
                    <a16:rowId xmlns:a16="http://schemas.microsoft.com/office/drawing/2014/main" val="2793341658"/>
                  </a:ext>
                </a:extLst>
              </a:tr>
              <a:tr h="5739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Output Quality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Produces high-quality, well-commented code and conversational responses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Effective in generating solutions for predefined objectives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Tailors detailed and structured workflows for extensive goals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extLst>
                  <a:ext uri="{0D108BD9-81ED-4DB2-BD59-A6C34878D82A}">
                    <a16:rowId xmlns:a16="http://schemas.microsoft.com/office/drawing/2014/main" val="637854507"/>
                  </a:ext>
                </a:extLst>
              </a:tr>
              <a:tr h="3826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Debugging and Error Handling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Provides step-by-step debugging assistance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Limited debugging capabilities; focuses more on execution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Debugs within the context of workflow but may require external validation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extLst>
                  <a:ext uri="{0D108BD9-81ED-4DB2-BD59-A6C34878D82A}">
                    <a16:rowId xmlns:a16="http://schemas.microsoft.com/office/drawing/2014/main" val="4247706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478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Comparison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9ADA3-034C-4B13-808C-0BA9649F4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7" y="92076"/>
            <a:ext cx="608330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8A92C-DD06-4AA5-BF35-3A70F9488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23" y="41276"/>
            <a:ext cx="684530" cy="679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4D881-5C5F-4AD0-B0D6-0CD5A87B6E97}"/>
              </a:ext>
            </a:extLst>
          </p:cNvPr>
          <p:cNvSpPr txBox="1"/>
          <p:nvPr/>
        </p:nvSpPr>
        <p:spPr>
          <a:xfrm>
            <a:off x="8663599" y="6517965"/>
            <a:ext cx="48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005716-69E6-4742-BFE8-D66CACB8F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043531"/>
              </p:ext>
            </p:extLst>
          </p:nvPr>
        </p:nvGraphicFramePr>
        <p:xfrm>
          <a:off x="163903" y="1492370"/>
          <a:ext cx="8882350" cy="4125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3523">
                  <a:extLst>
                    <a:ext uri="{9D8B030D-6E8A-4147-A177-3AD203B41FA5}">
                      <a16:colId xmlns:a16="http://schemas.microsoft.com/office/drawing/2014/main" val="965588785"/>
                    </a:ext>
                  </a:extLst>
                </a:gridCol>
                <a:gridCol w="2274188">
                  <a:extLst>
                    <a:ext uri="{9D8B030D-6E8A-4147-A177-3AD203B41FA5}">
                      <a16:colId xmlns:a16="http://schemas.microsoft.com/office/drawing/2014/main" val="2567980965"/>
                    </a:ext>
                  </a:extLst>
                </a:gridCol>
                <a:gridCol w="2002462">
                  <a:extLst>
                    <a:ext uri="{9D8B030D-6E8A-4147-A177-3AD203B41FA5}">
                      <a16:colId xmlns:a16="http://schemas.microsoft.com/office/drawing/2014/main" val="2598340787"/>
                    </a:ext>
                  </a:extLst>
                </a:gridCol>
                <a:gridCol w="2932177">
                  <a:extLst>
                    <a:ext uri="{9D8B030D-6E8A-4147-A177-3AD203B41FA5}">
                      <a16:colId xmlns:a16="http://schemas.microsoft.com/office/drawing/2014/main" val="2924419599"/>
                    </a:ext>
                  </a:extLst>
                </a:gridCol>
              </a:tblGrid>
              <a:tr h="5637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P.O.C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ChatGPT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AgentGPT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AutoGPT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extLst>
                  <a:ext uri="{0D108BD9-81ED-4DB2-BD59-A6C34878D82A}">
                    <a16:rowId xmlns:a16="http://schemas.microsoft.com/office/drawing/2014/main" val="1942461807"/>
                  </a:ext>
                </a:extLst>
              </a:tr>
              <a:tr h="5739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Speed and Performance</a:t>
                      </a: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Fast response times for queries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Good for predefined tasks but slightly slower due to autonomy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Can be slower than </a:t>
                      </a:r>
                      <a:r>
                        <a:rPr lang="en-US" sz="1200" dirty="0" err="1">
                          <a:effectLst/>
                        </a:rPr>
                        <a:t>ChatGPT</a:t>
                      </a:r>
                      <a:r>
                        <a:rPr lang="en-US" sz="1200" dirty="0">
                          <a:effectLst/>
                        </a:rPr>
                        <a:t> and </a:t>
                      </a:r>
                      <a:r>
                        <a:rPr lang="en-US" sz="1200" dirty="0" err="1">
                          <a:effectLst/>
                        </a:rPr>
                        <a:t>AgentGPT</a:t>
                      </a:r>
                      <a:r>
                        <a:rPr lang="en-US" sz="1200" dirty="0">
                          <a:effectLst/>
                        </a:rPr>
                        <a:t> due to the complexity of task decomposition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extLst>
                  <a:ext uri="{0D108BD9-81ED-4DB2-BD59-A6C34878D82A}">
                    <a16:rowId xmlns:a16="http://schemas.microsoft.com/office/drawing/2014/main" val="2021322802"/>
                  </a:ext>
                </a:extLst>
              </a:tr>
              <a:tr h="5739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Access to Information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Utilizes up-to-date information from training data (if browsing enabled, even broader capabilities)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Requires proper access to user data or APIs for information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Accesses and utilizes user-provided resources or connected APIs to accomplish tasks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extLst>
                  <a:ext uri="{0D108BD9-81ED-4DB2-BD59-A6C34878D82A}">
                    <a16:rowId xmlns:a16="http://schemas.microsoft.com/office/drawing/2014/main" val="1321844425"/>
                  </a:ext>
                </a:extLst>
              </a:tr>
              <a:tr h="5739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Intent Understanding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Accurate understanding of user prompts; excels in conversational nuances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Understands goal-based instructions, though may miss finer nuances in prompts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Focused on fulfilling structured objectives; may misinterpret vague goals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extLst>
                  <a:ext uri="{0D108BD9-81ED-4DB2-BD59-A6C34878D82A}">
                    <a16:rowId xmlns:a16="http://schemas.microsoft.com/office/drawing/2014/main" val="902566172"/>
                  </a:ext>
                </a:extLst>
              </a:tr>
              <a:tr h="5739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Pricing Models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Free model with subscription plans for advanced features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Typically free, though might involve costs for custom implementations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Open-source; costs arise from server hosting, API usage, or additional resources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extLst>
                  <a:ext uri="{0D108BD9-81ED-4DB2-BD59-A6C34878D82A}">
                    <a16:rowId xmlns:a16="http://schemas.microsoft.com/office/drawing/2014/main" val="2045273208"/>
                  </a:ext>
                </a:extLst>
              </a:tr>
              <a:tr h="5739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Comprehensiveness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Excels in handling diverse queries, from simple FAQs to advanced programming problems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Strong for goal-oriented and single-purpose tasks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Comprehensive in managing large-scale workflows and task dependencies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extLst>
                  <a:ext uri="{0D108BD9-81ED-4DB2-BD59-A6C34878D82A}">
                    <a16:rowId xmlns:a16="http://schemas.microsoft.com/office/drawing/2014/main" val="3606106118"/>
                  </a:ext>
                </a:extLst>
              </a:tr>
              <a:tr h="6915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Community and Support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Extensive community and documentation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Growing support community, though less mature than ChatGPT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Strong open-source community support but requires technical knowledge to implement and customize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158" marR="41158" marT="0" marB="0"/>
                </a:tc>
                <a:extLst>
                  <a:ext uri="{0D108BD9-81ED-4DB2-BD59-A6C34878D82A}">
                    <a16:rowId xmlns:a16="http://schemas.microsoft.com/office/drawing/2014/main" val="2453357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65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9ADA3-034C-4B13-808C-0BA9649F4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7" y="92076"/>
            <a:ext cx="608330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8A92C-DD06-4AA5-BF35-3A70F9488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23" y="41276"/>
            <a:ext cx="684530" cy="679450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89515D3-C668-471A-AD00-9F6B6FE69A03}"/>
              </a:ext>
            </a:extLst>
          </p:cNvPr>
          <p:cNvSpPr txBox="1">
            <a:spLocks/>
          </p:cNvSpPr>
          <p:nvPr/>
        </p:nvSpPr>
        <p:spPr>
          <a:xfrm>
            <a:off x="195495" y="1054764"/>
            <a:ext cx="8948505" cy="40865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Main Points:</a:t>
            </a:r>
          </a:p>
          <a:p>
            <a:pPr lvl="1"/>
            <a:r>
              <a:rPr lang="en-US" sz="1800" dirty="0" err="1"/>
              <a:t>ChatGPT</a:t>
            </a:r>
            <a:r>
              <a:rPr lang="en-US" sz="1800" dirty="0"/>
              <a:t> overall superior performance.</a:t>
            </a:r>
            <a:br>
              <a:rPr lang="en-US" sz="1800" dirty="0"/>
            </a:br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Continuous  improvement cycles.</a:t>
            </a:r>
          </a:p>
          <a:p>
            <a:pPr marL="457200" lvl="1" indent="0">
              <a:buNone/>
            </a:pPr>
            <a:br>
              <a:rPr lang="en-US" sz="1800" dirty="0"/>
            </a:br>
            <a:endParaRPr lang="en-US" sz="1800" dirty="0"/>
          </a:p>
          <a:p>
            <a:pPr lvl="1"/>
            <a:r>
              <a:rPr lang="en-US" sz="1800" dirty="0"/>
              <a:t>Future Implications: Promising for large-scale, User Training and Accessibility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Combined Strategies for Integration: Hybrid AI Model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412341-1EF7-4E60-AD30-4329EBC5377A}"/>
              </a:ext>
            </a:extLst>
          </p:cNvPr>
          <p:cNvSpPr txBox="1"/>
          <p:nvPr/>
        </p:nvSpPr>
        <p:spPr>
          <a:xfrm>
            <a:off x="8693284" y="6517965"/>
            <a:ext cx="51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215760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EFC1D4-4B48-4E87-ABB7-246C8CAC7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85481"/>
            <a:ext cx="8229600" cy="3337567"/>
          </a:xfrm>
        </p:spPr>
        <p:txBody>
          <a:bodyPr/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Thank you</a:t>
            </a: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Questions?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CAF1E7-4C8B-479F-9716-F108C7103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02" y="226354"/>
            <a:ext cx="31813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657C97-E51E-47AD-9A1C-995417D18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519" y="112225"/>
            <a:ext cx="2184400" cy="715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7B39E2-F4EF-4CC2-8B46-80BB06E7991D}"/>
              </a:ext>
            </a:extLst>
          </p:cNvPr>
          <p:cNvSpPr txBox="1"/>
          <p:nvPr/>
        </p:nvSpPr>
        <p:spPr>
          <a:xfrm>
            <a:off x="8686799" y="6517965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0485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D2B8-22FA-435E-8103-A14B755A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0917"/>
          </a:xfrm>
        </p:spPr>
        <p:txBody>
          <a:bodyPr/>
          <a:lstStyle/>
          <a:p>
            <a:r>
              <a:rPr lang="en-US" sz="3600" dirty="0"/>
              <a:t>Team &amp; Roles Breakdown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61E3D5-674D-48AA-8A13-30667EB03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278769"/>
              </p:ext>
            </p:extLst>
          </p:nvPr>
        </p:nvGraphicFramePr>
        <p:xfrm>
          <a:off x="276045" y="3862252"/>
          <a:ext cx="8505645" cy="25903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3653">
                  <a:extLst>
                    <a:ext uri="{9D8B030D-6E8A-4147-A177-3AD203B41FA5}">
                      <a16:colId xmlns:a16="http://schemas.microsoft.com/office/drawing/2014/main" val="1532066487"/>
                    </a:ext>
                  </a:extLst>
                </a:gridCol>
                <a:gridCol w="1872928">
                  <a:extLst>
                    <a:ext uri="{9D8B030D-6E8A-4147-A177-3AD203B41FA5}">
                      <a16:colId xmlns:a16="http://schemas.microsoft.com/office/drawing/2014/main" val="3260234494"/>
                    </a:ext>
                  </a:extLst>
                </a:gridCol>
                <a:gridCol w="1133558">
                  <a:extLst>
                    <a:ext uri="{9D8B030D-6E8A-4147-A177-3AD203B41FA5}">
                      <a16:colId xmlns:a16="http://schemas.microsoft.com/office/drawing/2014/main" val="268082011"/>
                    </a:ext>
                  </a:extLst>
                </a:gridCol>
                <a:gridCol w="5165506">
                  <a:extLst>
                    <a:ext uri="{9D8B030D-6E8A-4147-A177-3AD203B41FA5}">
                      <a16:colId xmlns:a16="http://schemas.microsoft.com/office/drawing/2014/main" val="173015332"/>
                    </a:ext>
                  </a:extLst>
                </a:gridCol>
              </a:tblGrid>
              <a:tr h="4697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Roles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8132743"/>
                  </a:ext>
                </a:extLst>
              </a:tr>
              <a:tr h="2650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Wael Fahmy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1265745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Mind-map Driver (50%) | Integrator (50%) | Designer (50%) | Editor (25%)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2514109"/>
                  </a:ext>
                </a:extLst>
              </a:tr>
              <a:tr h="2650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Tran Dang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1284882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Coder (33.3%)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3836891"/>
                  </a:ext>
                </a:extLst>
              </a:tr>
              <a:tr h="2650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Kinjalben Gherawada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1279651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Librarian (25%)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6517743"/>
                  </a:ext>
                </a:extLst>
              </a:tr>
              <a:tr h="2650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Charmi Girishbhai Ghetiya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1273110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Librarian (25%)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0534757"/>
                  </a:ext>
                </a:extLst>
              </a:tr>
              <a:tr h="2650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Pinal Dungarani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1274973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Librarian (25%) | Editor (25%) | Designer (50%)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099773"/>
                  </a:ext>
                </a:extLst>
              </a:tr>
              <a:tr h="2650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Juhil Sanjay Dungrani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1275020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Mind-map Driver (50%) | Coder (33.3%)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8379993"/>
                  </a:ext>
                </a:extLst>
              </a:tr>
              <a:tr h="2650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Wenhao Xiong wxiong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1266611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Coder (33.3%)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6037143"/>
                  </a:ext>
                </a:extLst>
              </a:tr>
              <a:tr h="2650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Mashuk Ahmed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1283049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Librarian (25%) | Editor (50%) | Integrator (50%)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5224293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18C62-E69C-4D25-9E51-B802AB948863}"/>
              </a:ext>
            </a:extLst>
          </p:cNvPr>
          <p:cNvSpPr txBox="1">
            <a:spLocks/>
          </p:cNvSpPr>
          <p:nvPr/>
        </p:nvSpPr>
        <p:spPr>
          <a:xfrm>
            <a:off x="457200" y="1156691"/>
            <a:ext cx="8229600" cy="27055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j-lt"/>
              </a:rPr>
              <a:t>Mind-map Driver: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Oversee the visualization of all areas of comparison.</a:t>
            </a:r>
          </a:p>
          <a:p>
            <a:r>
              <a:rPr lang="en-US" sz="2400" dirty="0">
                <a:latin typeface="+mj-lt"/>
              </a:rPr>
              <a:t>Librarian: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Gather and Organize 20 relevant papers (5 each)</a:t>
            </a:r>
          </a:p>
          <a:p>
            <a:r>
              <a:rPr lang="en-US" sz="2400" dirty="0">
                <a:latin typeface="+mj-lt"/>
              </a:rPr>
              <a:t>Coder: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Code the problems of USACO contest (3 problems)</a:t>
            </a:r>
          </a:p>
          <a:p>
            <a:r>
              <a:rPr lang="en-US" sz="2400" dirty="0">
                <a:latin typeface="+mj-lt"/>
              </a:rPr>
              <a:t>Designer: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Design Architecture of the GPTs</a:t>
            </a:r>
          </a:p>
          <a:p>
            <a:r>
              <a:rPr lang="en-US" sz="2400" dirty="0">
                <a:latin typeface="+mj-lt"/>
              </a:rPr>
              <a:t>Editor: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Edit and Revise the executive summary documents</a:t>
            </a:r>
          </a:p>
          <a:p>
            <a:r>
              <a:rPr lang="en-US" sz="2400" dirty="0">
                <a:latin typeface="+mj-lt"/>
              </a:rPr>
              <a:t>Integrator: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Combine all parts of the project </a:t>
            </a:r>
            <a:endParaRPr lang="en-US" sz="2400" dirty="0">
              <a:latin typeface="+mj-lt"/>
            </a:endParaRPr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13586-9B59-4EBB-9F65-1CEE29A1C0A6}"/>
              </a:ext>
            </a:extLst>
          </p:cNvPr>
          <p:cNvSpPr txBox="1"/>
          <p:nvPr/>
        </p:nvSpPr>
        <p:spPr>
          <a:xfrm>
            <a:off x="8686799" y="6517965"/>
            <a:ext cx="33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0491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EFC1D4-4B48-4E87-ABB7-246C8CAC7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6364"/>
            <a:ext cx="8229600" cy="4525963"/>
          </a:xfrm>
        </p:spPr>
        <p:txBody>
          <a:bodyPr/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Problem</a:t>
            </a:r>
          </a:p>
          <a:p>
            <a:r>
              <a:rPr lang="en-US" sz="2400" dirty="0"/>
              <a:t>Solution</a:t>
            </a:r>
          </a:p>
          <a:p>
            <a:r>
              <a:rPr lang="en-US" sz="2400" dirty="0"/>
              <a:t>Agent Capabilities</a:t>
            </a:r>
          </a:p>
          <a:p>
            <a:r>
              <a:rPr lang="en-US" sz="2400" dirty="0"/>
              <a:t>Literature Review</a:t>
            </a:r>
          </a:p>
          <a:p>
            <a:r>
              <a:rPr lang="en-US" sz="2400" dirty="0"/>
              <a:t>Example of Use</a:t>
            </a:r>
          </a:p>
          <a:p>
            <a:r>
              <a:rPr lang="en-US" sz="2400" dirty="0"/>
              <a:t>Comparison</a:t>
            </a:r>
          </a:p>
          <a:p>
            <a:r>
              <a:rPr lang="en-US" sz="2400" dirty="0"/>
              <a:t>Conclusion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9ADA3-034C-4B13-808C-0BA9649F4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7" y="92076"/>
            <a:ext cx="608330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8A92C-DD06-4AA5-BF35-3A70F9488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23" y="41276"/>
            <a:ext cx="684530" cy="679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B243CA-76C2-4CE8-B4CE-D1198E241495}"/>
              </a:ext>
            </a:extLst>
          </p:cNvPr>
          <p:cNvSpPr txBox="1"/>
          <p:nvPr/>
        </p:nvSpPr>
        <p:spPr>
          <a:xfrm>
            <a:off x="8686799" y="6517965"/>
            <a:ext cx="33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4518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EFC1D4-4B48-4E87-ABB7-246C8CAC7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47" y="1600200"/>
            <a:ext cx="8948505" cy="4525963"/>
          </a:xfrm>
        </p:spPr>
        <p:txBody>
          <a:bodyPr/>
          <a:lstStyle/>
          <a:p>
            <a:r>
              <a:rPr lang="en-US" sz="2000" dirty="0" err="1"/>
              <a:t>ChatGPT</a:t>
            </a:r>
            <a:r>
              <a:rPr lang="en-US" sz="2000" dirty="0"/>
              <a:t> vs. </a:t>
            </a:r>
            <a:r>
              <a:rPr lang="en-US" sz="2000" dirty="0" err="1"/>
              <a:t>AutoGPT</a:t>
            </a:r>
            <a:r>
              <a:rPr lang="en-US" sz="2000" dirty="0"/>
              <a:t>/</a:t>
            </a:r>
            <a:r>
              <a:rPr lang="en-US" sz="2000" dirty="0" err="1"/>
              <a:t>AgentGPT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 err="1"/>
              <a:t>ChatGPT</a:t>
            </a:r>
            <a:r>
              <a:rPr lang="en-US" sz="2000" b="1" dirty="0"/>
              <a:t>: </a:t>
            </a:r>
            <a:r>
              <a:rPr lang="en-US" sz="2000" dirty="0"/>
              <a:t>A conversational AI model designed for generating human-like text, assisting in tasks such as writing, research, education, and customer service.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 err="1"/>
              <a:t>AutoGPT</a:t>
            </a:r>
            <a:r>
              <a:rPr lang="en-US" sz="2000" b="1" dirty="0"/>
              <a:t>/</a:t>
            </a:r>
            <a:r>
              <a:rPr lang="en-US" sz="2000" b="1" dirty="0" err="1"/>
              <a:t>AgentGPT</a:t>
            </a:r>
            <a:r>
              <a:rPr lang="en-US" sz="2000" b="1" dirty="0"/>
              <a:t>: </a:t>
            </a:r>
            <a:r>
              <a:rPr lang="en-US" sz="2000" dirty="0"/>
              <a:t>An agentic AI system that autonomously performs complex tasks, adapting to changing environments and requiring minimal human oversight.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9ADA3-034C-4B13-808C-0BA9649F4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7" y="92076"/>
            <a:ext cx="608330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8A92C-DD06-4AA5-BF35-3A70F9488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23" y="41276"/>
            <a:ext cx="684530" cy="679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517C2C-9D17-4ED6-995E-7A3836553445}"/>
              </a:ext>
            </a:extLst>
          </p:cNvPr>
          <p:cNvSpPr txBox="1"/>
          <p:nvPr/>
        </p:nvSpPr>
        <p:spPr>
          <a:xfrm>
            <a:off x="8686799" y="6517965"/>
            <a:ext cx="33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2740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EFC1D4-4B48-4E87-ABB7-246C8CAC7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47" y="1600200"/>
            <a:ext cx="8948505" cy="4858966"/>
          </a:xfrm>
        </p:spPr>
        <p:txBody>
          <a:bodyPr/>
          <a:lstStyle/>
          <a:p>
            <a:pPr marL="0" indent="0">
              <a:buNone/>
            </a:pPr>
            <a:r>
              <a:rPr lang="en-CA" sz="1800" b="1" dirty="0">
                <a:effectLst/>
                <a:latin typeface="+mj-lt"/>
                <a:ea typeface="Calibri" panose="020F0502020204030204" pitchFamily="34" charset="0"/>
              </a:rPr>
              <a:t>Who Is the Target Application</a:t>
            </a:r>
            <a:r>
              <a:rPr lang="en-US" sz="1800" b="1" dirty="0">
                <a:latin typeface="+mj-lt"/>
              </a:rPr>
              <a:t>: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+mj-lt"/>
              </a:rPr>
              <a:t>Education and Professional Development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+mj-lt"/>
              </a:rPr>
              <a:t>Customer Service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+mj-lt"/>
              </a:rPr>
              <a:t>Automation and Industry</a:t>
            </a:r>
          </a:p>
          <a:p>
            <a:pPr marL="457200" indent="-457200">
              <a:buAutoNum type="arabicPeriod"/>
            </a:pPr>
            <a:r>
              <a:rPr lang="en-CA" sz="1800" dirty="0">
                <a:effectLst/>
                <a:latin typeface="+mj-lt"/>
                <a:ea typeface="Calibri" panose="020F0502020204030204" pitchFamily="34" charset="0"/>
              </a:rPr>
              <a:t>Healthcare</a:t>
            </a:r>
            <a:endParaRPr lang="en-US" sz="2000" dirty="0">
              <a:effectLst/>
              <a:latin typeface="+mj-lt"/>
              <a:ea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CA" sz="1800" dirty="0">
                <a:effectLst/>
                <a:latin typeface="+mj-lt"/>
                <a:ea typeface="Calibri" panose="020F0502020204030204" pitchFamily="34" charset="0"/>
              </a:rPr>
              <a:t>Research and Development</a:t>
            </a:r>
            <a:br>
              <a:rPr lang="en-US" sz="2000" dirty="0">
                <a:latin typeface="+mj-lt"/>
              </a:rPr>
            </a:br>
            <a:endParaRPr lang="en-US" sz="1800" b="1" dirty="0">
              <a:latin typeface="+mj-lt"/>
            </a:endParaRPr>
          </a:p>
          <a:p>
            <a:pPr marL="0" indent="0">
              <a:buNone/>
            </a:pPr>
            <a:r>
              <a:rPr lang="en-CA" sz="18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Review of Existing Solutions</a:t>
            </a:r>
            <a:r>
              <a:rPr lang="en-US" sz="1800" b="1" dirty="0">
                <a:latin typeface="+mj-lt"/>
              </a:rPr>
              <a:t>:</a:t>
            </a:r>
            <a:endParaRPr lang="en-US" sz="1800" dirty="0">
              <a:latin typeface="+mj-lt"/>
            </a:endParaRPr>
          </a:p>
          <a:p>
            <a:pPr>
              <a:buAutoNum type="arabicPeriod"/>
            </a:pPr>
            <a:r>
              <a:rPr lang="en-US" sz="1600" dirty="0">
                <a:latin typeface="+mj-lt"/>
              </a:rPr>
              <a:t>Rule-Based Chatbots</a:t>
            </a:r>
          </a:p>
          <a:p>
            <a:pPr>
              <a:buAutoNum type="arabicPeriod"/>
            </a:pPr>
            <a:r>
              <a:rPr lang="en-US" sz="1600" dirty="0">
                <a:latin typeface="+mj-lt"/>
              </a:rPr>
              <a:t>Traditional AI Chatbots</a:t>
            </a:r>
          </a:p>
          <a:p>
            <a:pPr>
              <a:buAutoNum type="arabicPeriod"/>
            </a:pPr>
            <a:r>
              <a:rPr lang="en-CA" sz="1800" dirty="0" err="1">
                <a:effectLst/>
                <a:latin typeface="+mj-lt"/>
                <a:ea typeface="Calibri" panose="020F0502020204030204" pitchFamily="34" charset="0"/>
              </a:rPr>
              <a:t>ChatGPT</a:t>
            </a:r>
            <a:endParaRPr lang="en-US" sz="1600" dirty="0">
              <a:effectLst/>
              <a:latin typeface="+mj-lt"/>
              <a:ea typeface="Calibri" panose="020F0502020204030204" pitchFamily="34" charset="0"/>
            </a:endParaRPr>
          </a:p>
          <a:p>
            <a:pPr>
              <a:buAutoNum type="arabicPeriod"/>
            </a:pPr>
            <a:r>
              <a:rPr lang="en-CA" sz="1800" dirty="0" err="1">
                <a:effectLst/>
                <a:latin typeface="+mj-lt"/>
                <a:ea typeface="Calibri" panose="020F0502020204030204" pitchFamily="34" charset="0"/>
              </a:rPr>
              <a:t>AgentGPT</a:t>
            </a:r>
            <a:r>
              <a:rPr lang="en-CA" sz="1800" dirty="0">
                <a:effectLst/>
                <a:latin typeface="+mj-lt"/>
                <a:ea typeface="Calibri" panose="020F0502020204030204" pitchFamily="34" charset="0"/>
              </a:rPr>
              <a:t>/</a:t>
            </a:r>
            <a:r>
              <a:rPr lang="en-CA" sz="1800" dirty="0" err="1">
                <a:effectLst/>
                <a:latin typeface="+mj-lt"/>
                <a:ea typeface="Calibri" panose="020F0502020204030204" pitchFamily="34" charset="0"/>
              </a:rPr>
              <a:t>AutoGPT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9ADA3-034C-4B13-808C-0BA9649F4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7" y="92076"/>
            <a:ext cx="608330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8A92C-DD06-4AA5-BF35-3A70F9488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23" y="41276"/>
            <a:ext cx="684530" cy="679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4D881-5C5F-4AD0-B0D6-0CD5A87B6E97}"/>
              </a:ext>
            </a:extLst>
          </p:cNvPr>
          <p:cNvSpPr txBox="1"/>
          <p:nvPr/>
        </p:nvSpPr>
        <p:spPr>
          <a:xfrm>
            <a:off x="8686799" y="6517965"/>
            <a:ext cx="33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1588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EFC1D4-4B48-4E87-ABB7-246C8CAC7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47" y="1600200"/>
            <a:ext cx="8948505" cy="4858966"/>
          </a:xfrm>
        </p:spPr>
        <p:txBody>
          <a:bodyPr/>
          <a:lstStyle/>
          <a:p>
            <a:pPr marL="0" indent="0">
              <a:buNone/>
            </a:pPr>
            <a:r>
              <a:rPr lang="en-CA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ChatGPT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Solutions</a:t>
            </a:r>
            <a:r>
              <a:rPr lang="en-US" sz="1800" b="1" dirty="0">
                <a:latin typeface="+mj-lt"/>
              </a:rPr>
              <a:t>: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+mn-lt"/>
              </a:rPr>
              <a:t>Enhanced Conversational Context</a:t>
            </a:r>
          </a:p>
          <a:p>
            <a:pPr marL="457200" indent="-457200">
              <a:buAutoNum type="arabicPeriod"/>
            </a:pPr>
            <a:r>
              <a:rPr lang="en-CA" sz="18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Ethical Use and Bias Mitigation</a:t>
            </a:r>
          </a:p>
          <a:p>
            <a:pPr marL="457200" indent="-457200">
              <a:buAutoNum type="arabicPeriod"/>
            </a:pPr>
            <a:r>
              <a:rPr lang="en-CA" sz="18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Educational and Professional Tools</a:t>
            </a:r>
          </a:p>
          <a:p>
            <a:pPr marL="457200" indent="-457200">
              <a:buAutoNum type="arabicPeriod"/>
            </a:pPr>
            <a:r>
              <a:rPr lang="en-CA" sz="18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Scalable Customer Service</a:t>
            </a:r>
          </a:p>
          <a:p>
            <a:pPr marL="0" indent="0">
              <a:buNone/>
            </a:pPr>
            <a:br>
              <a:rPr lang="en-US" sz="2000" dirty="0">
                <a:latin typeface="+mj-lt"/>
              </a:rPr>
            </a:br>
            <a:endParaRPr lang="en-US" sz="1800" b="1" dirty="0">
              <a:latin typeface="+mj-lt"/>
            </a:endParaRPr>
          </a:p>
          <a:p>
            <a:pPr marL="0" indent="0">
              <a:buNone/>
            </a:pPr>
            <a:r>
              <a:rPr lang="en-CA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AutoGPT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CA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AgentGPT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Solutions</a:t>
            </a:r>
            <a:r>
              <a:rPr lang="en-US" sz="1800" b="1" dirty="0">
                <a:latin typeface="+mj-lt"/>
              </a:rPr>
              <a:t>:</a:t>
            </a:r>
            <a:endParaRPr lang="en-US" sz="1800" dirty="0">
              <a:latin typeface="+mj-lt"/>
            </a:endParaRPr>
          </a:p>
          <a:p>
            <a:pPr>
              <a:buAutoNum type="arabicPeriod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Governance Frameworks</a:t>
            </a:r>
          </a:p>
          <a:p>
            <a:pPr>
              <a:buAutoNum type="arabicPeriod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Advanced Multi-Agent Collaboration</a:t>
            </a:r>
          </a:p>
          <a:p>
            <a:pPr>
              <a:buAutoNum type="arabicPeriod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Industrial Automation and Task Execution</a:t>
            </a:r>
          </a:p>
          <a:p>
            <a:pPr>
              <a:buAutoNum type="arabicPeriod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Benchmarked Evaluation and Fine-Tuning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9ADA3-034C-4B13-808C-0BA9649F4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7" y="92076"/>
            <a:ext cx="608330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8A92C-DD06-4AA5-BF35-3A70F9488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23" y="41276"/>
            <a:ext cx="684530" cy="679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4D881-5C5F-4AD0-B0D6-0CD5A87B6E97}"/>
              </a:ext>
            </a:extLst>
          </p:cNvPr>
          <p:cNvSpPr txBox="1"/>
          <p:nvPr/>
        </p:nvSpPr>
        <p:spPr>
          <a:xfrm>
            <a:off x="8686799" y="6517965"/>
            <a:ext cx="33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9014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Agents Capabilities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EFC1D4-4B48-4E87-ABB7-246C8CAC7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47" y="1600200"/>
            <a:ext cx="8948505" cy="4858966"/>
          </a:xfrm>
        </p:spPr>
        <p:txBody>
          <a:bodyPr/>
          <a:lstStyle/>
          <a:p>
            <a:pPr marL="0" indent="0">
              <a:buNone/>
            </a:pPr>
            <a:r>
              <a:rPr lang="en-CA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ChatGPT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Features</a:t>
            </a:r>
            <a:r>
              <a:rPr lang="en-US" sz="1800" b="1" dirty="0">
                <a:latin typeface="+mj-lt"/>
              </a:rPr>
              <a:t>:</a:t>
            </a:r>
          </a:p>
          <a:p>
            <a:pPr marL="457200" indent="-457200">
              <a:buAutoNum type="arabicPeriod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Transformer-Based Architecture</a:t>
            </a:r>
          </a:p>
          <a:p>
            <a:pPr marL="457200" indent="-457200">
              <a:buAutoNum type="arabicPeriod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Pretraining and Fine-Tuning</a:t>
            </a:r>
          </a:p>
          <a:p>
            <a:pPr marL="457200" indent="-457200">
              <a:buAutoNum type="arabicPeriod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Dynamic Response Generation</a:t>
            </a:r>
          </a:p>
          <a:p>
            <a:pPr marL="457200" indent="-457200">
              <a:buAutoNum type="arabicPeriod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Integration Capabilities</a:t>
            </a:r>
          </a:p>
          <a:p>
            <a:pPr marL="0" indent="0">
              <a:buNone/>
            </a:pPr>
            <a:br>
              <a:rPr lang="en-US" sz="2000" dirty="0">
                <a:latin typeface="+mj-lt"/>
              </a:rPr>
            </a:br>
            <a:br>
              <a:rPr lang="en-US" sz="1600" dirty="0"/>
            </a:b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9ADA3-034C-4B13-808C-0BA9649F4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7" y="92076"/>
            <a:ext cx="608330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8A92C-DD06-4AA5-BF35-3A70F9488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23" y="41276"/>
            <a:ext cx="684530" cy="679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4D881-5C5F-4AD0-B0D6-0CD5A87B6E97}"/>
              </a:ext>
            </a:extLst>
          </p:cNvPr>
          <p:cNvSpPr txBox="1"/>
          <p:nvPr/>
        </p:nvSpPr>
        <p:spPr>
          <a:xfrm>
            <a:off x="8663599" y="6517965"/>
            <a:ext cx="33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4D52A0-EC06-41FC-8A88-C67B8AB0A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87" y="3690181"/>
            <a:ext cx="8028336" cy="156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0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Agents Capabilities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EFC1D4-4B48-4E87-ABB7-246C8CAC7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47" y="1600200"/>
            <a:ext cx="8948505" cy="4858966"/>
          </a:xfrm>
        </p:spPr>
        <p:txBody>
          <a:bodyPr/>
          <a:lstStyle/>
          <a:p>
            <a:pPr marL="0" indent="0">
              <a:buNone/>
            </a:pPr>
            <a:r>
              <a:rPr lang="en-CA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AutoGPT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en-CA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AgentGPT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Features</a:t>
            </a:r>
            <a:r>
              <a:rPr lang="en-US" sz="1800" b="1" dirty="0">
                <a:latin typeface="+mj-lt"/>
              </a:rPr>
              <a:t>:</a:t>
            </a:r>
          </a:p>
          <a:p>
            <a:pPr marL="457200" indent="-457200">
              <a:buAutoNum type="arabicPeriod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Agentic AI Framework</a:t>
            </a:r>
          </a:p>
          <a:p>
            <a:pPr marL="457200" indent="-457200">
              <a:buAutoNum type="arabicPeriod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Multi-Agent Collaboration</a:t>
            </a:r>
          </a:p>
          <a:p>
            <a:pPr marL="457200" indent="-457200">
              <a:buAutoNum type="arabicPeriod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Dynamic Task Adaptation</a:t>
            </a:r>
          </a:p>
          <a:p>
            <a:pPr marL="457200" indent="-457200">
              <a:buAutoNum type="arabicPeriod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Advanced Modular Design</a:t>
            </a:r>
            <a:br>
              <a:rPr lang="en-US" sz="2000" dirty="0">
                <a:latin typeface="+mj-lt"/>
              </a:rPr>
            </a:br>
            <a:br>
              <a:rPr lang="en-US" sz="1600" dirty="0"/>
            </a:b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9ADA3-034C-4B13-808C-0BA9649F4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7" y="92076"/>
            <a:ext cx="608330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8A92C-DD06-4AA5-BF35-3A70F9488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23" y="41276"/>
            <a:ext cx="684530" cy="679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4D881-5C5F-4AD0-B0D6-0CD5A87B6E97}"/>
              </a:ext>
            </a:extLst>
          </p:cNvPr>
          <p:cNvSpPr txBox="1"/>
          <p:nvPr/>
        </p:nvSpPr>
        <p:spPr>
          <a:xfrm>
            <a:off x="8663599" y="6517965"/>
            <a:ext cx="33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339F10-C67A-414D-9A55-6718F5946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12" y="3841514"/>
            <a:ext cx="7744906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0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Literature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EFC1D4-4B48-4E87-ABB7-246C8CAC7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47" y="1600200"/>
            <a:ext cx="8948505" cy="4858966"/>
          </a:xfrm>
        </p:spPr>
        <p:txBody>
          <a:bodyPr/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ChatGPT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Higher Education and Professional Development: A Guide to Conversational AI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Ethical Considerations in the Deployment of AI Chatbots: Lessons 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ChatGPT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Review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ChatGPT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AI's Impact on Several Business Sectors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Role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ChatGPT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Higher Education: Benefits, Challenges, and Future Research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Architecture Exploration Using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ChatGPT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Specific Manufacturing Applications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Practices for Governing Agentic AI Systems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Enhancing Multi-Agent Communication Collaboration through GPT-Based Semantic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Auto-GPT for Online Decision Making: Benchmarks and Additional Opinions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GPT-3-driven pedagogical agents for training children’s curious question-asking skills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AI Agents That Matter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2000" dirty="0">
                <a:latin typeface="+mj-lt"/>
              </a:rPr>
            </a:br>
            <a:br>
              <a:rPr lang="en-US" sz="1600" dirty="0"/>
            </a:b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9ADA3-034C-4B13-808C-0BA9649F4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7" y="92076"/>
            <a:ext cx="608330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8A92C-DD06-4AA5-BF35-3A70F9488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23" y="41276"/>
            <a:ext cx="684530" cy="679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4D881-5C5F-4AD0-B0D6-0CD5A87B6E97}"/>
              </a:ext>
            </a:extLst>
          </p:cNvPr>
          <p:cNvSpPr txBox="1"/>
          <p:nvPr/>
        </p:nvSpPr>
        <p:spPr>
          <a:xfrm>
            <a:off x="8663599" y="6517965"/>
            <a:ext cx="33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805141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5244</TotalTime>
  <Words>1237</Words>
  <Application>Microsoft Office PowerPoint</Application>
  <PresentationFormat>On-screen Show (4:3)</PresentationFormat>
  <Paragraphs>359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Custom Design</vt:lpstr>
      <vt:lpstr>PowerPoint Presentation</vt:lpstr>
      <vt:lpstr>Team &amp; Roles Breakdown</vt:lpstr>
      <vt:lpstr>Outline</vt:lpstr>
      <vt:lpstr>Introduction</vt:lpstr>
      <vt:lpstr>Problem</vt:lpstr>
      <vt:lpstr>Solution</vt:lpstr>
      <vt:lpstr>Agents Capabilities</vt:lpstr>
      <vt:lpstr>Agents Capabilities</vt:lpstr>
      <vt:lpstr>Literature Review</vt:lpstr>
      <vt:lpstr>Literature Review</vt:lpstr>
      <vt:lpstr>Example of Use</vt:lpstr>
      <vt:lpstr>Example of Use</vt:lpstr>
      <vt:lpstr>Example of Use</vt:lpstr>
      <vt:lpstr>Comparison</vt:lpstr>
      <vt:lpstr>Comparison</vt:lpstr>
      <vt:lpstr>Conclusion</vt:lpstr>
      <vt:lpstr>PowerPoint Presentation</vt:lpstr>
    </vt:vector>
  </TitlesOfParts>
  <Manager/>
  <Company>Lakehead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Option 1</dc:title>
  <dc:subject>Option 1</dc:subject>
  <dc:creator>Gail Zanette</dc:creator>
  <cp:keywords>PowerPoint, option 1, template</cp:keywords>
  <dc:description/>
  <cp:lastModifiedBy>Wael Fahmy</cp:lastModifiedBy>
  <cp:revision>113</cp:revision>
  <cp:lastPrinted>2013-10-22T19:03:52Z</cp:lastPrinted>
  <dcterms:created xsi:type="dcterms:W3CDTF">2013-09-03T19:02:19Z</dcterms:created>
  <dcterms:modified xsi:type="dcterms:W3CDTF">2024-11-28T21:33:09Z</dcterms:modified>
  <cp:category/>
</cp:coreProperties>
</file>