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54.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59.xml" ContentType="application/vnd.openxmlformats-officedocument.presentationml.slide+xml"/>
  <Override PartName="/ppt/slides/slide52.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3.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77"/>
  </p:notesMasterIdLst>
  <p:handoutMasterIdLst>
    <p:handoutMasterId r:id="rId78"/>
  </p:handoutMasterIdLst>
  <p:sldIdLst>
    <p:sldId id="256" r:id="rId2"/>
    <p:sldId id="273" r:id="rId3"/>
    <p:sldId id="274" r:id="rId4"/>
    <p:sldId id="258" r:id="rId5"/>
    <p:sldId id="275" r:id="rId6"/>
    <p:sldId id="293" r:id="rId7"/>
    <p:sldId id="259" r:id="rId8"/>
    <p:sldId id="318" r:id="rId9"/>
    <p:sldId id="319" r:id="rId10"/>
    <p:sldId id="320" r:id="rId11"/>
    <p:sldId id="536" r:id="rId12"/>
    <p:sldId id="351" r:id="rId13"/>
    <p:sldId id="334" r:id="rId14"/>
    <p:sldId id="335" r:id="rId15"/>
    <p:sldId id="336" r:id="rId16"/>
    <p:sldId id="281" r:id="rId17"/>
    <p:sldId id="283" r:id="rId18"/>
    <p:sldId id="264" r:id="rId19"/>
    <p:sldId id="285" r:id="rId20"/>
    <p:sldId id="348" r:id="rId21"/>
    <p:sldId id="298" r:id="rId22"/>
    <p:sldId id="305" r:id="rId23"/>
    <p:sldId id="323" r:id="rId24"/>
    <p:sldId id="324" r:id="rId25"/>
    <p:sldId id="355" r:id="rId26"/>
    <p:sldId id="325" r:id="rId27"/>
    <p:sldId id="356" r:id="rId28"/>
    <p:sldId id="358" r:id="rId29"/>
    <p:sldId id="362" r:id="rId30"/>
    <p:sldId id="365" r:id="rId31"/>
    <p:sldId id="369" r:id="rId32"/>
    <p:sldId id="370" r:id="rId33"/>
    <p:sldId id="371" r:id="rId34"/>
    <p:sldId id="381" r:id="rId35"/>
    <p:sldId id="382" r:id="rId36"/>
    <p:sldId id="383" r:id="rId37"/>
    <p:sldId id="384" r:id="rId38"/>
    <p:sldId id="386" r:id="rId39"/>
    <p:sldId id="387" r:id="rId40"/>
    <p:sldId id="388" r:id="rId41"/>
    <p:sldId id="389" r:id="rId42"/>
    <p:sldId id="390" r:id="rId43"/>
    <p:sldId id="394" r:id="rId44"/>
    <p:sldId id="395" r:id="rId45"/>
    <p:sldId id="400" r:id="rId46"/>
    <p:sldId id="401" r:id="rId47"/>
    <p:sldId id="407" r:id="rId48"/>
    <p:sldId id="408" r:id="rId49"/>
    <p:sldId id="409" r:id="rId50"/>
    <p:sldId id="410" r:id="rId51"/>
    <p:sldId id="413" r:id="rId52"/>
    <p:sldId id="414" r:id="rId53"/>
    <p:sldId id="417" r:id="rId54"/>
    <p:sldId id="418" r:id="rId55"/>
    <p:sldId id="449" r:id="rId56"/>
    <p:sldId id="450" r:id="rId57"/>
    <p:sldId id="451" r:id="rId58"/>
    <p:sldId id="452" r:id="rId59"/>
    <p:sldId id="453" r:id="rId60"/>
    <p:sldId id="454" r:id="rId61"/>
    <p:sldId id="455" r:id="rId62"/>
    <p:sldId id="456" r:id="rId63"/>
    <p:sldId id="477" r:id="rId64"/>
    <p:sldId id="478" r:id="rId65"/>
    <p:sldId id="479" r:id="rId66"/>
    <p:sldId id="480" r:id="rId67"/>
    <p:sldId id="481" r:id="rId68"/>
    <p:sldId id="482" r:id="rId69"/>
    <p:sldId id="483" r:id="rId70"/>
    <p:sldId id="489" r:id="rId71"/>
    <p:sldId id="490" r:id="rId72"/>
    <p:sldId id="494" r:id="rId73"/>
    <p:sldId id="495" r:id="rId74"/>
    <p:sldId id="497" r:id="rId75"/>
    <p:sldId id="499"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531" autoAdjust="0"/>
    <p:restoredTop sz="94660"/>
  </p:normalViewPr>
  <p:slideViewPr>
    <p:cSldViewPr snapToGrid="0" snapToObjects="1">
      <p:cViewPr varScale="1">
        <p:scale>
          <a:sx n="80" d="100"/>
          <a:sy n="80" d="100"/>
        </p:scale>
        <p:origin x="-186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85"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pPr/>
              <a:t>5/22/2022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pPr/>
              <a:t>‹#›</a:t>
            </a:fld>
            <a:endParaRPr lang="en-US"/>
          </a:p>
        </p:txBody>
      </p:sp>
    </p:spTree>
    <p:extLst>
      <p:ext uri="{BB962C8B-B14F-4D97-AF65-F5344CB8AC3E}">
        <p14:creationId xmlns:p14="http://schemas.microsoft.com/office/powerpoint/2010/main" xmlns="" val="125109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pPr/>
              <a:t>5/22/2022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pPr/>
              <a:t>‹#›</a:t>
            </a:fld>
            <a:endParaRPr lang="en-US"/>
          </a:p>
        </p:txBody>
      </p:sp>
    </p:spTree>
    <p:extLst>
      <p:ext uri="{BB962C8B-B14F-4D97-AF65-F5344CB8AC3E}">
        <p14:creationId xmlns:p14="http://schemas.microsoft.com/office/powerpoint/2010/main" xmlns="" val="5578908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9 Software Evolution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10</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systems</a:t>
            </a:r>
            <a:endParaRPr lang="en-US" dirty="0"/>
          </a:p>
        </p:txBody>
      </p:sp>
      <p:sp>
        <p:nvSpPr>
          <p:cNvPr id="3" name="Content Placeholder 2"/>
          <p:cNvSpPr>
            <a:spLocks noGrp="1"/>
          </p:cNvSpPr>
          <p:nvPr>
            <p:ph idx="1"/>
          </p:nvPr>
        </p:nvSpPr>
        <p:spPr/>
        <p:txBody>
          <a:bodyPr/>
          <a:lstStyle/>
          <a:p>
            <a:r>
              <a:rPr lang="en-GB" dirty="0"/>
              <a:t>Legacy systems are older systems that rely on languages and technology that are no longer used for new systems development. </a:t>
            </a:r>
            <a:endParaRPr lang="en-GB" dirty="0" smtClean="0"/>
          </a:p>
          <a:p>
            <a:r>
              <a:rPr lang="en-GB" dirty="0"/>
              <a:t>Legacy software may be dependent on older hardware, such as mainframe computers and may have associated </a:t>
            </a:r>
            <a:r>
              <a:rPr lang="en-GB" dirty="0" smtClean="0"/>
              <a:t>legacy </a:t>
            </a:r>
            <a:r>
              <a:rPr lang="en-GB" dirty="0"/>
              <a:t>processes and procedures. </a:t>
            </a:r>
            <a:endParaRPr lang="en-GB" dirty="0" smtClean="0"/>
          </a:p>
          <a:p>
            <a:r>
              <a:rPr lang="en-GB" dirty="0"/>
              <a:t>Legacy systems are not just software systems but are broader socio-technical systems that include hardware, software, libraries and other supporting software and business processes.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11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243820437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components</a:t>
            </a:r>
            <a:endParaRPr lang="en-US" dirty="0"/>
          </a:p>
        </p:txBody>
      </p:sp>
      <p:sp>
        <p:nvSpPr>
          <p:cNvPr id="3" name="Content Placeholder 2"/>
          <p:cNvSpPr>
            <a:spLocks noGrp="1"/>
          </p:cNvSpPr>
          <p:nvPr>
            <p:ph idx="1"/>
          </p:nvPr>
        </p:nvSpPr>
        <p:spPr>
          <a:xfrm>
            <a:off x="295275" y="1417638"/>
            <a:ext cx="8229600" cy="4525963"/>
          </a:xfrm>
        </p:spPr>
        <p:txBody>
          <a:bodyPr/>
          <a:lstStyle/>
          <a:p>
            <a:r>
              <a:rPr lang="en-GB" i="1" dirty="0"/>
              <a:t>System hardware</a:t>
            </a:r>
            <a:r>
              <a:rPr lang="en-GB" dirty="0"/>
              <a:t> Legacy systems may have been written for hardware that is no longer </a:t>
            </a:r>
            <a:r>
              <a:rPr lang="en-GB" dirty="0" smtClean="0"/>
              <a:t>available.</a:t>
            </a:r>
          </a:p>
          <a:p>
            <a:r>
              <a:rPr lang="en-GB" dirty="0" smtClean="0"/>
              <a:t> </a:t>
            </a:r>
            <a:r>
              <a:rPr lang="en-GB" i="1" dirty="0"/>
              <a:t>Support software</a:t>
            </a:r>
            <a:r>
              <a:rPr lang="en-GB" dirty="0"/>
              <a:t> The legacy system may rely on a range of support </a:t>
            </a:r>
            <a:r>
              <a:rPr lang="en-GB" dirty="0" smtClean="0"/>
              <a:t>software, which may be obsolete or unsupported.</a:t>
            </a:r>
          </a:p>
          <a:p>
            <a:r>
              <a:rPr lang="en-GB" i="1" dirty="0"/>
              <a:t>Application software</a:t>
            </a:r>
            <a:r>
              <a:rPr lang="en-GB" dirty="0"/>
              <a:t> The application system that provides the business services is usually made up of a number of application </a:t>
            </a:r>
            <a:r>
              <a:rPr lang="en-GB" dirty="0" smtClean="0"/>
              <a:t>programs.</a:t>
            </a:r>
          </a:p>
          <a:p>
            <a:r>
              <a:rPr lang="en-GB" dirty="0" smtClean="0"/>
              <a:t> </a:t>
            </a:r>
            <a:r>
              <a:rPr lang="en-GB" i="1" dirty="0"/>
              <a:t>Application data</a:t>
            </a:r>
            <a:r>
              <a:rPr lang="en-GB" dirty="0"/>
              <a:t> These are data that are processed by the application system. </a:t>
            </a:r>
            <a:r>
              <a:rPr lang="en-GB" dirty="0" smtClean="0"/>
              <a:t>They may be inconsistent, duplicated or held in different databases.</a:t>
            </a:r>
          </a:p>
          <a:p>
            <a:r>
              <a:rPr lang="en-GB" dirty="0" smtClean="0"/>
              <a:t>NOTE: Legacy systems are expensive to change.</a:t>
            </a:r>
          </a:p>
          <a:p>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12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360002825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4035063964"/>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p:blipFill>
          <a:blip r:embed="rId2"/>
          <a:srcRect l="-10967" r="-10967"/>
          <a:stretch>
            <a:fillRect/>
          </a:stretch>
        </p:blipFill>
        <p:spPr>
          <a:xfrm>
            <a:off x="914829" y="1886248"/>
            <a:ext cx="6931080" cy="3811827"/>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55612334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idx="1"/>
          </p:nvPr>
        </p:nvSpPr>
        <p:spPr/>
        <p:txBody>
          <a:bodyPr/>
          <a:lstStyle/>
          <a:p>
            <a:r>
              <a:rPr lang="en-GB" sz="2400" dirty="0"/>
              <a:t>Low quality, low business value</a:t>
            </a:r>
          </a:p>
          <a:p>
            <a:pPr lvl="1"/>
            <a:r>
              <a:rPr lang="en-GB" sz="2000" dirty="0"/>
              <a:t>These systems should be scrapped. </a:t>
            </a:r>
          </a:p>
          <a:p>
            <a:r>
              <a:rPr lang="en-GB" sz="2400" dirty="0"/>
              <a:t>Low-quality, high-business value</a:t>
            </a:r>
          </a:p>
          <a:p>
            <a:pPr lvl="1"/>
            <a:r>
              <a:rPr lang="en-GB" sz="2000" dirty="0"/>
              <a:t>These make an important business contribution but are expensive to maintain. Should be re-engineered or replaced if a suitable system is available.</a:t>
            </a:r>
          </a:p>
          <a:p>
            <a:r>
              <a:rPr lang="en-GB" sz="2400" dirty="0"/>
              <a:t>High-quality, low-business value</a:t>
            </a:r>
          </a:p>
          <a:p>
            <a:pPr lvl="1"/>
            <a:r>
              <a:rPr lang="en-GB" sz="2000" dirty="0"/>
              <a:t>Replace with COTS, scrap completely or maintain.</a:t>
            </a:r>
          </a:p>
          <a:p>
            <a:r>
              <a:rPr lang="en-GB" sz="2400" dirty="0"/>
              <a:t>High-quality, high business value</a:t>
            </a:r>
          </a:p>
          <a:p>
            <a:pPr lvl="1"/>
            <a:r>
              <a:rPr lang="en-GB" sz="2000" dirty="0"/>
              <a:t>Continue in operation using normal system maintenance.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2419207370"/>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8194" name="Rectangle 2"/>
          <p:cNvSpPr>
            <a:spLocks noGrp="1" noChangeArrowheads="1"/>
          </p:cNvSpPr>
          <p:nvPr>
            <p:ph idx="1"/>
          </p:nvPr>
        </p:nvSpPr>
        <p:spPr>
          <a:noFill/>
          <a:ln/>
        </p:spPr>
        <p:txBody>
          <a:bodyPr lIns="90840" tIns="44623" rIns="90840" bIns="44623"/>
          <a:lstStyle/>
          <a:p>
            <a:r>
              <a:rPr lang="en-GB" dirty="0"/>
              <a:t>Modifying a program after it has been put into use</a:t>
            </a:r>
            <a:r>
              <a:rPr lang="en-GB" dirty="0" smtClean="0"/>
              <a:t>.</a:t>
            </a:r>
          </a:p>
          <a:p>
            <a:r>
              <a:rPr lang="en-GB" b="1"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12290" name="Rectangle 2"/>
          <p:cNvSpPr>
            <a:spLocks noGrp="1" noChangeArrowheads="1"/>
          </p:cNvSpPr>
          <p:nvPr>
            <p:ph idx="1"/>
          </p:nvPr>
        </p:nvSpPr>
        <p:spPr>
          <a:noFill/>
          <a:ln/>
        </p:spPr>
        <p:txBody>
          <a:bodyPr lIns="90840" tIns="44623" rIns="90840" bIns="44623"/>
          <a:lstStyle/>
          <a:p>
            <a:r>
              <a:rPr lang="en-GB" sz="2400" dirty="0" smtClean="0"/>
              <a:t>Fault repairs</a:t>
            </a:r>
          </a:p>
          <a:p>
            <a:pPr lvl="1"/>
            <a:r>
              <a:rPr lang="en-GB" sz="2000" dirty="0" smtClean="0"/>
              <a:t>Changing </a:t>
            </a:r>
            <a:r>
              <a:rPr lang="en-GB" sz="2000" dirty="0"/>
              <a:t>a system to </a:t>
            </a:r>
            <a:r>
              <a:rPr lang="en-GB" sz="2000" dirty="0" smtClean="0"/>
              <a:t>fix bugs/vulnerabilities and correct </a:t>
            </a:r>
            <a:r>
              <a:rPr lang="en-GB" sz="2000" dirty="0"/>
              <a:t>deficiencies in the way meets its requirements.</a:t>
            </a:r>
          </a:p>
          <a:p>
            <a:r>
              <a:rPr lang="en-GB" sz="2400" dirty="0" smtClean="0"/>
              <a:t>Environmental adaptation</a:t>
            </a:r>
          </a:p>
          <a:p>
            <a:pPr lvl="1"/>
            <a:r>
              <a:rPr lang="en-GB" sz="2000" dirty="0" smtClean="0"/>
              <a:t>Maintenance </a:t>
            </a:r>
            <a:r>
              <a:rPr lang="en-GB" sz="2000" dirty="0"/>
              <a:t>to adapt software to a different operating environment</a:t>
            </a:r>
          </a:p>
          <a:p>
            <a:pPr lvl="1"/>
            <a:r>
              <a:rPr lang="en-GB" sz="2000" dirty="0"/>
              <a:t>Changing a system so that it operates in a different environment (computer, OS, etc.) from its initial implementation.</a:t>
            </a:r>
          </a:p>
          <a:p>
            <a:r>
              <a:rPr lang="en-GB" sz="2400" dirty="0" smtClean="0"/>
              <a:t>Functionality addition and modification </a:t>
            </a:r>
          </a:p>
          <a:p>
            <a:pPr lvl="1"/>
            <a:r>
              <a:rPr lang="en-GB" dirty="0" smtClean="0"/>
              <a:t>Modifying </a:t>
            </a:r>
            <a:r>
              <a:rPr lang="en-GB" dirty="0"/>
              <a:t>the system to satisfy new requirements</a:t>
            </a:r>
            <a:r>
              <a:rPr lang="en-GB" sz="1600" dirty="0"/>
              <a:t>.</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effort distribution</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18</a:t>
            </a:fld>
            <a:endParaRPr lang="en-US"/>
          </a:p>
        </p:txBody>
      </p:sp>
      <p:pic>
        <p:nvPicPr>
          <p:cNvPr id="5" name="Picture 4" descr="9.12 Maint Effort.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94198" y="1871850"/>
            <a:ext cx="4061059" cy="406105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30722" name="Rectangle 2"/>
          <p:cNvSpPr>
            <a:spLocks noGrp="1" noChangeArrowheads="1"/>
          </p:cNvSpPr>
          <p:nvPr>
            <p:ph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costs</a:t>
            </a:r>
            <a:endParaRPr lang="en-US" dirty="0"/>
          </a:p>
        </p:txBody>
      </p:sp>
      <p:sp>
        <p:nvSpPr>
          <p:cNvPr id="3" name="Content Placeholder 2"/>
          <p:cNvSpPr>
            <a:spLocks noGrp="1"/>
          </p:cNvSpPr>
          <p:nvPr>
            <p:ph idx="1"/>
          </p:nvPr>
        </p:nvSpPr>
        <p:spPr/>
        <p:txBody>
          <a:bodyPr/>
          <a:lstStyle/>
          <a:p>
            <a:r>
              <a:rPr lang="en-US" dirty="0" smtClean="0"/>
              <a:t>It is usually more expensive to add new features to a system during maintenance than it is to add the same features during development</a:t>
            </a:r>
          </a:p>
          <a:p>
            <a:pPr lvl="1"/>
            <a:r>
              <a:rPr lang="en-US" dirty="0" smtClean="0"/>
              <a:t>A new team has to understand the programs being maintained</a:t>
            </a:r>
          </a:p>
          <a:p>
            <a:pPr lvl="1"/>
            <a:r>
              <a:rPr lang="en-US" dirty="0"/>
              <a:t>Separating maintenance and development means there is no incentive for the development team to write maintainable software</a:t>
            </a:r>
            <a:r>
              <a:rPr lang="en-GB" dirty="0"/>
              <a:t> </a:t>
            </a:r>
            <a:endParaRPr lang="en-GB" dirty="0" smtClean="0"/>
          </a:p>
          <a:p>
            <a:pPr lvl="1"/>
            <a:r>
              <a:rPr lang="en-US" dirty="0"/>
              <a:t>Program maintenance work is unpopular</a:t>
            </a:r>
            <a:r>
              <a:rPr lang="en-GB" dirty="0"/>
              <a:t> </a:t>
            </a:r>
            <a:endParaRPr lang="en-GB" dirty="0" smtClean="0"/>
          </a:p>
          <a:p>
            <a:pPr lvl="2"/>
            <a:r>
              <a:rPr lang="en-GB" dirty="0"/>
              <a:t>Maintenance staff are often inexperienced and have limited domain knowledge</a:t>
            </a:r>
            <a:r>
              <a:rPr lang="en-GB" dirty="0" smtClean="0"/>
              <a:t>.</a:t>
            </a:r>
          </a:p>
          <a:p>
            <a:pPr lvl="1"/>
            <a:r>
              <a:rPr lang="en-US" dirty="0"/>
              <a:t>As programs age, their structure degrades and they become harder to change</a:t>
            </a:r>
            <a:r>
              <a:rPr lang="en-GB" dirty="0"/>
              <a:t>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20</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xmlns="" val="61294958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Software reengineering</a:t>
            </a:r>
            <a:endParaRPr lang="en-US" dirty="0"/>
          </a:p>
        </p:txBody>
      </p:sp>
      <p:sp>
        <p:nvSpPr>
          <p:cNvPr id="98307" name="Rectangle 3"/>
          <p:cNvSpPr>
            <a:spLocks noGrp="1" noChangeArrowheads="1"/>
          </p:cNvSpPr>
          <p:nvPr>
            <p:ph idx="1"/>
          </p:nvPr>
        </p:nvSpPr>
        <p:spPr/>
        <p:txBody>
          <a:bodyPr/>
          <a:lstStyle/>
          <a:p>
            <a:r>
              <a:rPr lang="en-GB" sz="2400" dirty="0" smtClean="0"/>
              <a:t>Restructuring </a:t>
            </a:r>
            <a:r>
              <a:rPr lang="en-GB" sz="2400" dirty="0"/>
              <a:t>or </a:t>
            </a:r>
            <a:r>
              <a:rPr lang="en-GB" sz="2400" dirty="0" smtClean="0"/>
              <a:t>rewriting </a:t>
            </a:r>
            <a:r>
              <a:rPr lang="en-GB" sz="2400" dirty="0"/>
              <a:t>part or all of a </a:t>
            </a:r>
            <a:r>
              <a:rPr lang="en-GB" sz="2400" dirty="0" smtClean="0"/>
              <a:t> legacy </a:t>
            </a:r>
            <a:r>
              <a:rPr lang="en-GB" sz="2400" dirty="0"/>
              <a:t>system without changing its </a:t>
            </a:r>
            <a:r>
              <a:rPr lang="en-GB" sz="2400" dirty="0" smtClean="0"/>
              <a:t>functionality</a:t>
            </a:r>
            <a:r>
              <a:rPr lang="en-GB" sz="2400" dirty="0"/>
              <a:t>.</a:t>
            </a:r>
          </a:p>
          <a:p>
            <a:r>
              <a:rPr lang="en-GB" sz="2400" dirty="0"/>
              <a:t>Applicable where some but not all sub-systems </a:t>
            </a:r>
            <a:br>
              <a:rPr lang="en-GB" sz="2400" dirty="0"/>
            </a:br>
            <a:r>
              <a:rPr lang="en-GB" sz="2400" dirty="0"/>
              <a:t>of a larger system require frequent </a:t>
            </a:r>
            <a:r>
              <a:rPr lang="en-GB" sz="2400" dirty="0" smtClean="0"/>
              <a:t>maintenance</a:t>
            </a:r>
            <a:r>
              <a:rPr lang="en-GB" sz="2400" dirty="0"/>
              <a:t>.</a:t>
            </a:r>
          </a:p>
          <a:p>
            <a:r>
              <a:rPr lang="en-GB" sz="2400" dirty="0" smtClean="0"/>
              <a:t>Reengineering </a:t>
            </a:r>
            <a:r>
              <a:rPr lang="en-GB" sz="2400" dirty="0"/>
              <a:t>involves adding effort to make </a:t>
            </a:r>
            <a:br>
              <a:rPr lang="en-GB" sz="2400" dirty="0"/>
            </a:br>
            <a:r>
              <a:rPr lang="en-GB" sz="2400" dirty="0"/>
              <a:t>them easier to maintain. The system may be re-structured and re-documented.</a:t>
            </a:r>
          </a:p>
          <a:p>
            <a:endParaRPr lang="en-US" sz="2400"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21</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23</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24</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(case) statements: </a:t>
            </a:r>
            <a:r>
              <a:rPr lang="en-US" smtClean="0"/>
              <a:t>(adopted </a:t>
            </a:r>
            <a:r>
              <a:rPr lang="en-US" dirty="0" smtClean="0"/>
              <a:t>from https://refactoring.guru) </a:t>
            </a:r>
            <a:endParaRPr lang="en-US" dirty="0"/>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532872" y="1600200"/>
            <a:ext cx="6387391" cy="4756150"/>
          </a:xfrm>
          <a:prstGeom prst="rect">
            <a:avLst/>
          </a:prstGeom>
          <a:noFill/>
          <a:ln w="9525">
            <a:noFill/>
            <a:miter lim="800000"/>
            <a:headEnd/>
            <a:tailEnd/>
          </a:ln>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26</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10 – Dependable systems</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pPr/>
              <a:t>27</a:t>
            </a:fld>
            <a:endParaRPr lang="en-US"/>
          </a:p>
        </p:txBody>
      </p:sp>
    </p:spTree>
    <p:extLst>
      <p:ext uri="{BB962C8B-B14F-4D97-AF65-F5344CB8AC3E}">
        <p14:creationId xmlns="" xmlns:p14="http://schemas.microsoft.com/office/powerpoint/2010/main" val="136624492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a:t>
            </a:r>
            <a:r>
              <a:rPr lang="en-GB" sz="2400" dirty="0" smtClean="0"/>
              <a:t> many computer-based systems</a:t>
            </a:r>
            <a:r>
              <a:rPr lang="en-GB" sz="2400" dirty="0"/>
              <a:t>,</a:t>
            </a:r>
            <a:r>
              <a:rPr lang="en-GB" sz="2400" dirty="0" smtClean="0"/>
              <a:t> the </a:t>
            </a:r>
            <a:r>
              <a:rPr lang="en-GB" sz="2400" dirty="0"/>
              <a:t>most important system property is the dependability of the system.</a:t>
            </a:r>
          </a:p>
          <a:p>
            <a:r>
              <a:rPr lang="en-GB" sz="2400" dirty="0"/>
              <a:t>The dependability of a system reflects the user’s degree of trust in that system. It reflects the extent of the user’s confidence that it will operate as users expect and that it will not ‘fail’ in normal use.</a:t>
            </a:r>
            <a:endParaRPr lang="en-GB" sz="2400" dirty="0" smtClean="0"/>
          </a:p>
          <a:p>
            <a:r>
              <a:rPr lang="en-GB" sz="2400" dirty="0" smtClean="0"/>
              <a:t>Dependability covers the related systems attributes of reliability, availability and security. These are all </a:t>
            </a:r>
            <a:r>
              <a:rPr lang="en-GB" dirty="0" smtClean="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 xmlns:p14="http://schemas.microsoft.com/office/powerpoint/2010/main" val="1406895577"/>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principal dependability properties</a:t>
            </a:r>
            <a:endParaRPr lang="en-US" dirty="0"/>
          </a:p>
        </p:txBody>
      </p:sp>
      <p:pic>
        <p:nvPicPr>
          <p:cNvPr id="4" name="Picture 3" descr="10.1 DependabilityProps.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1137" y="2135256"/>
            <a:ext cx="8864698" cy="3011005"/>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pPr/>
              <a:t>29</a:t>
            </a:fld>
            <a:endParaRPr lang="en-US"/>
          </a:p>
        </p:txBody>
      </p:sp>
    </p:spTree>
    <p:extLst>
      <p:ext uri="{BB962C8B-B14F-4D97-AF65-F5344CB8AC3E}">
        <p14:creationId xmlns="" xmlns:p14="http://schemas.microsoft.com/office/powerpoint/2010/main" val="2411984219"/>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lstStyle/>
          <a:p>
            <a:pPr>
              <a:lnSpc>
                <a:spcPct val="90000"/>
              </a:lnSpc>
            </a:pPr>
            <a:r>
              <a:rPr lang="en-US" sz="2400" dirty="0" err="1"/>
              <a:t>Repairability</a:t>
            </a:r>
            <a:endParaRPr lang="en-US" sz="2400" dirty="0"/>
          </a:p>
          <a:p>
            <a:pPr lvl="1">
              <a:lnSpc>
                <a:spcPct val="90000"/>
              </a:lnSpc>
            </a:pPr>
            <a:r>
              <a:rPr lang="en-US" sz="2000" dirty="0"/>
              <a:t>Reflects the extent to which the system can be repaired in the event of a failure</a:t>
            </a:r>
          </a:p>
          <a:p>
            <a:pPr>
              <a:lnSpc>
                <a:spcPct val="90000"/>
              </a:lnSpc>
            </a:pPr>
            <a:r>
              <a:rPr lang="en-US" sz="2400" dirty="0"/>
              <a:t>Maintainability</a:t>
            </a:r>
          </a:p>
          <a:p>
            <a:pPr lvl="1">
              <a:lnSpc>
                <a:spcPct val="90000"/>
              </a:lnSpc>
            </a:pPr>
            <a:r>
              <a:rPr lang="en-US" sz="2000" dirty="0"/>
              <a:t>Reflects the extent to which the system can be adapted to new requirements;</a:t>
            </a:r>
          </a:p>
          <a:p>
            <a:pPr>
              <a:lnSpc>
                <a:spcPct val="90000"/>
              </a:lnSpc>
            </a:pPr>
            <a:r>
              <a:rPr lang="en-US" sz="2400" dirty="0" smtClean="0"/>
              <a:t>Error </a:t>
            </a:r>
            <a:r>
              <a:rPr lang="en-US" sz="2400" dirty="0"/>
              <a:t>tolerance</a:t>
            </a:r>
          </a:p>
          <a:p>
            <a:pPr lvl="1">
              <a:lnSpc>
                <a:spcPct val="90000"/>
              </a:lnSpc>
            </a:pPr>
            <a:r>
              <a:rPr lang="en-US" sz="2000" dirty="0"/>
              <a:t>Reflects the extent to which user input errors can be avoided 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 xmlns:p14="http://schemas.microsoft.com/office/powerpoint/2010/main" val="393203157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costs tend to increase exponentially as increasing levels of dependability are </a:t>
            </a:r>
            <a:r>
              <a:rPr lang="en-GB" sz="2400" dirty="0" smtClean="0"/>
              <a:t>required.</a:t>
            </a:r>
          </a:p>
          <a:p>
            <a:r>
              <a:rPr lang="en-GB" sz="2400" dirty="0"/>
              <a:t>There are two reasons for this</a:t>
            </a:r>
          </a:p>
          <a:p>
            <a:pPr lvl="1"/>
            <a:r>
              <a:rPr lang="en-GB" sz="2000" dirty="0"/>
              <a:t>The use of more expensive development techniques and hardware that are required to achieve the higher levels of </a:t>
            </a:r>
            <a:r>
              <a:rPr lang="en-GB" sz="2000" dirty="0" smtClean="0"/>
              <a:t>dependability.</a:t>
            </a:r>
          </a:p>
          <a:p>
            <a:pPr lvl="1"/>
            <a:r>
              <a:rPr lang="en-GB" sz="2000" dirty="0"/>
              <a:t>The increased testing and system validation that is required to convince the system client</a:t>
            </a:r>
            <a:r>
              <a:rPr lang="en-GB" sz="2000" dirty="0" smtClean="0"/>
              <a:t> and regulators that </a:t>
            </a:r>
            <a:r>
              <a:rPr lang="en-GB" sz="2000" dirty="0"/>
              <a:t>the required levels of dependability have been </a:t>
            </a:r>
            <a:r>
              <a:rPr lang="en-GB" sz="2000" dirty="0" smtClean="0"/>
              <a:t>achieved.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 xmlns:p14="http://schemas.microsoft.com/office/powerpoint/2010/main" val="299999534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Cost/dependability curve</a:t>
            </a:r>
            <a:endParaRPr lang="en-US" dirty="0"/>
          </a:p>
        </p:txBody>
      </p:sp>
      <p:pic>
        <p:nvPicPr>
          <p:cNvPr id="4" name="Picture 3" descr="10.2 CostDependabilityCurve (11.2).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4743" y="1894508"/>
            <a:ext cx="5170254" cy="441131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6" name="Slide Number Placeholder 5"/>
          <p:cNvSpPr>
            <a:spLocks noGrp="1"/>
          </p:cNvSpPr>
          <p:nvPr>
            <p:ph type="sldNum" sz="quarter" idx="12"/>
          </p:nvPr>
        </p:nvSpPr>
        <p:spPr/>
        <p:txBody>
          <a:bodyPr/>
          <a:lstStyle/>
          <a:p>
            <a:fld id="{9D29DFB1-9EA4-2B4D-92D1-CC42B9A94240}" type="slidenum">
              <a:rPr lang="en-US" smtClean="0"/>
              <a:pPr/>
              <a:t>32</a:t>
            </a:fld>
            <a:endParaRPr lang="en-US"/>
          </a:p>
        </p:txBody>
      </p:sp>
    </p:spTree>
    <p:extLst>
      <p:ext uri="{BB962C8B-B14F-4D97-AF65-F5344CB8AC3E}">
        <p14:creationId xmlns="" xmlns:p14="http://schemas.microsoft.com/office/powerpoint/2010/main" val="1878573328"/>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r>
              <a:rPr lang="en-GB"/>
              <a:t>Dependability economics</a:t>
            </a:r>
          </a:p>
        </p:txBody>
      </p:sp>
      <p:sp>
        <p:nvSpPr>
          <p:cNvPr id="15363" name="Rectangle 3"/>
          <p:cNvSpPr>
            <a:spLocks noGrp="1" noChangeArrowheads="1"/>
          </p:cNvSpPr>
          <p:nvPr>
            <p:ph idx="1"/>
          </p:nvPr>
        </p:nvSpPr>
        <p:spPr>
          <a:noFill/>
          <a:ln/>
        </p:spPr>
        <p:txBody>
          <a:bodyPr lIns="90840" tIns="44623" rIns="90840" bIns="44623"/>
          <a:lstStyle/>
          <a:p>
            <a:pPr>
              <a:lnSpc>
                <a:spcPct val="90000"/>
              </a:lnSpc>
            </a:pPr>
            <a:r>
              <a:rPr lang="en-GB"/>
              <a:t>Because of very high costs of dependability achievement, it may be more cost effective to accept untrustworthy systems and pay for failure costs</a:t>
            </a:r>
          </a:p>
          <a:p>
            <a:pPr>
              <a:lnSpc>
                <a:spcPct val="90000"/>
              </a:lnSpc>
            </a:pPr>
            <a:r>
              <a:rPr lang="en-GB"/>
              <a:t>However, this depends on social and political factors. A reputation for products  that can’t be trusted may lose future business</a:t>
            </a:r>
          </a:p>
          <a:p>
            <a:pPr>
              <a:lnSpc>
                <a:spcPct val="90000"/>
              </a:lnSpc>
            </a:pPr>
            <a:r>
              <a:rPr lang="en-GB"/>
              <a:t>Depends on system type - for business systems in particular, modest levels of dependability may be adequate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 xmlns:p14="http://schemas.microsoft.com/office/powerpoint/2010/main" val="74589801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5"/>
            <a:ext cx="8229600" cy="1143000"/>
          </a:xfrm>
        </p:spPr>
        <p:txBody>
          <a:bodyPr/>
          <a:lstStyle/>
          <a:p>
            <a:pPr algn="ctr"/>
            <a:r>
              <a:rPr lang="en-US" dirty="0" smtClean="0"/>
              <a:t>Redundancy and diversity</a:t>
            </a:r>
            <a:endParaRPr lang="en-US" dirty="0"/>
          </a:p>
        </p:txBody>
      </p:sp>
      <p:sp>
        <p:nvSpPr>
          <p:cNvPr id="3" name="Date Placeholder 2"/>
          <p:cNvSpPr>
            <a:spLocks noGrp="1"/>
          </p:cNvSpPr>
          <p:nvPr>
            <p:ph type="dt" sz="half" idx="10"/>
          </p:nvPr>
        </p:nvSpPr>
        <p:spPr/>
        <p:txBody>
          <a:bodyPr/>
          <a:lstStyle/>
          <a:p>
            <a:r>
              <a:rPr lang="en-GB" smtClean="0"/>
              <a:t>30/10/2014</a:t>
            </a:r>
            <a:endParaRPr lang="en-US"/>
          </a:p>
        </p:txBody>
      </p:sp>
      <p:sp>
        <p:nvSpPr>
          <p:cNvPr id="4" name="Footer Placeholder 3"/>
          <p:cNvSpPr>
            <a:spLocks noGrp="1"/>
          </p:cNvSpPr>
          <p:nvPr>
            <p:ph type="ftr" sz="quarter" idx="11"/>
          </p:nvPr>
        </p:nvSpPr>
        <p:spPr/>
        <p:txBody>
          <a:bodyPr/>
          <a:lstStyle/>
          <a:p>
            <a:r>
              <a:rPr lang="en-US" smtClean="0"/>
              <a:t>Chapter 10 Dependable Systems</a:t>
            </a:r>
            <a:endParaRPr lang="en-US"/>
          </a:p>
        </p:txBody>
      </p:sp>
      <p:sp>
        <p:nvSpPr>
          <p:cNvPr id="5" name="Slide Number Placeholder 4"/>
          <p:cNvSpPr>
            <a:spLocks noGrp="1"/>
          </p:cNvSpPr>
          <p:nvPr>
            <p:ph type="sldNum" sz="quarter" idx="12"/>
          </p:nvPr>
        </p:nvSpPr>
        <p:spPr/>
        <p:txBody>
          <a:bodyPr/>
          <a:lstStyle/>
          <a:p>
            <a:fld id="{9D29DFB1-9EA4-2B4D-92D1-CC42B9A94240}" type="slidenum">
              <a:rPr lang="en-US" smtClean="0"/>
              <a:pPr/>
              <a:t>34</a:t>
            </a:fld>
            <a:endParaRPr lang="en-US"/>
          </a:p>
        </p:txBody>
      </p:sp>
    </p:spTree>
    <p:extLst>
      <p:ext uri="{BB962C8B-B14F-4D97-AF65-F5344CB8AC3E}">
        <p14:creationId xmlns="" xmlns:p14="http://schemas.microsoft.com/office/powerpoint/2010/main" val="3021357965"/>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smtClean="0"/>
              <a:t>Redundancy and diversity</a:t>
            </a:r>
            <a:endParaRPr lang="en-US" dirty="0"/>
          </a:p>
        </p:txBody>
      </p:sp>
      <p:sp>
        <p:nvSpPr>
          <p:cNvPr id="108547" name="Rectangle 3"/>
          <p:cNvSpPr>
            <a:spLocks noGrp="1" noChangeArrowheads="1"/>
          </p:cNvSpPr>
          <p:nvPr>
            <p:ph type="body" idx="1"/>
          </p:nvPr>
        </p:nvSpPr>
        <p:spPr/>
        <p:txBody>
          <a:bodyPr/>
          <a:lstStyle/>
          <a:p>
            <a:pPr>
              <a:lnSpc>
                <a:spcPct val="90000"/>
              </a:lnSpc>
            </a:pPr>
            <a:r>
              <a:rPr lang="en-US" sz="2400" dirty="0"/>
              <a:t>Redundancy</a:t>
            </a:r>
          </a:p>
          <a:p>
            <a:pPr lvl="1">
              <a:lnSpc>
                <a:spcPct val="90000"/>
              </a:lnSpc>
            </a:pPr>
            <a:r>
              <a:rPr lang="en-US" sz="2000" dirty="0"/>
              <a:t>Keep more than </a:t>
            </a:r>
            <a:r>
              <a:rPr lang="en-US" sz="2000" dirty="0" smtClean="0"/>
              <a:t>a single </a:t>
            </a:r>
            <a:r>
              <a:rPr lang="en-US" sz="2000" dirty="0"/>
              <a:t>version of </a:t>
            </a:r>
            <a:r>
              <a:rPr lang="en-US" sz="2000" dirty="0" smtClean="0"/>
              <a:t>critical components so </a:t>
            </a:r>
            <a:r>
              <a:rPr lang="en-US" sz="2000" dirty="0"/>
              <a:t>that if one fails then a backup is available.</a:t>
            </a:r>
          </a:p>
          <a:p>
            <a:pPr>
              <a:lnSpc>
                <a:spcPct val="90000"/>
              </a:lnSpc>
            </a:pPr>
            <a:r>
              <a:rPr lang="en-US" sz="2400" dirty="0"/>
              <a:t>Diversity</a:t>
            </a:r>
          </a:p>
          <a:p>
            <a:pPr lvl="1">
              <a:lnSpc>
                <a:spcPct val="90000"/>
              </a:lnSpc>
            </a:pPr>
            <a:r>
              <a:rPr lang="en-US" sz="2000" dirty="0"/>
              <a:t>Provide the same functionality in different ways </a:t>
            </a:r>
            <a:r>
              <a:rPr lang="en-US" sz="2000" dirty="0" smtClean="0"/>
              <a:t>in different components so </a:t>
            </a:r>
            <a:r>
              <a:rPr lang="en-US" sz="2000" dirty="0"/>
              <a:t>that they will not fail in the same way</a:t>
            </a:r>
            <a:r>
              <a:rPr lang="en-US" sz="2000" dirty="0" smtClean="0"/>
              <a:t>. </a:t>
            </a:r>
            <a:endParaRPr lang="en-US" dirty="0"/>
          </a:p>
          <a:p>
            <a:pPr>
              <a:lnSpc>
                <a:spcPct val="90000"/>
              </a:lnSpc>
            </a:pPr>
            <a:r>
              <a:rPr lang="en-US" sz="2400" dirty="0" smtClean="0"/>
              <a:t>Redundant and diverse components should be independent so that they will not suffer from ‘common-mode’ failures</a:t>
            </a:r>
          </a:p>
          <a:p>
            <a:pPr lvl="1">
              <a:lnSpc>
                <a:spcPct val="90000"/>
              </a:lnSpc>
            </a:pPr>
            <a:r>
              <a:rPr lang="en-US" sz="2000" dirty="0" smtClean="0"/>
              <a:t>For example, components implemented in different programming languages means that a compiler fault will not affect all of them.</a:t>
            </a:r>
            <a:endParaRPr lang="en-US" sz="2000" dirty="0"/>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 xmlns:p14="http://schemas.microsoft.com/office/powerpoint/2010/main" val="199742354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a:t>Diversity</a:t>
            </a:r>
            <a:r>
              <a:rPr lang="en-US" sz="3600" dirty="0"/>
              <a:t> </a:t>
            </a:r>
            <a:r>
              <a:rPr lang="en-US" dirty="0"/>
              <a:t>and redundancy examples</a:t>
            </a:r>
          </a:p>
        </p:txBody>
      </p:sp>
      <p:sp>
        <p:nvSpPr>
          <p:cNvPr id="109571" name="Rectangle 3"/>
          <p:cNvSpPr>
            <a:spLocks noGrp="1" noChangeArrowheads="1"/>
          </p:cNvSpPr>
          <p:nvPr>
            <p:ph type="body" idx="1"/>
          </p:nvPr>
        </p:nvSpPr>
        <p:spPr/>
        <p:txBody>
          <a:bodyPr/>
          <a:lstStyle/>
          <a:p>
            <a:r>
              <a:rPr lang="en-US" dirty="0">
                <a:solidFill>
                  <a:schemeClr val="accent1"/>
                </a:solidFill>
              </a:rPr>
              <a:t>Redundancy</a:t>
            </a:r>
            <a:r>
              <a:rPr lang="en-US" dirty="0"/>
              <a:t>. Where availability is critical (e.g. in </a:t>
            </a:r>
            <a:r>
              <a:rPr lang="en-US" dirty="0" err="1"/>
              <a:t>e</a:t>
            </a:r>
            <a:r>
              <a:rPr lang="en-US" dirty="0"/>
              <a:t>-commerce systems), companies normally keep backup servers and switch to these automatically if failure occurs.</a:t>
            </a:r>
          </a:p>
          <a:p>
            <a:r>
              <a:rPr lang="en-US" dirty="0">
                <a:solidFill>
                  <a:schemeClr val="accent1"/>
                </a:solidFill>
              </a:rPr>
              <a:t>Diversity</a:t>
            </a:r>
            <a:r>
              <a:rPr lang="en-US" dirty="0"/>
              <a:t>. To provide resilience against external attacks, different servers may be implemented using different operating systems (e.g. Windows and Linux)</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t>Chapter 10 Dependable Systems</a:t>
            </a:r>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 xmlns:p14="http://schemas.microsoft.com/office/powerpoint/2010/main" val="3131398174"/>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6" name="Subtitle 5"/>
          <p:cNvSpPr>
            <a:spLocks noGrp="1"/>
          </p:cNvSpPr>
          <p:nvPr>
            <p:ph type="subTitle" idx="1"/>
          </p:nvPr>
        </p:nvSpPr>
        <p:spPr/>
        <p:txBody>
          <a:bodyPr/>
          <a:lstStyle/>
          <a:p>
            <a:endParaRPr lang="en-US" dirty="0"/>
          </a:p>
        </p:txBody>
      </p:sp>
      <p:sp>
        <p:nvSpPr>
          <p:cNvPr id="7" name="Date Placeholder 6"/>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transition advTm="2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coherent and well-functioning development team.</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4</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00329" y="2701786"/>
            <a:ext cx="8064456" cy="1859171"/>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influencing project management</a:t>
            </a:r>
            <a:endParaRPr lang="en-US" dirty="0"/>
          </a:p>
        </p:txBody>
      </p:sp>
      <p:sp>
        <p:nvSpPr>
          <p:cNvPr id="3" name="Content Placeholder 2"/>
          <p:cNvSpPr>
            <a:spLocks noGrp="1"/>
          </p:cNvSpPr>
          <p:nvPr>
            <p:ph idx="1"/>
          </p:nvPr>
        </p:nvSpPr>
        <p:spPr/>
        <p:txBody>
          <a:bodyPr/>
          <a:lstStyle/>
          <a:p>
            <a:r>
              <a:rPr lang="en-GB" dirty="0"/>
              <a:t>Company size </a:t>
            </a:r>
            <a:endParaRPr lang="en-GB" dirty="0" smtClean="0"/>
          </a:p>
          <a:p>
            <a:r>
              <a:rPr lang="en-GB" dirty="0"/>
              <a:t>Software customers </a:t>
            </a:r>
            <a:endParaRPr lang="en-GB" dirty="0" smtClean="0"/>
          </a:p>
          <a:p>
            <a:r>
              <a:rPr lang="en-GB" dirty="0"/>
              <a:t>Software size </a:t>
            </a:r>
            <a:endParaRPr lang="en-GB" dirty="0" smtClean="0"/>
          </a:p>
          <a:p>
            <a:r>
              <a:rPr lang="en-GB" dirty="0"/>
              <a:t>Software </a:t>
            </a:r>
            <a:r>
              <a:rPr lang="en-GB" dirty="0" smtClean="0"/>
              <a:t>type</a:t>
            </a:r>
          </a:p>
          <a:p>
            <a:r>
              <a:rPr lang="en-GB" dirty="0"/>
              <a:t>Organizational culture </a:t>
            </a:r>
            <a:endParaRPr lang="en-GB" dirty="0" smtClean="0"/>
          </a:p>
          <a:p>
            <a:r>
              <a:rPr lang="en-GB" dirty="0"/>
              <a:t>Software development processes </a:t>
            </a:r>
            <a:r>
              <a:rPr lang="en-GB" dirty="0" smtClean="0"/>
              <a:t> </a:t>
            </a:r>
          </a:p>
          <a:p>
            <a:r>
              <a:rPr lang="en-GB" dirty="0"/>
              <a:t>These factors mean that project managers in different organizations may work in quite different ways.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40</a:t>
            </a:fld>
            <a:endParaRPr lang="en-US"/>
          </a:p>
        </p:txBody>
      </p:sp>
    </p:spTree>
    <p:extLst>
      <p:ext uri="{BB962C8B-B14F-4D97-AF65-F5344CB8AC3E}">
        <p14:creationId xmlns="" xmlns:p14="http://schemas.microsoft.com/office/powerpoint/2010/main" val="182473904"/>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smtClean="0"/>
              <a:t>Universal management </a:t>
            </a:r>
            <a:r>
              <a:rPr lang="en-GB" dirty="0"/>
              <a:t>activities</a:t>
            </a:r>
          </a:p>
        </p:txBody>
      </p:sp>
      <p:sp>
        <p:nvSpPr>
          <p:cNvPr id="14338" name="Rectangle 2"/>
          <p:cNvSpPr>
            <a:spLocks noGrp="1" noChangeArrowheads="1"/>
          </p:cNvSpPr>
          <p:nvPr>
            <p:ph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p>
          <a:p>
            <a:pPr lvl="1"/>
            <a:r>
              <a:rPr lang="en-GB" dirty="0" smtClean="0"/>
              <a:t>Covered in Chapter 23.</a:t>
            </a:r>
          </a:p>
          <a:p>
            <a:r>
              <a:rPr lang="en-GB" i="1" dirty="0" smtClean="0"/>
              <a:t>Risk management</a:t>
            </a:r>
          </a:p>
          <a:p>
            <a:pPr lvl="1"/>
            <a:r>
              <a:rPr lang="en-GB" dirty="0" smtClean="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a:t>
            </a:r>
            <a:r>
              <a:rPr lang="en-GB" dirty="0" smtClean="0"/>
              <a:t>performance.</a:t>
            </a:r>
            <a:endParaRPr lang="en-GB" dirty="0"/>
          </a:p>
          <a:p>
            <a:pPr lvl="1"/>
            <a:endParaRPr lang="en-GB" dirty="0" smtClean="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41</a:t>
            </a:fld>
            <a:endParaRPr lang="en-US"/>
          </a:p>
        </p:txBody>
      </p:sp>
    </p:spTree>
  </p:cSld>
  <p:clrMapOvr>
    <a:masterClrMapping/>
  </p:clrMapOvr>
  <p:transition advTm="2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Reporting</a:t>
            </a:r>
            <a:r>
              <a:rPr lang="en-GB" dirty="0" smtClean="0"/>
              <a:t> </a:t>
            </a:r>
            <a:endParaRPr lang="en-GB" dirty="0"/>
          </a:p>
          <a:p>
            <a:pPr lvl="1"/>
            <a:r>
              <a:rPr lang="en-GB" dirty="0"/>
              <a:t>Project managers are usually responsible for reporting on the progress of a project to customers and to the managers of the company developing the software. </a:t>
            </a:r>
          </a:p>
          <a:p>
            <a:r>
              <a:rPr lang="en-GB" i="1" dirty="0" smtClean="0"/>
              <a:t>Proposal 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Examples </a:t>
            </a:r>
            <a:r>
              <a:rPr lang="en-US" dirty="0"/>
              <a:t>of </a:t>
            </a:r>
            <a:r>
              <a:rPr lang="en-US" dirty="0" smtClean="0"/>
              <a:t>project</a:t>
            </a:r>
            <a:r>
              <a:rPr lang="en-US" dirty="0"/>
              <a: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r>
              <a:rPr lang="en-GB" smtClean="0"/>
              <a:t>04/12/2014</a:t>
            </a:r>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46</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Managing people</a:t>
            </a:r>
            <a:endParaRPr lang="en-GB" dirty="0"/>
          </a:p>
        </p:txBody>
      </p:sp>
      <p:sp>
        <p:nvSpPr>
          <p:cNvPr id="8195" name="Rectangle 3"/>
          <p:cNvSpPr>
            <a:spLocks noGrp="1" noChangeArrowheads="1"/>
          </p:cNvSpPr>
          <p:nvPr>
            <p:ph idx="1"/>
          </p:nvPr>
        </p:nvSpPr>
        <p:spPr>
          <a:noFill/>
          <a:ln/>
        </p:spPr>
        <p:txBody>
          <a:bodyPr lIns="90840" tIns="44623" rIns="90840" bIns="44623"/>
          <a:lstStyle/>
          <a:p>
            <a:r>
              <a:rPr lang="en-GB" b="1" dirty="0"/>
              <a:t>People are an organisation’s most important assets.</a:t>
            </a:r>
          </a:p>
          <a:p>
            <a:r>
              <a:rPr lang="en-GB" dirty="0"/>
              <a:t>The tasks of a manager are essentially people-oriented. Unless there is some understanding of people, management will be unsuccessful.</a:t>
            </a:r>
          </a:p>
          <a:p>
            <a:r>
              <a:rPr lang="en-GB" dirty="0"/>
              <a:t>Poor people management is an important contributor to project failure.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ransition advTm="2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48</a:t>
            </a:fld>
            <a:endParaRPr lang="en-US"/>
          </a:p>
        </p:txBody>
      </p:sp>
    </p:spTree>
  </p:cSld>
  <p:clrMapOvr>
    <a:masterClrMapping/>
  </p:clrMapOvr>
  <p:transition advTm="2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r>
              <a:rPr lang="en-GB" dirty="0" smtClean="0"/>
              <a:t>.</a:t>
            </a:r>
          </a:p>
          <a:p>
            <a:pPr>
              <a:lnSpc>
                <a:spcPct val="90000"/>
              </a:lnSpc>
            </a:pPr>
            <a:r>
              <a:rPr lang="en-GB" dirty="0" smtClean="0"/>
              <a:t>Motivation means organizing the work and the working environment to encourage people to work effectively. </a:t>
            </a:r>
          </a:p>
          <a:p>
            <a:pPr lvl="1">
              <a:lnSpc>
                <a:spcPct val="90000"/>
              </a:lnSpc>
            </a:pPr>
            <a:r>
              <a:rPr lang="en-GB" dirty="0" smtClean="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a:t>needs </a:t>
            </a:r>
            <a:r>
              <a:rPr lang="en-US" dirty="0" smtClean="0"/>
              <a:t>hierarchy </a:t>
            </a:r>
            <a:r>
              <a:rPr lang="en-GB" dirty="0" smtClean="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50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idx="1"/>
          </p:nvPr>
        </p:nvSpPr>
        <p:spPr>
          <a:noFill/>
          <a:ln/>
        </p:spPr>
        <p:txBody>
          <a:bodyPr lIns="90840" tIns="44623" rIns="90840" bIns="44623"/>
          <a:lstStyle/>
          <a:p>
            <a:r>
              <a:rPr lang="en-GB" dirty="0"/>
              <a:t>The needs hierarchy is almost certainly an over-simplification of motivation in practice.</a:t>
            </a:r>
          </a:p>
          <a:p>
            <a:r>
              <a:rPr lang="en-GB" dirty="0"/>
              <a:t>Motivation should also take into account different personality types:</a:t>
            </a:r>
          </a:p>
          <a:p>
            <a:pPr lvl="1"/>
            <a:r>
              <a:rPr lang="en-GB" dirty="0"/>
              <a:t>Task-oriented people, who are motivated by the work they do. In software </a:t>
            </a:r>
            <a:r>
              <a:rPr lang="en-GB" dirty="0" smtClean="0"/>
              <a:t>engineering.</a:t>
            </a:r>
            <a:endParaRPr lang="en-GB" dirty="0"/>
          </a:p>
          <a:p>
            <a:pPr lvl="1"/>
            <a:r>
              <a:rPr lang="en-GB" dirty="0"/>
              <a:t>Interaction-oriented</a:t>
            </a:r>
            <a:r>
              <a:rPr lang="en-GB" i="1" dirty="0"/>
              <a:t> </a:t>
            </a:r>
            <a:r>
              <a:rPr lang="en-GB" dirty="0"/>
              <a:t>people, who are motivated by the presence and actions of co-workers. </a:t>
            </a:r>
            <a:endParaRPr lang="en-GB" dirty="0" smtClean="0"/>
          </a:p>
          <a:p>
            <a:pPr lvl="1"/>
            <a:r>
              <a:rPr lang="en-GB" dirty="0"/>
              <a:t>Self-oriented</a:t>
            </a:r>
            <a:r>
              <a:rPr lang="en-GB" i="1" dirty="0"/>
              <a:t> </a:t>
            </a:r>
            <a:r>
              <a:rPr lang="en-GB" dirty="0"/>
              <a:t>people, who are principally motivated by personal </a:t>
            </a:r>
            <a:r>
              <a:rPr lang="en-GB" dirty="0" smtClean="0"/>
              <a:t>success </a:t>
            </a:r>
            <a:r>
              <a:rPr lang="en-GB" dirty="0"/>
              <a:t>and recognition.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51</a:t>
            </a:fld>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52</a:t>
            </a:fld>
            <a:endParaRPr lang="en-US"/>
          </a:p>
        </p:txBody>
      </p:sp>
    </p:spTree>
  </p:cSld>
  <p:clrMapOvr>
    <a:masterClrMapping/>
  </p:clrMapOvr>
  <p:transition advTm="200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r>
              <a:rPr lang="en-GB" dirty="0" smtClean="0"/>
              <a:t>.</a:t>
            </a:r>
          </a:p>
          <a:p>
            <a:pPr>
              <a:lnSpc>
                <a:spcPct val="90000"/>
              </a:lnSpc>
            </a:pPr>
            <a:r>
              <a:rPr lang="en-GB" dirty="0" smtClean="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53</a:t>
            </a:fld>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a:t>
            </a:r>
            <a:r>
              <a:rPr lang="en-GB" dirty="0" smtClean="0"/>
              <a:t>developed by the group members.</a:t>
            </a:r>
          </a:p>
          <a:p>
            <a:pPr lvl="1">
              <a:lnSpc>
                <a:spcPct val="90000"/>
              </a:lnSpc>
            </a:pPr>
            <a:r>
              <a:rPr lang="en-GB" dirty="0" smtClean="0"/>
              <a:t>Team </a:t>
            </a:r>
            <a:r>
              <a:rPr lang="en-GB" dirty="0"/>
              <a:t>members  learn from each other and get to know each other’s work</a:t>
            </a:r>
            <a:r>
              <a:rPr lang="en-GB" dirty="0" smtClean="0"/>
              <a:t>; Inhibitions caused by ignorance are reduced.</a:t>
            </a:r>
          </a:p>
          <a:p>
            <a:pPr lvl="1">
              <a:lnSpc>
                <a:spcPct val="90000"/>
              </a:lnSpc>
            </a:pPr>
            <a:r>
              <a:rPr lang="en-GB" dirty="0" smtClean="0"/>
              <a:t>Knowledge is shared. Continuity can be maintained if a group member leaves.</a:t>
            </a:r>
          </a:p>
          <a:p>
            <a:pPr lvl="1">
              <a:lnSpc>
                <a:spcPct val="90000"/>
              </a:lnSpc>
            </a:pPr>
            <a:r>
              <a:rPr lang="en-GB" sz="2000" dirty="0" smtClean="0"/>
              <a:t>Refactoring and continual improvement is encouraged. </a:t>
            </a:r>
            <a:r>
              <a:rPr lang="en-GB" dirty="0" smtClean="0"/>
              <a:t>Group members work collectively to deliver high quality results and fix problems, irrespective of the individuals who originally created the design or program. </a:t>
            </a:r>
            <a:endParaRPr lang="en-GB" sz="2000"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Planning </a:t>
            </a:r>
            <a:r>
              <a:rPr lang="en-US" dirty="0" err="1" smtClean="0"/>
              <a:t>activites</a:t>
            </a:r>
            <a:endParaRPr lang="en-US" dirty="0"/>
          </a:p>
        </p:txBody>
      </p:sp>
      <p:sp>
        <p:nvSpPr>
          <p:cNvPr id="3" name="Content Placeholder 2"/>
          <p:cNvSpPr>
            <a:spLocks noGrp="1"/>
          </p:cNvSpPr>
          <p:nvPr>
            <p:ph idx="1"/>
          </p:nvPr>
        </p:nvSpPr>
        <p:spPr/>
        <p:txBody>
          <a:bodyPr/>
          <a:lstStyle/>
          <a:p>
            <a:r>
              <a:rPr lang="en-US" dirty="0" smtClean="0"/>
              <a:t>Project </a:t>
            </a:r>
            <a:r>
              <a:rPr lang="en-US" dirty="0"/>
              <a:t>activities </a:t>
            </a:r>
            <a:r>
              <a:rPr lang="en-US" dirty="0" smtClean="0"/>
              <a:t>(tasks) are </a:t>
            </a:r>
            <a:r>
              <a:rPr lang="en-US" dirty="0"/>
              <a:t>the basic planning element. Each activity has:</a:t>
            </a:r>
            <a:endParaRPr lang="en-GB" dirty="0"/>
          </a:p>
          <a:p>
            <a:pPr lvl="1"/>
            <a:r>
              <a:rPr lang="en-US" dirty="0" smtClean="0"/>
              <a:t>a </a:t>
            </a:r>
            <a:r>
              <a:rPr lang="en-US" dirty="0"/>
              <a:t>duration in calendar days or months,</a:t>
            </a:r>
            <a:endParaRPr lang="en-GB" dirty="0"/>
          </a:p>
          <a:p>
            <a:pPr lvl="1"/>
            <a:r>
              <a:rPr lang="en-US" dirty="0" smtClean="0"/>
              <a:t>an </a:t>
            </a:r>
            <a:r>
              <a:rPr lang="en-US" dirty="0"/>
              <a:t>effort estimate, which shows the number of person-days or person-months to complete the work,</a:t>
            </a:r>
            <a:endParaRPr lang="en-GB" dirty="0"/>
          </a:p>
          <a:p>
            <a:pPr lvl="1"/>
            <a:r>
              <a:rPr lang="en-US" dirty="0" smtClean="0"/>
              <a:t>a </a:t>
            </a:r>
            <a:r>
              <a:rPr lang="en-US" dirty="0"/>
              <a:t>deadline by which the activity should be complete,</a:t>
            </a:r>
            <a:endParaRPr lang="en-GB" dirty="0"/>
          </a:p>
          <a:p>
            <a:pPr lvl="1"/>
            <a:r>
              <a:rPr lang="en-US" dirty="0" smtClean="0"/>
              <a:t>a </a:t>
            </a:r>
            <a:r>
              <a:rPr lang="en-US" dirty="0"/>
              <a:t>defined end-point, which might be a document, the holding of a review meeting, the successful execution of all tests, etc.</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55</a:t>
            </a:fld>
            <a:endParaRPr lang="en-US"/>
          </a:p>
        </p:txBody>
      </p:sp>
    </p:spTree>
    <p:extLst>
      <p:ext uri="{BB962C8B-B14F-4D97-AF65-F5344CB8AC3E}">
        <p14:creationId xmlns:p14="http://schemas.microsoft.com/office/powerpoint/2010/main" xmlns="" val="1728946805"/>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deliverables</a:t>
            </a:r>
            <a:endParaRPr lang="en-US" dirty="0"/>
          </a:p>
        </p:txBody>
      </p:sp>
      <p:sp>
        <p:nvSpPr>
          <p:cNvPr id="3" name="Content Placeholder 2"/>
          <p:cNvSpPr>
            <a:spLocks noGrp="1"/>
          </p:cNvSpPr>
          <p:nvPr>
            <p:ph idx="1"/>
          </p:nvPr>
        </p:nvSpPr>
        <p:spPr/>
        <p:txBody>
          <a:bodyPr/>
          <a:lstStyle/>
          <a:p>
            <a:r>
              <a:rPr lang="en-US" dirty="0" smtClean="0"/>
              <a:t>Milestones are points in the schedule against </a:t>
            </a:r>
            <a:r>
              <a:rPr lang="en-US" b="1" dirty="0" smtClean="0"/>
              <a:t>which you can assess progress</a:t>
            </a:r>
            <a:r>
              <a:rPr lang="en-US" dirty="0" smtClean="0"/>
              <a:t>, for example, the handover of the system for testing. </a:t>
            </a:r>
          </a:p>
          <a:p>
            <a:r>
              <a:rPr lang="en-US" dirty="0" smtClean="0"/>
              <a:t>Deliverables are work products that are delivered to the customer, e.g. a requirements document for the system.</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56</a:t>
            </a:fld>
            <a:endParaRPr lang="en-US"/>
          </a:p>
        </p:txBody>
      </p:sp>
    </p:spTree>
    <p:extLst>
      <p:ext uri="{BB962C8B-B14F-4D97-AF65-F5344CB8AC3E}">
        <p14:creationId xmlns:p14="http://schemas.microsoft.com/office/powerpoint/2010/main" xmlns="" val="383264680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r>
              <a:rPr lang="en-US" dirty="0"/>
              <a:t>, durations, and dependencies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5029200"/>
        </p:xfrm>
        <a:graphic>
          <a:graphicData uri="http://schemas.openxmlformats.org/drawingml/2006/table">
            <a:tbl>
              <a:tblPr firstRow="1" bandRow="1">
                <a:tableStyleId>{5C22544A-7EE6-4342-B048-85BDC9FD1C3A}</a:tableStyleId>
              </a:tblPr>
              <a:tblGrid>
                <a:gridCol w="1461452"/>
                <a:gridCol w="1918653"/>
                <a:gridCol w="1959187"/>
                <a:gridCol w="2890308"/>
              </a:tblGrid>
              <a:tr h="370840">
                <a:tc>
                  <a:txBody>
                    <a:bodyPr/>
                    <a:lstStyle/>
                    <a:p>
                      <a:pPr algn="ctr">
                        <a:spcAft>
                          <a:spcPts val="0"/>
                        </a:spcAft>
                      </a:pPr>
                      <a:r>
                        <a:rPr lang="en-US" sz="1600" b="1" dirty="0" smtClean="0">
                          <a:solidFill>
                            <a:srgbClr val="000000"/>
                          </a:solidFill>
                          <a:latin typeface="Arial"/>
                          <a:ea typeface="Times New Roman"/>
                          <a:cs typeface="Arial"/>
                        </a:rPr>
                        <a:t>Task</a:t>
                      </a:r>
                      <a:endParaRPr lang="en-GB" sz="1600" b="1" dirty="0">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Effort (person-days)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a:solidFill>
                            <a:srgbClr val="000000"/>
                          </a:solidFill>
                          <a:latin typeface="Arial"/>
                          <a:ea typeface="Times New Roman"/>
                          <a:cs typeface="Arial"/>
                        </a:rPr>
                        <a:t>Duration (days)</a:t>
                      </a:r>
                      <a:endParaRPr lang="en-GB" sz="1600" b="1">
                        <a:solidFill>
                          <a:srgbClr val="000000"/>
                        </a:solidFill>
                        <a:latin typeface="Arial"/>
                        <a:ea typeface="Times New Roman"/>
                        <a:cs typeface="Arial"/>
                      </a:endParaRPr>
                    </a:p>
                  </a:txBody>
                  <a:tcPr marL="54610" marR="54610"/>
                </a:tc>
                <a:tc>
                  <a:txBody>
                    <a:bodyPr/>
                    <a:lstStyle/>
                    <a:p>
                      <a:pPr algn="ctr">
                        <a:spcAft>
                          <a:spcPts val="0"/>
                        </a:spcAft>
                      </a:pPr>
                      <a:r>
                        <a:rPr lang="en-US" sz="1600" b="1" dirty="0" smtClean="0">
                          <a:solidFill>
                            <a:srgbClr val="000000"/>
                          </a:solidFill>
                          <a:latin typeface="Arial"/>
                          <a:ea typeface="Times New Roman"/>
                          <a:cs typeface="Arial"/>
                        </a:rPr>
                        <a:t>Dependencies</a:t>
                      </a:r>
                      <a:endParaRPr lang="en-GB" sz="1600" b="1" dirty="0">
                        <a:solidFill>
                          <a:srgbClr val="000000"/>
                        </a:solidFill>
                        <a:latin typeface="Arial"/>
                        <a:ea typeface="Times New Roman"/>
                        <a:cs typeface="Arial"/>
                      </a:endParaRPr>
                    </a:p>
                  </a:txBody>
                  <a:tcPr marL="54610" marR="54610"/>
                </a:tc>
              </a:tr>
              <a:tr h="370840">
                <a:tc>
                  <a:txBody>
                    <a:bodyPr/>
                    <a:lstStyle/>
                    <a:p>
                      <a:pPr algn="ctr">
                        <a:spcAft>
                          <a:spcPts val="0"/>
                        </a:spcAft>
                      </a:pPr>
                      <a:r>
                        <a:rPr lang="en-US" sz="1600" dirty="0" smtClean="0">
                          <a:solidFill>
                            <a:srgbClr val="000000"/>
                          </a:solidFill>
                          <a:latin typeface="Arial"/>
                          <a:ea typeface="Times New Roman"/>
                          <a:cs typeface="Arial"/>
                        </a:rPr>
                        <a:t>T1</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15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8</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T3</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20</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T4</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endParaRPr lang="en-US"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T2, T4 (M3)</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T6</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T2 (M4)</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T7</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T1 (M1)</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T8</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75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25</a:t>
                      </a:r>
                      <a:endParaRPr lang="en-GB" sz="1600" dirty="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T4 (M2)</a:t>
                      </a:r>
                      <a:endParaRPr lang="en-GB" sz="160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T9</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T3, T6 (M5)</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15</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T7, T8 (M6)</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T11</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T9 (M7)</a:t>
                      </a:r>
                      <a:endParaRPr lang="en-GB" sz="1600" dirty="0">
                        <a:solidFill>
                          <a:srgbClr val="000000"/>
                        </a:solidFill>
                        <a:latin typeface="Arial"/>
                        <a:ea typeface="Times New Roman"/>
                        <a:cs typeface="Arial"/>
                      </a:endParaRPr>
                    </a:p>
                  </a:txBody>
                  <a:tcPr marL="54610" marR="54610" marT="0"/>
                </a:tc>
              </a:tr>
              <a:tr h="370840">
                <a:tc>
                  <a:txBody>
                    <a:bodyPr/>
                    <a:lstStyle/>
                    <a:p>
                      <a:pPr algn="ctr">
                        <a:spcAft>
                          <a:spcPts val="0"/>
                        </a:spcAft>
                      </a:pPr>
                      <a:r>
                        <a:rPr lang="en-US" sz="1600">
                          <a:solidFill>
                            <a:srgbClr val="000000"/>
                          </a:solidFill>
                          <a:latin typeface="Arial"/>
                          <a:ea typeface="Times New Roman"/>
                          <a:cs typeface="Arial"/>
                        </a:rPr>
                        <a:t>T12</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20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a:solidFill>
                            <a:srgbClr val="000000"/>
                          </a:solidFill>
                          <a:latin typeface="Arial"/>
                          <a:ea typeface="Times New Roman"/>
                          <a:cs typeface="Arial"/>
                        </a:rPr>
                        <a:t>10</a:t>
                      </a:r>
                      <a:endParaRPr lang="en-GB" sz="1600">
                        <a:solidFill>
                          <a:srgbClr val="000000"/>
                        </a:solidFill>
                        <a:latin typeface="Arial"/>
                        <a:ea typeface="Times New Roman"/>
                        <a:cs typeface="Arial"/>
                      </a:endParaRPr>
                    </a:p>
                  </a:txBody>
                  <a:tcPr marL="54610" marR="54610" marT="0"/>
                </a:tc>
                <a:tc>
                  <a:txBody>
                    <a:bodyPr/>
                    <a:lstStyle/>
                    <a:p>
                      <a:pPr algn="ctr">
                        <a:spcAft>
                          <a:spcPts val="0"/>
                        </a:spcAft>
                      </a:pPr>
                      <a:r>
                        <a:rPr lang="en-US" sz="1600" dirty="0">
                          <a:solidFill>
                            <a:srgbClr val="000000"/>
                          </a:solidFill>
                          <a:latin typeface="Arial"/>
                          <a:ea typeface="Times New Roman"/>
                          <a:cs typeface="Arial"/>
                        </a:rPr>
                        <a:t>T10, T11 (M8</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a:tc>
              </a:tr>
            </a:tbl>
          </a:graphicData>
        </a:graphic>
      </p:graphicFrame>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57</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a:t>bar chart</a:t>
            </a:r>
            <a:r>
              <a:rPr lang="en-GB" dirty="0" smtClean="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1376317" y="1600200"/>
            <a:ext cx="6374115" cy="5024482"/>
          </a:xfrm>
        </p:spPr>
      </p:pic>
      <p:sp>
        <p:nvSpPr>
          <p:cNvPr id="3" name="Date Placeholder 2"/>
          <p:cNvSpPr>
            <a:spLocks noGrp="1"/>
          </p:cNvSpPr>
          <p:nvPr>
            <p:ph type="dt" sz="half" idx="10"/>
          </p:nvPr>
        </p:nvSpPr>
        <p:spPr/>
        <p:txBody>
          <a:bodyPr/>
          <a:lstStyle/>
          <a:p>
            <a:r>
              <a:rPr lang="en-GB" smtClean="0"/>
              <a:t>10/12/2014</a:t>
            </a:r>
            <a:endParaRPr lang="en-US"/>
          </a:p>
        </p:txBody>
      </p:sp>
      <p:sp>
        <p:nvSpPr>
          <p:cNvPr id="4" name="Footer Placeholder 3"/>
          <p:cNvSpPr>
            <a:spLocks noGrp="1"/>
          </p:cNvSpPr>
          <p:nvPr>
            <p:ph type="ftr" sz="quarter" idx="11"/>
          </p:nvPr>
        </p:nvSpPr>
        <p:spPr/>
        <p:txBody>
          <a:bodyPr/>
          <a:lstStyle/>
          <a:p>
            <a:r>
              <a:rPr lang="en-US" smtClean="0"/>
              <a:t>Chapter 23 Project Planning</a:t>
            </a:r>
            <a:endParaRPr lang="en-US"/>
          </a:p>
        </p:txBody>
      </p:sp>
      <p:sp>
        <p:nvSpPr>
          <p:cNvPr id="5" name="Slide Number Placeholder 4"/>
          <p:cNvSpPr>
            <a:spLocks noGrp="1"/>
          </p:cNvSpPr>
          <p:nvPr>
            <p:ph type="sldNum" sz="quarter" idx="12"/>
          </p:nvPr>
        </p:nvSpPr>
        <p:spPr/>
        <p:txBody>
          <a:bodyPr/>
          <a:lstStyle/>
          <a:p>
            <a:fld id="{0D150273-F455-7D4F-8782-207C52466607}"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a:t>
            </a:r>
            <a:r>
              <a:rPr lang="en-US" dirty="0"/>
              <a:t>allocation chart</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59</a:t>
            </a:fld>
            <a:endParaRPr lang="en-US"/>
          </a:p>
        </p:txBody>
      </p:sp>
      <p:pic>
        <p:nvPicPr>
          <p:cNvPr id="8" name="Picture 7" descr="23.7 Staff alloc chart.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16388" y="1735823"/>
            <a:ext cx="6234044" cy="4620527"/>
          </a:xfrm>
          <a:prstGeom prst="rect">
            <a:avLst/>
          </a:prstGeom>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7073"/>
            <a:ext cx="8229600" cy="1143000"/>
          </a:xfrm>
        </p:spPr>
        <p:txBody>
          <a:bodyPr/>
          <a:lstStyle/>
          <a:p>
            <a:pPr algn="ctr"/>
            <a:r>
              <a:rPr lang="en-US" dirty="0" smtClean="0"/>
              <a:t>Agile planning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60</a:t>
            </a:fld>
            <a:endParaRPr lang="en-US"/>
          </a:p>
        </p:txBody>
      </p:sp>
    </p:spTree>
    <p:extLst>
      <p:ext uri="{BB962C8B-B14F-4D97-AF65-F5344CB8AC3E}">
        <p14:creationId xmlns:p14="http://schemas.microsoft.com/office/powerpoint/2010/main" xmlns="" val="35115427"/>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a:t>
            </a:r>
            <a:endParaRPr lang="en-US" dirty="0"/>
          </a:p>
        </p:txBody>
      </p:sp>
      <p:sp>
        <p:nvSpPr>
          <p:cNvPr id="3" name="Content Placeholder 2"/>
          <p:cNvSpPr>
            <a:spLocks noGrp="1"/>
          </p:cNvSpPr>
          <p:nvPr>
            <p:ph idx="1"/>
          </p:nvPr>
        </p:nvSpPr>
        <p:spPr/>
        <p:txBody>
          <a:bodyPr/>
          <a:lstStyle/>
          <a:p>
            <a:r>
              <a:rPr lang="en-US" dirty="0" smtClean="0"/>
              <a:t>Agile methods of software development are iterative approaches where the software is developed and delivered to customers in increments. </a:t>
            </a:r>
          </a:p>
          <a:p>
            <a:r>
              <a:rPr lang="en-US" dirty="0" smtClean="0"/>
              <a:t>Unlike plan-driven approaches, the functionality of these increments is not planned in advance but is decided during the development. </a:t>
            </a:r>
          </a:p>
          <a:p>
            <a:pPr lvl="1"/>
            <a:r>
              <a:rPr lang="en-US" dirty="0" smtClean="0"/>
              <a:t>The decision on what to include in an increment depends on progress and on the customer’s priorities. </a:t>
            </a:r>
          </a:p>
          <a:p>
            <a:r>
              <a:rPr lang="en-US" dirty="0" smtClean="0"/>
              <a:t>The customer’s priorities and requirements change so it makes sense to have a flexible plan that can accommodate these changes.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planning stages</a:t>
            </a:r>
            <a:endParaRPr lang="en-US" dirty="0"/>
          </a:p>
        </p:txBody>
      </p:sp>
      <p:sp>
        <p:nvSpPr>
          <p:cNvPr id="3" name="Content Placeholder 2"/>
          <p:cNvSpPr>
            <a:spLocks noGrp="1"/>
          </p:cNvSpPr>
          <p:nvPr>
            <p:ph idx="1"/>
          </p:nvPr>
        </p:nvSpPr>
        <p:spPr/>
        <p:txBody>
          <a:bodyPr/>
          <a:lstStyle/>
          <a:p>
            <a:r>
              <a:rPr lang="en-US" dirty="0" smtClean="0"/>
              <a:t>Release planning, which looks ahead for several months and decides on the features that should be included in a release of a system.</a:t>
            </a:r>
            <a:endParaRPr lang="en-GB" dirty="0" smtClean="0"/>
          </a:p>
          <a:p>
            <a:r>
              <a:rPr lang="en-US" dirty="0" smtClean="0"/>
              <a:t>Iteration planning, which has a shorter term outlook, and focuses on planning the next increment of a system. This is typically 2-4 weeks of work for the team.</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23 Project Planning</a:t>
            </a:r>
            <a:endParaRPr lang="en-US"/>
          </a:p>
        </p:txBody>
      </p:sp>
      <p:sp>
        <p:nvSpPr>
          <p:cNvPr id="6" name="Slide Number Placeholder 5"/>
          <p:cNvSpPr>
            <a:spLocks noGrp="1"/>
          </p:cNvSpPr>
          <p:nvPr>
            <p:ph type="sldNum" sz="quarter" idx="12"/>
          </p:nvPr>
        </p:nvSpPr>
        <p:spPr/>
        <p:txBody>
          <a:bodyPr/>
          <a:lstStyle/>
          <a:p>
            <a:fld id="{0D150273-F455-7D4F-8782-207C52466607}" type="slidenum">
              <a:rPr lang="en-US" smtClean="0"/>
              <a:pPr/>
              <a:t>62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quality</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63</a:t>
            </a:fld>
            <a:endParaRPr lang="en-US"/>
          </a:p>
        </p:txBody>
      </p:sp>
    </p:spTree>
    <p:extLst>
      <p:ext uri="{BB962C8B-B14F-4D97-AF65-F5344CB8AC3E}">
        <p14:creationId xmlns="" xmlns:p14="http://schemas.microsoft.com/office/powerpoint/2010/main" val="217176586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dirty="0" smtClean="0"/>
              <a:t>Quality, simplistically, means that a product should meet its specification.</a:t>
            </a:r>
          </a:p>
          <a:p>
            <a:r>
              <a:rPr lang="en-GB" dirty="0" smtClean="0"/>
              <a:t>This is problematical for software systems</a:t>
            </a:r>
          </a:p>
          <a:p>
            <a:pPr lvl="1"/>
            <a:r>
              <a:rPr lang="en-GB" dirty="0" smtClean="0"/>
              <a:t>There is a tension between customer quality requirements (</a:t>
            </a:r>
            <a:r>
              <a:rPr lang="en-GB" b="1" dirty="0" smtClean="0"/>
              <a:t>efficiency, reliability, etc</a:t>
            </a:r>
            <a:r>
              <a:rPr lang="en-GB" dirty="0" smtClean="0"/>
              <a:t>.) and developer quality requirements (</a:t>
            </a:r>
            <a:r>
              <a:rPr lang="en-GB" b="1" dirty="0" smtClean="0"/>
              <a:t>maintainability, reusability, etc</a:t>
            </a:r>
            <a:r>
              <a:rPr lang="en-GB" dirty="0" smtClean="0"/>
              <a:t>.);</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‘fitness for purpose’ rather than specification conformance.</a:t>
            </a:r>
            <a:endParaRPr lang="en-GB"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64</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US" dirty="0" smtClean="0"/>
              <a:t>Has the software been properly tested?</a:t>
            </a:r>
            <a:endParaRPr lang="en-GB" dirty="0" smtClean="0"/>
          </a:p>
          <a:p>
            <a:r>
              <a:rPr lang="en-US" dirty="0" smtClean="0"/>
              <a:t>Is the software sufficiently dependable to be put into use?</a:t>
            </a:r>
            <a:endParaRPr lang="en-GB" dirty="0" smtClean="0"/>
          </a:p>
          <a:p>
            <a:r>
              <a:rPr lang="en-US" dirty="0" smtClean="0"/>
              <a:t>Is the performance of the software acceptable for normal use? </a:t>
            </a:r>
            <a:endParaRPr lang="en-GB" dirty="0" smtClean="0"/>
          </a:p>
          <a:p>
            <a:r>
              <a:rPr lang="en-US" dirty="0" smtClean="0"/>
              <a:t>Is the software usable?</a:t>
            </a:r>
            <a:endParaRPr lang="en-GB" dirty="0" smtClean="0"/>
          </a:p>
          <a:p>
            <a:r>
              <a:rPr lang="en-US" dirty="0" smtClean="0"/>
              <a:t>Is the software well-structured and understandable?</a:t>
            </a:r>
          </a:p>
          <a:p>
            <a:r>
              <a:rPr lang="en-US" dirty="0"/>
              <a:t>Have programming and documentation standards been followed in the development process?</a:t>
            </a:r>
            <a:endParaRPr lang="en-GB" dirty="0"/>
          </a:p>
          <a:p>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65</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characteristics</a:t>
            </a:r>
            <a:endParaRPr lang="en-US" dirty="0"/>
          </a:p>
        </p:txBody>
      </p:sp>
      <p:sp>
        <p:nvSpPr>
          <p:cNvPr id="3" name="Content Placeholder 2"/>
          <p:cNvSpPr>
            <a:spLocks noGrp="1"/>
          </p:cNvSpPr>
          <p:nvPr>
            <p:ph idx="1"/>
          </p:nvPr>
        </p:nvSpPr>
        <p:spPr/>
        <p:txBody>
          <a:bodyPr/>
          <a:lstStyle/>
          <a:p>
            <a:r>
              <a:rPr lang="en-US" dirty="0"/>
              <a:t>The subjective quality of a software system is largely based on its non-functional characteristics. </a:t>
            </a:r>
            <a:endParaRPr lang="en-US" dirty="0" smtClean="0"/>
          </a:p>
          <a:p>
            <a:r>
              <a:rPr lang="en-US" dirty="0" smtClean="0"/>
              <a:t>This </a:t>
            </a:r>
            <a:r>
              <a:rPr lang="en-US" dirty="0"/>
              <a:t>reflects practical user experience – if the software’s functionality is not what is expected, then users will often just work around this and find other ways to do what they want to do. </a:t>
            </a:r>
            <a:endParaRPr lang="en-US" dirty="0" smtClean="0"/>
          </a:p>
          <a:p>
            <a:r>
              <a:rPr lang="en-US" dirty="0" smtClean="0"/>
              <a:t>However</a:t>
            </a:r>
            <a:r>
              <a:rPr lang="en-US" dirty="0"/>
              <a:t>, if the software is unreliable or too slow, then it is practically impossible for them to achieve their goals.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66</a:t>
            </a:fld>
            <a:endParaRPr lang="en-US"/>
          </a:p>
        </p:txBody>
      </p:sp>
    </p:spTree>
    <p:extLst>
      <p:ext uri="{BB962C8B-B14F-4D97-AF65-F5344CB8AC3E}">
        <p14:creationId xmlns="" xmlns:p14="http://schemas.microsoft.com/office/powerpoint/2010/main" val="1577154817"/>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gridCol w="2743200"/>
                <a:gridCol w="2743200"/>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67</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lstStyle/>
          <a:p>
            <a:r>
              <a:rPr lang="en-US" dirty="0" smtClean="0"/>
              <a:t>It is not possible for any system to be optimized for all of these attributes – for example, improving robustness may lead to loss of performance. </a:t>
            </a:r>
          </a:p>
          <a:p>
            <a:r>
              <a:rPr lang="en-US" dirty="0" smtClean="0"/>
              <a:t>The quality plan should therefore </a:t>
            </a:r>
            <a:r>
              <a:rPr lang="en-US" b="1" dirty="0" smtClean="0"/>
              <a:t>define the most important quality attributes for the software that is being developed.</a:t>
            </a:r>
            <a:r>
              <a:rPr lang="en-GB" b="1" dirty="0" smtClean="0"/>
              <a:t> </a:t>
            </a:r>
          </a:p>
          <a:p>
            <a:r>
              <a:rPr lang="en-US" dirty="0" smtClean="0"/>
              <a:t>The plan should also include a definition of the quality assessment process, an agreed way of assessing whether some quality, such as maintainability or robustness, is present in the product.</a:t>
            </a:r>
            <a:r>
              <a:rPr lang="en-GB" dirty="0" smtClean="0"/>
              <a:t> </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68</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culture</a:t>
            </a:r>
            <a:endParaRPr lang="en-US" dirty="0"/>
          </a:p>
        </p:txBody>
      </p:sp>
      <p:sp>
        <p:nvSpPr>
          <p:cNvPr id="3" name="Content Placeholder 2"/>
          <p:cNvSpPr>
            <a:spLocks noGrp="1"/>
          </p:cNvSpPr>
          <p:nvPr>
            <p:ph idx="1"/>
          </p:nvPr>
        </p:nvSpPr>
        <p:spPr/>
        <p:txBody>
          <a:bodyPr/>
          <a:lstStyle/>
          <a:p>
            <a:r>
              <a:rPr lang="en-US" dirty="0" smtClean="0"/>
              <a:t>Quality managers </a:t>
            </a:r>
            <a:r>
              <a:rPr lang="en-US" dirty="0"/>
              <a:t>should </a:t>
            </a:r>
            <a:r>
              <a:rPr lang="en-US" dirty="0" smtClean="0"/>
              <a:t>aim </a:t>
            </a:r>
            <a:r>
              <a:rPr lang="en-US" dirty="0"/>
              <a:t>to develop a ‘quality culture’ where everyone responsible for software development is committed to achieving a high level of product quality. </a:t>
            </a:r>
            <a:endParaRPr lang="en-US" dirty="0" smtClean="0"/>
          </a:p>
          <a:p>
            <a:r>
              <a:rPr lang="en-US" dirty="0" smtClean="0"/>
              <a:t>They </a:t>
            </a:r>
            <a:r>
              <a:rPr lang="en-US" dirty="0"/>
              <a:t>should encourage teams to take responsibility for the quality of their work and to develop new approaches to quality improvement. </a:t>
            </a:r>
            <a:endParaRPr lang="en-US" dirty="0" smtClean="0"/>
          </a:p>
          <a:p>
            <a:r>
              <a:rPr lang="en-US" dirty="0" smtClean="0"/>
              <a:t>They </a:t>
            </a:r>
            <a:r>
              <a:rPr lang="en-US" dirty="0"/>
              <a:t>should support people who are interested in the intangible aspects of quality and encourage professional behavior in all team members.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69</a:t>
            </a:fld>
            <a:endParaRPr lang="en-US"/>
          </a:p>
        </p:txBody>
      </p:sp>
    </p:spTree>
    <p:extLst>
      <p:ext uri="{BB962C8B-B14F-4D97-AF65-F5344CB8AC3E}">
        <p14:creationId xmlns="" xmlns:p14="http://schemas.microsoft.com/office/powerpoint/2010/main" val="20215069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08912" cy="1143000"/>
          </a:xfrm>
        </p:spPr>
        <p:txBody>
          <a:bodyPr/>
          <a:lstStyle/>
          <a:p>
            <a:pPr algn="ctr"/>
            <a:r>
              <a:rPr lang="en-US" dirty="0" smtClean="0"/>
              <a:t>Reviews and inspections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70</a:t>
            </a:fld>
            <a:endParaRPr lang="en-US"/>
          </a:p>
        </p:txBody>
      </p:sp>
    </p:spTree>
    <p:extLst>
      <p:ext uri="{BB962C8B-B14F-4D97-AF65-F5344CB8AC3E}">
        <p14:creationId xmlns="" xmlns:p14="http://schemas.microsoft.com/office/powerpoint/2010/main" val="394874521"/>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Reviews and inspections</a:t>
            </a:r>
            <a:endParaRPr lang="en-GB" dirty="0"/>
          </a:p>
        </p:txBody>
      </p:sp>
      <p:sp>
        <p:nvSpPr>
          <p:cNvPr id="29699" name="Rectangle 3"/>
          <p:cNvSpPr>
            <a:spLocks noGrp="1" noChangeArrowheads="1"/>
          </p:cNvSpPr>
          <p:nvPr>
            <p:ph idx="1"/>
          </p:nvPr>
        </p:nvSpPr>
        <p:spPr/>
        <p:txBody>
          <a:bodyPr/>
          <a:lstStyle/>
          <a:p>
            <a:r>
              <a:rPr lang="en-GB" dirty="0" smtClean="0"/>
              <a:t>A group examines part or all of a process or system and its documentation to find potential problems.</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p>
          <a:p>
            <a:r>
              <a:rPr lang="en-GB" dirty="0" smtClean="0"/>
              <a:t>There are different types of review with different objectives</a:t>
            </a:r>
          </a:p>
          <a:p>
            <a:pPr lvl="1"/>
            <a:r>
              <a:rPr lang="en-GB" dirty="0" smtClean="0"/>
              <a:t>Inspections for defect removal (product);</a:t>
            </a:r>
          </a:p>
          <a:p>
            <a:pPr lvl="1"/>
            <a:r>
              <a:rPr lang="en-GB" dirty="0" smtClean="0"/>
              <a:t>Reviews for progress assessment (product and process);</a:t>
            </a:r>
          </a:p>
          <a:p>
            <a:pPr lvl="1"/>
            <a:r>
              <a:rPr lang="en-GB" dirty="0" smtClean="0"/>
              <a:t>Quality reviews (product and standards).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71</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gridCol w="6324600"/>
              </a:tblGrid>
              <a:tr h="370840">
                <a:tc>
                  <a:txBody>
                    <a:bodyPr/>
                    <a:lstStyle/>
                    <a:p>
                      <a:pPr algn="just">
                        <a:spcAft>
                          <a:spcPts val="0"/>
                        </a:spcAft>
                      </a:pPr>
                      <a:r>
                        <a:rPr lang="en-US" sz="1600" b="1" dirty="0" smtClean="0">
                          <a:solidFill>
                            <a:srgbClr val="000000"/>
                          </a:solidFill>
                          <a:latin typeface="Arial"/>
                          <a:ea typeface="Times New Roman"/>
                          <a:cs typeface="Arial"/>
                        </a:rPr>
                        <a:t>Fault </a:t>
                      </a:r>
                      <a:r>
                        <a:rPr lang="en-US" sz="1600" b="1" dirty="0">
                          <a:solidFill>
                            <a:srgbClr val="000000"/>
                          </a:solidFill>
                          <a:latin typeface="Arial"/>
                          <a:ea typeface="Times New Roman"/>
                          <a:cs typeface="Arial"/>
                        </a:rPr>
                        <a:t>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a:t>
                      </a:r>
                      <a:r>
                        <a:rPr lang="en-US" sz="1600" b="1" dirty="0" smtClean="0">
                          <a:solidFill>
                            <a:srgbClr val="000000"/>
                          </a:solidFill>
                          <a:latin typeface="Arial"/>
                          <a:ea typeface="Times New Roman"/>
                          <a:cs typeface="Arial"/>
                        </a:rPr>
                        <a:t>check</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smtClean="0">
                          <a:solidFill>
                            <a:srgbClr val="000000"/>
                          </a:solidFill>
                          <a:latin typeface="Arial"/>
                          <a:ea typeface="Times New Roman"/>
                          <a:cs typeface="Arial"/>
                        </a:rPr>
                        <a:t>Data </a:t>
                      </a:r>
                      <a:r>
                        <a:rPr lang="en-US" sz="1600" dirty="0">
                          <a:solidFill>
                            <a:srgbClr val="000000"/>
                          </a:solidFill>
                          <a:latin typeface="Arial"/>
                          <a:ea typeface="Times New Roman"/>
                          <a:cs typeface="Arial"/>
                        </a:rPr>
                        <a:t>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72</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gridCol w="5687217"/>
              </a:tblGrid>
              <a:tr h="370840">
                <a:tc>
                  <a:txBody>
                    <a:bodyPr/>
                    <a:lstStyle/>
                    <a:p>
                      <a:pPr algn="just">
                        <a:spcAft>
                          <a:spcPts val="0"/>
                        </a:spcAft>
                      </a:pPr>
                      <a:r>
                        <a:rPr lang="en-US" sz="1400" b="1" dirty="0" smtClean="0">
                          <a:solidFill>
                            <a:srgbClr val="000000"/>
                          </a:solidFill>
                          <a:latin typeface="Arial"/>
                          <a:ea typeface="Times New Roman"/>
                          <a:cs typeface="Arial"/>
                        </a:rPr>
                        <a:t>Fault </a:t>
                      </a:r>
                      <a:r>
                        <a:rPr lang="en-US" sz="1400" b="1" dirty="0">
                          <a:solidFill>
                            <a:srgbClr val="000000"/>
                          </a:solidFill>
                          <a:latin typeface="Arial"/>
                          <a:ea typeface="Times New Roman"/>
                          <a:cs typeface="Arial"/>
                        </a:rPr>
                        <a:t>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a:t>
                      </a:r>
                      <a:r>
                        <a:rPr lang="en-US" sz="1400" b="1" dirty="0" smtClean="0">
                          <a:solidFill>
                            <a:srgbClr val="000000"/>
                          </a:solidFill>
                          <a:latin typeface="Arial"/>
                          <a:ea typeface="Times New Roman"/>
                          <a:cs typeface="Arial"/>
                        </a:rPr>
                        <a:t>check</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73</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management and agile development</a:t>
            </a:r>
            <a:endParaRPr lang="en-US" dirty="0"/>
          </a:p>
        </p:txBody>
      </p:sp>
      <p:sp>
        <p:nvSpPr>
          <p:cNvPr id="3" name="Content Placeholder 2"/>
          <p:cNvSpPr>
            <a:spLocks noGrp="1"/>
          </p:cNvSpPr>
          <p:nvPr>
            <p:ph idx="1"/>
          </p:nvPr>
        </p:nvSpPr>
        <p:spPr/>
        <p:txBody>
          <a:bodyPr/>
          <a:lstStyle/>
          <a:p>
            <a:r>
              <a:rPr lang="en-GB" dirty="0"/>
              <a:t>Quality management in agile development </a:t>
            </a:r>
            <a:r>
              <a:rPr lang="en-GB" b="1" dirty="0"/>
              <a:t>is informal rather than document-based. </a:t>
            </a:r>
            <a:endParaRPr lang="en-GB" b="1" dirty="0" smtClean="0"/>
          </a:p>
          <a:p>
            <a:r>
              <a:rPr lang="en-GB" b="1" dirty="0" smtClean="0"/>
              <a:t>It </a:t>
            </a:r>
            <a:r>
              <a:rPr lang="en-GB" b="1" dirty="0"/>
              <a:t>relies on establishing a quality culture, where all team members feel responsible for software quality and take actions to ensure that quality is maintained.  </a:t>
            </a:r>
            <a:endParaRPr lang="en-GB" b="1" dirty="0" smtClean="0"/>
          </a:p>
          <a:p>
            <a:r>
              <a:rPr lang="en-GB" dirty="0" smtClean="0"/>
              <a:t>The </a:t>
            </a:r>
            <a:r>
              <a:rPr lang="en-GB" dirty="0"/>
              <a:t>agile community is fundamentally opposed to what it sees as the bureaucratic overheads of standards-based approaches and quality processes as embodied in ISO 9001. </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74</a:t>
            </a:fld>
            <a:endParaRPr lang="en-US"/>
          </a:p>
        </p:txBody>
      </p:sp>
    </p:spTree>
    <p:extLst>
      <p:ext uri="{BB962C8B-B14F-4D97-AF65-F5344CB8AC3E}">
        <p14:creationId xmlns="" xmlns:p14="http://schemas.microsoft.com/office/powerpoint/2010/main" val="2468353527"/>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Reviews and agile methods</a:t>
            </a:r>
            <a:endParaRPr lang="en-US" dirty="0"/>
          </a:p>
        </p:txBody>
      </p:sp>
      <p:sp>
        <p:nvSpPr>
          <p:cNvPr id="7" name="Content Placeholder 6"/>
          <p:cNvSpPr>
            <a:spLocks noGrp="1"/>
          </p:cNvSpPr>
          <p:nvPr>
            <p:ph idx="1"/>
          </p:nvPr>
        </p:nvSpPr>
        <p:spPr/>
        <p:txBody>
          <a:bodyPr/>
          <a:lstStyle/>
          <a:p>
            <a:r>
              <a:rPr lang="en-US" dirty="0" smtClean="0"/>
              <a:t>The review process in agile software development is usually informal. </a:t>
            </a:r>
          </a:p>
          <a:p>
            <a:r>
              <a:rPr lang="en-US" dirty="0" smtClean="0"/>
              <a:t>In Scrum,, there is a review meeting after each iteration of the software has been completed (a sprint review), where quality issues and problems may be discussed. </a:t>
            </a:r>
          </a:p>
          <a:p>
            <a:r>
              <a:rPr lang="en-US" dirty="0" smtClean="0"/>
              <a:t>In Extreme Programming, pair programming ensures that code is constantly being examined and reviewed by another team member. </a:t>
            </a:r>
          </a:p>
        </p:txBody>
      </p:sp>
      <p:sp>
        <p:nvSpPr>
          <p:cNvPr id="9" name="Footer Placeholder 8"/>
          <p:cNvSpPr>
            <a:spLocks noGrp="1"/>
          </p:cNvSpPr>
          <p:nvPr>
            <p:ph type="ftr" sz="quarter" idx="11"/>
          </p:nvPr>
        </p:nvSpPr>
        <p:spPr/>
        <p:txBody>
          <a:bodyPr/>
          <a:lstStyle/>
          <a:p>
            <a:r>
              <a:rPr lang="en-US" smtClean="0"/>
              <a:t>Chapter 24 Quality management</a:t>
            </a:r>
            <a:endParaRPr lang="en-US"/>
          </a:p>
        </p:txBody>
      </p:sp>
      <p:sp>
        <p:nvSpPr>
          <p:cNvPr id="8" name="Slide Number Placeholder 7"/>
          <p:cNvSpPr>
            <a:spLocks noGrp="1"/>
          </p:cNvSpPr>
          <p:nvPr>
            <p:ph type="sldNum" sz="quarter" idx="12"/>
          </p:nvPr>
        </p:nvSpPr>
        <p:spPr/>
        <p:txBody>
          <a:bodyPr/>
          <a:lstStyle/>
          <a:p>
            <a:fld id="{745CE82A-87C3-2841-AAF3-37DF1E34DC62}" type="slidenum">
              <a:rPr lang="en-US" smtClean="0"/>
              <a:pPr/>
              <a:t>75</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extLst>
      <p:ext uri="{BB962C8B-B14F-4D97-AF65-F5344CB8AC3E}">
        <p14:creationId xmlns="" xmlns:p14="http://schemas.microsoft.com/office/powerpoint/2010/main" val="249204047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a:t>
            </a:r>
            <a:r>
              <a:rPr lang="en-US" i="1" dirty="0" smtClean="0"/>
              <a:t>the revisions to the system are designed, implemented and tested</a:t>
            </a:r>
            <a:r>
              <a:rPr lang="en-US" dirty="0" smtClean="0"/>
              <a:t>.</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9</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6F7E632A192341BF863DA4957DEDEE" ma:contentTypeVersion="7" ma:contentTypeDescription="Create a new document." ma:contentTypeScope="" ma:versionID="5eaa93e689c8732e96ac6b85a14fd5b6">
  <xsd:schema xmlns:xsd="http://www.w3.org/2001/XMLSchema" xmlns:xs="http://www.w3.org/2001/XMLSchema" xmlns:p="http://schemas.microsoft.com/office/2006/metadata/properties" xmlns:ns2="713fcda1-08cb-4877-9e66-ca45b53a5b9e" targetNamespace="http://schemas.microsoft.com/office/2006/metadata/properties" ma:root="true" ma:fieldsID="b247b15896d4d20fa8b1ac59e0accec5" ns2:_="">
    <xsd:import namespace="713fcda1-08cb-4877-9e66-ca45b53a5b9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3fcda1-08cb-4877-9e66-ca45b53a5b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67E4AA-4669-4144-B125-EF9BE01D9CE0}"/>
</file>

<file path=customXml/itemProps2.xml><?xml version="1.0" encoding="utf-8"?>
<ds:datastoreItem xmlns:ds="http://schemas.openxmlformats.org/officeDocument/2006/customXml" ds:itemID="{861A83F3-0617-48EE-9E71-2EE5091CF091}"/>
</file>

<file path=customXml/itemProps3.xml><?xml version="1.0" encoding="utf-8"?>
<ds:datastoreItem xmlns:ds="http://schemas.openxmlformats.org/officeDocument/2006/customXml" ds:itemID="{AECA2487-3362-4D2F-A9D0-99FFBE2F9460}"/>
</file>

<file path=docProps/app.xml><?xml version="1.0" encoding="utf-8"?>
<Properties xmlns="http://schemas.openxmlformats.org/officeDocument/2006/extended-properties" xmlns:vt="http://schemas.openxmlformats.org/officeDocument/2006/docPropsVTypes">
  <Template>SE10 slides.thmx</Template>
  <TotalTime>7482</TotalTime>
  <Words>4646</Words>
  <Application>Microsoft Office PowerPoint</Application>
  <PresentationFormat>On-screen Show (4:3)</PresentationFormat>
  <Paragraphs>712</Paragraphs>
  <Slides>75</Slides>
  <Notes>12</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SE10 slides</vt:lpstr>
      <vt:lpstr>Chapter 9 – Software Evolution</vt:lpstr>
      <vt:lpstr>Software change</vt:lpstr>
      <vt:lpstr>Importance of evolution</vt:lpstr>
      <vt:lpstr>Evolution and servicing </vt:lpstr>
      <vt:lpstr>Evolution and servicing</vt:lpstr>
      <vt:lpstr>Evolution processes</vt:lpstr>
      <vt:lpstr>Change identification and evolution processes </vt:lpstr>
      <vt:lpstr>Change implementation</vt:lpstr>
      <vt:lpstr>Agile methods and evolution</vt:lpstr>
      <vt:lpstr>Handover problems</vt:lpstr>
      <vt:lpstr>Legacy systems</vt:lpstr>
      <vt:lpstr>Legacy system components</vt:lpstr>
      <vt:lpstr>Legacy system management</vt:lpstr>
      <vt:lpstr>Figure 9.13  An example of a legacy system assessment </vt:lpstr>
      <vt:lpstr>Legacy system categories</vt:lpstr>
      <vt:lpstr>Software maintenance</vt:lpstr>
      <vt:lpstr>Types of maintenance</vt:lpstr>
      <vt:lpstr>Maintenance effort distribution </vt:lpstr>
      <vt:lpstr>Maintenance costs</vt:lpstr>
      <vt:lpstr>Maintenance costs</vt:lpstr>
      <vt:lpstr>Software reengineering</vt:lpstr>
      <vt:lpstr>Refactoring</vt:lpstr>
      <vt:lpstr>Refactoring and reengineering</vt:lpstr>
      <vt:lpstr>‘Bad smells’ in program code</vt:lpstr>
      <vt:lpstr>Switch (case) statements: (adopted from https://refactoring.guru) </vt:lpstr>
      <vt:lpstr>‘Bad smells’ in program code</vt:lpstr>
      <vt:lpstr>Chapter 10 – Dependable systems</vt:lpstr>
      <vt:lpstr>System dependability</vt:lpstr>
      <vt:lpstr>The principal dependability properties</vt:lpstr>
      <vt:lpstr>Other dependability properties</vt:lpstr>
      <vt:lpstr>Dependability costs</vt:lpstr>
      <vt:lpstr>Cost/dependability curve</vt:lpstr>
      <vt:lpstr>Dependability economics</vt:lpstr>
      <vt:lpstr>Redundancy and diversity</vt:lpstr>
      <vt:lpstr>Redundancy and diversity</vt:lpstr>
      <vt:lpstr>Diversity and redundancy examples</vt:lpstr>
      <vt:lpstr>Chapter 22 – Project Management</vt:lpstr>
      <vt:lpstr>Software project management</vt:lpstr>
      <vt:lpstr>Success criteria</vt:lpstr>
      <vt:lpstr>Factors influencing project management</vt:lpstr>
      <vt:lpstr>Universal management activities</vt:lpstr>
      <vt:lpstr>Management activities</vt:lpstr>
      <vt:lpstr>Risk management: Examples of project, product, and business risks </vt:lpstr>
      <vt:lpstr>The risk management process</vt:lpstr>
      <vt:lpstr>Risk types and examples </vt:lpstr>
      <vt:lpstr>Risk types and examples </vt:lpstr>
      <vt:lpstr>Managing people</vt:lpstr>
      <vt:lpstr>People management factors</vt:lpstr>
      <vt:lpstr>Motivating people</vt:lpstr>
      <vt:lpstr>Human needs hierarchy  </vt:lpstr>
      <vt:lpstr>Personality types</vt:lpstr>
      <vt:lpstr>Personality types</vt:lpstr>
      <vt:lpstr>Teamwork</vt:lpstr>
      <vt:lpstr>Group cohesiveness</vt:lpstr>
      <vt:lpstr>Project Planning activites</vt:lpstr>
      <vt:lpstr>Milestones and deliverables</vt:lpstr>
      <vt:lpstr>Tasks, durations, and dependencies </vt:lpstr>
      <vt:lpstr>Activity bar chart </vt:lpstr>
      <vt:lpstr>Staff allocation chart </vt:lpstr>
      <vt:lpstr>Agile planning</vt:lpstr>
      <vt:lpstr>Agile planning</vt:lpstr>
      <vt:lpstr>Agile planning stages</vt:lpstr>
      <vt:lpstr>Software quality</vt:lpstr>
      <vt:lpstr>Software quality</vt:lpstr>
      <vt:lpstr>Software fitness for purpose</vt:lpstr>
      <vt:lpstr>Non-functional characteristics</vt:lpstr>
      <vt:lpstr>Software quality attributes</vt:lpstr>
      <vt:lpstr>Quality conflicts</vt:lpstr>
      <vt:lpstr>Quality culture</vt:lpstr>
      <vt:lpstr>Reviews and inspections</vt:lpstr>
      <vt:lpstr>Reviews and inspections</vt:lpstr>
      <vt:lpstr>An inspection checklist (a)</vt:lpstr>
      <vt:lpstr>An inspection checklist (b)</vt:lpstr>
      <vt:lpstr>Quality management and agile development</vt:lpstr>
      <vt:lpstr>Reviews and agile methods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kanita</cp:lastModifiedBy>
  <cp:revision>28</cp:revision>
  <dcterms:created xsi:type="dcterms:W3CDTF">2009-12-29T15:27:38Z</dcterms:created>
  <dcterms:modified xsi:type="dcterms:W3CDTF">2022-05-22T08:57:07Z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0x010100486F7E632A192341BF863DA4957DEDEE</vt:lpwstr>
  </property>
</Properties>
</file>