
<file path=[Content_Types].xml><?xml version="1.0" encoding="utf-8"?>
<Types xmlns="http://schemas.openxmlformats.org/package/2006/content-types">
  <Default Extension="rels" ContentType="application/vnd.openxmlformats-package.relationships+xml"/>
  <Default Extension="jpeg" ContentType="image/jpeg"/>
  <Default Extension="emf" ContentType="image/x-emf"/>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38.xml" ContentType="application/vnd.openxmlformats-officedocument.presentationml.slide+xml"/>
  <Override PartName="/ppt/slides/slide37.xml" ContentType="application/vnd.openxmlformats-officedocument.presentationml.slide+xml"/>
  <Override PartName="/ppt/slides/slide36.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54.xml" ContentType="application/vnd.openxmlformats-officedocument.presentationml.slide+xml"/>
  <Override PartName="/ppt/slides/slide59.xml" ContentType="application/vnd.openxmlformats-officedocument.presentationml.slide+xml"/>
  <Override PartName="/ppt/slides/slide58.xml" ContentType="application/vnd.openxmlformats-officedocument.presentationml.slide+xml"/>
  <Override PartName="/ppt/slides/slide57.xml" ContentType="application/vnd.openxmlformats-officedocument.presentationml.slide+xml"/>
  <Override PartName="/ppt/slides/slide56.xml" ContentType="application/vnd.openxmlformats-officedocument.presentationml.slide+xml"/>
  <Override PartName="/ppt/slides/slide53.xml" ContentType="application/vnd.openxmlformats-officedocument.presentationml.slide+xml"/>
  <Override PartName="/ppt/slides/slide52.xml" ContentType="application/vnd.openxmlformats-officedocument.presentationml.slide+xml"/>
  <Override PartName="/ppt/slides/slide51.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31.xml" ContentType="application/vnd.openxmlformats-officedocument.presentationml.slide+xml"/>
  <Override PartName="/ppt/slides/slide30.xml" ContentType="application/vnd.openxmlformats-officedocument.presentationml.slide+xml"/>
  <Override PartName="/ppt/slides/slide29.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55.xml" ContentType="application/vnd.openxmlformats-officedocument.presentationml.slide+xml"/>
  <Override PartName="/ppt/slideMasters/slideMaster1.xml" ContentType="application/vnd.openxmlformats-officedocument.presentationml.slideMaster+xml"/>
  <Override PartName="/ppt/slideLayouts/slideLayout10.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1.xml" ContentType="application/vnd.openxmlformats-officedocument.presentationml.slideLayout+xml"/>
  <Override PartName="/ppt/theme/theme3.xml" ContentType="application/vnd.openxmlformats-officedocument.theme+xml"/>
  <Override PartName="/ppt/theme/theme1.xml" ContentType="application/vnd.openxmlformats-officedocument.theme+xml"/>
  <Override PartName="/ppt/theme/theme2.xml" ContentType="application/vnd.openxmlformats-officedocument.theme+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1"/>
  </p:sldMasterIdLst>
  <p:notesMasterIdLst>
    <p:notesMasterId r:id="rId61"/>
  </p:notesMasterIdLst>
  <p:handoutMasterIdLst>
    <p:handoutMasterId r:id="rId62"/>
  </p:handoutMasterIdLst>
  <p:sldIdLst>
    <p:sldId id="256" r:id="rId2"/>
    <p:sldId id="277" r:id="rId3"/>
    <p:sldId id="278" r:id="rId4"/>
    <p:sldId id="320" r:id="rId5"/>
    <p:sldId id="257" r:id="rId6"/>
    <p:sldId id="308" r:id="rId7"/>
    <p:sldId id="280" r:id="rId8"/>
    <p:sldId id="309" r:id="rId9"/>
    <p:sldId id="284" r:id="rId10"/>
    <p:sldId id="310" r:id="rId11"/>
    <p:sldId id="319" r:id="rId12"/>
    <p:sldId id="285" r:id="rId13"/>
    <p:sldId id="321" r:id="rId14"/>
    <p:sldId id="287" r:id="rId15"/>
    <p:sldId id="311" r:id="rId16"/>
    <p:sldId id="322" r:id="rId17"/>
    <p:sldId id="298" r:id="rId18"/>
    <p:sldId id="323" r:id="rId19"/>
    <p:sldId id="312" r:id="rId20"/>
    <p:sldId id="324" r:id="rId21"/>
    <p:sldId id="325" r:id="rId22"/>
    <p:sldId id="299" r:id="rId23"/>
    <p:sldId id="258" r:id="rId24"/>
    <p:sldId id="259" r:id="rId25"/>
    <p:sldId id="260" r:id="rId26"/>
    <p:sldId id="288" r:id="rId27"/>
    <p:sldId id="261" r:id="rId28"/>
    <p:sldId id="262" r:id="rId29"/>
    <p:sldId id="263" r:id="rId30"/>
    <p:sldId id="292" r:id="rId31"/>
    <p:sldId id="264" r:id="rId32"/>
    <p:sldId id="265" r:id="rId33"/>
    <p:sldId id="295" r:id="rId34"/>
    <p:sldId id="266" r:id="rId35"/>
    <p:sldId id="267" r:id="rId36"/>
    <p:sldId id="289" r:id="rId37"/>
    <p:sldId id="268" r:id="rId38"/>
    <p:sldId id="269" r:id="rId39"/>
    <p:sldId id="327" r:id="rId40"/>
    <p:sldId id="300" r:id="rId41"/>
    <p:sldId id="301" r:id="rId42"/>
    <p:sldId id="302" r:id="rId43"/>
    <p:sldId id="303" r:id="rId44"/>
    <p:sldId id="304" r:id="rId45"/>
    <p:sldId id="270" r:id="rId46"/>
    <p:sldId id="271" r:id="rId47"/>
    <p:sldId id="305" r:id="rId48"/>
    <p:sldId id="272" r:id="rId49"/>
    <p:sldId id="273" r:id="rId50"/>
    <p:sldId id="313" r:id="rId51"/>
    <p:sldId id="314" r:id="rId52"/>
    <p:sldId id="306" r:id="rId53"/>
    <p:sldId id="274" r:id="rId54"/>
    <p:sldId id="315" r:id="rId55"/>
    <p:sldId id="316" r:id="rId56"/>
    <p:sldId id="276" r:id="rId57"/>
    <p:sldId id="275" r:id="rId58"/>
    <p:sldId id="326" r:id="rId59"/>
    <p:sldId id="307" r:id="rId60"/>
  </p:sldIdLst>
  <p:sldSz cx="9144000" cy="6858000" type="screen4x3"/>
  <p:notesSz cx="7010400" cy="9296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snapToObjects="1">
      <p:cViewPr>
        <p:scale>
          <a:sx n="100" d="100"/>
          <a:sy n="100" d="100"/>
        </p:scale>
        <p:origin x="-869" y="360"/>
      </p:cViewPr>
      <p:guideLst>
        <p:guide orient="horz" pos="2160"/>
        <p:guide pos="2880"/>
      </p:guideLst>
    </p:cSldViewPr>
  </p:slideViewPr>
  <p:notesTextViewPr>
    <p:cViewPr>
      <p:scale>
        <a:sx n="100" d="100"/>
        <a:sy n="100" d="100"/>
      </p:scale>
      <p:origin x="0" y="0"/>
    </p:cViewPr>
  </p:notesTextViewPr>
  <p:sorterViewPr>
    <p:cViewPr>
      <p:scale>
        <a:sx n="150" d="100"/>
        <a:sy n="150" d="100"/>
      </p:scale>
      <p:origin x="0" y="0"/>
    </p:cViewPr>
  </p:sorterViewPr>
  <p:gridSpacing cx="73736200" cy="7373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presProps" Target="presProps.xml"/><Relationship Id="rId68" Type="http://schemas.openxmlformats.org/officeDocument/2006/relationships/customXml" Target="../customXml/item2.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notesMaster" Target="notesMasters/notesMaster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viewProps" Target="viewProps.xml"/><Relationship Id="rId69" Type="http://schemas.openxmlformats.org/officeDocument/2006/relationships/customXml" Target="../customXml/item3.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customXml" Target="../customXml/item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sz="quarter" idx="1"/>
          </p:nvPr>
        </p:nvSpPr>
        <p:spPr>
          <a:xfrm>
            <a:off x="3970938" y="0"/>
            <a:ext cx="3037840" cy="464820"/>
          </a:xfrm>
          <a:prstGeom prst="rect">
            <a:avLst/>
          </a:prstGeom>
        </p:spPr>
        <p:txBody>
          <a:bodyPr vert="horz" lIns="93177" tIns="46589" rIns="93177" bIns="46589" rtlCol="0"/>
          <a:lstStyle>
            <a:lvl1pPr algn="r">
              <a:defRPr sz="1200"/>
            </a:lvl1pPr>
          </a:lstStyle>
          <a:p>
            <a:fld id="{9461AE22-D430-DF41-AE07-97EBDE150D96}" type="datetimeFigureOut">
              <a:rPr lang="en-US" smtClean="0"/>
              <a:pPr/>
              <a:t>4/12/2022</a:t>
            </a:fld>
            <a:endParaRPr lang="en-US"/>
          </a:p>
        </p:txBody>
      </p:sp>
      <p:sp>
        <p:nvSpPr>
          <p:cNvPr id="4" name="Footer Placeholder 3"/>
          <p:cNvSpPr>
            <a:spLocks noGrp="1"/>
          </p:cNvSpPr>
          <p:nvPr>
            <p:ph type="ftr" sz="quarter" idx="2"/>
          </p:nvPr>
        </p:nvSpPr>
        <p:spPr>
          <a:xfrm>
            <a:off x="0" y="8829967"/>
            <a:ext cx="3037840" cy="464820"/>
          </a:xfrm>
          <a:prstGeom prst="rect">
            <a:avLst/>
          </a:prstGeom>
        </p:spPr>
        <p:txBody>
          <a:bodyPr vert="horz" lIns="93177" tIns="46589" rIns="93177" bIns="46589" rtlCol="0" anchor="b"/>
          <a:lstStyle>
            <a:lvl1pPr algn="l">
              <a:defRPr sz="1200"/>
            </a:lvl1pPr>
          </a:lstStyle>
          <a:p>
            <a:endParaRPr lang="en-US"/>
          </a:p>
        </p:txBody>
      </p:sp>
      <p:sp>
        <p:nvSpPr>
          <p:cNvPr id="5" name="Slide Number Placeholder 4"/>
          <p:cNvSpPr>
            <a:spLocks noGrp="1"/>
          </p:cNvSpPr>
          <p:nvPr>
            <p:ph type="sldNum" sz="quarter" idx="3"/>
          </p:nvPr>
        </p:nvSpPr>
        <p:spPr>
          <a:xfrm>
            <a:off x="3970938" y="8829967"/>
            <a:ext cx="3037840" cy="464820"/>
          </a:xfrm>
          <a:prstGeom prst="rect">
            <a:avLst/>
          </a:prstGeom>
        </p:spPr>
        <p:txBody>
          <a:bodyPr vert="horz" lIns="93177" tIns="46589" rIns="93177" bIns="46589" rtlCol="0" anchor="b"/>
          <a:lstStyle>
            <a:lvl1pPr algn="r">
              <a:defRPr sz="1200"/>
            </a:lvl1pPr>
          </a:lstStyle>
          <a:p>
            <a:fld id="{435C6E44-75D0-C24F-A2A6-8C06F77DC669}" type="slidenum">
              <a:rPr lang="en-US" smtClean="0"/>
              <a:pPr/>
              <a:t>‹#›</a:t>
            </a:fld>
            <a:endParaRPr lang="en-US"/>
          </a:p>
        </p:txBody>
      </p:sp>
    </p:spTree>
    <p:extLst>
      <p:ext uri="{BB962C8B-B14F-4D97-AF65-F5344CB8AC3E}">
        <p14:creationId xmlns:p14="http://schemas.microsoft.com/office/powerpoint/2010/main" xmlns="" val="299377026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0"/>
            <a:ext cx="3037840" cy="464820"/>
          </a:xfrm>
          <a:prstGeom prst="rect">
            <a:avLst/>
          </a:prstGeom>
        </p:spPr>
        <p:txBody>
          <a:bodyPr vert="horz" lIns="93177" tIns="46589" rIns="93177" bIns="46589" rtlCol="0"/>
          <a:lstStyle>
            <a:lvl1pPr algn="r">
              <a:defRPr sz="1200"/>
            </a:lvl1pPr>
          </a:lstStyle>
          <a:p>
            <a:fld id="{9F161D37-7FE1-344E-983F-A3588F4C587F}" type="datetimeFigureOut">
              <a:rPr lang="en-US" smtClean="0"/>
              <a:pPr/>
              <a:t>4/12/2022</a:t>
            </a:fld>
            <a:endParaRPr lang="en-US"/>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15790"/>
            <a:ext cx="5608320" cy="4183380"/>
          </a:xfrm>
          <a:prstGeom prst="rect">
            <a:avLst/>
          </a:prstGeom>
        </p:spPr>
        <p:txBody>
          <a:bodyPr vert="horz" lIns="93177" tIns="46589" rIns="93177" bIns="46589" rtlCol="0">
            <a:normAutofit/>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6" name="Footer Placeholder 5"/>
          <p:cNvSpPr>
            <a:spLocks noGrp="1"/>
          </p:cNvSpPr>
          <p:nvPr>
            <p:ph type="ftr" sz="quarter" idx="4"/>
          </p:nvPr>
        </p:nvSpPr>
        <p:spPr>
          <a:xfrm>
            <a:off x="0" y="8829967"/>
            <a:ext cx="3037840" cy="464820"/>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4820"/>
          </a:xfrm>
          <a:prstGeom prst="rect">
            <a:avLst/>
          </a:prstGeom>
        </p:spPr>
        <p:txBody>
          <a:bodyPr vert="horz" lIns="93177" tIns="46589" rIns="93177" bIns="46589" rtlCol="0" anchor="b"/>
          <a:lstStyle>
            <a:lvl1pPr algn="r">
              <a:defRPr sz="1200"/>
            </a:lvl1pPr>
          </a:lstStyle>
          <a:p>
            <a:fld id="{4158DA69-A571-1F49-91C0-61EBFAAB21F4}" type="slidenum">
              <a:rPr lang="en-US" smtClean="0"/>
              <a:pPr/>
              <a:t>‹#›</a:t>
            </a:fld>
            <a:endParaRPr lang="en-US"/>
          </a:p>
        </p:txBody>
      </p:sp>
    </p:spTree>
    <p:extLst>
      <p:ext uri="{BB962C8B-B14F-4D97-AF65-F5344CB8AC3E}">
        <p14:creationId xmlns:p14="http://schemas.microsoft.com/office/powerpoint/2010/main" xmlns="" val="3116176734"/>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GB" smtClean="0"/>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fld id="{D2ABA5E8-7032-4C4C-BD13-C061119FBAD6}" type="datetime1">
              <a:rPr lang="en-GB" smtClean="0"/>
              <a:pPr/>
              <a:t>12/04/2022</a:t>
            </a:fld>
            <a:endParaRPr lang="en-US"/>
          </a:p>
        </p:txBody>
      </p:sp>
      <p:sp>
        <p:nvSpPr>
          <p:cNvPr id="5" name="Footer Placeholder 4"/>
          <p:cNvSpPr>
            <a:spLocks noGrp="1"/>
          </p:cNvSpPr>
          <p:nvPr>
            <p:ph type="ftr" sz="quarter" idx="11"/>
          </p:nvPr>
        </p:nvSpPr>
        <p:spPr/>
        <p:txBody>
          <a:bodyPr/>
          <a:lstStyle>
            <a:lvl1pPr>
              <a:defRPr/>
            </a:lvl1pPr>
          </a:lstStyle>
          <a:p>
            <a:r>
              <a:rPr lang="en-US" smtClean="0"/>
              <a:t>Chapter 6 Architectural Design</a:t>
            </a:r>
            <a:endParaRPr lang="en-US"/>
          </a:p>
        </p:txBody>
      </p:sp>
      <p:sp>
        <p:nvSpPr>
          <p:cNvPr id="6" name="Slide Number Placeholder 5"/>
          <p:cNvSpPr>
            <a:spLocks noGrp="1"/>
          </p:cNvSpPr>
          <p:nvPr>
            <p:ph type="sldNum" sz="quarter" idx="12"/>
          </p:nvPr>
        </p:nvSpPr>
        <p:spPr/>
        <p:txBody>
          <a:bodyPr/>
          <a:lstStyle>
            <a:lvl1pPr>
              <a:defRPr/>
            </a:lvl1pPr>
          </a:lstStyle>
          <a:p>
            <a:fld id="{EC33B370-F672-B743-B3AF-248A63C17270}" type="slidenum">
              <a:rPr lang="en-US" smtClean="0"/>
              <a:pPr/>
              <a:t>‹#›</a:t>
            </a:fld>
            <a:endParaRPr lang="en-US"/>
          </a:p>
        </p:txBody>
      </p:sp>
    </p:spTree>
  </p:cSld>
  <p:clrMapOvr>
    <a:masterClrMapping/>
  </p:clrMapOvr>
  <p:transition spd="med">
    <p:wipe dir="r"/>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lvl1pPr>
              <a:defRPr/>
            </a:lvl1pPr>
          </a:lstStyle>
          <a:p>
            <a:fld id="{8CC8691E-7EFE-4148-870D-0B8BE9F956BB}" type="datetime1">
              <a:rPr lang="en-GB" smtClean="0"/>
              <a:pPr/>
              <a:t>12/04/2022</a:t>
            </a:fld>
            <a:endParaRPr lang="en-US"/>
          </a:p>
        </p:txBody>
      </p:sp>
      <p:sp>
        <p:nvSpPr>
          <p:cNvPr id="5" name="Footer Placeholder 4"/>
          <p:cNvSpPr>
            <a:spLocks noGrp="1"/>
          </p:cNvSpPr>
          <p:nvPr>
            <p:ph type="ftr" sz="quarter" idx="11"/>
          </p:nvPr>
        </p:nvSpPr>
        <p:spPr/>
        <p:txBody>
          <a:bodyPr/>
          <a:lstStyle>
            <a:lvl1pPr>
              <a:defRPr/>
            </a:lvl1pPr>
          </a:lstStyle>
          <a:p>
            <a:r>
              <a:rPr lang="en-US" smtClean="0"/>
              <a:t>Chapter 6 Architectural Design</a:t>
            </a:r>
            <a:endParaRPr lang="en-US"/>
          </a:p>
        </p:txBody>
      </p:sp>
      <p:sp>
        <p:nvSpPr>
          <p:cNvPr id="6" name="Slide Number Placeholder 5"/>
          <p:cNvSpPr>
            <a:spLocks noGrp="1"/>
          </p:cNvSpPr>
          <p:nvPr>
            <p:ph type="sldNum" sz="quarter" idx="12"/>
          </p:nvPr>
        </p:nvSpPr>
        <p:spPr/>
        <p:txBody>
          <a:bodyPr/>
          <a:lstStyle>
            <a:lvl1pPr>
              <a:defRPr/>
            </a:lvl1pPr>
          </a:lstStyle>
          <a:p>
            <a:fld id="{EC33B370-F672-B743-B3AF-248A63C17270}" type="slidenum">
              <a:rPr lang="en-US" smtClean="0"/>
              <a:pPr/>
              <a:t>‹#›</a:t>
            </a:fld>
            <a:endParaRPr lang="en-US"/>
          </a:p>
        </p:txBody>
      </p:sp>
    </p:spTree>
  </p:cSld>
  <p:clrMapOvr>
    <a:masterClrMapping/>
  </p:clrMapOvr>
  <p:transition spd="med">
    <p:wipe dir="r"/>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GB"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lvl1pPr>
              <a:defRPr/>
            </a:lvl1pPr>
          </a:lstStyle>
          <a:p>
            <a:fld id="{51E7A262-4F3C-B64A-B35F-47CFE930BB05}" type="datetime1">
              <a:rPr lang="en-GB" smtClean="0"/>
              <a:pPr/>
              <a:t>12/04/2022</a:t>
            </a:fld>
            <a:endParaRPr lang="en-US"/>
          </a:p>
        </p:txBody>
      </p:sp>
      <p:sp>
        <p:nvSpPr>
          <p:cNvPr id="5" name="Footer Placeholder 4"/>
          <p:cNvSpPr>
            <a:spLocks noGrp="1"/>
          </p:cNvSpPr>
          <p:nvPr>
            <p:ph type="ftr" sz="quarter" idx="11"/>
          </p:nvPr>
        </p:nvSpPr>
        <p:spPr/>
        <p:txBody>
          <a:bodyPr/>
          <a:lstStyle>
            <a:lvl1pPr>
              <a:defRPr/>
            </a:lvl1pPr>
          </a:lstStyle>
          <a:p>
            <a:r>
              <a:rPr lang="en-US" smtClean="0"/>
              <a:t>Chapter 6 Architectural Design</a:t>
            </a:r>
            <a:endParaRPr lang="en-US"/>
          </a:p>
        </p:txBody>
      </p:sp>
      <p:sp>
        <p:nvSpPr>
          <p:cNvPr id="6" name="Slide Number Placeholder 5"/>
          <p:cNvSpPr>
            <a:spLocks noGrp="1"/>
          </p:cNvSpPr>
          <p:nvPr>
            <p:ph type="sldNum" sz="quarter" idx="12"/>
          </p:nvPr>
        </p:nvSpPr>
        <p:spPr/>
        <p:txBody>
          <a:bodyPr/>
          <a:lstStyle>
            <a:lvl1pPr>
              <a:defRPr/>
            </a:lvl1pPr>
          </a:lstStyle>
          <a:p>
            <a:fld id="{EC33B370-F672-B743-B3AF-248A63C17270}" type="slidenum">
              <a:rPr lang="en-US" smtClean="0"/>
              <a:pPr/>
              <a:t>‹#›</a:t>
            </a:fld>
            <a:endParaRPr lang="en-US"/>
          </a:p>
        </p:txBody>
      </p:sp>
    </p:spTree>
  </p:cSld>
  <p:clrMapOvr>
    <a:masterClrMapping/>
  </p:clrMapOvr>
  <p:transition spd="med">
    <p:wipe dir="r"/>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dirty="0"/>
          </a:p>
        </p:txBody>
      </p:sp>
      <p:sp>
        <p:nvSpPr>
          <p:cNvPr id="3" name="Content Placeholder 2"/>
          <p:cNvSpPr>
            <a:spLocks noGrp="1"/>
          </p:cNvSpPr>
          <p:nvPr>
            <p:ph idx="1"/>
          </p:nvPr>
        </p:nvSpPr>
        <p:spPr>
          <a:xfrm>
            <a:off x="457200" y="1600200"/>
            <a:ext cx="8229600" cy="4525963"/>
          </a:xfrm>
          <a:prstGeom prst="rect">
            <a:avLst/>
          </a:prstGeom>
        </p:spPr>
        <p:txBody>
          <a:bodyPr/>
          <a:lstStyle>
            <a:lvl1pPr>
              <a:spcBef>
                <a:spcPts val="600"/>
              </a:spcBef>
              <a:spcAft>
                <a:spcPts val="600"/>
              </a:spcAft>
              <a:buFont typeface="Wingdings" charset="2"/>
              <a:buChar char="²"/>
              <a:defRPr sz="2400">
                <a:solidFill>
                  <a:srgbClr val="46424D"/>
                </a:solidFill>
                <a:latin typeface="Arial"/>
                <a:cs typeface="Arial"/>
              </a:defRPr>
            </a:lvl1pPr>
            <a:lvl2pPr>
              <a:spcBef>
                <a:spcPts val="300"/>
              </a:spcBef>
              <a:spcAft>
                <a:spcPts val="300"/>
              </a:spcAft>
              <a:buFont typeface="Wingdings" charset="2"/>
              <a:buChar char="§"/>
              <a:defRPr sz="2000">
                <a:solidFill>
                  <a:srgbClr val="46424D"/>
                </a:solidFill>
                <a:latin typeface="Arial"/>
                <a:cs typeface="Arial"/>
              </a:defRPr>
            </a:lvl2pPr>
            <a:lvl3pPr>
              <a:defRPr sz="1800">
                <a:solidFill>
                  <a:srgbClr val="46424D"/>
                </a:solidFill>
                <a:latin typeface="Arial"/>
                <a:cs typeface="Arial"/>
              </a:defRPr>
            </a:lvl3pPr>
            <a:lvl4pPr>
              <a:defRPr sz="1800">
                <a:solidFill>
                  <a:srgbClr val="46424D"/>
                </a:solidFill>
                <a:latin typeface="Arial"/>
                <a:cs typeface="Arial"/>
              </a:defRPr>
            </a:lvl4pPr>
            <a:lvl5pPr>
              <a:defRPr sz="1800">
                <a:solidFill>
                  <a:srgbClr val="46424D"/>
                </a:solidFill>
                <a:latin typeface="Arial"/>
                <a:cs typeface="Arial"/>
              </a:defRPr>
            </a:lvl5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dirty="0"/>
          </a:p>
        </p:txBody>
      </p:sp>
      <p:sp>
        <p:nvSpPr>
          <p:cNvPr id="4" name="Date Placeholder 3"/>
          <p:cNvSpPr>
            <a:spLocks noGrp="1"/>
          </p:cNvSpPr>
          <p:nvPr>
            <p:ph type="dt" sz="half" idx="10"/>
          </p:nvPr>
        </p:nvSpPr>
        <p:spPr/>
        <p:txBody>
          <a:bodyPr/>
          <a:lstStyle>
            <a:lvl1pPr>
              <a:defRPr/>
            </a:lvl1pPr>
          </a:lstStyle>
          <a:p>
            <a:fld id="{1EC4D177-3FD8-1541-B11E-1C53E75416D7}" type="datetime1">
              <a:rPr lang="en-GB" smtClean="0"/>
              <a:pPr/>
              <a:t>12/04/2022</a:t>
            </a:fld>
            <a:endParaRPr lang="en-US"/>
          </a:p>
        </p:txBody>
      </p:sp>
      <p:sp>
        <p:nvSpPr>
          <p:cNvPr id="5" name="Footer Placeholder 4"/>
          <p:cNvSpPr>
            <a:spLocks noGrp="1"/>
          </p:cNvSpPr>
          <p:nvPr>
            <p:ph type="ftr" sz="quarter" idx="11"/>
          </p:nvPr>
        </p:nvSpPr>
        <p:spPr/>
        <p:txBody>
          <a:bodyPr/>
          <a:lstStyle>
            <a:lvl1pPr>
              <a:defRPr/>
            </a:lvl1pPr>
          </a:lstStyle>
          <a:p>
            <a:r>
              <a:rPr lang="en-US" smtClean="0"/>
              <a:t>Chapter 6 Architectural Design</a:t>
            </a:r>
            <a:endParaRPr lang="en-US"/>
          </a:p>
        </p:txBody>
      </p:sp>
      <p:sp>
        <p:nvSpPr>
          <p:cNvPr id="6" name="Slide Number Placeholder 5"/>
          <p:cNvSpPr>
            <a:spLocks noGrp="1"/>
          </p:cNvSpPr>
          <p:nvPr>
            <p:ph type="sldNum" sz="quarter" idx="12"/>
          </p:nvPr>
        </p:nvSpPr>
        <p:spPr/>
        <p:txBody>
          <a:bodyPr/>
          <a:lstStyle>
            <a:lvl1pPr>
              <a:defRPr/>
            </a:lvl1pPr>
          </a:lstStyle>
          <a:p>
            <a:fld id="{EC33B370-F672-B743-B3AF-248A63C17270}" type="slidenum">
              <a:rPr lang="en-US" smtClean="0"/>
              <a:pPr/>
              <a:t>‹#›</a:t>
            </a:fld>
            <a:endParaRPr lang="en-US"/>
          </a:p>
        </p:txBody>
      </p:sp>
    </p:spTree>
  </p:cSld>
  <p:clrMapOvr>
    <a:masterClrMapping/>
  </p:clrMapOvr>
  <p:transition spd="med">
    <p:wipe dir="r"/>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GB" smtClean="0"/>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smtClean="0"/>
              <a:t>Click to edit Master text styles</a:t>
            </a:r>
          </a:p>
        </p:txBody>
      </p:sp>
      <p:sp>
        <p:nvSpPr>
          <p:cNvPr id="4" name="Date Placeholder 3"/>
          <p:cNvSpPr>
            <a:spLocks noGrp="1"/>
          </p:cNvSpPr>
          <p:nvPr>
            <p:ph type="dt" sz="half" idx="10"/>
          </p:nvPr>
        </p:nvSpPr>
        <p:spPr/>
        <p:txBody>
          <a:bodyPr/>
          <a:lstStyle>
            <a:lvl1pPr>
              <a:defRPr/>
            </a:lvl1pPr>
          </a:lstStyle>
          <a:p>
            <a:fld id="{F65752AC-8988-5D49-BA13-2655F7EFA58A}" type="datetime1">
              <a:rPr lang="en-GB" smtClean="0"/>
              <a:pPr/>
              <a:t>12/04/2022</a:t>
            </a:fld>
            <a:endParaRPr lang="en-US"/>
          </a:p>
        </p:txBody>
      </p:sp>
      <p:sp>
        <p:nvSpPr>
          <p:cNvPr id="5" name="Footer Placeholder 4"/>
          <p:cNvSpPr>
            <a:spLocks noGrp="1"/>
          </p:cNvSpPr>
          <p:nvPr>
            <p:ph type="ftr" sz="quarter" idx="11"/>
          </p:nvPr>
        </p:nvSpPr>
        <p:spPr/>
        <p:txBody>
          <a:bodyPr/>
          <a:lstStyle>
            <a:lvl1pPr>
              <a:defRPr/>
            </a:lvl1pPr>
          </a:lstStyle>
          <a:p>
            <a:r>
              <a:rPr lang="en-US" smtClean="0"/>
              <a:t>Chapter 6 Architectural Design</a:t>
            </a:r>
            <a:endParaRPr lang="en-US"/>
          </a:p>
        </p:txBody>
      </p:sp>
      <p:sp>
        <p:nvSpPr>
          <p:cNvPr id="6" name="Slide Number Placeholder 5"/>
          <p:cNvSpPr>
            <a:spLocks noGrp="1"/>
          </p:cNvSpPr>
          <p:nvPr>
            <p:ph type="sldNum" sz="quarter" idx="12"/>
          </p:nvPr>
        </p:nvSpPr>
        <p:spPr/>
        <p:txBody>
          <a:bodyPr/>
          <a:lstStyle>
            <a:lvl1pPr>
              <a:defRPr/>
            </a:lvl1pPr>
          </a:lstStyle>
          <a:p>
            <a:fld id="{EC33B370-F672-B743-B3AF-248A63C17270}" type="slidenum">
              <a:rPr lang="en-US" smtClean="0"/>
              <a:pPr/>
              <a:t>‹#›</a:t>
            </a:fld>
            <a:endParaRPr lang="en-US"/>
          </a:p>
        </p:txBody>
      </p:sp>
    </p:spTree>
  </p:cSld>
  <p:clrMapOvr>
    <a:masterClrMapping/>
  </p:clrMapOvr>
  <p:transition spd="med">
    <p:wipe dir="r"/>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Date Placeholder 3"/>
          <p:cNvSpPr>
            <a:spLocks noGrp="1"/>
          </p:cNvSpPr>
          <p:nvPr>
            <p:ph type="dt" sz="half" idx="10"/>
          </p:nvPr>
        </p:nvSpPr>
        <p:spPr/>
        <p:txBody>
          <a:bodyPr/>
          <a:lstStyle>
            <a:lvl1pPr>
              <a:defRPr/>
            </a:lvl1pPr>
          </a:lstStyle>
          <a:p>
            <a:fld id="{C5D1CCAB-69C6-0143-A029-A2CB647FDE54}" type="datetime1">
              <a:rPr lang="en-GB" smtClean="0"/>
              <a:pPr/>
              <a:t>12/04/2022</a:t>
            </a:fld>
            <a:endParaRPr lang="en-US"/>
          </a:p>
        </p:txBody>
      </p:sp>
      <p:sp>
        <p:nvSpPr>
          <p:cNvPr id="6" name="Footer Placeholder 4"/>
          <p:cNvSpPr>
            <a:spLocks noGrp="1"/>
          </p:cNvSpPr>
          <p:nvPr>
            <p:ph type="ftr" sz="quarter" idx="11"/>
          </p:nvPr>
        </p:nvSpPr>
        <p:spPr/>
        <p:txBody>
          <a:bodyPr/>
          <a:lstStyle>
            <a:lvl1pPr>
              <a:defRPr/>
            </a:lvl1pPr>
          </a:lstStyle>
          <a:p>
            <a:r>
              <a:rPr lang="en-US" smtClean="0"/>
              <a:t>Chapter 6 Architectural Design</a:t>
            </a:r>
            <a:endParaRPr lang="en-US"/>
          </a:p>
        </p:txBody>
      </p:sp>
      <p:sp>
        <p:nvSpPr>
          <p:cNvPr id="7" name="Slide Number Placeholder 5"/>
          <p:cNvSpPr>
            <a:spLocks noGrp="1"/>
          </p:cNvSpPr>
          <p:nvPr>
            <p:ph type="sldNum" sz="quarter" idx="12"/>
          </p:nvPr>
        </p:nvSpPr>
        <p:spPr/>
        <p:txBody>
          <a:bodyPr/>
          <a:lstStyle>
            <a:lvl1pPr>
              <a:defRPr/>
            </a:lvl1pPr>
          </a:lstStyle>
          <a:p>
            <a:fld id="{EC33B370-F672-B743-B3AF-248A63C17270}" type="slidenum">
              <a:rPr lang="en-US" smtClean="0"/>
              <a:pPr/>
              <a:t>‹#›</a:t>
            </a:fld>
            <a:endParaRPr lang="en-US"/>
          </a:p>
        </p:txBody>
      </p:sp>
    </p:spTree>
  </p:cSld>
  <p:clrMapOvr>
    <a:masterClrMapping/>
  </p:clrMapOvr>
  <p:transition spd="med">
    <p:wipe dir="r"/>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smtClean="0"/>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7" name="Date Placeholder 3"/>
          <p:cNvSpPr>
            <a:spLocks noGrp="1"/>
          </p:cNvSpPr>
          <p:nvPr>
            <p:ph type="dt" sz="half" idx="10"/>
          </p:nvPr>
        </p:nvSpPr>
        <p:spPr/>
        <p:txBody>
          <a:bodyPr/>
          <a:lstStyle>
            <a:lvl1pPr>
              <a:defRPr/>
            </a:lvl1pPr>
          </a:lstStyle>
          <a:p>
            <a:fld id="{F56D5F3E-3AC9-8840-9259-96E2BB9925B9}" type="datetime1">
              <a:rPr lang="en-GB" smtClean="0"/>
              <a:pPr/>
              <a:t>12/04/2022</a:t>
            </a:fld>
            <a:endParaRPr lang="en-US"/>
          </a:p>
        </p:txBody>
      </p:sp>
      <p:sp>
        <p:nvSpPr>
          <p:cNvPr id="8" name="Footer Placeholder 4"/>
          <p:cNvSpPr>
            <a:spLocks noGrp="1"/>
          </p:cNvSpPr>
          <p:nvPr>
            <p:ph type="ftr" sz="quarter" idx="11"/>
          </p:nvPr>
        </p:nvSpPr>
        <p:spPr/>
        <p:txBody>
          <a:bodyPr/>
          <a:lstStyle>
            <a:lvl1pPr>
              <a:defRPr/>
            </a:lvl1pPr>
          </a:lstStyle>
          <a:p>
            <a:r>
              <a:rPr lang="en-US" smtClean="0"/>
              <a:t>Chapter 6 Architectural Design</a:t>
            </a:r>
            <a:endParaRPr lang="en-US"/>
          </a:p>
        </p:txBody>
      </p:sp>
      <p:sp>
        <p:nvSpPr>
          <p:cNvPr id="9" name="Slide Number Placeholder 5"/>
          <p:cNvSpPr>
            <a:spLocks noGrp="1"/>
          </p:cNvSpPr>
          <p:nvPr>
            <p:ph type="sldNum" sz="quarter" idx="12"/>
          </p:nvPr>
        </p:nvSpPr>
        <p:spPr/>
        <p:txBody>
          <a:bodyPr/>
          <a:lstStyle>
            <a:lvl1pPr>
              <a:defRPr/>
            </a:lvl1pPr>
          </a:lstStyle>
          <a:p>
            <a:fld id="{EC33B370-F672-B743-B3AF-248A63C17270}" type="slidenum">
              <a:rPr lang="en-US" smtClean="0"/>
              <a:pPr/>
              <a:t>‹#›</a:t>
            </a:fld>
            <a:endParaRPr lang="en-US"/>
          </a:p>
        </p:txBody>
      </p:sp>
    </p:spTree>
  </p:cSld>
  <p:clrMapOvr>
    <a:masterClrMapping/>
  </p:clrMapOvr>
  <p:transition spd="med">
    <p:wipe dir="r"/>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fld id="{DEAC09D2-2289-654C-867B-0F64265113A4}" type="datetime1">
              <a:rPr lang="en-GB" smtClean="0"/>
              <a:pPr/>
              <a:t>12/04/2022</a:t>
            </a:fld>
            <a:endParaRPr lang="en-US"/>
          </a:p>
        </p:txBody>
      </p:sp>
      <p:sp>
        <p:nvSpPr>
          <p:cNvPr id="4" name="Footer Placeholder 4"/>
          <p:cNvSpPr>
            <a:spLocks noGrp="1"/>
          </p:cNvSpPr>
          <p:nvPr>
            <p:ph type="ftr" sz="quarter" idx="11"/>
          </p:nvPr>
        </p:nvSpPr>
        <p:spPr/>
        <p:txBody>
          <a:bodyPr/>
          <a:lstStyle>
            <a:lvl1pPr>
              <a:defRPr/>
            </a:lvl1pPr>
          </a:lstStyle>
          <a:p>
            <a:r>
              <a:rPr lang="en-US" smtClean="0"/>
              <a:t>Chapter 6 Architectural Design</a:t>
            </a:r>
            <a:endParaRPr lang="en-US"/>
          </a:p>
        </p:txBody>
      </p:sp>
      <p:sp>
        <p:nvSpPr>
          <p:cNvPr id="5" name="Slide Number Placeholder 5"/>
          <p:cNvSpPr>
            <a:spLocks noGrp="1"/>
          </p:cNvSpPr>
          <p:nvPr>
            <p:ph type="sldNum" sz="quarter" idx="12"/>
          </p:nvPr>
        </p:nvSpPr>
        <p:spPr/>
        <p:txBody>
          <a:bodyPr/>
          <a:lstStyle>
            <a:lvl1pPr>
              <a:defRPr/>
            </a:lvl1pPr>
          </a:lstStyle>
          <a:p>
            <a:fld id="{EC33B370-F672-B743-B3AF-248A63C17270}" type="slidenum">
              <a:rPr lang="en-US" smtClean="0"/>
              <a:pPr/>
              <a:t>‹#›</a:t>
            </a:fld>
            <a:endParaRPr lang="en-US"/>
          </a:p>
        </p:txBody>
      </p:sp>
    </p:spTree>
  </p:cSld>
  <p:clrMapOvr>
    <a:masterClrMapping/>
  </p:clrMapOvr>
  <p:transition spd="med">
    <p:wipe dir="r"/>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fld id="{23A58948-1FA8-8D45-94BB-181B90A29353}" type="datetime1">
              <a:rPr lang="en-GB" smtClean="0"/>
              <a:pPr/>
              <a:t>12/04/2022</a:t>
            </a:fld>
            <a:endParaRPr lang="en-US"/>
          </a:p>
        </p:txBody>
      </p:sp>
      <p:sp>
        <p:nvSpPr>
          <p:cNvPr id="3" name="Footer Placeholder 4"/>
          <p:cNvSpPr>
            <a:spLocks noGrp="1"/>
          </p:cNvSpPr>
          <p:nvPr>
            <p:ph type="ftr" sz="quarter" idx="11"/>
          </p:nvPr>
        </p:nvSpPr>
        <p:spPr/>
        <p:txBody>
          <a:bodyPr/>
          <a:lstStyle>
            <a:lvl1pPr>
              <a:defRPr/>
            </a:lvl1pPr>
          </a:lstStyle>
          <a:p>
            <a:r>
              <a:rPr lang="en-US" smtClean="0"/>
              <a:t>Chapter 6 Architectural Design</a:t>
            </a:r>
            <a:endParaRPr lang="en-US"/>
          </a:p>
        </p:txBody>
      </p:sp>
      <p:sp>
        <p:nvSpPr>
          <p:cNvPr id="4" name="Slide Number Placeholder 5"/>
          <p:cNvSpPr>
            <a:spLocks noGrp="1"/>
          </p:cNvSpPr>
          <p:nvPr>
            <p:ph type="sldNum" sz="quarter" idx="12"/>
          </p:nvPr>
        </p:nvSpPr>
        <p:spPr/>
        <p:txBody>
          <a:bodyPr/>
          <a:lstStyle>
            <a:lvl1pPr>
              <a:defRPr/>
            </a:lvl1pPr>
          </a:lstStyle>
          <a:p>
            <a:fld id="{EC33B370-F672-B743-B3AF-248A63C17270}" type="slidenum">
              <a:rPr lang="en-US" smtClean="0"/>
              <a:pPr/>
              <a:t>‹#›</a:t>
            </a:fld>
            <a:endParaRPr lang="en-US"/>
          </a:p>
        </p:txBody>
      </p:sp>
    </p:spTree>
  </p:cSld>
  <p:clrMapOvr>
    <a:masterClrMapping/>
  </p:clrMapOvr>
  <p:transition spd="med">
    <p:wipe dir="r"/>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smtClean="0"/>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3"/>
          <p:cNvSpPr>
            <a:spLocks noGrp="1"/>
          </p:cNvSpPr>
          <p:nvPr>
            <p:ph type="dt" sz="half" idx="10"/>
          </p:nvPr>
        </p:nvSpPr>
        <p:spPr/>
        <p:txBody>
          <a:bodyPr/>
          <a:lstStyle>
            <a:lvl1pPr>
              <a:defRPr/>
            </a:lvl1pPr>
          </a:lstStyle>
          <a:p>
            <a:fld id="{1DB7AC79-C540-0C4D-BCB6-9ED127487D92}" type="datetime1">
              <a:rPr lang="en-GB" smtClean="0"/>
              <a:pPr/>
              <a:t>12/04/2022</a:t>
            </a:fld>
            <a:endParaRPr lang="en-US"/>
          </a:p>
        </p:txBody>
      </p:sp>
      <p:sp>
        <p:nvSpPr>
          <p:cNvPr id="6" name="Footer Placeholder 4"/>
          <p:cNvSpPr>
            <a:spLocks noGrp="1"/>
          </p:cNvSpPr>
          <p:nvPr>
            <p:ph type="ftr" sz="quarter" idx="11"/>
          </p:nvPr>
        </p:nvSpPr>
        <p:spPr/>
        <p:txBody>
          <a:bodyPr/>
          <a:lstStyle>
            <a:lvl1pPr>
              <a:defRPr/>
            </a:lvl1pPr>
          </a:lstStyle>
          <a:p>
            <a:r>
              <a:rPr lang="en-US" smtClean="0"/>
              <a:t>Chapter 6 Architectural Design</a:t>
            </a:r>
            <a:endParaRPr lang="en-US"/>
          </a:p>
        </p:txBody>
      </p:sp>
      <p:sp>
        <p:nvSpPr>
          <p:cNvPr id="7" name="Slide Number Placeholder 5"/>
          <p:cNvSpPr>
            <a:spLocks noGrp="1"/>
          </p:cNvSpPr>
          <p:nvPr>
            <p:ph type="sldNum" sz="quarter" idx="12"/>
          </p:nvPr>
        </p:nvSpPr>
        <p:spPr/>
        <p:txBody>
          <a:bodyPr/>
          <a:lstStyle>
            <a:lvl1pPr>
              <a:defRPr/>
            </a:lvl1pPr>
          </a:lstStyle>
          <a:p>
            <a:fld id="{EC33B370-F672-B743-B3AF-248A63C17270}" type="slidenum">
              <a:rPr lang="en-US" smtClean="0"/>
              <a:pPr/>
              <a:t>‹#›</a:t>
            </a:fld>
            <a:endParaRPr lang="en-US"/>
          </a:p>
        </p:txBody>
      </p:sp>
    </p:spTree>
  </p:cSld>
  <p:clrMapOvr>
    <a:masterClrMapping/>
  </p:clrMapOvr>
  <p:transition spd="med">
    <p:wipe dir="r"/>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smtClean="0"/>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GB" noProof="0" smtClean="0"/>
              <a:t>Drag picture to placeholder or click icon to add</a:t>
            </a:r>
            <a:endParaRPr lang="en-US" noProof="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3"/>
          <p:cNvSpPr>
            <a:spLocks noGrp="1"/>
          </p:cNvSpPr>
          <p:nvPr>
            <p:ph type="dt" sz="half" idx="10"/>
          </p:nvPr>
        </p:nvSpPr>
        <p:spPr/>
        <p:txBody>
          <a:bodyPr/>
          <a:lstStyle>
            <a:lvl1pPr>
              <a:defRPr/>
            </a:lvl1pPr>
          </a:lstStyle>
          <a:p>
            <a:fld id="{0881AF8B-42B8-F645-B2DB-B2A80189257D}" type="datetime1">
              <a:rPr lang="en-GB" smtClean="0"/>
              <a:pPr/>
              <a:t>12/04/2022</a:t>
            </a:fld>
            <a:endParaRPr lang="en-US"/>
          </a:p>
        </p:txBody>
      </p:sp>
      <p:sp>
        <p:nvSpPr>
          <p:cNvPr id="6" name="Footer Placeholder 4"/>
          <p:cNvSpPr>
            <a:spLocks noGrp="1"/>
          </p:cNvSpPr>
          <p:nvPr>
            <p:ph type="ftr" sz="quarter" idx="11"/>
          </p:nvPr>
        </p:nvSpPr>
        <p:spPr/>
        <p:txBody>
          <a:bodyPr/>
          <a:lstStyle>
            <a:lvl1pPr>
              <a:defRPr/>
            </a:lvl1pPr>
          </a:lstStyle>
          <a:p>
            <a:r>
              <a:rPr lang="en-US" smtClean="0"/>
              <a:t>Chapter 6 Architectural Design</a:t>
            </a:r>
            <a:endParaRPr lang="en-US"/>
          </a:p>
        </p:txBody>
      </p:sp>
      <p:sp>
        <p:nvSpPr>
          <p:cNvPr id="7" name="Slide Number Placeholder 5"/>
          <p:cNvSpPr>
            <a:spLocks noGrp="1"/>
          </p:cNvSpPr>
          <p:nvPr>
            <p:ph type="sldNum" sz="quarter" idx="12"/>
          </p:nvPr>
        </p:nvSpPr>
        <p:spPr/>
        <p:txBody>
          <a:bodyPr/>
          <a:lstStyle>
            <a:lvl1pPr>
              <a:defRPr/>
            </a:lvl1pPr>
          </a:lstStyle>
          <a:p>
            <a:fld id="{EC33B370-F672-B743-B3AF-248A63C17270}" type="slidenum">
              <a:rPr lang="en-US" smtClean="0"/>
              <a:pPr/>
              <a:t>‹#›</a:t>
            </a:fld>
            <a:endParaRPr lang="en-US"/>
          </a:p>
        </p:txBody>
      </p:sp>
    </p:spTree>
  </p:cSld>
  <p:clrMapOvr>
    <a:masterClrMapping/>
  </p:clrMapOvr>
  <p:transition spd="med">
    <p:wipe dir="r"/>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7293232"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GB" smtClean="0"/>
              <a:t>Click to edit Master title style</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cs typeface="+mn-cs"/>
              </a:defRPr>
            </a:lvl1pPr>
          </a:lstStyle>
          <a:p>
            <a:fld id="{A9272679-3BA1-B047-8536-308C6E7E7BEE}" type="datetime1">
              <a:rPr lang="en-GB" smtClean="0"/>
              <a:pPr/>
              <a:t>12/04/2022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cs typeface="+mn-cs"/>
              </a:defRPr>
            </a:lvl1pPr>
          </a:lstStyle>
          <a:p>
            <a:r>
              <a:rPr lang="en-US" smtClean="0"/>
              <a:t>Chapter 6 Architectural Design</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cs typeface="+mn-cs"/>
              </a:defRPr>
            </a:lvl1pPr>
          </a:lstStyle>
          <a:p>
            <a:fld id="{EC33B370-F672-B743-B3AF-248A63C17270}" type="slidenum">
              <a:rPr lang="en-US" smtClean="0"/>
              <a:pPr/>
              <a:t>‹#›</a:t>
            </a:fld>
            <a:endParaRPr lang="en-US"/>
          </a:p>
        </p:txBody>
      </p:sp>
      <p:cxnSp>
        <p:nvCxnSpPr>
          <p:cNvPr id="9" name="Straight Connector 8"/>
          <p:cNvCxnSpPr/>
          <p:nvPr/>
        </p:nvCxnSpPr>
        <p:spPr>
          <a:xfrm>
            <a:off x="457200" y="1419226"/>
            <a:ext cx="7305805"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pic>
        <p:nvPicPr>
          <p:cNvPr id="10" name="Picture 9" descr="Sommerville Cover.jpg"/>
          <p:cNvPicPr>
            <a:picLocks noChangeAspect="1"/>
          </p:cNvPicPr>
          <p:nvPr/>
        </p:nvPicPr>
        <p:blipFill>
          <a:blip r:embed="rId13">
            <a:extLst>
              <a:ext uri="{28A0092B-C50C-407E-A947-70E740481C1C}">
                <a14:useLocalDpi xmlns:a14="http://schemas.microsoft.com/office/drawing/2010/main" xmlns="" val="0"/>
              </a:ext>
            </a:extLst>
          </a:blip>
          <a:stretch>
            <a:fillRect/>
          </a:stretch>
        </p:blipFill>
        <p:spPr>
          <a:xfrm>
            <a:off x="7750432" y="213186"/>
            <a:ext cx="923794" cy="1219356"/>
          </a:xfrm>
          <a:prstGeom prst="rect">
            <a:avLst/>
          </a:prstGeom>
        </p:spPr>
      </p:pic>
      <p:cxnSp>
        <p:nvCxnSpPr>
          <p:cNvPr id="11" name="Straight Connector 10"/>
          <p:cNvCxnSpPr/>
          <p:nvPr/>
        </p:nvCxnSpPr>
        <p:spPr>
          <a:xfrm flipV="1">
            <a:off x="457200" y="1417638"/>
            <a:ext cx="8217026"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ransition spd="med">
    <p:wipe dir="r"/>
  </p:transition>
  <p:timing>
    <p:tnLst>
      <p:par>
        <p:cTn id="1" dur="indefinite" restart="never" nodeType="tmRoot"/>
      </p:par>
    </p:tnLst>
  </p:timing>
  <p:hf hdr="0"/>
  <p:txStyles>
    <p:titleStyle>
      <a:lvl1pPr algn="l" defTabSz="457200" rtl="0" eaLnBrk="1" fontAlgn="base" hangingPunct="1">
        <a:spcBef>
          <a:spcPct val="0"/>
        </a:spcBef>
        <a:spcAft>
          <a:spcPct val="0"/>
        </a:spcAft>
        <a:defRPr sz="2400" b="1" u="none" kern="1200">
          <a:solidFill>
            <a:srgbClr val="46424D"/>
          </a:solidFill>
          <a:latin typeface="Arial"/>
          <a:ea typeface="ＭＳ Ｐゴシック" charset="-128"/>
          <a:cs typeface="Arial"/>
        </a:defRPr>
      </a:lvl1pPr>
      <a:lvl2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2pPr>
      <a:lvl3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3pPr>
      <a:lvl4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4pPr>
      <a:lvl5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5pPr>
      <a:lvl6pPr marL="4572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6pPr>
      <a:lvl7pPr marL="9144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7pPr>
      <a:lvl8pPr marL="13716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8pPr>
      <a:lvl9pPr marL="18288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9pPr>
    </p:titleStyle>
    <p:bodyStyle>
      <a:lvl1pPr marL="342900" indent="-342900" algn="l" defTabSz="457200" rtl="0" eaLnBrk="1" fontAlgn="base" hangingPunct="1">
        <a:spcBef>
          <a:spcPct val="20000"/>
        </a:spcBef>
        <a:spcAft>
          <a:spcPct val="0"/>
        </a:spcAft>
        <a:buFont typeface="Arial" charset="0"/>
        <a:buChar char="•"/>
        <a:defRPr sz="3200" kern="1200">
          <a:solidFill>
            <a:schemeClr val="tx1"/>
          </a:solidFill>
          <a:latin typeface="+mn-lt"/>
          <a:ea typeface="ＭＳ Ｐゴシック" charset="-128"/>
          <a:cs typeface="ＭＳ Ｐゴシック" charset="-128"/>
        </a:defRPr>
      </a:lvl1pPr>
      <a:lvl2pPr marL="742950" indent="-285750" algn="l" defTabSz="457200" rtl="0" eaLnBrk="1" fontAlgn="base" hangingPunct="1">
        <a:spcBef>
          <a:spcPct val="20000"/>
        </a:spcBef>
        <a:spcAft>
          <a:spcPct val="0"/>
        </a:spcAft>
        <a:buFont typeface="Arial" charset="0"/>
        <a:defRPr sz="2800" kern="1200">
          <a:solidFill>
            <a:schemeClr val="tx1"/>
          </a:solidFill>
          <a:latin typeface="+mn-lt"/>
          <a:ea typeface="ＭＳ Ｐゴシック" charset="-128"/>
          <a:cs typeface="+mn-cs"/>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mn-lt"/>
          <a:ea typeface="ＭＳ Ｐゴシック" charset="-128"/>
          <a:cs typeface="+mn-cs"/>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Chapter 6 – Architectural Design</a:t>
            </a:r>
            <a:endParaRPr lang="en-US" dirty="0"/>
          </a:p>
        </p:txBody>
      </p:sp>
      <p:sp>
        <p:nvSpPr>
          <p:cNvPr id="3" name="Subtitle 2"/>
          <p:cNvSpPr>
            <a:spLocks noGrp="1"/>
          </p:cNvSpPr>
          <p:nvPr>
            <p:ph type="subTitle" idx="1"/>
          </p:nvPr>
        </p:nvSpPr>
        <p:spPr/>
        <p:txBody>
          <a:bodyPr/>
          <a:lstStyle/>
          <a:p>
            <a:endParaRPr lang="en-US" dirty="0"/>
          </a:p>
        </p:txBody>
      </p:sp>
      <p:sp>
        <p:nvSpPr>
          <p:cNvPr id="5" name="Footer Placeholder 4"/>
          <p:cNvSpPr>
            <a:spLocks noGrp="1"/>
          </p:cNvSpPr>
          <p:nvPr>
            <p:ph type="ftr" sz="quarter" idx="11"/>
          </p:nvPr>
        </p:nvSpPr>
        <p:spPr/>
        <p:txBody>
          <a:bodyPr/>
          <a:lstStyle/>
          <a:p>
            <a:r>
              <a:rPr lang="en-US" smtClean="0"/>
              <a:t>Chapter 6 Architectural Design</a:t>
            </a:r>
            <a:endParaRPr lang="en-US"/>
          </a:p>
        </p:txBody>
      </p:sp>
      <p:sp>
        <p:nvSpPr>
          <p:cNvPr id="4" name="Slide Number Placeholder 3"/>
          <p:cNvSpPr>
            <a:spLocks noGrp="1"/>
          </p:cNvSpPr>
          <p:nvPr>
            <p:ph type="sldNum" sz="quarter" idx="12"/>
          </p:nvPr>
        </p:nvSpPr>
        <p:spPr/>
        <p:txBody>
          <a:bodyPr/>
          <a:lstStyle/>
          <a:p>
            <a:fld id="{EC33B370-F672-B743-B3AF-248A63C17270}" type="slidenum">
              <a:rPr lang="en-US" smtClean="0"/>
              <a:pPr/>
              <a:t>1</a:t>
            </a:fld>
            <a:endParaRPr lang="en-US"/>
          </a:p>
        </p:txBody>
      </p:sp>
      <p:sp>
        <p:nvSpPr>
          <p:cNvPr id="6" name="Date Placeholder 5"/>
          <p:cNvSpPr>
            <a:spLocks noGrp="1"/>
          </p:cNvSpPr>
          <p:nvPr>
            <p:ph type="dt" sz="half" idx="10"/>
          </p:nvPr>
        </p:nvSpPr>
        <p:spPr/>
        <p:txBody>
          <a:bodyPr/>
          <a:lstStyle/>
          <a:p>
            <a:fld id="{CAF6504B-3581-E041-9FA4-34A2DB63B5D7}" type="datetime1">
              <a:rPr lang="en-GB" smtClean="0"/>
              <a:pPr/>
              <a:t>13/04/2022</a:t>
            </a:fld>
            <a:endParaRPr lang="en-US"/>
          </a:p>
        </p:txBody>
      </p:sp>
    </p:spTree>
  </p:cSld>
  <p:clrMapOvr>
    <a:masterClrMapping/>
  </p:clrMapOvr>
  <p:transition spd="med">
    <p:wipe dir="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Use of architectural models</a:t>
            </a:r>
            <a:endParaRPr lang="en-US" dirty="0"/>
          </a:p>
        </p:txBody>
      </p:sp>
      <p:sp>
        <p:nvSpPr>
          <p:cNvPr id="3" name="Content Placeholder 2"/>
          <p:cNvSpPr>
            <a:spLocks noGrp="1"/>
          </p:cNvSpPr>
          <p:nvPr>
            <p:ph idx="1"/>
          </p:nvPr>
        </p:nvSpPr>
        <p:spPr/>
        <p:txBody>
          <a:bodyPr/>
          <a:lstStyle/>
          <a:p>
            <a:r>
              <a:rPr lang="en-US" dirty="0" smtClean="0"/>
              <a:t>As a way of facilitating discussion about the system design </a:t>
            </a:r>
          </a:p>
          <a:p>
            <a:pPr lvl="1"/>
            <a:r>
              <a:rPr lang="en-US" dirty="0" smtClean="0"/>
              <a:t>A high-level architectural view of a system is useful for communication with system stakeholders and project planning because it is not cluttered with detail. Stakeholders can relate to it and understand an abstract view of the system. They can then discuss the system as a whole without being confused by detail. </a:t>
            </a:r>
            <a:endParaRPr lang="en-GB" dirty="0" smtClean="0"/>
          </a:p>
          <a:p>
            <a:r>
              <a:rPr lang="en-US" dirty="0" smtClean="0"/>
              <a:t>As a way of documenting an architecture that has been designed </a:t>
            </a:r>
          </a:p>
          <a:p>
            <a:pPr lvl="1"/>
            <a:r>
              <a:rPr lang="en-US" dirty="0" smtClean="0"/>
              <a:t>The aim here is to produce a complete system model that shows the different components in a system, their interfaces and their connections. </a:t>
            </a:r>
            <a:endParaRPr lang="en-US" dirty="0"/>
          </a:p>
        </p:txBody>
      </p:sp>
      <p:sp>
        <p:nvSpPr>
          <p:cNvPr id="5" name="Footer Placeholder 4"/>
          <p:cNvSpPr>
            <a:spLocks noGrp="1"/>
          </p:cNvSpPr>
          <p:nvPr>
            <p:ph type="ftr" sz="quarter" idx="11"/>
          </p:nvPr>
        </p:nvSpPr>
        <p:spPr/>
        <p:txBody>
          <a:bodyPr/>
          <a:lstStyle/>
          <a:p>
            <a:r>
              <a:rPr lang="en-US" smtClean="0"/>
              <a:t>Chapter 6 Architectural Design</a:t>
            </a:r>
            <a:endParaRPr lang="en-US"/>
          </a:p>
        </p:txBody>
      </p:sp>
      <p:sp>
        <p:nvSpPr>
          <p:cNvPr id="4" name="Slide Number Placeholder 3"/>
          <p:cNvSpPr>
            <a:spLocks noGrp="1"/>
          </p:cNvSpPr>
          <p:nvPr>
            <p:ph type="sldNum" sz="quarter" idx="12"/>
          </p:nvPr>
        </p:nvSpPr>
        <p:spPr/>
        <p:txBody>
          <a:bodyPr/>
          <a:lstStyle/>
          <a:p>
            <a:fld id="{EC33B370-F672-B743-B3AF-248A63C17270}" type="slidenum">
              <a:rPr lang="en-US" smtClean="0"/>
              <a:pPr/>
              <a:t>10</a:t>
            </a:fld>
            <a:endParaRPr lang="en-US"/>
          </a:p>
        </p:txBody>
      </p:sp>
      <p:sp>
        <p:nvSpPr>
          <p:cNvPr id="6" name="Date Placeholder 5"/>
          <p:cNvSpPr>
            <a:spLocks noGrp="1"/>
          </p:cNvSpPr>
          <p:nvPr>
            <p:ph type="dt" sz="half" idx="10"/>
          </p:nvPr>
        </p:nvSpPr>
        <p:spPr/>
        <p:txBody>
          <a:bodyPr/>
          <a:lstStyle/>
          <a:p>
            <a:fld id="{0C852F40-6977-7646-99C3-82F9A7E07487}" type="datetime1">
              <a:rPr lang="en-GB" smtClean="0"/>
              <a:pPr/>
              <a:t>13/04/2022</a:t>
            </a:fld>
            <a:endParaRPr lang="en-US"/>
          </a:p>
        </p:txBody>
      </p:sp>
    </p:spTree>
  </p:cSld>
  <p:clrMapOvr>
    <a:masterClrMapping/>
  </p:clrMapOvr>
  <p:transition spd="med">
    <p:wipe dir="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283119"/>
            <a:ext cx="9144000" cy="1143000"/>
          </a:xfrm>
        </p:spPr>
        <p:txBody>
          <a:bodyPr/>
          <a:lstStyle/>
          <a:p>
            <a:pPr algn="ctr"/>
            <a:r>
              <a:rPr lang="en-US" dirty="0" smtClean="0"/>
              <a:t>Architectural design decisions</a:t>
            </a:r>
            <a:endParaRPr lang="en-US" dirty="0"/>
          </a:p>
        </p:txBody>
      </p:sp>
      <p:sp>
        <p:nvSpPr>
          <p:cNvPr id="4" name="Footer Placeholder 3"/>
          <p:cNvSpPr>
            <a:spLocks noGrp="1"/>
          </p:cNvSpPr>
          <p:nvPr>
            <p:ph type="ftr" sz="quarter" idx="11"/>
          </p:nvPr>
        </p:nvSpPr>
        <p:spPr/>
        <p:txBody>
          <a:bodyPr/>
          <a:lstStyle/>
          <a:p>
            <a:r>
              <a:rPr lang="en-US" smtClean="0"/>
              <a:t>Chapter 6 Architectural Design</a:t>
            </a:r>
            <a:endParaRPr lang="en-US"/>
          </a:p>
        </p:txBody>
      </p:sp>
      <p:sp>
        <p:nvSpPr>
          <p:cNvPr id="5" name="Slide Number Placeholder 4"/>
          <p:cNvSpPr>
            <a:spLocks noGrp="1"/>
          </p:cNvSpPr>
          <p:nvPr>
            <p:ph type="sldNum" sz="quarter" idx="12"/>
          </p:nvPr>
        </p:nvSpPr>
        <p:spPr/>
        <p:txBody>
          <a:bodyPr/>
          <a:lstStyle/>
          <a:p>
            <a:fld id="{EC33B370-F672-B743-B3AF-248A63C17270}" type="slidenum">
              <a:rPr lang="en-US" smtClean="0"/>
              <a:pPr/>
              <a:t>11</a:t>
            </a:fld>
            <a:endParaRPr lang="en-US"/>
          </a:p>
        </p:txBody>
      </p:sp>
      <p:sp>
        <p:nvSpPr>
          <p:cNvPr id="3" name="Date Placeholder 2"/>
          <p:cNvSpPr>
            <a:spLocks noGrp="1"/>
          </p:cNvSpPr>
          <p:nvPr>
            <p:ph type="dt" sz="half" idx="10"/>
          </p:nvPr>
        </p:nvSpPr>
        <p:spPr/>
        <p:txBody>
          <a:bodyPr/>
          <a:lstStyle/>
          <a:p>
            <a:fld id="{27A36E96-18A3-F849-B163-F417995BEE9C}" type="datetime1">
              <a:rPr lang="en-GB" smtClean="0"/>
              <a:pPr/>
              <a:t>13/04/2022</a:t>
            </a:fld>
            <a:endParaRPr lang="en-US"/>
          </a:p>
        </p:txBody>
      </p:sp>
    </p:spTree>
    <p:extLst>
      <p:ext uri="{BB962C8B-B14F-4D97-AF65-F5344CB8AC3E}">
        <p14:creationId xmlns:p14="http://schemas.microsoft.com/office/powerpoint/2010/main" xmlns="" val="2139175805"/>
      </p:ext>
    </p:extLst>
  </p:cSld>
  <p:clrMapOvr>
    <a:masterClrMapping/>
  </p:clrMapOvr>
  <p:transition spd="med">
    <p:wipe dir="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p:txBody>
          <a:bodyPr/>
          <a:lstStyle/>
          <a:p>
            <a:r>
              <a:rPr lang="en-US"/>
              <a:t>Architectural design decisions</a:t>
            </a:r>
          </a:p>
        </p:txBody>
      </p:sp>
      <p:sp>
        <p:nvSpPr>
          <p:cNvPr id="58371" name="Rectangle 3"/>
          <p:cNvSpPr>
            <a:spLocks noGrp="1" noChangeArrowheads="1"/>
          </p:cNvSpPr>
          <p:nvPr>
            <p:ph idx="1"/>
          </p:nvPr>
        </p:nvSpPr>
        <p:spPr/>
        <p:txBody>
          <a:bodyPr/>
          <a:lstStyle/>
          <a:p>
            <a:r>
              <a:rPr lang="en-US" dirty="0"/>
              <a:t>Architectural design </a:t>
            </a:r>
            <a:r>
              <a:rPr lang="en-US" b="1" dirty="0"/>
              <a:t>is a creative process so the process </a:t>
            </a:r>
            <a:r>
              <a:rPr lang="en-US" dirty="0"/>
              <a:t>differs depending on the type of system being developed.</a:t>
            </a:r>
          </a:p>
          <a:p>
            <a:r>
              <a:rPr lang="en-US" dirty="0"/>
              <a:t>However, a number of common decisions span all design </a:t>
            </a:r>
            <a:r>
              <a:rPr lang="en-US" dirty="0" smtClean="0"/>
              <a:t>processes and these decisions affect the non-functional characteristics of the system.</a:t>
            </a:r>
            <a:endParaRPr lang="en-US" dirty="0"/>
          </a:p>
        </p:txBody>
      </p:sp>
      <p:sp>
        <p:nvSpPr>
          <p:cNvPr id="5" name="Footer Placeholder 4"/>
          <p:cNvSpPr>
            <a:spLocks noGrp="1"/>
          </p:cNvSpPr>
          <p:nvPr>
            <p:ph type="ftr" sz="quarter" idx="11"/>
          </p:nvPr>
        </p:nvSpPr>
        <p:spPr/>
        <p:txBody>
          <a:bodyPr/>
          <a:lstStyle/>
          <a:p>
            <a:r>
              <a:rPr lang="en-US" smtClean="0"/>
              <a:t>Chapter 6 Architectural Design</a:t>
            </a:r>
            <a:endParaRPr lang="en-US"/>
          </a:p>
        </p:txBody>
      </p:sp>
      <p:sp>
        <p:nvSpPr>
          <p:cNvPr id="4" name="Slide Number Placeholder 3"/>
          <p:cNvSpPr>
            <a:spLocks noGrp="1"/>
          </p:cNvSpPr>
          <p:nvPr>
            <p:ph type="sldNum" sz="quarter" idx="12"/>
          </p:nvPr>
        </p:nvSpPr>
        <p:spPr/>
        <p:txBody>
          <a:bodyPr/>
          <a:lstStyle/>
          <a:p>
            <a:fld id="{EC33B370-F672-B743-B3AF-248A63C17270}" type="slidenum">
              <a:rPr lang="en-US" smtClean="0"/>
              <a:pPr/>
              <a:t>12</a:t>
            </a:fld>
            <a:endParaRPr lang="en-US"/>
          </a:p>
        </p:txBody>
      </p:sp>
      <p:sp>
        <p:nvSpPr>
          <p:cNvPr id="2" name="Date Placeholder 1"/>
          <p:cNvSpPr>
            <a:spLocks noGrp="1"/>
          </p:cNvSpPr>
          <p:nvPr>
            <p:ph type="dt" sz="half" idx="10"/>
          </p:nvPr>
        </p:nvSpPr>
        <p:spPr/>
        <p:txBody>
          <a:bodyPr/>
          <a:lstStyle/>
          <a:p>
            <a:fld id="{7C436FAF-8728-3741-BE51-A0D01615043E}" type="datetime1">
              <a:rPr lang="en-GB" smtClean="0"/>
              <a:pPr/>
              <a:t>13/04/2022</a:t>
            </a:fld>
            <a:endParaRPr lang="en-US"/>
          </a:p>
        </p:txBody>
      </p:sp>
    </p:spTree>
  </p:cSld>
  <p:clrMapOvr>
    <a:masterClrMapping/>
  </p:clrMapOvr>
  <p:transition spd="med">
    <p:wipe dir="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Architectural design decisions</a:t>
            </a:r>
            <a:endParaRPr lang="en-US" dirty="0"/>
          </a:p>
        </p:txBody>
      </p:sp>
      <p:sp>
        <p:nvSpPr>
          <p:cNvPr id="4" name="Footer Placeholder 3"/>
          <p:cNvSpPr>
            <a:spLocks noGrp="1"/>
          </p:cNvSpPr>
          <p:nvPr>
            <p:ph type="ftr" sz="quarter" idx="11"/>
          </p:nvPr>
        </p:nvSpPr>
        <p:spPr/>
        <p:txBody>
          <a:bodyPr/>
          <a:lstStyle/>
          <a:p>
            <a:r>
              <a:rPr lang="en-US" smtClean="0"/>
              <a:t>Chapter 6 Architectural Design</a:t>
            </a:r>
            <a:endParaRPr lang="en-US"/>
          </a:p>
        </p:txBody>
      </p:sp>
      <p:sp>
        <p:nvSpPr>
          <p:cNvPr id="5" name="Slide Number Placeholder 4"/>
          <p:cNvSpPr>
            <a:spLocks noGrp="1"/>
          </p:cNvSpPr>
          <p:nvPr>
            <p:ph type="sldNum" sz="quarter" idx="12"/>
          </p:nvPr>
        </p:nvSpPr>
        <p:spPr/>
        <p:txBody>
          <a:bodyPr/>
          <a:lstStyle/>
          <a:p>
            <a:fld id="{EC33B370-F672-B743-B3AF-248A63C17270}" type="slidenum">
              <a:rPr lang="en-US" smtClean="0"/>
              <a:pPr/>
              <a:t>13</a:t>
            </a:fld>
            <a:endParaRPr lang="en-US"/>
          </a:p>
        </p:txBody>
      </p:sp>
      <p:pic>
        <p:nvPicPr>
          <p:cNvPr id="6" name="Picture 5" descr="6.2 Arch design questions.eps"/>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277839" y="1684421"/>
            <a:ext cx="8705841" cy="4671929"/>
          </a:xfrm>
          <a:prstGeom prst="rect">
            <a:avLst/>
          </a:prstGeom>
        </p:spPr>
      </p:pic>
      <p:sp>
        <p:nvSpPr>
          <p:cNvPr id="3" name="Date Placeholder 2"/>
          <p:cNvSpPr>
            <a:spLocks noGrp="1"/>
          </p:cNvSpPr>
          <p:nvPr>
            <p:ph type="dt" sz="half" idx="10"/>
          </p:nvPr>
        </p:nvSpPr>
        <p:spPr/>
        <p:txBody>
          <a:bodyPr/>
          <a:lstStyle/>
          <a:p>
            <a:fld id="{797EC886-3A82-414C-AE09-89E7C04AB97D}" type="datetime1">
              <a:rPr lang="en-GB" smtClean="0"/>
              <a:pPr/>
              <a:t>13/04/2022</a:t>
            </a:fld>
            <a:endParaRPr lang="en-US"/>
          </a:p>
        </p:txBody>
      </p:sp>
    </p:spTree>
    <p:extLst>
      <p:ext uri="{BB962C8B-B14F-4D97-AF65-F5344CB8AC3E}">
        <p14:creationId xmlns:p14="http://schemas.microsoft.com/office/powerpoint/2010/main" xmlns="" val="3267886628"/>
      </p:ext>
    </p:extLst>
  </p:cSld>
  <p:clrMapOvr>
    <a:masterClrMapping/>
  </p:clrMapOvr>
  <p:transition spd="med">
    <p:wipe dir="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p:txBody>
          <a:bodyPr/>
          <a:lstStyle/>
          <a:p>
            <a:r>
              <a:rPr lang="en-US"/>
              <a:t>Architecture reuse</a:t>
            </a:r>
          </a:p>
        </p:txBody>
      </p:sp>
      <p:sp>
        <p:nvSpPr>
          <p:cNvPr id="60419" name="Rectangle 3"/>
          <p:cNvSpPr>
            <a:spLocks noGrp="1" noChangeArrowheads="1"/>
          </p:cNvSpPr>
          <p:nvPr>
            <p:ph idx="1"/>
          </p:nvPr>
        </p:nvSpPr>
        <p:spPr/>
        <p:txBody>
          <a:bodyPr/>
          <a:lstStyle/>
          <a:p>
            <a:r>
              <a:rPr lang="en-US" dirty="0"/>
              <a:t>Systems in the same domain often have similar architectures that reflect domain concepts.</a:t>
            </a:r>
          </a:p>
          <a:p>
            <a:r>
              <a:rPr lang="en-US" dirty="0"/>
              <a:t>Application product lines are built around a core architecture with variants that satisfy particular customer requirements</a:t>
            </a:r>
            <a:r>
              <a:rPr lang="en-US" dirty="0" smtClean="0"/>
              <a:t>.</a:t>
            </a:r>
          </a:p>
          <a:p>
            <a:r>
              <a:rPr lang="en-US" b="1" dirty="0" smtClean="0"/>
              <a:t>The architecture of a system may be designed around one of more architectural patterns or ‘styles’. </a:t>
            </a:r>
          </a:p>
          <a:p>
            <a:pPr lvl="1"/>
            <a:r>
              <a:rPr lang="en-US" dirty="0" smtClean="0"/>
              <a:t>These capture the essence of an architecture and can be instantiated in different ways.</a:t>
            </a:r>
          </a:p>
        </p:txBody>
      </p:sp>
      <p:sp>
        <p:nvSpPr>
          <p:cNvPr id="5" name="Footer Placeholder 4"/>
          <p:cNvSpPr>
            <a:spLocks noGrp="1"/>
          </p:cNvSpPr>
          <p:nvPr>
            <p:ph type="ftr" sz="quarter" idx="11"/>
          </p:nvPr>
        </p:nvSpPr>
        <p:spPr/>
        <p:txBody>
          <a:bodyPr/>
          <a:lstStyle/>
          <a:p>
            <a:r>
              <a:rPr lang="en-US" smtClean="0"/>
              <a:t>Chapter 6 Architectural Design</a:t>
            </a:r>
            <a:endParaRPr lang="en-US"/>
          </a:p>
        </p:txBody>
      </p:sp>
      <p:sp>
        <p:nvSpPr>
          <p:cNvPr id="4" name="Slide Number Placeholder 3"/>
          <p:cNvSpPr>
            <a:spLocks noGrp="1"/>
          </p:cNvSpPr>
          <p:nvPr>
            <p:ph type="sldNum" sz="quarter" idx="12"/>
          </p:nvPr>
        </p:nvSpPr>
        <p:spPr/>
        <p:txBody>
          <a:bodyPr/>
          <a:lstStyle/>
          <a:p>
            <a:fld id="{EC33B370-F672-B743-B3AF-248A63C17270}" type="slidenum">
              <a:rPr lang="en-US" smtClean="0"/>
              <a:pPr/>
              <a:t>14</a:t>
            </a:fld>
            <a:endParaRPr lang="en-US"/>
          </a:p>
        </p:txBody>
      </p:sp>
      <p:sp>
        <p:nvSpPr>
          <p:cNvPr id="2" name="Date Placeholder 1"/>
          <p:cNvSpPr>
            <a:spLocks noGrp="1"/>
          </p:cNvSpPr>
          <p:nvPr>
            <p:ph type="dt" sz="half" idx="10"/>
          </p:nvPr>
        </p:nvSpPr>
        <p:spPr/>
        <p:txBody>
          <a:bodyPr/>
          <a:lstStyle/>
          <a:p>
            <a:fld id="{C74E1B68-3EE1-454F-B982-FE61D1DA8B44}" type="datetime1">
              <a:rPr lang="en-GB" smtClean="0"/>
              <a:pPr/>
              <a:t>13/04/2022</a:t>
            </a:fld>
            <a:endParaRPr lang="en-US"/>
          </a:p>
        </p:txBody>
      </p:sp>
    </p:spTree>
  </p:cSld>
  <p:clrMapOvr>
    <a:masterClrMapping/>
  </p:clrMapOvr>
  <p:transition spd="med">
    <p:wipe dir="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a:xfrm>
            <a:off x="381000" y="306388"/>
            <a:ext cx="8305800" cy="917575"/>
          </a:xfrm>
        </p:spPr>
        <p:txBody>
          <a:bodyPr/>
          <a:lstStyle/>
          <a:p>
            <a:r>
              <a:rPr lang="en-US" dirty="0"/>
              <a:t>Architecture and system characteristics</a:t>
            </a:r>
          </a:p>
        </p:txBody>
      </p:sp>
      <p:sp>
        <p:nvSpPr>
          <p:cNvPr id="50179" name="Rectangle 3"/>
          <p:cNvSpPr>
            <a:spLocks noGrp="1" noChangeArrowheads="1"/>
          </p:cNvSpPr>
          <p:nvPr>
            <p:ph idx="1"/>
          </p:nvPr>
        </p:nvSpPr>
        <p:spPr>
          <a:xfrm>
            <a:off x="533400" y="1600200"/>
            <a:ext cx="8229600" cy="4130675"/>
          </a:xfrm>
        </p:spPr>
        <p:txBody>
          <a:bodyPr/>
          <a:lstStyle/>
          <a:p>
            <a:pPr>
              <a:lnSpc>
                <a:spcPct val="90000"/>
              </a:lnSpc>
            </a:pPr>
            <a:r>
              <a:rPr lang="en-US" sz="2400" dirty="0"/>
              <a:t>Performance</a:t>
            </a:r>
          </a:p>
          <a:p>
            <a:pPr lvl="1">
              <a:lnSpc>
                <a:spcPct val="90000"/>
              </a:lnSpc>
            </a:pPr>
            <a:r>
              <a:rPr lang="en-US" sz="2000" dirty="0" err="1"/>
              <a:t>Localise</a:t>
            </a:r>
            <a:r>
              <a:rPr lang="en-US" sz="2000" dirty="0"/>
              <a:t> critical operations and </a:t>
            </a:r>
            <a:r>
              <a:rPr lang="en-US" sz="2000" dirty="0" err="1"/>
              <a:t>minimise</a:t>
            </a:r>
            <a:r>
              <a:rPr lang="en-US" sz="2000" dirty="0"/>
              <a:t> communications. Use large rather than fine-grain components.</a:t>
            </a:r>
          </a:p>
          <a:p>
            <a:pPr>
              <a:lnSpc>
                <a:spcPct val="90000"/>
              </a:lnSpc>
            </a:pPr>
            <a:r>
              <a:rPr lang="en-US" sz="2400" dirty="0"/>
              <a:t>Security</a:t>
            </a:r>
          </a:p>
          <a:p>
            <a:pPr lvl="1">
              <a:lnSpc>
                <a:spcPct val="90000"/>
              </a:lnSpc>
            </a:pPr>
            <a:r>
              <a:rPr lang="en-US" sz="2000" dirty="0"/>
              <a:t>Use a layered architecture with critical assets in the inner layers.</a:t>
            </a:r>
          </a:p>
          <a:p>
            <a:pPr>
              <a:lnSpc>
                <a:spcPct val="90000"/>
              </a:lnSpc>
            </a:pPr>
            <a:r>
              <a:rPr lang="en-US" sz="2400" dirty="0"/>
              <a:t>Safety</a:t>
            </a:r>
          </a:p>
          <a:p>
            <a:pPr lvl="1">
              <a:lnSpc>
                <a:spcPct val="90000"/>
              </a:lnSpc>
            </a:pPr>
            <a:r>
              <a:rPr lang="en-US" sz="2000" dirty="0" err="1"/>
              <a:t>Localise</a:t>
            </a:r>
            <a:r>
              <a:rPr lang="en-US" sz="2000" dirty="0"/>
              <a:t> safety-critical features in a small number of sub-systems.</a:t>
            </a:r>
          </a:p>
          <a:p>
            <a:pPr>
              <a:lnSpc>
                <a:spcPct val="90000"/>
              </a:lnSpc>
            </a:pPr>
            <a:r>
              <a:rPr lang="en-US" sz="2400" dirty="0"/>
              <a:t>Availability</a:t>
            </a:r>
          </a:p>
          <a:p>
            <a:pPr lvl="1">
              <a:lnSpc>
                <a:spcPct val="90000"/>
              </a:lnSpc>
            </a:pPr>
            <a:r>
              <a:rPr lang="en-US" sz="2000" dirty="0"/>
              <a:t>Include redundant components and mechanisms for fault tolerance.</a:t>
            </a:r>
          </a:p>
          <a:p>
            <a:pPr>
              <a:lnSpc>
                <a:spcPct val="90000"/>
              </a:lnSpc>
            </a:pPr>
            <a:r>
              <a:rPr lang="en-US" sz="2400" dirty="0"/>
              <a:t>Maintainability</a:t>
            </a:r>
          </a:p>
          <a:p>
            <a:pPr lvl="1">
              <a:lnSpc>
                <a:spcPct val="90000"/>
              </a:lnSpc>
            </a:pPr>
            <a:r>
              <a:rPr lang="en-US" sz="2000" dirty="0"/>
              <a:t>Use fine-grain, replaceable components.</a:t>
            </a:r>
          </a:p>
        </p:txBody>
      </p:sp>
      <p:sp>
        <p:nvSpPr>
          <p:cNvPr id="5" name="Footer Placeholder 4"/>
          <p:cNvSpPr>
            <a:spLocks noGrp="1"/>
          </p:cNvSpPr>
          <p:nvPr>
            <p:ph type="ftr" sz="quarter" idx="11"/>
          </p:nvPr>
        </p:nvSpPr>
        <p:spPr/>
        <p:txBody>
          <a:bodyPr/>
          <a:lstStyle/>
          <a:p>
            <a:r>
              <a:rPr lang="en-US" smtClean="0"/>
              <a:t>Chapter 6 Architectural Design</a:t>
            </a:r>
            <a:endParaRPr lang="en-US"/>
          </a:p>
        </p:txBody>
      </p:sp>
      <p:sp>
        <p:nvSpPr>
          <p:cNvPr id="4" name="Slide Number Placeholder 3"/>
          <p:cNvSpPr>
            <a:spLocks noGrp="1"/>
          </p:cNvSpPr>
          <p:nvPr>
            <p:ph type="sldNum" sz="quarter" idx="12"/>
          </p:nvPr>
        </p:nvSpPr>
        <p:spPr/>
        <p:txBody>
          <a:bodyPr/>
          <a:lstStyle/>
          <a:p>
            <a:fld id="{EC33B370-F672-B743-B3AF-248A63C17270}" type="slidenum">
              <a:rPr lang="en-US" smtClean="0"/>
              <a:pPr/>
              <a:t>15</a:t>
            </a:fld>
            <a:endParaRPr lang="en-US"/>
          </a:p>
        </p:txBody>
      </p:sp>
      <p:sp>
        <p:nvSpPr>
          <p:cNvPr id="2" name="Date Placeholder 1"/>
          <p:cNvSpPr>
            <a:spLocks noGrp="1"/>
          </p:cNvSpPr>
          <p:nvPr>
            <p:ph type="dt" sz="half" idx="10"/>
          </p:nvPr>
        </p:nvSpPr>
        <p:spPr/>
        <p:txBody>
          <a:bodyPr/>
          <a:lstStyle/>
          <a:p>
            <a:fld id="{1A4CB21B-1C8B-0448-9B24-F464B321697B}" type="datetime1">
              <a:rPr lang="en-GB" smtClean="0"/>
              <a:pPr/>
              <a:t>13/04/2022</a:t>
            </a:fld>
            <a:endParaRPr lang="en-US"/>
          </a:p>
        </p:txBody>
      </p:sp>
    </p:spTree>
  </p:cSld>
  <p:clrMapOvr>
    <a:masterClrMapping/>
  </p:clrMapOvr>
  <p:transition spd="med">
    <p:wipe dir="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426954"/>
            <a:ext cx="8229600" cy="1143000"/>
          </a:xfrm>
        </p:spPr>
        <p:txBody>
          <a:bodyPr/>
          <a:lstStyle/>
          <a:p>
            <a:pPr algn="ctr"/>
            <a:r>
              <a:rPr lang="en-US" dirty="0" smtClean="0"/>
              <a:t>Architectural views</a:t>
            </a:r>
            <a:endParaRPr lang="en-US" dirty="0"/>
          </a:p>
        </p:txBody>
      </p:sp>
      <p:sp>
        <p:nvSpPr>
          <p:cNvPr id="4" name="Footer Placeholder 3"/>
          <p:cNvSpPr>
            <a:spLocks noGrp="1"/>
          </p:cNvSpPr>
          <p:nvPr>
            <p:ph type="ftr" sz="quarter" idx="11"/>
          </p:nvPr>
        </p:nvSpPr>
        <p:spPr/>
        <p:txBody>
          <a:bodyPr/>
          <a:lstStyle/>
          <a:p>
            <a:r>
              <a:rPr lang="en-US" smtClean="0"/>
              <a:t>Chapter 6 Architectural Design</a:t>
            </a:r>
            <a:endParaRPr lang="en-US"/>
          </a:p>
        </p:txBody>
      </p:sp>
      <p:sp>
        <p:nvSpPr>
          <p:cNvPr id="5" name="Slide Number Placeholder 4"/>
          <p:cNvSpPr>
            <a:spLocks noGrp="1"/>
          </p:cNvSpPr>
          <p:nvPr>
            <p:ph type="sldNum" sz="quarter" idx="12"/>
          </p:nvPr>
        </p:nvSpPr>
        <p:spPr/>
        <p:txBody>
          <a:bodyPr/>
          <a:lstStyle/>
          <a:p>
            <a:fld id="{EC33B370-F672-B743-B3AF-248A63C17270}" type="slidenum">
              <a:rPr lang="en-US" smtClean="0"/>
              <a:pPr/>
              <a:t>16</a:t>
            </a:fld>
            <a:endParaRPr lang="en-US"/>
          </a:p>
        </p:txBody>
      </p:sp>
      <p:sp>
        <p:nvSpPr>
          <p:cNvPr id="3" name="Date Placeholder 2"/>
          <p:cNvSpPr>
            <a:spLocks noGrp="1"/>
          </p:cNvSpPr>
          <p:nvPr>
            <p:ph type="dt" sz="half" idx="10"/>
          </p:nvPr>
        </p:nvSpPr>
        <p:spPr/>
        <p:txBody>
          <a:bodyPr/>
          <a:lstStyle/>
          <a:p>
            <a:fld id="{AF3A79A5-34C8-A24C-B96B-DD17163DEB3B}" type="datetime1">
              <a:rPr lang="en-GB" smtClean="0"/>
              <a:pPr/>
              <a:t>13/04/2022</a:t>
            </a:fld>
            <a:endParaRPr lang="en-US"/>
          </a:p>
        </p:txBody>
      </p:sp>
    </p:spTree>
    <p:extLst>
      <p:ext uri="{BB962C8B-B14F-4D97-AF65-F5344CB8AC3E}">
        <p14:creationId xmlns:p14="http://schemas.microsoft.com/office/powerpoint/2010/main" xmlns="" val="4050912685"/>
      </p:ext>
    </p:extLst>
  </p:cSld>
  <p:clrMapOvr>
    <a:masterClrMapping/>
  </p:clrMapOvr>
  <p:transition spd="med">
    <p:wipe dir="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Architectural views</a:t>
            </a:r>
            <a:endParaRPr lang="en-US" dirty="0"/>
          </a:p>
        </p:txBody>
      </p:sp>
      <p:sp>
        <p:nvSpPr>
          <p:cNvPr id="3" name="Content Placeholder 2"/>
          <p:cNvSpPr>
            <a:spLocks noGrp="1"/>
          </p:cNvSpPr>
          <p:nvPr>
            <p:ph idx="1"/>
          </p:nvPr>
        </p:nvSpPr>
        <p:spPr/>
        <p:txBody>
          <a:bodyPr/>
          <a:lstStyle/>
          <a:p>
            <a:r>
              <a:rPr lang="en-US" dirty="0" smtClean="0"/>
              <a:t>What views or perspectives are useful when designing and documenting a system’s architecture?</a:t>
            </a:r>
            <a:endParaRPr lang="en-GB" dirty="0" smtClean="0"/>
          </a:p>
          <a:p>
            <a:r>
              <a:rPr lang="en-US" dirty="0" smtClean="0"/>
              <a:t>What notations should be used for describing architectural models?</a:t>
            </a:r>
          </a:p>
          <a:p>
            <a:r>
              <a:rPr lang="en-US" dirty="0" smtClean="0"/>
              <a:t>Each architectural model only shows one view or perspective of the system. </a:t>
            </a:r>
          </a:p>
          <a:p>
            <a:pPr lvl="1"/>
            <a:r>
              <a:rPr lang="en-US" dirty="0" smtClean="0"/>
              <a:t>It might show how a system is decomposed into modules, how the run-time processes interact or the different ways in which system components are distributed across a network. For both design and documentation, you usually need to present multiple views of the software architecture.</a:t>
            </a:r>
            <a:r>
              <a:rPr lang="en-GB" dirty="0" smtClean="0"/>
              <a:t> </a:t>
            </a:r>
          </a:p>
          <a:p>
            <a:endParaRPr lang="en-US" dirty="0"/>
          </a:p>
        </p:txBody>
      </p:sp>
      <p:sp>
        <p:nvSpPr>
          <p:cNvPr id="5" name="Footer Placeholder 4"/>
          <p:cNvSpPr>
            <a:spLocks noGrp="1"/>
          </p:cNvSpPr>
          <p:nvPr>
            <p:ph type="ftr" sz="quarter" idx="11"/>
          </p:nvPr>
        </p:nvSpPr>
        <p:spPr/>
        <p:txBody>
          <a:bodyPr/>
          <a:lstStyle/>
          <a:p>
            <a:r>
              <a:rPr lang="en-US" smtClean="0"/>
              <a:t>Chapter 6 Architectural Design</a:t>
            </a:r>
            <a:endParaRPr lang="en-US"/>
          </a:p>
        </p:txBody>
      </p:sp>
      <p:sp>
        <p:nvSpPr>
          <p:cNvPr id="4" name="Slide Number Placeholder 3"/>
          <p:cNvSpPr>
            <a:spLocks noGrp="1"/>
          </p:cNvSpPr>
          <p:nvPr>
            <p:ph type="sldNum" sz="quarter" idx="12"/>
          </p:nvPr>
        </p:nvSpPr>
        <p:spPr/>
        <p:txBody>
          <a:bodyPr/>
          <a:lstStyle/>
          <a:p>
            <a:fld id="{EC33B370-F672-B743-B3AF-248A63C17270}" type="slidenum">
              <a:rPr lang="en-US" smtClean="0"/>
              <a:pPr/>
              <a:t>17</a:t>
            </a:fld>
            <a:endParaRPr lang="en-US"/>
          </a:p>
        </p:txBody>
      </p:sp>
      <p:sp>
        <p:nvSpPr>
          <p:cNvPr id="6" name="Date Placeholder 5"/>
          <p:cNvSpPr>
            <a:spLocks noGrp="1"/>
          </p:cNvSpPr>
          <p:nvPr>
            <p:ph type="dt" sz="half" idx="10"/>
          </p:nvPr>
        </p:nvSpPr>
        <p:spPr/>
        <p:txBody>
          <a:bodyPr/>
          <a:lstStyle/>
          <a:p>
            <a:fld id="{62201369-D6C0-374C-A163-C22226977C99}" type="datetime1">
              <a:rPr lang="en-GB" smtClean="0"/>
              <a:pPr/>
              <a:t>13/04/2022</a:t>
            </a:fld>
            <a:endParaRPr lang="en-US"/>
          </a:p>
        </p:txBody>
      </p:sp>
    </p:spTree>
  </p:cSld>
  <p:clrMapOvr>
    <a:masterClrMapping/>
  </p:clrMapOvr>
  <p:transition spd="med">
    <p:wipe dir="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Architectural views</a:t>
            </a:r>
            <a:endParaRPr lang="en-US" dirty="0"/>
          </a:p>
        </p:txBody>
      </p:sp>
      <p:sp>
        <p:nvSpPr>
          <p:cNvPr id="4" name="Footer Placeholder 3"/>
          <p:cNvSpPr>
            <a:spLocks noGrp="1"/>
          </p:cNvSpPr>
          <p:nvPr>
            <p:ph type="ftr" sz="quarter" idx="11"/>
          </p:nvPr>
        </p:nvSpPr>
        <p:spPr/>
        <p:txBody>
          <a:bodyPr/>
          <a:lstStyle/>
          <a:p>
            <a:r>
              <a:rPr lang="en-US" smtClean="0"/>
              <a:t>Chapter 6 Architectural Design</a:t>
            </a:r>
            <a:endParaRPr lang="en-US"/>
          </a:p>
        </p:txBody>
      </p:sp>
      <p:sp>
        <p:nvSpPr>
          <p:cNvPr id="5" name="Slide Number Placeholder 4"/>
          <p:cNvSpPr>
            <a:spLocks noGrp="1"/>
          </p:cNvSpPr>
          <p:nvPr>
            <p:ph type="sldNum" sz="quarter" idx="12"/>
          </p:nvPr>
        </p:nvSpPr>
        <p:spPr/>
        <p:txBody>
          <a:bodyPr/>
          <a:lstStyle/>
          <a:p>
            <a:fld id="{EC33B370-F672-B743-B3AF-248A63C17270}" type="slidenum">
              <a:rPr lang="en-US" smtClean="0"/>
              <a:pPr/>
              <a:t>18</a:t>
            </a:fld>
            <a:endParaRPr lang="en-US"/>
          </a:p>
        </p:txBody>
      </p:sp>
      <p:pic>
        <p:nvPicPr>
          <p:cNvPr id="6" name="Picture 5" descr="6.3 Architectural views.eps"/>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924383" y="1877595"/>
            <a:ext cx="5375755" cy="4044616"/>
          </a:xfrm>
          <a:prstGeom prst="rect">
            <a:avLst/>
          </a:prstGeom>
        </p:spPr>
      </p:pic>
      <p:sp>
        <p:nvSpPr>
          <p:cNvPr id="3" name="Date Placeholder 2"/>
          <p:cNvSpPr>
            <a:spLocks noGrp="1"/>
          </p:cNvSpPr>
          <p:nvPr>
            <p:ph type="dt" sz="half" idx="10"/>
          </p:nvPr>
        </p:nvSpPr>
        <p:spPr/>
        <p:txBody>
          <a:bodyPr/>
          <a:lstStyle/>
          <a:p>
            <a:fld id="{11B519F4-9FE5-8D45-82F3-E4A6557F0386}" type="datetime1">
              <a:rPr lang="en-GB" smtClean="0"/>
              <a:pPr/>
              <a:t>13/04/2022</a:t>
            </a:fld>
            <a:endParaRPr lang="en-US"/>
          </a:p>
        </p:txBody>
      </p:sp>
    </p:spTree>
    <p:extLst>
      <p:ext uri="{BB962C8B-B14F-4D97-AF65-F5344CB8AC3E}">
        <p14:creationId xmlns:p14="http://schemas.microsoft.com/office/powerpoint/2010/main" xmlns="" val="3448338256"/>
      </p:ext>
    </p:extLst>
  </p:cSld>
  <p:clrMapOvr>
    <a:masterClrMapping/>
  </p:clrMapOvr>
  <p:transition spd="med">
    <p:wipe dir="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4 + 1 view model of software architecture</a:t>
            </a:r>
            <a:endParaRPr lang="en-US" dirty="0"/>
          </a:p>
        </p:txBody>
      </p:sp>
      <p:sp>
        <p:nvSpPr>
          <p:cNvPr id="3" name="Content Placeholder 2"/>
          <p:cNvSpPr>
            <a:spLocks noGrp="1"/>
          </p:cNvSpPr>
          <p:nvPr>
            <p:ph idx="1"/>
          </p:nvPr>
        </p:nvSpPr>
        <p:spPr/>
        <p:txBody>
          <a:bodyPr/>
          <a:lstStyle/>
          <a:p>
            <a:r>
              <a:rPr lang="en-US" dirty="0" smtClean="0"/>
              <a:t>A logical view, which shows the key abstractions in the system as objects or object classes. </a:t>
            </a:r>
            <a:endParaRPr lang="en-GB" dirty="0" smtClean="0"/>
          </a:p>
          <a:p>
            <a:r>
              <a:rPr lang="en-US" dirty="0" smtClean="0"/>
              <a:t>A process view, which shows how, at run-time, the system is composed of interacting processes. </a:t>
            </a:r>
            <a:endParaRPr lang="en-GB" dirty="0" smtClean="0"/>
          </a:p>
          <a:p>
            <a:r>
              <a:rPr lang="en-US" dirty="0" smtClean="0"/>
              <a:t>A development view, which shows how the software is decomposed for development.</a:t>
            </a:r>
            <a:endParaRPr lang="en-GB" dirty="0" smtClean="0"/>
          </a:p>
          <a:p>
            <a:r>
              <a:rPr lang="en-US" dirty="0" smtClean="0"/>
              <a:t>A physical view, which shows the system hardware and how software components are distributed across the processors in the system.</a:t>
            </a:r>
          </a:p>
          <a:p>
            <a:r>
              <a:rPr lang="en-US" dirty="0" smtClean="0"/>
              <a:t>Related using use cases or scenarios (+1) </a:t>
            </a:r>
            <a:endParaRPr lang="en-GB" dirty="0" smtClean="0"/>
          </a:p>
          <a:p>
            <a:endParaRPr lang="en-US" dirty="0"/>
          </a:p>
        </p:txBody>
      </p:sp>
      <p:sp>
        <p:nvSpPr>
          <p:cNvPr id="5" name="Footer Placeholder 4"/>
          <p:cNvSpPr>
            <a:spLocks noGrp="1"/>
          </p:cNvSpPr>
          <p:nvPr>
            <p:ph type="ftr" sz="quarter" idx="11"/>
          </p:nvPr>
        </p:nvSpPr>
        <p:spPr/>
        <p:txBody>
          <a:bodyPr/>
          <a:lstStyle/>
          <a:p>
            <a:r>
              <a:rPr lang="en-US" smtClean="0"/>
              <a:t>Chapter 6 Architectural Design</a:t>
            </a:r>
            <a:endParaRPr lang="en-US"/>
          </a:p>
        </p:txBody>
      </p:sp>
      <p:sp>
        <p:nvSpPr>
          <p:cNvPr id="4" name="Slide Number Placeholder 3"/>
          <p:cNvSpPr>
            <a:spLocks noGrp="1"/>
          </p:cNvSpPr>
          <p:nvPr>
            <p:ph type="sldNum" sz="quarter" idx="12"/>
          </p:nvPr>
        </p:nvSpPr>
        <p:spPr/>
        <p:txBody>
          <a:bodyPr/>
          <a:lstStyle/>
          <a:p>
            <a:fld id="{EC33B370-F672-B743-B3AF-248A63C17270}" type="slidenum">
              <a:rPr lang="en-US" smtClean="0"/>
              <a:pPr/>
              <a:t>19</a:t>
            </a:fld>
            <a:endParaRPr lang="en-US"/>
          </a:p>
        </p:txBody>
      </p:sp>
      <p:sp>
        <p:nvSpPr>
          <p:cNvPr id="6" name="Date Placeholder 5"/>
          <p:cNvSpPr>
            <a:spLocks noGrp="1"/>
          </p:cNvSpPr>
          <p:nvPr>
            <p:ph type="dt" sz="half" idx="10"/>
          </p:nvPr>
        </p:nvSpPr>
        <p:spPr/>
        <p:txBody>
          <a:bodyPr/>
          <a:lstStyle/>
          <a:p>
            <a:fld id="{4CFD6B35-256A-2A40-9472-A482CF8F5D90}" type="datetime1">
              <a:rPr lang="en-GB" smtClean="0"/>
              <a:pPr/>
              <a:t>13/04/2022</a:t>
            </a:fld>
            <a:endParaRPr lang="en-US"/>
          </a:p>
        </p:txBody>
      </p:sp>
    </p:spTree>
  </p:cSld>
  <p:clrMapOvr>
    <a:masterClrMapping/>
  </p:clrMapOvr>
  <p:transition spd="med">
    <p:wipe dir="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Topics covered</a:t>
            </a:r>
            <a:endParaRPr lang="en-US" dirty="0"/>
          </a:p>
        </p:txBody>
      </p:sp>
      <p:sp>
        <p:nvSpPr>
          <p:cNvPr id="3" name="Content Placeholder 2"/>
          <p:cNvSpPr>
            <a:spLocks noGrp="1"/>
          </p:cNvSpPr>
          <p:nvPr>
            <p:ph idx="1"/>
          </p:nvPr>
        </p:nvSpPr>
        <p:spPr/>
        <p:txBody>
          <a:bodyPr/>
          <a:lstStyle/>
          <a:p>
            <a:r>
              <a:rPr lang="en-US" dirty="0" smtClean="0"/>
              <a:t>Architectural design decisions</a:t>
            </a:r>
            <a:endParaRPr lang="en-GB" dirty="0" smtClean="0"/>
          </a:p>
          <a:p>
            <a:r>
              <a:rPr lang="en-US" smtClean="0"/>
              <a:t>Architectural views</a:t>
            </a:r>
            <a:endParaRPr lang="en-GB" dirty="0" smtClean="0"/>
          </a:p>
          <a:p>
            <a:r>
              <a:rPr lang="en-US" dirty="0" smtClean="0"/>
              <a:t>Architectural patterns</a:t>
            </a:r>
            <a:endParaRPr lang="en-GB" dirty="0" smtClean="0"/>
          </a:p>
          <a:p>
            <a:r>
              <a:rPr lang="en-US" dirty="0" smtClean="0"/>
              <a:t>Application architectures</a:t>
            </a:r>
            <a:endParaRPr lang="en-GB" dirty="0" smtClean="0"/>
          </a:p>
          <a:p>
            <a:endParaRPr lang="en-US" dirty="0"/>
          </a:p>
        </p:txBody>
      </p:sp>
      <p:sp>
        <p:nvSpPr>
          <p:cNvPr id="5" name="Footer Placeholder 4"/>
          <p:cNvSpPr>
            <a:spLocks noGrp="1"/>
          </p:cNvSpPr>
          <p:nvPr>
            <p:ph type="ftr" sz="quarter" idx="11"/>
          </p:nvPr>
        </p:nvSpPr>
        <p:spPr/>
        <p:txBody>
          <a:bodyPr/>
          <a:lstStyle/>
          <a:p>
            <a:r>
              <a:rPr lang="en-US" smtClean="0"/>
              <a:t>Chapter 6 Architectural Design</a:t>
            </a:r>
            <a:endParaRPr lang="en-US"/>
          </a:p>
        </p:txBody>
      </p:sp>
      <p:sp>
        <p:nvSpPr>
          <p:cNvPr id="4" name="Slide Number Placeholder 3"/>
          <p:cNvSpPr>
            <a:spLocks noGrp="1"/>
          </p:cNvSpPr>
          <p:nvPr>
            <p:ph type="sldNum" sz="quarter" idx="12"/>
          </p:nvPr>
        </p:nvSpPr>
        <p:spPr/>
        <p:txBody>
          <a:bodyPr/>
          <a:lstStyle/>
          <a:p>
            <a:fld id="{EC33B370-F672-B743-B3AF-248A63C17270}" type="slidenum">
              <a:rPr lang="en-US" smtClean="0"/>
              <a:pPr/>
              <a:t>2</a:t>
            </a:fld>
            <a:endParaRPr lang="en-US"/>
          </a:p>
        </p:txBody>
      </p:sp>
      <p:sp>
        <p:nvSpPr>
          <p:cNvPr id="6" name="Date Placeholder 5"/>
          <p:cNvSpPr>
            <a:spLocks noGrp="1"/>
          </p:cNvSpPr>
          <p:nvPr>
            <p:ph type="dt" sz="half" idx="10"/>
          </p:nvPr>
        </p:nvSpPr>
        <p:spPr/>
        <p:txBody>
          <a:bodyPr/>
          <a:lstStyle/>
          <a:p>
            <a:fld id="{10DA222A-6274-584F-843B-597E4D81CC7C}" type="datetime1">
              <a:rPr lang="en-GB" smtClean="0"/>
              <a:pPr/>
              <a:t>13/04/2022</a:t>
            </a:fld>
            <a:endParaRPr lang="en-US"/>
          </a:p>
        </p:txBody>
      </p:sp>
    </p:spTree>
  </p:cSld>
  <p:clrMapOvr>
    <a:masterClrMapping/>
  </p:clrMapOvr>
  <p:transition spd="med">
    <p:wipe dir="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Representing architectural views</a:t>
            </a:r>
            <a:endParaRPr lang="en-US" dirty="0"/>
          </a:p>
        </p:txBody>
      </p:sp>
      <p:sp>
        <p:nvSpPr>
          <p:cNvPr id="3" name="Content Placeholder 2"/>
          <p:cNvSpPr>
            <a:spLocks noGrp="1"/>
          </p:cNvSpPr>
          <p:nvPr>
            <p:ph idx="1"/>
          </p:nvPr>
        </p:nvSpPr>
        <p:spPr/>
        <p:txBody>
          <a:bodyPr/>
          <a:lstStyle/>
          <a:p>
            <a:r>
              <a:rPr lang="en-US" dirty="0" smtClean="0"/>
              <a:t>Some people argue that the Unified Modeling Language (UML) is an appropriate notation for describing and documenting system architectures</a:t>
            </a:r>
          </a:p>
          <a:p>
            <a:r>
              <a:rPr lang="en-US" dirty="0" smtClean="0"/>
              <a:t>I disagree with this as I do not think that the UML includes abstractions appropriate for high-level system description.</a:t>
            </a:r>
          </a:p>
          <a:p>
            <a:r>
              <a:rPr lang="en-US" dirty="0" smtClean="0"/>
              <a:t>Architectural description languages (ADLs) have been developed but are not widely used</a:t>
            </a:r>
          </a:p>
          <a:p>
            <a:endParaRPr lang="en-US" dirty="0"/>
          </a:p>
        </p:txBody>
      </p:sp>
      <p:sp>
        <p:nvSpPr>
          <p:cNvPr id="4" name="Footer Placeholder 3"/>
          <p:cNvSpPr>
            <a:spLocks noGrp="1"/>
          </p:cNvSpPr>
          <p:nvPr>
            <p:ph type="ftr" sz="quarter" idx="11"/>
          </p:nvPr>
        </p:nvSpPr>
        <p:spPr/>
        <p:txBody>
          <a:bodyPr/>
          <a:lstStyle/>
          <a:p>
            <a:r>
              <a:rPr lang="en-US" smtClean="0"/>
              <a:t>Chapter 6 Architectural Design</a:t>
            </a:r>
            <a:endParaRPr lang="en-US"/>
          </a:p>
        </p:txBody>
      </p:sp>
      <p:sp>
        <p:nvSpPr>
          <p:cNvPr id="5" name="Slide Number Placeholder 4"/>
          <p:cNvSpPr>
            <a:spLocks noGrp="1"/>
          </p:cNvSpPr>
          <p:nvPr>
            <p:ph type="sldNum" sz="quarter" idx="12"/>
          </p:nvPr>
        </p:nvSpPr>
        <p:spPr/>
        <p:txBody>
          <a:bodyPr/>
          <a:lstStyle/>
          <a:p>
            <a:fld id="{EC33B370-F672-B743-B3AF-248A63C17270}" type="slidenum">
              <a:rPr lang="en-US" smtClean="0"/>
              <a:pPr/>
              <a:t>20</a:t>
            </a:fld>
            <a:endParaRPr lang="en-US"/>
          </a:p>
        </p:txBody>
      </p:sp>
      <p:sp>
        <p:nvSpPr>
          <p:cNvPr id="6" name="Date Placeholder 5"/>
          <p:cNvSpPr>
            <a:spLocks noGrp="1"/>
          </p:cNvSpPr>
          <p:nvPr>
            <p:ph type="dt" sz="half" idx="10"/>
          </p:nvPr>
        </p:nvSpPr>
        <p:spPr/>
        <p:txBody>
          <a:bodyPr/>
          <a:lstStyle/>
          <a:p>
            <a:fld id="{C807C2EE-6F5B-394F-836A-596BEC395EFD}" type="datetime1">
              <a:rPr lang="en-GB" smtClean="0"/>
              <a:pPr/>
              <a:t>13/04/2022</a:t>
            </a:fld>
            <a:endParaRPr lang="en-US"/>
          </a:p>
        </p:txBody>
      </p:sp>
    </p:spTree>
    <p:extLst>
      <p:ext uri="{BB962C8B-B14F-4D97-AF65-F5344CB8AC3E}">
        <p14:creationId xmlns:p14="http://schemas.microsoft.com/office/powerpoint/2010/main" xmlns="" val="241184704"/>
      </p:ext>
    </p:extLst>
  </p:cSld>
  <p:clrMapOvr>
    <a:masterClrMapping/>
  </p:clrMapOvr>
  <p:transition spd="med">
    <p:wipe dir="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426954"/>
            <a:ext cx="8229600" cy="1143000"/>
          </a:xfrm>
        </p:spPr>
        <p:txBody>
          <a:bodyPr/>
          <a:lstStyle/>
          <a:p>
            <a:pPr algn="ctr"/>
            <a:r>
              <a:rPr lang="en-US" dirty="0" smtClean="0"/>
              <a:t>Architectural patterns</a:t>
            </a:r>
            <a:endParaRPr lang="en-US" dirty="0"/>
          </a:p>
        </p:txBody>
      </p:sp>
      <p:sp>
        <p:nvSpPr>
          <p:cNvPr id="3" name="Content Placeholder 2"/>
          <p:cNvSpPr>
            <a:spLocks noGrp="1"/>
          </p:cNvSpPr>
          <p:nvPr>
            <p:ph idx="1"/>
          </p:nvPr>
        </p:nvSpPr>
        <p:spPr/>
        <p:txBody>
          <a:bodyPr/>
          <a:lstStyle/>
          <a:p>
            <a:endParaRPr lang="en-US"/>
          </a:p>
        </p:txBody>
      </p:sp>
      <p:sp>
        <p:nvSpPr>
          <p:cNvPr id="4" name="Footer Placeholder 3"/>
          <p:cNvSpPr>
            <a:spLocks noGrp="1"/>
          </p:cNvSpPr>
          <p:nvPr>
            <p:ph type="ftr" sz="quarter" idx="11"/>
          </p:nvPr>
        </p:nvSpPr>
        <p:spPr/>
        <p:txBody>
          <a:bodyPr/>
          <a:lstStyle/>
          <a:p>
            <a:r>
              <a:rPr lang="en-US" smtClean="0"/>
              <a:t>Chapter 6 Architectural Design</a:t>
            </a:r>
            <a:endParaRPr lang="en-US"/>
          </a:p>
        </p:txBody>
      </p:sp>
      <p:sp>
        <p:nvSpPr>
          <p:cNvPr id="5" name="Slide Number Placeholder 4"/>
          <p:cNvSpPr>
            <a:spLocks noGrp="1"/>
          </p:cNvSpPr>
          <p:nvPr>
            <p:ph type="sldNum" sz="quarter" idx="12"/>
          </p:nvPr>
        </p:nvSpPr>
        <p:spPr/>
        <p:txBody>
          <a:bodyPr/>
          <a:lstStyle/>
          <a:p>
            <a:fld id="{EC33B370-F672-B743-B3AF-248A63C17270}" type="slidenum">
              <a:rPr lang="en-US" smtClean="0"/>
              <a:pPr/>
              <a:t>21</a:t>
            </a:fld>
            <a:endParaRPr lang="en-US"/>
          </a:p>
        </p:txBody>
      </p:sp>
      <p:sp>
        <p:nvSpPr>
          <p:cNvPr id="6" name="Date Placeholder 5"/>
          <p:cNvSpPr>
            <a:spLocks noGrp="1"/>
          </p:cNvSpPr>
          <p:nvPr>
            <p:ph type="dt" sz="half" idx="10"/>
          </p:nvPr>
        </p:nvSpPr>
        <p:spPr/>
        <p:txBody>
          <a:bodyPr/>
          <a:lstStyle/>
          <a:p>
            <a:fld id="{50621CF8-8542-A840-BABB-E0B22B2F0879}" type="datetime1">
              <a:rPr lang="en-GB" smtClean="0"/>
              <a:pPr/>
              <a:t>13/04/2022</a:t>
            </a:fld>
            <a:endParaRPr lang="en-US"/>
          </a:p>
        </p:txBody>
      </p:sp>
    </p:spTree>
    <p:extLst>
      <p:ext uri="{BB962C8B-B14F-4D97-AF65-F5344CB8AC3E}">
        <p14:creationId xmlns:p14="http://schemas.microsoft.com/office/powerpoint/2010/main" xmlns="" val="2437121426"/>
      </p:ext>
    </p:extLst>
  </p:cSld>
  <p:clrMapOvr>
    <a:masterClrMapping/>
  </p:clrMapOvr>
  <p:transition spd="med">
    <p:wipe dir="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Architectural patterns</a:t>
            </a:r>
            <a:endParaRPr lang="en-US" dirty="0"/>
          </a:p>
        </p:txBody>
      </p:sp>
      <p:sp>
        <p:nvSpPr>
          <p:cNvPr id="3" name="Content Placeholder 2"/>
          <p:cNvSpPr>
            <a:spLocks noGrp="1"/>
          </p:cNvSpPr>
          <p:nvPr>
            <p:ph idx="1"/>
          </p:nvPr>
        </p:nvSpPr>
        <p:spPr/>
        <p:txBody>
          <a:bodyPr/>
          <a:lstStyle/>
          <a:p>
            <a:r>
              <a:rPr lang="en-US" dirty="0" smtClean="0"/>
              <a:t>Patterns are a means of representing, sharing and reusing knowledge.</a:t>
            </a:r>
          </a:p>
          <a:p>
            <a:r>
              <a:rPr lang="en-US" dirty="0" smtClean="0"/>
              <a:t>An architectural pattern is a stylized description of good design practice, which has been tried and tested in different environments.</a:t>
            </a:r>
          </a:p>
          <a:p>
            <a:r>
              <a:rPr lang="en-US" dirty="0" smtClean="0"/>
              <a:t>Patterns should include information about when they are and when the are not useful.</a:t>
            </a:r>
          </a:p>
          <a:p>
            <a:r>
              <a:rPr lang="en-US" dirty="0" smtClean="0"/>
              <a:t>Patterns may be represented using tabular and graphical descriptions.</a:t>
            </a:r>
          </a:p>
          <a:p>
            <a:pPr>
              <a:buNone/>
            </a:pPr>
            <a:endParaRPr lang="en-US" dirty="0"/>
          </a:p>
        </p:txBody>
      </p:sp>
      <p:sp>
        <p:nvSpPr>
          <p:cNvPr id="5" name="Footer Placeholder 4"/>
          <p:cNvSpPr>
            <a:spLocks noGrp="1"/>
          </p:cNvSpPr>
          <p:nvPr>
            <p:ph type="ftr" sz="quarter" idx="11"/>
          </p:nvPr>
        </p:nvSpPr>
        <p:spPr/>
        <p:txBody>
          <a:bodyPr/>
          <a:lstStyle/>
          <a:p>
            <a:r>
              <a:rPr lang="en-US" smtClean="0"/>
              <a:t>Chapter 6 Architectural Design</a:t>
            </a:r>
            <a:endParaRPr lang="en-US"/>
          </a:p>
        </p:txBody>
      </p:sp>
      <p:sp>
        <p:nvSpPr>
          <p:cNvPr id="4" name="Slide Number Placeholder 3"/>
          <p:cNvSpPr>
            <a:spLocks noGrp="1"/>
          </p:cNvSpPr>
          <p:nvPr>
            <p:ph type="sldNum" sz="quarter" idx="12"/>
          </p:nvPr>
        </p:nvSpPr>
        <p:spPr/>
        <p:txBody>
          <a:bodyPr/>
          <a:lstStyle/>
          <a:p>
            <a:fld id="{EC33B370-F672-B743-B3AF-248A63C17270}" type="slidenum">
              <a:rPr lang="en-US" smtClean="0"/>
              <a:pPr/>
              <a:t>22</a:t>
            </a:fld>
            <a:endParaRPr lang="en-US"/>
          </a:p>
        </p:txBody>
      </p:sp>
      <p:sp>
        <p:nvSpPr>
          <p:cNvPr id="6" name="Date Placeholder 5"/>
          <p:cNvSpPr>
            <a:spLocks noGrp="1"/>
          </p:cNvSpPr>
          <p:nvPr>
            <p:ph type="dt" sz="half" idx="10"/>
          </p:nvPr>
        </p:nvSpPr>
        <p:spPr/>
        <p:txBody>
          <a:bodyPr/>
          <a:lstStyle/>
          <a:p>
            <a:fld id="{FEF517C4-8B81-BB44-A73D-FC0C8589C762}" type="datetime1">
              <a:rPr lang="en-GB" smtClean="0"/>
              <a:pPr/>
              <a:t>13/04/2022</a:t>
            </a:fld>
            <a:endParaRPr lang="en-US"/>
          </a:p>
        </p:txBody>
      </p:sp>
    </p:spTree>
  </p:cSld>
  <p:clrMapOvr>
    <a:masterClrMapping/>
  </p:clrMapOvr>
  <p:transition spd="med">
    <p:wipe dir="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Model-View-Controller (MVC) pattern</a:t>
            </a:r>
            <a:r>
              <a:rPr lang="en-GB" dirty="0" smtClean="0"/>
              <a:t> </a:t>
            </a:r>
            <a:endParaRPr lang="en-US" dirty="0"/>
          </a:p>
        </p:txBody>
      </p:sp>
      <p:graphicFrame>
        <p:nvGraphicFramePr>
          <p:cNvPr id="4" name="Content Placeholder 3"/>
          <p:cNvGraphicFramePr>
            <a:graphicFrameLocks noGrp="1"/>
          </p:cNvGraphicFramePr>
          <p:nvPr>
            <p:ph idx="1"/>
          </p:nvPr>
        </p:nvGraphicFramePr>
        <p:xfrm>
          <a:off x="457200" y="1693404"/>
          <a:ext cx="8229600" cy="4210627"/>
        </p:xfrm>
        <a:graphic>
          <a:graphicData uri="http://schemas.openxmlformats.org/drawingml/2006/table">
            <a:tbl>
              <a:tblPr firstRow="1" bandRow="1">
                <a:tableStyleId>{5C22544A-7EE6-4342-B048-85BDC9FD1C3A}</a:tableStyleId>
              </a:tblPr>
              <a:tblGrid>
                <a:gridCol w="2001917"/>
                <a:gridCol w="6227683"/>
              </a:tblGrid>
              <a:tr h="429115">
                <a:tc>
                  <a:txBody>
                    <a:bodyPr/>
                    <a:lstStyle/>
                    <a:p>
                      <a:pPr algn="just">
                        <a:spcAft>
                          <a:spcPts val="0"/>
                        </a:spcAft>
                        <a:tabLst>
                          <a:tab pos="342900" algn="l"/>
                          <a:tab pos="685800" algn="l"/>
                          <a:tab pos="1028700" algn="l"/>
                        </a:tabLst>
                      </a:pPr>
                      <a:r>
                        <a:rPr lang="en-GB" sz="1400" b="1" dirty="0" smtClean="0">
                          <a:solidFill>
                            <a:srgbClr val="000000"/>
                          </a:solidFill>
                          <a:latin typeface="Helvetica"/>
                          <a:ea typeface="Times New Roman"/>
                          <a:cs typeface="Helvetica"/>
                        </a:rPr>
                        <a:t>Name</a:t>
                      </a:r>
                      <a:endParaRPr lang="en-GB" sz="1400" b="1" dirty="0">
                        <a:solidFill>
                          <a:srgbClr val="000000"/>
                        </a:solidFill>
                        <a:latin typeface="Helvetica"/>
                        <a:ea typeface="Times New Roman"/>
                        <a:cs typeface="Helvetica"/>
                      </a:endParaRPr>
                    </a:p>
                  </a:txBody>
                  <a:tcPr marL="68580" marR="68580" marT="0" marB="0"/>
                </a:tc>
                <a:tc>
                  <a:txBody>
                    <a:bodyPr/>
                    <a:lstStyle/>
                    <a:p>
                      <a:pPr algn="just">
                        <a:spcAft>
                          <a:spcPts val="0"/>
                        </a:spcAft>
                        <a:tabLst>
                          <a:tab pos="342900" algn="l"/>
                          <a:tab pos="685800" algn="l"/>
                          <a:tab pos="1028700" algn="l"/>
                        </a:tabLst>
                      </a:pPr>
                      <a:r>
                        <a:rPr lang="en-GB" sz="1400" b="1" dirty="0">
                          <a:solidFill>
                            <a:srgbClr val="000000"/>
                          </a:solidFill>
                          <a:latin typeface="Helvetica"/>
                          <a:ea typeface="Times New Roman"/>
                          <a:cs typeface="Helvetica"/>
                        </a:rPr>
                        <a:t>MVC (Model-View-Controller</a:t>
                      </a:r>
                      <a:r>
                        <a:rPr lang="en-GB" sz="1400" b="1" dirty="0" smtClean="0">
                          <a:solidFill>
                            <a:srgbClr val="000000"/>
                          </a:solidFill>
                          <a:latin typeface="Helvetica"/>
                          <a:ea typeface="Times New Roman"/>
                          <a:cs typeface="Helvetica"/>
                        </a:rPr>
                        <a:t>)</a:t>
                      </a:r>
                      <a:endParaRPr lang="en-GB" sz="1400" b="1" dirty="0">
                        <a:solidFill>
                          <a:srgbClr val="000000"/>
                        </a:solidFill>
                        <a:latin typeface="Helvetica"/>
                        <a:ea typeface="Times New Roman"/>
                        <a:cs typeface="Helvetica"/>
                      </a:endParaRPr>
                    </a:p>
                  </a:txBody>
                  <a:tcPr marL="68580" marR="68580" marT="0" marB="0"/>
                </a:tc>
              </a:tr>
              <a:tr h="1552020">
                <a:tc>
                  <a:txBody>
                    <a:bodyPr/>
                    <a:lstStyle/>
                    <a:p>
                      <a:pPr algn="just">
                        <a:spcAft>
                          <a:spcPts val="0"/>
                        </a:spcAft>
                        <a:tabLst>
                          <a:tab pos="342900" algn="l"/>
                          <a:tab pos="685800" algn="l"/>
                          <a:tab pos="1028700" algn="l"/>
                        </a:tabLst>
                      </a:pPr>
                      <a:r>
                        <a:rPr lang="en-GB" sz="1400" b="1" dirty="0" smtClean="0">
                          <a:solidFill>
                            <a:srgbClr val="000000"/>
                          </a:solidFill>
                          <a:latin typeface="Helvetica"/>
                          <a:ea typeface="Times New Roman"/>
                          <a:cs typeface="Helvetica"/>
                        </a:rPr>
                        <a:t>Description</a:t>
                      </a:r>
                      <a:endParaRPr lang="en-GB" sz="1400" b="1" dirty="0">
                        <a:solidFill>
                          <a:srgbClr val="000000"/>
                        </a:solidFill>
                        <a:latin typeface="Helvetica"/>
                        <a:ea typeface="Times New Roman"/>
                        <a:cs typeface="Helvetica"/>
                      </a:endParaRPr>
                    </a:p>
                  </a:txBody>
                  <a:tcPr marL="68580" marR="68580" marT="0" marB="0"/>
                </a:tc>
                <a:tc>
                  <a:txBody>
                    <a:bodyPr/>
                    <a:lstStyle/>
                    <a:p>
                      <a:pPr algn="just">
                        <a:spcAft>
                          <a:spcPts val="0"/>
                        </a:spcAft>
                        <a:tabLst>
                          <a:tab pos="342900" algn="l"/>
                          <a:tab pos="685800" algn="l"/>
                          <a:tab pos="1028700" algn="l"/>
                        </a:tabLst>
                      </a:pPr>
                      <a:r>
                        <a:rPr lang="en-GB" sz="1400" dirty="0">
                          <a:solidFill>
                            <a:srgbClr val="000000"/>
                          </a:solidFill>
                          <a:latin typeface="Helvetica"/>
                          <a:ea typeface="Times New Roman"/>
                          <a:cs typeface="Helvetica"/>
                        </a:rPr>
                        <a:t>Separates presentation and interaction from the system data. The system is structured into three logical components that interact with each other. The Model component manages the system data and associated operations on that data. The View component defines and manages how the data is presented to the user. The Controller component manages user interaction (e.g., key presses, mouse clicks, etc.) and passes these interactions to the View and the Model. See Figure 6.3.</a:t>
                      </a:r>
                    </a:p>
                  </a:txBody>
                  <a:tcPr marL="68580" marR="68580" marT="0" marB="0"/>
                </a:tc>
              </a:tr>
              <a:tr h="449594">
                <a:tc>
                  <a:txBody>
                    <a:bodyPr/>
                    <a:lstStyle/>
                    <a:p>
                      <a:pPr algn="just">
                        <a:spcAft>
                          <a:spcPts val="0"/>
                        </a:spcAft>
                        <a:tabLst>
                          <a:tab pos="342900" algn="l"/>
                          <a:tab pos="685800" algn="l"/>
                          <a:tab pos="1028700" algn="l"/>
                        </a:tabLst>
                      </a:pPr>
                      <a:r>
                        <a:rPr lang="en-GB" sz="1400" b="1">
                          <a:solidFill>
                            <a:srgbClr val="000000"/>
                          </a:solidFill>
                          <a:latin typeface="Helvetica"/>
                          <a:ea typeface="Times New Roman"/>
                          <a:cs typeface="Helvetica"/>
                        </a:rPr>
                        <a:t>Example</a:t>
                      </a:r>
                    </a:p>
                  </a:txBody>
                  <a:tcPr marL="68580" marR="68580" marT="0" marB="0"/>
                </a:tc>
                <a:tc>
                  <a:txBody>
                    <a:bodyPr/>
                    <a:lstStyle/>
                    <a:p>
                      <a:pPr algn="just">
                        <a:spcAft>
                          <a:spcPts val="0"/>
                        </a:spcAft>
                        <a:tabLst>
                          <a:tab pos="342900" algn="l"/>
                          <a:tab pos="685800" algn="l"/>
                          <a:tab pos="1028700" algn="l"/>
                        </a:tabLst>
                      </a:pPr>
                      <a:r>
                        <a:rPr lang="en-GB" sz="1400" dirty="0">
                          <a:solidFill>
                            <a:srgbClr val="000000"/>
                          </a:solidFill>
                          <a:latin typeface="Helvetica"/>
                          <a:ea typeface="Times New Roman"/>
                          <a:cs typeface="Helvetica"/>
                        </a:rPr>
                        <a:t>Figure 6.4 shows the architecture of a web-based application system organized using the MVC pattern.</a:t>
                      </a:r>
                    </a:p>
                  </a:txBody>
                  <a:tcPr marL="68580" marR="68580" marT="0" marB="0"/>
                </a:tc>
              </a:tr>
              <a:tr h="665152">
                <a:tc>
                  <a:txBody>
                    <a:bodyPr/>
                    <a:lstStyle/>
                    <a:p>
                      <a:pPr algn="just">
                        <a:spcAft>
                          <a:spcPts val="0"/>
                        </a:spcAft>
                        <a:tabLst>
                          <a:tab pos="342900" algn="l"/>
                          <a:tab pos="685800" algn="l"/>
                          <a:tab pos="1028700" algn="l"/>
                        </a:tabLst>
                      </a:pPr>
                      <a:r>
                        <a:rPr lang="en-GB" sz="1400" b="1">
                          <a:solidFill>
                            <a:srgbClr val="000000"/>
                          </a:solidFill>
                          <a:latin typeface="Helvetica"/>
                          <a:ea typeface="Times New Roman"/>
                          <a:cs typeface="Helvetica"/>
                        </a:rPr>
                        <a:t>When used</a:t>
                      </a:r>
                    </a:p>
                  </a:txBody>
                  <a:tcPr marL="68580" marR="68580" marT="0" marB="0"/>
                </a:tc>
                <a:tc>
                  <a:txBody>
                    <a:bodyPr/>
                    <a:lstStyle/>
                    <a:p>
                      <a:pPr algn="just">
                        <a:spcAft>
                          <a:spcPts val="0"/>
                        </a:spcAft>
                        <a:tabLst>
                          <a:tab pos="342900" algn="l"/>
                          <a:tab pos="685800" algn="l"/>
                          <a:tab pos="1028700" algn="l"/>
                        </a:tabLst>
                      </a:pPr>
                      <a:r>
                        <a:rPr lang="en-GB" sz="1400" dirty="0">
                          <a:solidFill>
                            <a:srgbClr val="000000"/>
                          </a:solidFill>
                          <a:latin typeface="Helvetica"/>
                          <a:ea typeface="Times New Roman"/>
                          <a:cs typeface="Helvetica"/>
                        </a:rPr>
                        <a:t>Used when there are multiple ways to view and interact with data. Also used when the future requirements for interaction and presentation of data are unknown. </a:t>
                      </a:r>
                    </a:p>
                  </a:txBody>
                  <a:tcPr marL="68580" marR="68580" marT="0" marB="0"/>
                </a:tc>
              </a:tr>
              <a:tr h="665152">
                <a:tc>
                  <a:txBody>
                    <a:bodyPr/>
                    <a:lstStyle/>
                    <a:p>
                      <a:pPr algn="just">
                        <a:spcAft>
                          <a:spcPts val="0"/>
                        </a:spcAft>
                        <a:tabLst>
                          <a:tab pos="342900" algn="l"/>
                          <a:tab pos="685800" algn="l"/>
                          <a:tab pos="1028700" algn="l"/>
                        </a:tabLst>
                      </a:pPr>
                      <a:r>
                        <a:rPr lang="en-GB" sz="1400" b="1">
                          <a:solidFill>
                            <a:srgbClr val="000000"/>
                          </a:solidFill>
                          <a:latin typeface="Helvetica"/>
                          <a:ea typeface="Times New Roman"/>
                          <a:cs typeface="Helvetica"/>
                        </a:rPr>
                        <a:t>Advantages</a:t>
                      </a:r>
                    </a:p>
                  </a:txBody>
                  <a:tcPr marL="68580" marR="68580" marT="0" marB="0"/>
                </a:tc>
                <a:tc>
                  <a:txBody>
                    <a:bodyPr/>
                    <a:lstStyle/>
                    <a:p>
                      <a:pPr algn="just">
                        <a:spcAft>
                          <a:spcPts val="0"/>
                        </a:spcAft>
                        <a:tabLst>
                          <a:tab pos="342900" algn="l"/>
                          <a:tab pos="685800" algn="l"/>
                          <a:tab pos="1028700" algn="l"/>
                        </a:tabLst>
                      </a:pPr>
                      <a:r>
                        <a:rPr lang="en-GB" sz="1400" dirty="0">
                          <a:solidFill>
                            <a:srgbClr val="000000"/>
                          </a:solidFill>
                          <a:latin typeface="Helvetica"/>
                          <a:ea typeface="Times New Roman"/>
                          <a:cs typeface="Helvetica"/>
                        </a:rPr>
                        <a:t>Allows the data to change independently of its representation and vice versa. Supports presentation of the same data in different ways with changes made in one representation shown in all of them. </a:t>
                      </a:r>
                    </a:p>
                  </a:txBody>
                  <a:tcPr marL="68580" marR="68580" marT="0" marB="0"/>
                </a:tc>
              </a:tr>
              <a:tr h="449594">
                <a:tc>
                  <a:txBody>
                    <a:bodyPr/>
                    <a:lstStyle/>
                    <a:p>
                      <a:pPr algn="just">
                        <a:spcAft>
                          <a:spcPts val="0"/>
                        </a:spcAft>
                        <a:tabLst>
                          <a:tab pos="342900" algn="l"/>
                          <a:tab pos="685800" algn="l"/>
                          <a:tab pos="1028700" algn="l"/>
                        </a:tabLst>
                      </a:pPr>
                      <a:r>
                        <a:rPr lang="en-GB" sz="1400" b="1">
                          <a:solidFill>
                            <a:srgbClr val="000000"/>
                          </a:solidFill>
                          <a:latin typeface="Helvetica"/>
                          <a:ea typeface="Times New Roman"/>
                          <a:cs typeface="Helvetica"/>
                        </a:rPr>
                        <a:t>Disadvantages</a:t>
                      </a:r>
                    </a:p>
                  </a:txBody>
                  <a:tcPr marL="68580" marR="68580" marT="0" marB="0"/>
                </a:tc>
                <a:tc>
                  <a:txBody>
                    <a:bodyPr/>
                    <a:lstStyle/>
                    <a:p>
                      <a:pPr algn="just">
                        <a:spcAft>
                          <a:spcPts val="0"/>
                        </a:spcAft>
                        <a:tabLst>
                          <a:tab pos="342900" algn="l"/>
                          <a:tab pos="685800" algn="l"/>
                          <a:tab pos="1028700" algn="l"/>
                        </a:tabLst>
                      </a:pPr>
                      <a:r>
                        <a:rPr lang="en-GB" sz="1400" dirty="0">
                          <a:solidFill>
                            <a:srgbClr val="000000"/>
                          </a:solidFill>
                          <a:latin typeface="Helvetica"/>
                          <a:ea typeface="Times New Roman"/>
                          <a:cs typeface="Helvetica"/>
                        </a:rPr>
                        <a:t>Can involve additional code and code complexity when the data model and interactions are simple</a:t>
                      </a:r>
                      <a:r>
                        <a:rPr lang="en-GB" sz="1400" dirty="0" smtClean="0">
                          <a:solidFill>
                            <a:srgbClr val="000000"/>
                          </a:solidFill>
                          <a:latin typeface="Helvetica"/>
                          <a:ea typeface="Times New Roman"/>
                          <a:cs typeface="Helvetica"/>
                        </a:rPr>
                        <a:t>.</a:t>
                      </a:r>
                      <a:endParaRPr lang="en-GB" sz="1400" dirty="0">
                        <a:solidFill>
                          <a:srgbClr val="000000"/>
                        </a:solidFill>
                        <a:latin typeface="Helvetica"/>
                        <a:ea typeface="Times New Roman"/>
                        <a:cs typeface="Helvetica"/>
                      </a:endParaRPr>
                    </a:p>
                  </a:txBody>
                  <a:tcPr marL="68580" marR="68580" marT="0" marB="0"/>
                </a:tc>
              </a:tr>
            </a:tbl>
          </a:graphicData>
        </a:graphic>
      </p:graphicFrame>
      <p:sp>
        <p:nvSpPr>
          <p:cNvPr id="6" name="Footer Placeholder 5"/>
          <p:cNvSpPr>
            <a:spLocks noGrp="1"/>
          </p:cNvSpPr>
          <p:nvPr>
            <p:ph type="ftr" sz="quarter" idx="11"/>
          </p:nvPr>
        </p:nvSpPr>
        <p:spPr/>
        <p:txBody>
          <a:bodyPr/>
          <a:lstStyle/>
          <a:p>
            <a:r>
              <a:rPr lang="en-US" smtClean="0"/>
              <a:t>Chapter 6 Architectural Design</a:t>
            </a:r>
            <a:endParaRPr lang="en-US"/>
          </a:p>
        </p:txBody>
      </p:sp>
      <p:sp>
        <p:nvSpPr>
          <p:cNvPr id="5" name="Slide Number Placeholder 4"/>
          <p:cNvSpPr>
            <a:spLocks noGrp="1"/>
          </p:cNvSpPr>
          <p:nvPr>
            <p:ph type="sldNum" sz="quarter" idx="12"/>
          </p:nvPr>
        </p:nvSpPr>
        <p:spPr/>
        <p:txBody>
          <a:bodyPr/>
          <a:lstStyle/>
          <a:p>
            <a:fld id="{EC33B370-F672-B743-B3AF-248A63C17270}" type="slidenum">
              <a:rPr lang="en-US" smtClean="0"/>
              <a:pPr/>
              <a:t>23</a:t>
            </a:fld>
            <a:endParaRPr lang="en-US"/>
          </a:p>
        </p:txBody>
      </p:sp>
      <p:sp>
        <p:nvSpPr>
          <p:cNvPr id="3" name="Date Placeholder 2"/>
          <p:cNvSpPr>
            <a:spLocks noGrp="1"/>
          </p:cNvSpPr>
          <p:nvPr>
            <p:ph type="dt" sz="half" idx="10"/>
          </p:nvPr>
        </p:nvSpPr>
        <p:spPr/>
        <p:txBody>
          <a:bodyPr/>
          <a:lstStyle/>
          <a:p>
            <a:fld id="{F009EBA2-2987-4348-A2A5-702EBF4B79CF}" type="datetime1">
              <a:rPr lang="en-GB" smtClean="0"/>
              <a:pPr/>
              <a:t>13/04/2022</a:t>
            </a:fld>
            <a:endParaRPr lang="en-US"/>
          </a:p>
        </p:txBody>
      </p:sp>
    </p:spTree>
  </p:cSld>
  <p:clrMapOvr>
    <a:masterClrMapping/>
  </p:clrMapOvr>
  <p:transition spd="med">
    <p:wipe dir="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organization of the Model-View-Controller</a:t>
            </a:r>
            <a:r>
              <a:rPr lang="en-GB" dirty="0" smtClean="0"/>
              <a:t> </a:t>
            </a:r>
            <a:endParaRPr lang="en-US" dirty="0"/>
          </a:p>
        </p:txBody>
      </p:sp>
      <p:sp>
        <p:nvSpPr>
          <p:cNvPr id="5" name="Footer Placeholder 4"/>
          <p:cNvSpPr>
            <a:spLocks noGrp="1"/>
          </p:cNvSpPr>
          <p:nvPr>
            <p:ph type="ftr" sz="quarter" idx="11"/>
          </p:nvPr>
        </p:nvSpPr>
        <p:spPr/>
        <p:txBody>
          <a:bodyPr/>
          <a:lstStyle/>
          <a:p>
            <a:r>
              <a:rPr lang="en-US" smtClean="0"/>
              <a:t>Chapter 6 Architectural Design</a:t>
            </a:r>
            <a:endParaRPr lang="en-US"/>
          </a:p>
        </p:txBody>
      </p:sp>
      <p:sp>
        <p:nvSpPr>
          <p:cNvPr id="4" name="Slide Number Placeholder 3"/>
          <p:cNvSpPr>
            <a:spLocks noGrp="1"/>
          </p:cNvSpPr>
          <p:nvPr>
            <p:ph type="sldNum" sz="quarter" idx="12"/>
          </p:nvPr>
        </p:nvSpPr>
        <p:spPr/>
        <p:txBody>
          <a:bodyPr/>
          <a:lstStyle/>
          <a:p>
            <a:fld id="{EC33B370-F672-B743-B3AF-248A63C17270}" type="slidenum">
              <a:rPr lang="en-US" smtClean="0"/>
              <a:pPr/>
              <a:t>24</a:t>
            </a:fld>
            <a:endParaRPr lang="en-US"/>
          </a:p>
        </p:txBody>
      </p:sp>
      <p:pic>
        <p:nvPicPr>
          <p:cNvPr id="16386" name="Picture 2" descr="6"/>
          <p:cNvPicPr>
            <a:picLocks noChangeAspect="1" noChangeArrowheads="1"/>
          </p:cNvPicPr>
          <p:nvPr/>
        </p:nvPicPr>
        <p:blipFill>
          <a:blip r:embed="rId2"/>
          <a:srcRect t="-10443" b="-8620"/>
          <a:stretch>
            <a:fillRect/>
          </a:stretch>
        </p:blipFill>
        <p:spPr bwMode="auto">
          <a:xfrm>
            <a:off x="2063367" y="1952625"/>
            <a:ext cx="4819650" cy="3759200"/>
          </a:xfrm>
          <a:prstGeom prst="rect">
            <a:avLst/>
          </a:prstGeom>
          <a:noFill/>
          <a:ln w="9525">
            <a:noFill/>
            <a:miter lim="800000"/>
            <a:headEnd/>
            <a:tailEnd/>
          </a:ln>
        </p:spPr>
      </p:pic>
      <p:sp>
        <p:nvSpPr>
          <p:cNvPr id="3" name="Date Placeholder 2"/>
          <p:cNvSpPr>
            <a:spLocks noGrp="1"/>
          </p:cNvSpPr>
          <p:nvPr>
            <p:ph type="dt" sz="half" idx="10"/>
          </p:nvPr>
        </p:nvSpPr>
        <p:spPr/>
        <p:txBody>
          <a:bodyPr/>
          <a:lstStyle/>
          <a:p>
            <a:fld id="{7788558B-A437-FB4B-AFA0-D703D735E63F}" type="datetime1">
              <a:rPr lang="en-GB" smtClean="0"/>
              <a:pPr/>
              <a:t>13/04/2022</a:t>
            </a:fld>
            <a:endParaRPr lang="en-US"/>
          </a:p>
        </p:txBody>
      </p:sp>
    </p:spTree>
  </p:cSld>
  <p:clrMapOvr>
    <a:masterClrMapping/>
  </p:clrMapOvr>
  <p:transition spd="med">
    <p:wipe dir="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Web application architecture using the MVC pattern</a:t>
            </a:r>
            <a:r>
              <a:rPr lang="en-GB" dirty="0" smtClean="0"/>
              <a:t> </a:t>
            </a:r>
            <a:endParaRPr lang="en-US" dirty="0"/>
          </a:p>
        </p:txBody>
      </p:sp>
      <p:sp>
        <p:nvSpPr>
          <p:cNvPr id="5" name="Footer Placeholder 4"/>
          <p:cNvSpPr>
            <a:spLocks noGrp="1"/>
          </p:cNvSpPr>
          <p:nvPr>
            <p:ph type="ftr" sz="quarter" idx="11"/>
          </p:nvPr>
        </p:nvSpPr>
        <p:spPr/>
        <p:txBody>
          <a:bodyPr/>
          <a:lstStyle/>
          <a:p>
            <a:r>
              <a:rPr lang="en-US" smtClean="0"/>
              <a:t>Chapter 6 Architectural Design</a:t>
            </a:r>
            <a:endParaRPr lang="en-US"/>
          </a:p>
        </p:txBody>
      </p:sp>
      <p:sp>
        <p:nvSpPr>
          <p:cNvPr id="4" name="Slide Number Placeholder 3"/>
          <p:cNvSpPr>
            <a:spLocks noGrp="1"/>
          </p:cNvSpPr>
          <p:nvPr>
            <p:ph type="sldNum" sz="quarter" idx="12"/>
          </p:nvPr>
        </p:nvSpPr>
        <p:spPr/>
        <p:txBody>
          <a:bodyPr/>
          <a:lstStyle/>
          <a:p>
            <a:fld id="{EC33B370-F672-B743-B3AF-248A63C17270}" type="slidenum">
              <a:rPr lang="en-US" smtClean="0"/>
              <a:pPr/>
              <a:t>25</a:t>
            </a:fld>
            <a:endParaRPr lang="en-US"/>
          </a:p>
        </p:txBody>
      </p:sp>
      <p:pic>
        <p:nvPicPr>
          <p:cNvPr id="17410" name="Picture 2" descr="6"/>
          <p:cNvPicPr>
            <a:picLocks noChangeAspect="1" noChangeArrowheads="1"/>
          </p:cNvPicPr>
          <p:nvPr/>
        </p:nvPicPr>
        <p:blipFill>
          <a:blip r:embed="rId2"/>
          <a:srcRect b="-8466"/>
          <a:stretch>
            <a:fillRect/>
          </a:stretch>
        </p:blipFill>
        <p:spPr bwMode="auto">
          <a:xfrm>
            <a:off x="2166591" y="1828800"/>
            <a:ext cx="4565650" cy="4194175"/>
          </a:xfrm>
          <a:prstGeom prst="rect">
            <a:avLst/>
          </a:prstGeom>
          <a:noFill/>
          <a:ln w="9525">
            <a:noFill/>
            <a:miter lim="800000"/>
            <a:headEnd/>
            <a:tailEnd/>
          </a:ln>
        </p:spPr>
      </p:pic>
      <p:sp>
        <p:nvSpPr>
          <p:cNvPr id="3" name="Date Placeholder 2"/>
          <p:cNvSpPr>
            <a:spLocks noGrp="1"/>
          </p:cNvSpPr>
          <p:nvPr>
            <p:ph type="dt" sz="half" idx="10"/>
          </p:nvPr>
        </p:nvSpPr>
        <p:spPr/>
        <p:txBody>
          <a:bodyPr/>
          <a:lstStyle/>
          <a:p>
            <a:fld id="{FD4BEF1A-CCF5-AD44-A0A1-B250465DC830}" type="datetime1">
              <a:rPr lang="en-GB" smtClean="0"/>
              <a:pPr/>
              <a:t>13/04/2022</a:t>
            </a:fld>
            <a:endParaRPr lang="en-US"/>
          </a:p>
        </p:txBody>
      </p:sp>
    </p:spTree>
  </p:cSld>
  <p:clrMapOvr>
    <a:masterClrMapping/>
  </p:clrMapOvr>
  <p:transition spd="med">
    <p:wipe dir="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noFill/>
          <a:ln/>
        </p:spPr>
        <p:txBody>
          <a:bodyPr lIns="90487" tIns="44450" rIns="90487" bIns="44450"/>
          <a:lstStyle/>
          <a:p>
            <a:r>
              <a:rPr lang="en-GB" dirty="0" smtClean="0"/>
              <a:t>Layered architecture</a:t>
            </a:r>
            <a:endParaRPr lang="en-GB" dirty="0"/>
          </a:p>
        </p:txBody>
      </p:sp>
      <p:sp>
        <p:nvSpPr>
          <p:cNvPr id="19459" name="Rectangle 3"/>
          <p:cNvSpPr>
            <a:spLocks noGrp="1" noChangeArrowheads="1"/>
          </p:cNvSpPr>
          <p:nvPr>
            <p:ph idx="1"/>
          </p:nvPr>
        </p:nvSpPr>
        <p:spPr>
          <a:noFill/>
          <a:ln/>
        </p:spPr>
        <p:txBody>
          <a:bodyPr lIns="90487" tIns="44450" rIns="90487" bIns="44450"/>
          <a:lstStyle/>
          <a:p>
            <a:r>
              <a:rPr lang="en-GB" sz="2400"/>
              <a:t>Used to model the interfacing of sub-systems.</a:t>
            </a:r>
          </a:p>
          <a:p>
            <a:r>
              <a:rPr lang="en-GB" sz="2400"/>
              <a:t>Organises the system into a set of layers (or abstract machines) each of which provide a set of services.</a:t>
            </a:r>
          </a:p>
          <a:p>
            <a:r>
              <a:rPr lang="en-GB" sz="2400"/>
              <a:t>Supports the incremental development of sub-systems in different layers. When a layer interface changes, only the adjacent layer is affected.</a:t>
            </a:r>
          </a:p>
          <a:p>
            <a:r>
              <a:rPr lang="en-GB" sz="2400"/>
              <a:t>However, often artificial to structure systems in this way.</a:t>
            </a:r>
          </a:p>
        </p:txBody>
      </p:sp>
      <p:sp>
        <p:nvSpPr>
          <p:cNvPr id="5" name="Footer Placeholder 4"/>
          <p:cNvSpPr>
            <a:spLocks noGrp="1"/>
          </p:cNvSpPr>
          <p:nvPr>
            <p:ph type="ftr" sz="quarter" idx="11"/>
          </p:nvPr>
        </p:nvSpPr>
        <p:spPr/>
        <p:txBody>
          <a:bodyPr/>
          <a:lstStyle/>
          <a:p>
            <a:r>
              <a:rPr lang="en-US" smtClean="0"/>
              <a:t>Chapter 6 Architectural Design</a:t>
            </a:r>
            <a:endParaRPr lang="en-US"/>
          </a:p>
        </p:txBody>
      </p:sp>
      <p:sp>
        <p:nvSpPr>
          <p:cNvPr id="4" name="Slide Number Placeholder 3"/>
          <p:cNvSpPr>
            <a:spLocks noGrp="1"/>
          </p:cNvSpPr>
          <p:nvPr>
            <p:ph type="sldNum" sz="quarter" idx="12"/>
          </p:nvPr>
        </p:nvSpPr>
        <p:spPr/>
        <p:txBody>
          <a:bodyPr/>
          <a:lstStyle/>
          <a:p>
            <a:fld id="{EC33B370-F672-B743-B3AF-248A63C17270}" type="slidenum">
              <a:rPr lang="en-US" smtClean="0"/>
              <a:pPr/>
              <a:t>26</a:t>
            </a:fld>
            <a:endParaRPr lang="en-US"/>
          </a:p>
        </p:txBody>
      </p:sp>
      <p:sp>
        <p:nvSpPr>
          <p:cNvPr id="2" name="Date Placeholder 1"/>
          <p:cNvSpPr>
            <a:spLocks noGrp="1"/>
          </p:cNvSpPr>
          <p:nvPr>
            <p:ph type="dt" sz="half" idx="10"/>
          </p:nvPr>
        </p:nvSpPr>
        <p:spPr/>
        <p:txBody>
          <a:bodyPr/>
          <a:lstStyle/>
          <a:p>
            <a:fld id="{671AD420-8029-344A-9A64-C4ADDEF11B35}" type="datetime1">
              <a:rPr lang="en-GB" smtClean="0"/>
              <a:pPr/>
              <a:t>13/04/2022</a:t>
            </a:fld>
            <a:endParaRPr lang="en-US"/>
          </a:p>
        </p:txBody>
      </p:sp>
    </p:spTree>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Layered architecture pattern</a:t>
            </a:r>
            <a:r>
              <a:rPr lang="en-GB" dirty="0" smtClean="0"/>
              <a:t> </a:t>
            </a:r>
            <a:endParaRPr lang="en-US" dirty="0"/>
          </a:p>
        </p:txBody>
      </p:sp>
      <p:graphicFrame>
        <p:nvGraphicFramePr>
          <p:cNvPr id="4" name="Content Placeholder 3"/>
          <p:cNvGraphicFramePr>
            <a:graphicFrameLocks noGrp="1"/>
          </p:cNvGraphicFramePr>
          <p:nvPr>
            <p:ph idx="1"/>
          </p:nvPr>
        </p:nvGraphicFramePr>
        <p:xfrm>
          <a:off x="1024689" y="1621197"/>
          <a:ext cx="7190386" cy="4638040"/>
        </p:xfrm>
        <a:graphic>
          <a:graphicData uri="http://schemas.openxmlformats.org/drawingml/2006/table">
            <a:tbl>
              <a:tblPr firstRow="1" bandRow="1">
                <a:tableStyleId>{5C22544A-7EE6-4342-B048-85BDC9FD1C3A}</a:tableStyleId>
              </a:tblPr>
              <a:tblGrid>
                <a:gridCol w="1961618"/>
                <a:gridCol w="5228768"/>
              </a:tblGrid>
              <a:tr h="370840">
                <a:tc>
                  <a:txBody>
                    <a:bodyPr/>
                    <a:lstStyle/>
                    <a:p>
                      <a:pPr algn="just">
                        <a:spcAft>
                          <a:spcPts val="0"/>
                        </a:spcAft>
                        <a:tabLst>
                          <a:tab pos="342900" algn="l"/>
                          <a:tab pos="685800" algn="l"/>
                          <a:tab pos="1028700" algn="l"/>
                        </a:tabLst>
                      </a:pPr>
                      <a:r>
                        <a:rPr lang="en-GB" sz="1400" b="1" dirty="0" smtClean="0">
                          <a:solidFill>
                            <a:srgbClr val="000000"/>
                          </a:solidFill>
                          <a:latin typeface="Helvetica"/>
                          <a:ea typeface="Times New Roman"/>
                          <a:cs typeface="Helvetica"/>
                        </a:rPr>
                        <a:t>Name</a:t>
                      </a:r>
                      <a:endParaRPr lang="en-GB" sz="1400" b="1" dirty="0">
                        <a:solidFill>
                          <a:srgbClr val="000000"/>
                        </a:solidFill>
                        <a:latin typeface="Helvetica"/>
                        <a:ea typeface="Times New Roman"/>
                        <a:cs typeface="Helvetica"/>
                      </a:endParaRPr>
                    </a:p>
                  </a:txBody>
                  <a:tcPr marL="68580" marR="68580" marT="0" marB="0"/>
                </a:tc>
                <a:tc>
                  <a:txBody>
                    <a:bodyPr/>
                    <a:lstStyle/>
                    <a:p>
                      <a:pPr algn="just">
                        <a:spcAft>
                          <a:spcPts val="0"/>
                        </a:spcAft>
                        <a:tabLst>
                          <a:tab pos="342900" algn="l"/>
                          <a:tab pos="685800" algn="l"/>
                          <a:tab pos="1028700" algn="l"/>
                        </a:tabLst>
                      </a:pPr>
                      <a:r>
                        <a:rPr lang="en-GB" sz="1400" b="1" dirty="0">
                          <a:solidFill>
                            <a:srgbClr val="000000"/>
                          </a:solidFill>
                          <a:latin typeface="Helvetica"/>
                          <a:ea typeface="Times New Roman"/>
                          <a:cs typeface="Helvetica"/>
                        </a:rPr>
                        <a:t>Layered </a:t>
                      </a:r>
                      <a:r>
                        <a:rPr lang="en-GB" sz="1400" b="1" dirty="0" smtClean="0">
                          <a:solidFill>
                            <a:srgbClr val="000000"/>
                          </a:solidFill>
                          <a:latin typeface="Helvetica"/>
                          <a:ea typeface="Times New Roman"/>
                          <a:cs typeface="Helvetica"/>
                        </a:rPr>
                        <a:t>architecture</a:t>
                      </a:r>
                      <a:endParaRPr lang="en-GB" sz="1400" b="1" dirty="0">
                        <a:solidFill>
                          <a:srgbClr val="000000"/>
                        </a:solidFill>
                        <a:latin typeface="Helvetica"/>
                        <a:ea typeface="Times New Roman"/>
                        <a:cs typeface="Helvetica"/>
                      </a:endParaRPr>
                    </a:p>
                  </a:txBody>
                  <a:tcPr marL="68580" marR="68580" marT="0" marB="0"/>
                </a:tc>
              </a:tr>
              <a:tr h="370840">
                <a:tc>
                  <a:txBody>
                    <a:bodyPr/>
                    <a:lstStyle/>
                    <a:p>
                      <a:pPr algn="just">
                        <a:spcAft>
                          <a:spcPts val="0"/>
                        </a:spcAft>
                        <a:tabLst>
                          <a:tab pos="342900" algn="l"/>
                          <a:tab pos="685800" algn="l"/>
                          <a:tab pos="1028700" algn="l"/>
                        </a:tabLst>
                      </a:pPr>
                      <a:r>
                        <a:rPr lang="en-GB" sz="1400" b="1" dirty="0" smtClean="0">
                          <a:solidFill>
                            <a:srgbClr val="000000"/>
                          </a:solidFill>
                          <a:latin typeface="Helvetica"/>
                          <a:ea typeface="Times New Roman"/>
                          <a:cs typeface="Helvetica"/>
                        </a:rPr>
                        <a:t>Description</a:t>
                      </a:r>
                      <a:endParaRPr lang="en-GB" sz="1400" b="1" dirty="0">
                        <a:solidFill>
                          <a:srgbClr val="000000"/>
                        </a:solidFill>
                        <a:latin typeface="Helvetica"/>
                        <a:ea typeface="Times New Roman"/>
                        <a:cs typeface="Helvetica"/>
                      </a:endParaRPr>
                    </a:p>
                  </a:txBody>
                  <a:tcPr marL="68580" marR="68580" marT="0" marB="0"/>
                </a:tc>
                <a:tc>
                  <a:txBody>
                    <a:bodyPr/>
                    <a:lstStyle/>
                    <a:p>
                      <a:pPr algn="just">
                        <a:spcAft>
                          <a:spcPts val="0"/>
                        </a:spcAft>
                        <a:tabLst>
                          <a:tab pos="342900" algn="l"/>
                          <a:tab pos="685800" algn="l"/>
                          <a:tab pos="1028700" algn="l"/>
                        </a:tabLst>
                      </a:pPr>
                      <a:r>
                        <a:rPr lang="en-GB" sz="1400" dirty="0">
                          <a:solidFill>
                            <a:srgbClr val="000000"/>
                          </a:solidFill>
                          <a:latin typeface="Helvetica"/>
                          <a:ea typeface="Times New Roman"/>
                          <a:cs typeface="Helvetica"/>
                        </a:rPr>
                        <a:t>Organizes the system into layers with related functionality associated with each layer. A layer provides services to the layer above it so the lowest-level layers represent core services that are likely to be used throughout the system. See Figure 6.6.</a:t>
                      </a:r>
                    </a:p>
                  </a:txBody>
                  <a:tcPr marL="68580" marR="68580" marT="0" marB="0"/>
                </a:tc>
              </a:tr>
              <a:tr h="370840">
                <a:tc>
                  <a:txBody>
                    <a:bodyPr/>
                    <a:lstStyle/>
                    <a:p>
                      <a:pPr algn="just">
                        <a:spcAft>
                          <a:spcPts val="0"/>
                        </a:spcAft>
                        <a:tabLst>
                          <a:tab pos="342900" algn="l"/>
                          <a:tab pos="685800" algn="l"/>
                          <a:tab pos="1028700" algn="l"/>
                        </a:tabLst>
                      </a:pPr>
                      <a:r>
                        <a:rPr lang="en-GB" sz="1400" b="1">
                          <a:solidFill>
                            <a:srgbClr val="000000"/>
                          </a:solidFill>
                          <a:latin typeface="Helvetica"/>
                          <a:ea typeface="Times New Roman"/>
                          <a:cs typeface="Helvetica"/>
                        </a:rPr>
                        <a:t>Example</a:t>
                      </a:r>
                    </a:p>
                  </a:txBody>
                  <a:tcPr marL="68580" marR="68580" marT="0" marB="0"/>
                </a:tc>
                <a:tc>
                  <a:txBody>
                    <a:bodyPr/>
                    <a:lstStyle/>
                    <a:p>
                      <a:pPr algn="just">
                        <a:spcAft>
                          <a:spcPts val="0"/>
                        </a:spcAft>
                        <a:tabLst>
                          <a:tab pos="342900" algn="l"/>
                          <a:tab pos="685800" algn="l"/>
                          <a:tab pos="1028700" algn="l"/>
                        </a:tabLst>
                      </a:pPr>
                      <a:r>
                        <a:rPr lang="en-GB" sz="1400" dirty="0">
                          <a:solidFill>
                            <a:srgbClr val="000000"/>
                          </a:solidFill>
                          <a:latin typeface="Helvetica"/>
                          <a:ea typeface="Times New Roman"/>
                          <a:cs typeface="Helvetica"/>
                        </a:rPr>
                        <a:t>A layered model of a system for sharing copyright documents held in different libraries, as shown in Figure 6.7.</a:t>
                      </a:r>
                    </a:p>
                  </a:txBody>
                  <a:tcPr marL="68580" marR="68580" marT="0" marB="0"/>
                </a:tc>
              </a:tr>
              <a:tr h="370840">
                <a:tc>
                  <a:txBody>
                    <a:bodyPr/>
                    <a:lstStyle/>
                    <a:p>
                      <a:pPr algn="just">
                        <a:spcAft>
                          <a:spcPts val="0"/>
                        </a:spcAft>
                        <a:tabLst>
                          <a:tab pos="342900" algn="l"/>
                          <a:tab pos="685800" algn="l"/>
                          <a:tab pos="1028700" algn="l"/>
                        </a:tabLst>
                      </a:pPr>
                      <a:r>
                        <a:rPr lang="en-GB" sz="1400" b="1">
                          <a:solidFill>
                            <a:srgbClr val="000000"/>
                          </a:solidFill>
                          <a:latin typeface="Helvetica"/>
                          <a:ea typeface="Times New Roman"/>
                          <a:cs typeface="Helvetica"/>
                        </a:rPr>
                        <a:t>When used</a:t>
                      </a:r>
                    </a:p>
                  </a:txBody>
                  <a:tcPr marL="68580" marR="68580" marT="0" marB="0"/>
                </a:tc>
                <a:tc>
                  <a:txBody>
                    <a:bodyPr/>
                    <a:lstStyle/>
                    <a:p>
                      <a:pPr algn="just">
                        <a:spcAft>
                          <a:spcPts val="0"/>
                        </a:spcAft>
                        <a:tabLst>
                          <a:tab pos="342900" algn="l"/>
                          <a:tab pos="685800" algn="l"/>
                          <a:tab pos="1028700" algn="l"/>
                        </a:tabLst>
                      </a:pPr>
                      <a:r>
                        <a:rPr lang="en-GB" sz="1400" dirty="0">
                          <a:solidFill>
                            <a:srgbClr val="000000"/>
                          </a:solidFill>
                          <a:latin typeface="Helvetica"/>
                          <a:ea typeface="Times New Roman"/>
                          <a:cs typeface="Helvetica"/>
                        </a:rPr>
                        <a:t>Used when building new facilities on top of existing systems; when the development is spread across several teams with each team responsibility for a layer of functionality; when there is a requirement for multi-level security.</a:t>
                      </a:r>
                    </a:p>
                  </a:txBody>
                  <a:tcPr marL="68580" marR="68580" marT="0" marB="0"/>
                </a:tc>
              </a:tr>
              <a:tr h="370840">
                <a:tc>
                  <a:txBody>
                    <a:bodyPr/>
                    <a:lstStyle/>
                    <a:p>
                      <a:pPr algn="just">
                        <a:spcAft>
                          <a:spcPts val="0"/>
                        </a:spcAft>
                        <a:tabLst>
                          <a:tab pos="342900" algn="l"/>
                          <a:tab pos="685800" algn="l"/>
                          <a:tab pos="1028700" algn="l"/>
                        </a:tabLst>
                      </a:pPr>
                      <a:r>
                        <a:rPr lang="en-GB" sz="1400" b="1">
                          <a:solidFill>
                            <a:srgbClr val="000000"/>
                          </a:solidFill>
                          <a:latin typeface="Helvetica"/>
                          <a:ea typeface="Times New Roman"/>
                          <a:cs typeface="Helvetica"/>
                        </a:rPr>
                        <a:t>Advantages</a:t>
                      </a:r>
                    </a:p>
                  </a:txBody>
                  <a:tcPr marL="68580" marR="68580" marT="0" marB="0"/>
                </a:tc>
                <a:tc>
                  <a:txBody>
                    <a:bodyPr/>
                    <a:lstStyle/>
                    <a:p>
                      <a:pPr algn="just">
                        <a:spcAft>
                          <a:spcPts val="0"/>
                        </a:spcAft>
                        <a:tabLst>
                          <a:tab pos="342900" algn="l"/>
                          <a:tab pos="685800" algn="l"/>
                          <a:tab pos="1028700" algn="l"/>
                        </a:tabLst>
                      </a:pPr>
                      <a:r>
                        <a:rPr lang="en-GB" sz="1400" dirty="0">
                          <a:solidFill>
                            <a:srgbClr val="000000"/>
                          </a:solidFill>
                          <a:latin typeface="Helvetica"/>
                          <a:ea typeface="Times New Roman"/>
                          <a:cs typeface="Helvetica"/>
                        </a:rPr>
                        <a:t>Allows replacement of entire layers so long as the interface is maintained. Redundant facilities (e.g., authentication) can be provided in each layer to increase the dependability of the system.</a:t>
                      </a:r>
                    </a:p>
                  </a:txBody>
                  <a:tcPr marL="68580" marR="68580" marT="0" marB="0"/>
                </a:tc>
              </a:tr>
              <a:tr h="370840">
                <a:tc>
                  <a:txBody>
                    <a:bodyPr/>
                    <a:lstStyle/>
                    <a:p>
                      <a:pPr algn="just">
                        <a:spcAft>
                          <a:spcPts val="0"/>
                        </a:spcAft>
                        <a:tabLst>
                          <a:tab pos="342900" algn="l"/>
                          <a:tab pos="685800" algn="l"/>
                          <a:tab pos="1028700" algn="l"/>
                        </a:tabLst>
                      </a:pPr>
                      <a:r>
                        <a:rPr lang="en-GB" sz="1400" b="1">
                          <a:solidFill>
                            <a:srgbClr val="000000"/>
                          </a:solidFill>
                          <a:latin typeface="Helvetica"/>
                          <a:ea typeface="Times New Roman"/>
                          <a:cs typeface="Helvetica"/>
                        </a:rPr>
                        <a:t>Disadvantages</a:t>
                      </a:r>
                    </a:p>
                  </a:txBody>
                  <a:tcPr marL="68580" marR="68580" marT="0" marB="0"/>
                </a:tc>
                <a:tc>
                  <a:txBody>
                    <a:bodyPr/>
                    <a:lstStyle/>
                    <a:p>
                      <a:pPr algn="l">
                        <a:spcAft>
                          <a:spcPts val="0"/>
                        </a:spcAft>
                        <a:tabLst>
                          <a:tab pos="342900" algn="l"/>
                          <a:tab pos="685800" algn="l"/>
                          <a:tab pos="1028700" algn="l"/>
                        </a:tabLst>
                      </a:pPr>
                      <a:r>
                        <a:rPr lang="en-GB" sz="1400" dirty="0">
                          <a:solidFill>
                            <a:srgbClr val="000000"/>
                          </a:solidFill>
                          <a:latin typeface="Helvetica"/>
                          <a:ea typeface="Times New Roman"/>
                          <a:cs typeface="Helvetica"/>
                        </a:rPr>
                        <a:t>In practice, providing a clean separation between layers is often difficult and a high-level layer may have to interact directly with lower-level layers rather than through the layer immediately below it. Performance can be a problem because of multiple levels of interpretation of a service request as it is processed at each layer</a:t>
                      </a:r>
                      <a:r>
                        <a:rPr lang="en-GB" sz="1400" dirty="0" smtClean="0">
                          <a:solidFill>
                            <a:srgbClr val="000000"/>
                          </a:solidFill>
                          <a:latin typeface="Helvetica"/>
                          <a:ea typeface="Times New Roman"/>
                          <a:cs typeface="Helvetica"/>
                        </a:rPr>
                        <a:t>.</a:t>
                      </a:r>
                      <a:endParaRPr lang="en-GB" sz="1400" dirty="0">
                        <a:solidFill>
                          <a:srgbClr val="000000"/>
                        </a:solidFill>
                        <a:latin typeface="Helvetica"/>
                        <a:ea typeface="Times New Roman"/>
                        <a:cs typeface="Helvetica"/>
                      </a:endParaRPr>
                    </a:p>
                  </a:txBody>
                  <a:tcPr marL="68580" marR="68580" marT="0" marB="0"/>
                </a:tc>
              </a:tr>
            </a:tbl>
          </a:graphicData>
        </a:graphic>
      </p:graphicFrame>
      <p:sp>
        <p:nvSpPr>
          <p:cNvPr id="6" name="Footer Placeholder 5"/>
          <p:cNvSpPr>
            <a:spLocks noGrp="1"/>
          </p:cNvSpPr>
          <p:nvPr>
            <p:ph type="ftr" sz="quarter" idx="11"/>
          </p:nvPr>
        </p:nvSpPr>
        <p:spPr/>
        <p:txBody>
          <a:bodyPr/>
          <a:lstStyle/>
          <a:p>
            <a:r>
              <a:rPr lang="en-US" smtClean="0"/>
              <a:t>Chapter 6 Architectural Design</a:t>
            </a:r>
            <a:endParaRPr lang="en-US"/>
          </a:p>
        </p:txBody>
      </p:sp>
      <p:sp>
        <p:nvSpPr>
          <p:cNvPr id="5" name="Slide Number Placeholder 4"/>
          <p:cNvSpPr>
            <a:spLocks noGrp="1"/>
          </p:cNvSpPr>
          <p:nvPr>
            <p:ph type="sldNum" sz="quarter" idx="12"/>
          </p:nvPr>
        </p:nvSpPr>
        <p:spPr/>
        <p:txBody>
          <a:bodyPr/>
          <a:lstStyle/>
          <a:p>
            <a:fld id="{EC33B370-F672-B743-B3AF-248A63C17270}" type="slidenum">
              <a:rPr lang="en-US" smtClean="0"/>
              <a:pPr/>
              <a:t>27</a:t>
            </a:fld>
            <a:endParaRPr lang="en-US"/>
          </a:p>
        </p:txBody>
      </p:sp>
      <p:sp>
        <p:nvSpPr>
          <p:cNvPr id="3" name="Date Placeholder 2"/>
          <p:cNvSpPr>
            <a:spLocks noGrp="1"/>
          </p:cNvSpPr>
          <p:nvPr>
            <p:ph type="dt" sz="half" idx="10"/>
          </p:nvPr>
        </p:nvSpPr>
        <p:spPr/>
        <p:txBody>
          <a:bodyPr/>
          <a:lstStyle/>
          <a:p>
            <a:fld id="{7579E7B3-2680-844A-ABFE-0A9126E84481}" type="datetime1">
              <a:rPr lang="en-GB" smtClean="0"/>
              <a:pPr/>
              <a:t>13/04/2022</a:t>
            </a:fld>
            <a:endParaRPr lang="en-US"/>
          </a:p>
        </p:txBody>
      </p:sp>
    </p:spTree>
  </p:cSld>
  <p:clrMapOvr>
    <a:masterClrMapping/>
  </p:clrMapOvr>
  <p:transition spd="med">
    <p:wipe dir="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generic layered architecture</a:t>
            </a:r>
            <a:r>
              <a:rPr lang="en-GB" dirty="0" smtClean="0"/>
              <a:t> </a:t>
            </a:r>
            <a:endParaRPr lang="en-US" dirty="0"/>
          </a:p>
        </p:txBody>
      </p:sp>
      <p:pic>
        <p:nvPicPr>
          <p:cNvPr id="4" name="Content Placeholder 3" descr="6.6 LayeredArch.eps"/>
          <p:cNvPicPr>
            <a:picLocks noGrp="1" noChangeAspect="1"/>
          </p:cNvPicPr>
          <p:nvPr>
            <p:ph idx="1"/>
          </p:nvPr>
        </p:nvPicPr>
        <p:blipFill>
          <a:blip r:embed="rId2"/>
          <a:srcRect l="-16082" r="-16082"/>
          <a:stretch>
            <a:fillRect/>
          </a:stretch>
        </p:blipFill>
        <p:spPr>
          <a:xfrm>
            <a:off x="740945" y="1600200"/>
            <a:ext cx="7271456" cy="3999021"/>
          </a:xfrm>
        </p:spPr>
      </p:pic>
      <p:sp>
        <p:nvSpPr>
          <p:cNvPr id="6" name="Footer Placeholder 5"/>
          <p:cNvSpPr>
            <a:spLocks noGrp="1"/>
          </p:cNvSpPr>
          <p:nvPr>
            <p:ph type="ftr" sz="quarter" idx="11"/>
          </p:nvPr>
        </p:nvSpPr>
        <p:spPr/>
        <p:txBody>
          <a:bodyPr/>
          <a:lstStyle/>
          <a:p>
            <a:r>
              <a:rPr lang="en-US" smtClean="0"/>
              <a:t>Chapter 6 Architectural Design</a:t>
            </a:r>
            <a:endParaRPr lang="en-US"/>
          </a:p>
        </p:txBody>
      </p:sp>
      <p:sp>
        <p:nvSpPr>
          <p:cNvPr id="5" name="Slide Number Placeholder 4"/>
          <p:cNvSpPr>
            <a:spLocks noGrp="1"/>
          </p:cNvSpPr>
          <p:nvPr>
            <p:ph type="sldNum" sz="quarter" idx="12"/>
          </p:nvPr>
        </p:nvSpPr>
        <p:spPr/>
        <p:txBody>
          <a:bodyPr/>
          <a:lstStyle/>
          <a:p>
            <a:fld id="{EC33B370-F672-B743-B3AF-248A63C17270}" type="slidenum">
              <a:rPr lang="en-US" smtClean="0"/>
              <a:pPr/>
              <a:t>28</a:t>
            </a:fld>
            <a:endParaRPr lang="en-US"/>
          </a:p>
        </p:txBody>
      </p:sp>
      <p:sp>
        <p:nvSpPr>
          <p:cNvPr id="3" name="Date Placeholder 2"/>
          <p:cNvSpPr>
            <a:spLocks noGrp="1"/>
          </p:cNvSpPr>
          <p:nvPr>
            <p:ph type="dt" sz="half" idx="10"/>
          </p:nvPr>
        </p:nvSpPr>
        <p:spPr/>
        <p:txBody>
          <a:bodyPr/>
          <a:lstStyle/>
          <a:p>
            <a:fld id="{F199DED5-5D11-144B-BCA9-DD1AE6B9EA54}" type="datetime1">
              <a:rPr lang="en-GB" smtClean="0"/>
              <a:pPr/>
              <a:t>13/04/2022</a:t>
            </a:fld>
            <a:endParaRPr lang="en-US"/>
          </a:p>
        </p:txBody>
      </p:sp>
    </p:spTree>
  </p:cSld>
  <p:clrMapOvr>
    <a:masterClrMapping/>
  </p:clrMapOvr>
  <p:transition spd="med">
    <p:wipe dir="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architecture of the iLearn system</a:t>
            </a:r>
            <a:r>
              <a:rPr lang="en-GB" dirty="0" smtClean="0"/>
              <a:t> </a:t>
            </a:r>
            <a:endParaRPr lang="en-US" dirty="0"/>
          </a:p>
        </p:txBody>
      </p:sp>
      <p:sp>
        <p:nvSpPr>
          <p:cNvPr id="6" name="Footer Placeholder 5"/>
          <p:cNvSpPr>
            <a:spLocks noGrp="1"/>
          </p:cNvSpPr>
          <p:nvPr>
            <p:ph type="ftr" sz="quarter" idx="11"/>
          </p:nvPr>
        </p:nvSpPr>
        <p:spPr/>
        <p:txBody>
          <a:bodyPr/>
          <a:lstStyle/>
          <a:p>
            <a:r>
              <a:rPr lang="en-US" smtClean="0"/>
              <a:t>Chapter 6 Architectural Design</a:t>
            </a:r>
            <a:endParaRPr lang="en-US"/>
          </a:p>
        </p:txBody>
      </p:sp>
      <p:sp>
        <p:nvSpPr>
          <p:cNvPr id="5" name="Slide Number Placeholder 4"/>
          <p:cNvSpPr>
            <a:spLocks noGrp="1"/>
          </p:cNvSpPr>
          <p:nvPr>
            <p:ph type="sldNum" sz="quarter" idx="12"/>
          </p:nvPr>
        </p:nvSpPr>
        <p:spPr/>
        <p:txBody>
          <a:bodyPr/>
          <a:lstStyle/>
          <a:p>
            <a:fld id="{EC33B370-F672-B743-B3AF-248A63C17270}" type="slidenum">
              <a:rPr lang="en-US" smtClean="0"/>
              <a:pPr/>
              <a:t>29</a:t>
            </a:fld>
            <a:endParaRPr lang="en-US"/>
          </a:p>
        </p:txBody>
      </p:sp>
      <p:pic>
        <p:nvPicPr>
          <p:cNvPr id="7" name="Picture 6" descr="6.9 iLearn architecture.eps"/>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411036" y="1585960"/>
            <a:ext cx="5781175" cy="4810291"/>
          </a:xfrm>
          <a:prstGeom prst="rect">
            <a:avLst/>
          </a:prstGeom>
        </p:spPr>
      </p:pic>
      <p:sp>
        <p:nvSpPr>
          <p:cNvPr id="3" name="Date Placeholder 2"/>
          <p:cNvSpPr>
            <a:spLocks noGrp="1"/>
          </p:cNvSpPr>
          <p:nvPr>
            <p:ph type="dt" sz="half" idx="10"/>
          </p:nvPr>
        </p:nvSpPr>
        <p:spPr/>
        <p:txBody>
          <a:bodyPr/>
          <a:lstStyle/>
          <a:p>
            <a:fld id="{B18BBAB0-88FA-894B-BC18-3819C4D50B1C}" type="datetime1">
              <a:rPr lang="en-GB" smtClean="0"/>
              <a:pPr/>
              <a:t>13/04/2022</a:t>
            </a:fld>
            <a:endParaRPr lang="en-US"/>
          </a:p>
        </p:txBody>
      </p:sp>
    </p:spTree>
  </p:cSld>
  <p:clrMapOvr>
    <a:masterClrMapping/>
  </p:clrMapOvr>
  <p:transition spd="med">
    <p:wipe dir="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r>
              <a:rPr lang="en-GB" dirty="0" smtClean="0"/>
              <a:t>Architectural design</a:t>
            </a:r>
            <a:endParaRPr lang="en-GB" dirty="0"/>
          </a:p>
        </p:txBody>
      </p:sp>
      <p:sp>
        <p:nvSpPr>
          <p:cNvPr id="44035" name="Rectangle 3"/>
          <p:cNvSpPr>
            <a:spLocks noGrp="1" noChangeArrowheads="1"/>
          </p:cNvSpPr>
          <p:nvPr>
            <p:ph idx="1"/>
          </p:nvPr>
        </p:nvSpPr>
        <p:spPr/>
        <p:txBody>
          <a:bodyPr/>
          <a:lstStyle/>
          <a:p>
            <a:r>
              <a:rPr lang="en-US" dirty="0"/>
              <a:t>Architectural design is concerned with understanding how a software system should be organized and designing the overall structure of that </a:t>
            </a:r>
            <a:r>
              <a:rPr lang="en-US" dirty="0" smtClean="0"/>
              <a:t>system.</a:t>
            </a:r>
          </a:p>
          <a:p>
            <a:r>
              <a:rPr lang="en-US" dirty="0" smtClean="0"/>
              <a:t>Architectural </a:t>
            </a:r>
            <a:r>
              <a:rPr lang="en-US" dirty="0"/>
              <a:t>design is </a:t>
            </a:r>
            <a:r>
              <a:rPr lang="en-US" dirty="0" smtClean="0"/>
              <a:t>the </a:t>
            </a:r>
            <a:r>
              <a:rPr lang="en-US" dirty="0"/>
              <a:t>critical link between design and requirements engineering, as it identifies the main structural components in a system and the relationships between them. </a:t>
            </a:r>
            <a:endParaRPr lang="en-US" dirty="0" smtClean="0"/>
          </a:p>
          <a:p>
            <a:r>
              <a:rPr lang="en-US" dirty="0" smtClean="0"/>
              <a:t>The </a:t>
            </a:r>
            <a:r>
              <a:rPr lang="en-US" dirty="0"/>
              <a:t>output of the architectural design process is an architectural model that describes how the system is organized as a set of communicating components. </a:t>
            </a:r>
            <a:endParaRPr lang="en-GB" dirty="0"/>
          </a:p>
          <a:p>
            <a:endParaRPr lang="en-GB" dirty="0"/>
          </a:p>
        </p:txBody>
      </p:sp>
      <p:sp>
        <p:nvSpPr>
          <p:cNvPr id="5" name="Footer Placeholder 4"/>
          <p:cNvSpPr>
            <a:spLocks noGrp="1"/>
          </p:cNvSpPr>
          <p:nvPr>
            <p:ph type="ftr" sz="quarter" idx="11"/>
          </p:nvPr>
        </p:nvSpPr>
        <p:spPr/>
        <p:txBody>
          <a:bodyPr/>
          <a:lstStyle/>
          <a:p>
            <a:r>
              <a:rPr lang="en-US" smtClean="0"/>
              <a:t>Chapter 6 Architectural Design</a:t>
            </a:r>
            <a:endParaRPr lang="en-US"/>
          </a:p>
        </p:txBody>
      </p:sp>
      <p:sp>
        <p:nvSpPr>
          <p:cNvPr id="4" name="Slide Number Placeholder 3"/>
          <p:cNvSpPr>
            <a:spLocks noGrp="1"/>
          </p:cNvSpPr>
          <p:nvPr>
            <p:ph type="sldNum" sz="quarter" idx="12"/>
          </p:nvPr>
        </p:nvSpPr>
        <p:spPr/>
        <p:txBody>
          <a:bodyPr/>
          <a:lstStyle/>
          <a:p>
            <a:fld id="{EC33B370-F672-B743-B3AF-248A63C17270}" type="slidenum">
              <a:rPr lang="en-US" smtClean="0"/>
              <a:pPr/>
              <a:t>3</a:t>
            </a:fld>
            <a:endParaRPr lang="en-US"/>
          </a:p>
        </p:txBody>
      </p:sp>
      <p:sp>
        <p:nvSpPr>
          <p:cNvPr id="2" name="Date Placeholder 1"/>
          <p:cNvSpPr>
            <a:spLocks noGrp="1"/>
          </p:cNvSpPr>
          <p:nvPr>
            <p:ph type="dt" sz="half" idx="10"/>
          </p:nvPr>
        </p:nvSpPr>
        <p:spPr/>
        <p:txBody>
          <a:bodyPr/>
          <a:lstStyle/>
          <a:p>
            <a:fld id="{A4B9C21B-EA13-2E45-9ABB-0DAEA836331C}" type="datetime1">
              <a:rPr lang="en-GB" smtClean="0"/>
              <a:pPr/>
              <a:t>13/04/2022</a:t>
            </a:fld>
            <a:endParaRPr lang="en-US"/>
          </a:p>
        </p:txBody>
      </p:sp>
    </p:spTree>
  </p:cSld>
  <p:clrMapOvr>
    <a:masterClrMapping/>
  </p:clrMapOvr>
  <p:transition spd="med">
    <p:wipe dir="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noFill/>
          <a:ln/>
        </p:spPr>
        <p:txBody>
          <a:bodyPr lIns="90487" tIns="44450" rIns="90487" bIns="44450"/>
          <a:lstStyle/>
          <a:p>
            <a:r>
              <a:rPr lang="en-GB" dirty="0" smtClean="0"/>
              <a:t>Repository architecture</a:t>
            </a:r>
            <a:endParaRPr lang="en-GB" dirty="0"/>
          </a:p>
        </p:txBody>
      </p:sp>
      <p:sp>
        <p:nvSpPr>
          <p:cNvPr id="13315" name="Rectangle 3"/>
          <p:cNvSpPr>
            <a:spLocks noGrp="1" noChangeArrowheads="1"/>
          </p:cNvSpPr>
          <p:nvPr>
            <p:ph idx="1"/>
          </p:nvPr>
        </p:nvSpPr>
        <p:spPr>
          <a:noFill/>
          <a:ln/>
        </p:spPr>
        <p:txBody>
          <a:bodyPr lIns="90487" tIns="44450" rIns="90487" bIns="44450"/>
          <a:lstStyle/>
          <a:p>
            <a:pPr>
              <a:lnSpc>
                <a:spcPct val="90000"/>
              </a:lnSpc>
            </a:pPr>
            <a:r>
              <a:rPr lang="en-GB" dirty="0"/>
              <a:t>Sub-systems must exchange data. This may be done in two ways:</a:t>
            </a:r>
          </a:p>
          <a:p>
            <a:pPr lvl="1">
              <a:lnSpc>
                <a:spcPct val="90000"/>
              </a:lnSpc>
            </a:pPr>
            <a:r>
              <a:rPr lang="en-GB" dirty="0"/>
              <a:t>Shared data is held in a central database or repository and may be accessed by all sub-systems;</a:t>
            </a:r>
          </a:p>
          <a:p>
            <a:pPr lvl="1">
              <a:lnSpc>
                <a:spcPct val="90000"/>
              </a:lnSpc>
            </a:pPr>
            <a:r>
              <a:rPr lang="en-GB" dirty="0"/>
              <a:t>Each sub-system maintains its own database and passes data explicitly to other sub-systems.</a:t>
            </a:r>
          </a:p>
          <a:p>
            <a:pPr>
              <a:lnSpc>
                <a:spcPct val="90000"/>
              </a:lnSpc>
            </a:pPr>
            <a:r>
              <a:rPr lang="en-GB" b="1" dirty="0"/>
              <a:t>When large amounts of data are to be shared</a:t>
            </a:r>
            <a:r>
              <a:rPr lang="en-GB" dirty="0"/>
              <a:t>, the repository model of sharing is most commonly </a:t>
            </a:r>
            <a:r>
              <a:rPr lang="en-GB" dirty="0" smtClean="0"/>
              <a:t>used a this is an efficient data sharing mechanism.</a:t>
            </a:r>
            <a:endParaRPr lang="en-GB" dirty="0"/>
          </a:p>
        </p:txBody>
      </p:sp>
      <p:sp>
        <p:nvSpPr>
          <p:cNvPr id="5" name="Footer Placeholder 4"/>
          <p:cNvSpPr>
            <a:spLocks noGrp="1"/>
          </p:cNvSpPr>
          <p:nvPr>
            <p:ph type="ftr" sz="quarter" idx="11"/>
          </p:nvPr>
        </p:nvSpPr>
        <p:spPr/>
        <p:txBody>
          <a:bodyPr/>
          <a:lstStyle/>
          <a:p>
            <a:r>
              <a:rPr lang="en-US" smtClean="0"/>
              <a:t>Chapter 6 Architectural Design</a:t>
            </a:r>
            <a:endParaRPr lang="en-US"/>
          </a:p>
        </p:txBody>
      </p:sp>
      <p:sp>
        <p:nvSpPr>
          <p:cNvPr id="4" name="Slide Number Placeholder 3"/>
          <p:cNvSpPr>
            <a:spLocks noGrp="1"/>
          </p:cNvSpPr>
          <p:nvPr>
            <p:ph type="sldNum" sz="quarter" idx="12"/>
          </p:nvPr>
        </p:nvSpPr>
        <p:spPr/>
        <p:txBody>
          <a:bodyPr/>
          <a:lstStyle/>
          <a:p>
            <a:fld id="{EC33B370-F672-B743-B3AF-248A63C17270}" type="slidenum">
              <a:rPr lang="en-US" smtClean="0"/>
              <a:pPr/>
              <a:t>30</a:t>
            </a:fld>
            <a:endParaRPr lang="en-US"/>
          </a:p>
        </p:txBody>
      </p:sp>
      <p:sp>
        <p:nvSpPr>
          <p:cNvPr id="2" name="Date Placeholder 1"/>
          <p:cNvSpPr>
            <a:spLocks noGrp="1"/>
          </p:cNvSpPr>
          <p:nvPr>
            <p:ph type="dt" sz="half" idx="10"/>
          </p:nvPr>
        </p:nvSpPr>
        <p:spPr/>
        <p:txBody>
          <a:bodyPr/>
          <a:lstStyle/>
          <a:p>
            <a:fld id="{FB4E5D8B-9CA5-9743-B64B-E7016EE305D0}" type="datetime1">
              <a:rPr lang="en-GB" smtClean="0"/>
              <a:pPr/>
              <a:t>13/04/2022</a:t>
            </a:fld>
            <a:endParaRPr lang="en-US"/>
          </a:p>
        </p:txBody>
      </p:sp>
    </p:spTree>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Repository pattern</a:t>
            </a:r>
            <a:r>
              <a:rPr lang="en-GB" dirty="0" smtClean="0"/>
              <a:t> </a:t>
            </a:r>
            <a:endParaRPr lang="en-US" dirty="0"/>
          </a:p>
        </p:txBody>
      </p:sp>
      <p:graphicFrame>
        <p:nvGraphicFramePr>
          <p:cNvPr id="4" name="Content Placeholder 3"/>
          <p:cNvGraphicFramePr>
            <a:graphicFrameLocks noGrp="1"/>
          </p:cNvGraphicFramePr>
          <p:nvPr>
            <p:ph idx="1"/>
          </p:nvPr>
        </p:nvGraphicFramePr>
        <p:xfrm>
          <a:off x="1213851" y="1417638"/>
          <a:ext cx="6595874" cy="5064760"/>
        </p:xfrm>
        <a:graphic>
          <a:graphicData uri="http://schemas.openxmlformats.org/drawingml/2006/table">
            <a:tbl>
              <a:tblPr firstRow="1" bandRow="1">
                <a:tableStyleId>{5C22544A-7EE6-4342-B048-85BDC9FD1C3A}</a:tableStyleId>
              </a:tblPr>
              <a:tblGrid>
                <a:gridCol w="1550354"/>
                <a:gridCol w="5045520"/>
              </a:tblGrid>
              <a:tr h="370840">
                <a:tc>
                  <a:txBody>
                    <a:bodyPr/>
                    <a:lstStyle/>
                    <a:p>
                      <a:pPr algn="just">
                        <a:spcAft>
                          <a:spcPts val="0"/>
                        </a:spcAft>
                        <a:tabLst>
                          <a:tab pos="342900" algn="l"/>
                          <a:tab pos="685800" algn="l"/>
                          <a:tab pos="1028700" algn="l"/>
                        </a:tabLst>
                      </a:pPr>
                      <a:r>
                        <a:rPr lang="en-GB" sz="1400" b="1" dirty="0" smtClean="0">
                          <a:solidFill>
                            <a:srgbClr val="000000"/>
                          </a:solidFill>
                          <a:latin typeface="Helvetica"/>
                          <a:ea typeface="Times New Roman"/>
                          <a:cs typeface="Helvetica"/>
                        </a:rPr>
                        <a:t>Name</a:t>
                      </a:r>
                      <a:endParaRPr lang="en-GB" sz="1400" b="1" dirty="0">
                        <a:solidFill>
                          <a:srgbClr val="000000"/>
                        </a:solidFill>
                        <a:latin typeface="Helvetica"/>
                        <a:ea typeface="Times New Roman"/>
                        <a:cs typeface="Helvetica"/>
                      </a:endParaRPr>
                    </a:p>
                  </a:txBody>
                  <a:tcPr marL="68580" marR="68580" marT="0" marB="0"/>
                </a:tc>
                <a:tc>
                  <a:txBody>
                    <a:bodyPr/>
                    <a:lstStyle/>
                    <a:p>
                      <a:pPr algn="just">
                        <a:spcAft>
                          <a:spcPts val="0"/>
                        </a:spcAft>
                        <a:tabLst>
                          <a:tab pos="342900" algn="l"/>
                          <a:tab pos="685800" algn="l"/>
                          <a:tab pos="1028700" algn="l"/>
                        </a:tabLst>
                      </a:pPr>
                      <a:r>
                        <a:rPr lang="en-GB" sz="1400" b="1" dirty="0">
                          <a:solidFill>
                            <a:srgbClr val="000000"/>
                          </a:solidFill>
                          <a:latin typeface="Helvetica"/>
                          <a:ea typeface="Times New Roman"/>
                          <a:cs typeface="Helvetica"/>
                        </a:rPr>
                        <a:t>Repository</a:t>
                      </a:r>
                      <a:r>
                        <a:rPr lang="en-GB" sz="1400" b="1" dirty="0" smtClean="0">
                          <a:solidFill>
                            <a:srgbClr val="000000"/>
                          </a:solidFill>
                          <a:latin typeface="Helvetica"/>
                          <a:ea typeface="Times New Roman"/>
                          <a:cs typeface="Helvetica"/>
                        </a:rPr>
                        <a:t> </a:t>
                      </a:r>
                      <a:endParaRPr lang="en-GB" sz="1400" b="1" dirty="0">
                        <a:solidFill>
                          <a:srgbClr val="000000"/>
                        </a:solidFill>
                        <a:latin typeface="Helvetica"/>
                        <a:ea typeface="Times New Roman"/>
                        <a:cs typeface="Helvetica"/>
                      </a:endParaRPr>
                    </a:p>
                  </a:txBody>
                  <a:tcPr marL="68580" marR="68580" marT="0" marB="0"/>
                </a:tc>
              </a:tr>
              <a:tr h="370840">
                <a:tc>
                  <a:txBody>
                    <a:bodyPr/>
                    <a:lstStyle/>
                    <a:p>
                      <a:pPr algn="just">
                        <a:spcAft>
                          <a:spcPts val="0"/>
                        </a:spcAft>
                        <a:tabLst>
                          <a:tab pos="342900" algn="l"/>
                          <a:tab pos="685800" algn="l"/>
                          <a:tab pos="1028700" algn="l"/>
                        </a:tabLst>
                      </a:pPr>
                      <a:r>
                        <a:rPr lang="en-GB" sz="1400" b="1" dirty="0" smtClean="0">
                          <a:solidFill>
                            <a:srgbClr val="000000"/>
                          </a:solidFill>
                          <a:latin typeface="Helvetica"/>
                          <a:ea typeface="Times New Roman"/>
                          <a:cs typeface="Helvetica"/>
                        </a:rPr>
                        <a:t>Description</a:t>
                      </a:r>
                      <a:endParaRPr lang="en-GB" sz="1400" dirty="0">
                        <a:solidFill>
                          <a:srgbClr val="000000"/>
                        </a:solidFill>
                        <a:latin typeface="Helvetica"/>
                        <a:ea typeface="Times New Roman"/>
                        <a:cs typeface="Helvetica"/>
                      </a:endParaRPr>
                    </a:p>
                  </a:txBody>
                  <a:tcPr marL="68580" marR="68580" marT="0" marB="0"/>
                </a:tc>
                <a:tc>
                  <a:txBody>
                    <a:bodyPr/>
                    <a:lstStyle/>
                    <a:p>
                      <a:pPr algn="just">
                        <a:spcAft>
                          <a:spcPts val="0"/>
                        </a:spcAft>
                        <a:tabLst>
                          <a:tab pos="342900" algn="l"/>
                          <a:tab pos="685800" algn="l"/>
                          <a:tab pos="1028700" algn="l"/>
                        </a:tabLst>
                      </a:pPr>
                      <a:r>
                        <a:rPr lang="en-GB" sz="1400" dirty="0">
                          <a:solidFill>
                            <a:srgbClr val="000000"/>
                          </a:solidFill>
                          <a:latin typeface="Helvetica"/>
                          <a:ea typeface="Times New Roman"/>
                          <a:cs typeface="Helvetica"/>
                        </a:rPr>
                        <a:t>All data in a system is managed in a central repository that is accessible to all system components. Components do not interact directly, only through the repository. </a:t>
                      </a:r>
                    </a:p>
                  </a:txBody>
                  <a:tcPr marL="68580" marR="68580" marT="0" marB="0"/>
                </a:tc>
              </a:tr>
              <a:tr h="370840">
                <a:tc>
                  <a:txBody>
                    <a:bodyPr/>
                    <a:lstStyle/>
                    <a:p>
                      <a:pPr algn="just">
                        <a:spcAft>
                          <a:spcPts val="0"/>
                        </a:spcAft>
                        <a:tabLst>
                          <a:tab pos="342900" algn="l"/>
                          <a:tab pos="685800" algn="l"/>
                          <a:tab pos="1028700" algn="l"/>
                        </a:tabLst>
                      </a:pPr>
                      <a:r>
                        <a:rPr lang="en-GB" sz="1400" b="1" dirty="0">
                          <a:solidFill>
                            <a:srgbClr val="000000"/>
                          </a:solidFill>
                          <a:latin typeface="Helvetica"/>
                          <a:ea typeface="Times New Roman"/>
                          <a:cs typeface="Helvetica"/>
                        </a:rPr>
                        <a:t>Example</a:t>
                      </a:r>
                      <a:endParaRPr lang="en-GB" sz="1400" dirty="0">
                        <a:solidFill>
                          <a:srgbClr val="000000"/>
                        </a:solidFill>
                        <a:latin typeface="Helvetica"/>
                        <a:ea typeface="Times New Roman"/>
                        <a:cs typeface="Helvetica"/>
                      </a:endParaRPr>
                    </a:p>
                  </a:txBody>
                  <a:tcPr marL="68580" marR="68580" marT="0" marB="0"/>
                </a:tc>
                <a:tc>
                  <a:txBody>
                    <a:bodyPr/>
                    <a:lstStyle/>
                    <a:p>
                      <a:pPr algn="just">
                        <a:spcAft>
                          <a:spcPts val="0"/>
                        </a:spcAft>
                        <a:tabLst>
                          <a:tab pos="342900" algn="l"/>
                          <a:tab pos="685800" algn="l"/>
                          <a:tab pos="1028700" algn="l"/>
                        </a:tabLst>
                      </a:pPr>
                      <a:r>
                        <a:rPr lang="en-GB" sz="1400" dirty="0">
                          <a:solidFill>
                            <a:srgbClr val="000000"/>
                          </a:solidFill>
                          <a:latin typeface="Helvetica"/>
                          <a:ea typeface="Times New Roman"/>
                          <a:cs typeface="Helvetica"/>
                        </a:rPr>
                        <a:t>Figure 6.9 is an example of an IDE where the components use a repository of system design information. Each software tool generates information which is then available for use by other tools.</a:t>
                      </a:r>
                    </a:p>
                  </a:txBody>
                  <a:tcPr marL="68580" marR="68580" marT="0" marB="0"/>
                </a:tc>
              </a:tr>
              <a:tr h="370840">
                <a:tc>
                  <a:txBody>
                    <a:bodyPr/>
                    <a:lstStyle/>
                    <a:p>
                      <a:pPr algn="just">
                        <a:spcAft>
                          <a:spcPts val="0"/>
                        </a:spcAft>
                        <a:tabLst>
                          <a:tab pos="342900" algn="l"/>
                          <a:tab pos="685800" algn="l"/>
                          <a:tab pos="1028700" algn="l"/>
                        </a:tabLst>
                      </a:pPr>
                      <a:r>
                        <a:rPr lang="en-GB" sz="1400" b="1">
                          <a:solidFill>
                            <a:srgbClr val="000000"/>
                          </a:solidFill>
                          <a:latin typeface="Helvetica"/>
                          <a:ea typeface="Times New Roman"/>
                          <a:cs typeface="Helvetica"/>
                        </a:rPr>
                        <a:t>When used</a:t>
                      </a:r>
                      <a:endParaRPr lang="en-GB" sz="1400">
                        <a:solidFill>
                          <a:srgbClr val="000000"/>
                        </a:solidFill>
                        <a:latin typeface="Helvetica"/>
                        <a:ea typeface="Times New Roman"/>
                        <a:cs typeface="Helvetica"/>
                      </a:endParaRPr>
                    </a:p>
                  </a:txBody>
                  <a:tcPr marL="68580" marR="68580" marT="0" marB="0"/>
                </a:tc>
                <a:tc>
                  <a:txBody>
                    <a:bodyPr/>
                    <a:lstStyle/>
                    <a:p>
                      <a:pPr algn="just">
                        <a:spcAft>
                          <a:spcPts val="0"/>
                        </a:spcAft>
                        <a:tabLst>
                          <a:tab pos="342900" algn="l"/>
                          <a:tab pos="685800" algn="l"/>
                          <a:tab pos="1028700" algn="l"/>
                        </a:tabLst>
                      </a:pPr>
                      <a:r>
                        <a:rPr lang="en-GB" sz="1400" dirty="0">
                          <a:solidFill>
                            <a:srgbClr val="000000"/>
                          </a:solidFill>
                          <a:latin typeface="Helvetica"/>
                          <a:ea typeface="Times New Roman"/>
                          <a:cs typeface="Helvetica"/>
                        </a:rPr>
                        <a:t>You should use this pattern when you have a system in which large volumes of information are generated that has to be stored for a long time. You may also use it in data-driven systems where the inclusion of data in the repository triggers an action or tool.</a:t>
                      </a:r>
                    </a:p>
                  </a:txBody>
                  <a:tcPr marL="68580" marR="68580" marT="0" marB="0"/>
                </a:tc>
              </a:tr>
              <a:tr h="370840">
                <a:tc>
                  <a:txBody>
                    <a:bodyPr/>
                    <a:lstStyle/>
                    <a:p>
                      <a:pPr algn="just">
                        <a:spcAft>
                          <a:spcPts val="0"/>
                        </a:spcAft>
                        <a:tabLst>
                          <a:tab pos="342900" algn="l"/>
                          <a:tab pos="685800" algn="l"/>
                          <a:tab pos="1028700" algn="l"/>
                        </a:tabLst>
                      </a:pPr>
                      <a:r>
                        <a:rPr lang="en-GB" sz="1400" b="1">
                          <a:solidFill>
                            <a:srgbClr val="000000"/>
                          </a:solidFill>
                          <a:latin typeface="Helvetica"/>
                          <a:ea typeface="Times New Roman"/>
                          <a:cs typeface="Helvetica"/>
                        </a:rPr>
                        <a:t>Advantages</a:t>
                      </a:r>
                      <a:endParaRPr lang="en-GB" sz="1400">
                        <a:solidFill>
                          <a:srgbClr val="000000"/>
                        </a:solidFill>
                        <a:latin typeface="Helvetica"/>
                        <a:ea typeface="Times New Roman"/>
                        <a:cs typeface="Helvetica"/>
                      </a:endParaRPr>
                    </a:p>
                  </a:txBody>
                  <a:tcPr marL="68580" marR="68580" marT="0" marB="0"/>
                </a:tc>
                <a:tc>
                  <a:txBody>
                    <a:bodyPr/>
                    <a:lstStyle/>
                    <a:p>
                      <a:pPr algn="just">
                        <a:spcAft>
                          <a:spcPts val="0"/>
                        </a:spcAft>
                        <a:tabLst>
                          <a:tab pos="342900" algn="l"/>
                          <a:tab pos="685800" algn="l"/>
                          <a:tab pos="1028700" algn="l"/>
                        </a:tabLst>
                      </a:pPr>
                      <a:r>
                        <a:rPr lang="en-GB" sz="1400" dirty="0">
                          <a:solidFill>
                            <a:srgbClr val="000000"/>
                          </a:solidFill>
                          <a:latin typeface="Helvetica"/>
                          <a:ea typeface="Times New Roman"/>
                          <a:cs typeface="Helvetica"/>
                        </a:rPr>
                        <a:t>Components can be independent—they do not need to know of the existence of other components. Changes made by one component can be propagated to all components. All data can be managed consistently (e.g., backups done at the same time) as it is all in one place. </a:t>
                      </a:r>
                    </a:p>
                  </a:txBody>
                  <a:tcPr marL="68580" marR="68580" marT="0" marB="0"/>
                </a:tc>
              </a:tr>
              <a:tr h="370840">
                <a:tc>
                  <a:txBody>
                    <a:bodyPr/>
                    <a:lstStyle/>
                    <a:p>
                      <a:pPr algn="just">
                        <a:spcAft>
                          <a:spcPts val="0"/>
                        </a:spcAft>
                        <a:tabLst>
                          <a:tab pos="342900" algn="l"/>
                          <a:tab pos="685800" algn="l"/>
                          <a:tab pos="1028700" algn="l"/>
                        </a:tabLst>
                      </a:pPr>
                      <a:r>
                        <a:rPr lang="en-GB" sz="1400" b="1">
                          <a:solidFill>
                            <a:srgbClr val="000000"/>
                          </a:solidFill>
                          <a:latin typeface="Helvetica"/>
                          <a:ea typeface="Times New Roman"/>
                          <a:cs typeface="Helvetica"/>
                        </a:rPr>
                        <a:t>Disadvantages</a:t>
                      </a:r>
                      <a:endParaRPr lang="en-GB" sz="1400">
                        <a:solidFill>
                          <a:srgbClr val="000000"/>
                        </a:solidFill>
                        <a:latin typeface="Helvetica"/>
                        <a:ea typeface="Times New Roman"/>
                        <a:cs typeface="Helvetica"/>
                      </a:endParaRPr>
                    </a:p>
                  </a:txBody>
                  <a:tcPr marL="68580" marR="68580" marT="0" marB="0"/>
                </a:tc>
                <a:tc>
                  <a:txBody>
                    <a:bodyPr/>
                    <a:lstStyle/>
                    <a:p>
                      <a:pPr algn="just">
                        <a:spcAft>
                          <a:spcPts val="0"/>
                        </a:spcAft>
                        <a:tabLst>
                          <a:tab pos="342900" algn="l"/>
                          <a:tab pos="685800" algn="l"/>
                          <a:tab pos="1028700" algn="l"/>
                        </a:tabLst>
                      </a:pPr>
                      <a:r>
                        <a:rPr lang="en-GB" sz="1400" dirty="0">
                          <a:solidFill>
                            <a:srgbClr val="000000"/>
                          </a:solidFill>
                          <a:latin typeface="Helvetica"/>
                          <a:ea typeface="Times New Roman"/>
                          <a:cs typeface="Helvetica"/>
                        </a:rPr>
                        <a:t>The repository is a single point of failure so problems in the repository affect the whole system. May be inefficiencies in organizing all communication through the repository. Distributing the repository across several computers may be difficult</a:t>
                      </a:r>
                      <a:r>
                        <a:rPr lang="en-GB" sz="1400" dirty="0" smtClean="0">
                          <a:solidFill>
                            <a:srgbClr val="000000"/>
                          </a:solidFill>
                          <a:latin typeface="Helvetica"/>
                          <a:ea typeface="Times New Roman"/>
                          <a:cs typeface="Helvetica"/>
                        </a:rPr>
                        <a:t>.</a:t>
                      </a:r>
                      <a:endParaRPr lang="en-GB" sz="1400" dirty="0">
                        <a:solidFill>
                          <a:srgbClr val="000000"/>
                        </a:solidFill>
                        <a:latin typeface="Helvetica"/>
                        <a:ea typeface="Times New Roman"/>
                        <a:cs typeface="Helvetica"/>
                      </a:endParaRPr>
                    </a:p>
                  </a:txBody>
                  <a:tcPr marL="68580" marR="68580" marT="0" marB="0"/>
                </a:tc>
              </a:tr>
            </a:tbl>
          </a:graphicData>
        </a:graphic>
      </p:graphicFrame>
      <p:sp>
        <p:nvSpPr>
          <p:cNvPr id="6" name="Footer Placeholder 5"/>
          <p:cNvSpPr>
            <a:spLocks noGrp="1"/>
          </p:cNvSpPr>
          <p:nvPr>
            <p:ph type="ftr" sz="quarter" idx="11"/>
          </p:nvPr>
        </p:nvSpPr>
        <p:spPr/>
        <p:txBody>
          <a:bodyPr/>
          <a:lstStyle/>
          <a:p>
            <a:r>
              <a:rPr lang="en-US" smtClean="0"/>
              <a:t>Chapter 6 Architectural Design</a:t>
            </a:r>
            <a:endParaRPr lang="en-US"/>
          </a:p>
        </p:txBody>
      </p:sp>
      <p:sp>
        <p:nvSpPr>
          <p:cNvPr id="5" name="Slide Number Placeholder 4"/>
          <p:cNvSpPr>
            <a:spLocks noGrp="1"/>
          </p:cNvSpPr>
          <p:nvPr>
            <p:ph type="sldNum" sz="quarter" idx="12"/>
          </p:nvPr>
        </p:nvSpPr>
        <p:spPr/>
        <p:txBody>
          <a:bodyPr/>
          <a:lstStyle/>
          <a:p>
            <a:fld id="{EC33B370-F672-B743-B3AF-248A63C17270}" type="slidenum">
              <a:rPr lang="en-US" smtClean="0"/>
              <a:pPr/>
              <a:t>31</a:t>
            </a:fld>
            <a:endParaRPr lang="en-US"/>
          </a:p>
        </p:txBody>
      </p:sp>
      <p:sp>
        <p:nvSpPr>
          <p:cNvPr id="3" name="Date Placeholder 2"/>
          <p:cNvSpPr>
            <a:spLocks noGrp="1"/>
          </p:cNvSpPr>
          <p:nvPr>
            <p:ph type="dt" sz="half" idx="10"/>
          </p:nvPr>
        </p:nvSpPr>
        <p:spPr/>
        <p:txBody>
          <a:bodyPr/>
          <a:lstStyle/>
          <a:p>
            <a:fld id="{2F0DA552-248F-164B-9C52-F8071E93B4E4}" type="datetime1">
              <a:rPr lang="en-GB" smtClean="0"/>
              <a:pPr/>
              <a:t>13/04/2022</a:t>
            </a:fld>
            <a:endParaRPr lang="en-US"/>
          </a:p>
        </p:txBody>
      </p:sp>
    </p:spTree>
  </p:cSld>
  <p:clrMapOvr>
    <a:masterClrMapping/>
  </p:clrMapOvr>
  <p:transition spd="med">
    <p:wipe dir="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repository architecture for an IDE</a:t>
            </a:r>
            <a:r>
              <a:rPr lang="en-GB" dirty="0" smtClean="0"/>
              <a:t> </a:t>
            </a:r>
            <a:endParaRPr lang="en-US" dirty="0"/>
          </a:p>
        </p:txBody>
      </p:sp>
      <p:pic>
        <p:nvPicPr>
          <p:cNvPr id="4" name="Content Placeholder 3" descr="6.9 RepositoryIDE.eps"/>
          <p:cNvPicPr>
            <a:picLocks noGrp="1" noChangeAspect="1"/>
          </p:cNvPicPr>
          <p:nvPr>
            <p:ph idx="1"/>
          </p:nvPr>
        </p:nvPicPr>
        <p:blipFill>
          <a:blip r:embed="rId2"/>
          <a:srcRect t="-12287" b="-12287"/>
          <a:stretch>
            <a:fillRect/>
          </a:stretch>
        </p:blipFill>
        <p:spPr>
          <a:xfrm>
            <a:off x="754456" y="1600200"/>
            <a:ext cx="7244433" cy="3984159"/>
          </a:xfrm>
        </p:spPr>
      </p:pic>
      <p:sp>
        <p:nvSpPr>
          <p:cNvPr id="6" name="Footer Placeholder 5"/>
          <p:cNvSpPr>
            <a:spLocks noGrp="1"/>
          </p:cNvSpPr>
          <p:nvPr>
            <p:ph type="ftr" sz="quarter" idx="11"/>
          </p:nvPr>
        </p:nvSpPr>
        <p:spPr/>
        <p:txBody>
          <a:bodyPr/>
          <a:lstStyle/>
          <a:p>
            <a:r>
              <a:rPr lang="en-US" smtClean="0"/>
              <a:t>Chapter 6 Architectural Design</a:t>
            </a:r>
            <a:endParaRPr lang="en-US"/>
          </a:p>
        </p:txBody>
      </p:sp>
      <p:sp>
        <p:nvSpPr>
          <p:cNvPr id="5" name="Slide Number Placeholder 4"/>
          <p:cNvSpPr>
            <a:spLocks noGrp="1"/>
          </p:cNvSpPr>
          <p:nvPr>
            <p:ph type="sldNum" sz="quarter" idx="12"/>
          </p:nvPr>
        </p:nvSpPr>
        <p:spPr/>
        <p:txBody>
          <a:bodyPr/>
          <a:lstStyle/>
          <a:p>
            <a:fld id="{EC33B370-F672-B743-B3AF-248A63C17270}" type="slidenum">
              <a:rPr lang="en-US" smtClean="0"/>
              <a:pPr/>
              <a:t>32</a:t>
            </a:fld>
            <a:endParaRPr lang="en-US"/>
          </a:p>
        </p:txBody>
      </p:sp>
      <p:sp>
        <p:nvSpPr>
          <p:cNvPr id="3" name="Date Placeholder 2"/>
          <p:cNvSpPr>
            <a:spLocks noGrp="1"/>
          </p:cNvSpPr>
          <p:nvPr>
            <p:ph type="dt" sz="half" idx="10"/>
          </p:nvPr>
        </p:nvSpPr>
        <p:spPr/>
        <p:txBody>
          <a:bodyPr/>
          <a:lstStyle/>
          <a:p>
            <a:fld id="{BA16D6FC-FDE3-7142-8191-38F6A5A2805F}" type="datetime1">
              <a:rPr lang="en-GB" smtClean="0"/>
              <a:pPr/>
              <a:t>13/04/2022</a:t>
            </a:fld>
            <a:endParaRPr lang="en-US"/>
          </a:p>
        </p:txBody>
      </p:sp>
    </p:spTree>
  </p:cSld>
  <p:clrMapOvr>
    <a:masterClrMapping/>
  </p:clrMapOvr>
  <p:transition spd="med">
    <p:wipe dir="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noFill/>
          <a:ln/>
        </p:spPr>
        <p:txBody>
          <a:bodyPr lIns="90487" tIns="44450" rIns="90487" bIns="44450"/>
          <a:lstStyle/>
          <a:p>
            <a:r>
              <a:rPr lang="en-GB" dirty="0"/>
              <a:t>Client-server</a:t>
            </a:r>
            <a:r>
              <a:rPr lang="en-GB" dirty="0" smtClean="0"/>
              <a:t> architecture</a:t>
            </a:r>
            <a:endParaRPr lang="en-GB" dirty="0"/>
          </a:p>
        </p:txBody>
      </p:sp>
      <p:sp>
        <p:nvSpPr>
          <p:cNvPr id="16387" name="Rectangle 3"/>
          <p:cNvSpPr>
            <a:spLocks noGrp="1" noChangeArrowheads="1"/>
          </p:cNvSpPr>
          <p:nvPr>
            <p:ph idx="1"/>
          </p:nvPr>
        </p:nvSpPr>
        <p:spPr>
          <a:noFill/>
          <a:ln/>
        </p:spPr>
        <p:txBody>
          <a:bodyPr lIns="90487" tIns="44450" rIns="90487" bIns="44450"/>
          <a:lstStyle/>
          <a:p>
            <a:pPr>
              <a:lnSpc>
                <a:spcPct val="90000"/>
              </a:lnSpc>
            </a:pPr>
            <a:r>
              <a:rPr lang="en-GB" dirty="0"/>
              <a:t>Distributed system model which shows how data and processing is distributed across a range of components</a:t>
            </a:r>
            <a:r>
              <a:rPr lang="en-GB" dirty="0" smtClean="0"/>
              <a:t>.</a:t>
            </a:r>
          </a:p>
          <a:p>
            <a:pPr lvl="1">
              <a:lnSpc>
                <a:spcPct val="90000"/>
              </a:lnSpc>
            </a:pPr>
            <a:r>
              <a:rPr lang="en-GB" dirty="0" smtClean="0"/>
              <a:t>Can be implemented on a single computer.</a:t>
            </a:r>
          </a:p>
          <a:p>
            <a:pPr>
              <a:lnSpc>
                <a:spcPct val="90000"/>
              </a:lnSpc>
            </a:pPr>
            <a:r>
              <a:rPr lang="en-GB" dirty="0"/>
              <a:t>Set of stand-alone servers which provide specific services such as printing, data management, etc.</a:t>
            </a:r>
          </a:p>
          <a:p>
            <a:pPr>
              <a:lnSpc>
                <a:spcPct val="90000"/>
              </a:lnSpc>
            </a:pPr>
            <a:r>
              <a:rPr lang="en-GB" dirty="0"/>
              <a:t>Set of clients which call on these services.</a:t>
            </a:r>
          </a:p>
          <a:p>
            <a:pPr>
              <a:lnSpc>
                <a:spcPct val="90000"/>
              </a:lnSpc>
            </a:pPr>
            <a:r>
              <a:rPr lang="en-GB" dirty="0"/>
              <a:t>Network which allows clients to access servers.</a:t>
            </a:r>
          </a:p>
        </p:txBody>
      </p:sp>
      <p:sp>
        <p:nvSpPr>
          <p:cNvPr id="5" name="Footer Placeholder 4"/>
          <p:cNvSpPr>
            <a:spLocks noGrp="1"/>
          </p:cNvSpPr>
          <p:nvPr>
            <p:ph type="ftr" sz="quarter" idx="11"/>
          </p:nvPr>
        </p:nvSpPr>
        <p:spPr/>
        <p:txBody>
          <a:bodyPr/>
          <a:lstStyle/>
          <a:p>
            <a:r>
              <a:rPr lang="en-US" smtClean="0"/>
              <a:t>Chapter 6 Architectural Design</a:t>
            </a:r>
            <a:endParaRPr lang="en-US"/>
          </a:p>
        </p:txBody>
      </p:sp>
      <p:sp>
        <p:nvSpPr>
          <p:cNvPr id="4" name="Slide Number Placeholder 3"/>
          <p:cNvSpPr>
            <a:spLocks noGrp="1"/>
          </p:cNvSpPr>
          <p:nvPr>
            <p:ph type="sldNum" sz="quarter" idx="12"/>
          </p:nvPr>
        </p:nvSpPr>
        <p:spPr/>
        <p:txBody>
          <a:bodyPr/>
          <a:lstStyle/>
          <a:p>
            <a:fld id="{EC33B370-F672-B743-B3AF-248A63C17270}" type="slidenum">
              <a:rPr lang="en-US" smtClean="0"/>
              <a:pPr/>
              <a:t>33</a:t>
            </a:fld>
            <a:endParaRPr lang="en-US"/>
          </a:p>
        </p:txBody>
      </p:sp>
      <p:sp>
        <p:nvSpPr>
          <p:cNvPr id="2" name="Date Placeholder 1"/>
          <p:cNvSpPr>
            <a:spLocks noGrp="1"/>
          </p:cNvSpPr>
          <p:nvPr>
            <p:ph type="dt" sz="half" idx="10"/>
          </p:nvPr>
        </p:nvSpPr>
        <p:spPr/>
        <p:txBody>
          <a:bodyPr/>
          <a:lstStyle/>
          <a:p>
            <a:fld id="{A6DACA6E-3D7C-8343-BB5B-4B9793CA0A9B}" type="datetime1">
              <a:rPr lang="en-GB" smtClean="0"/>
              <a:pPr/>
              <a:t>13/04/2022</a:t>
            </a:fld>
            <a:endParaRPr lang="en-US"/>
          </a:p>
        </p:txBody>
      </p:sp>
    </p:spTree>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Client–server pattern</a:t>
            </a:r>
            <a:r>
              <a:rPr lang="en-GB" dirty="0" smtClean="0"/>
              <a:t> </a:t>
            </a:r>
            <a:endParaRPr lang="en-US" dirty="0"/>
          </a:p>
        </p:txBody>
      </p:sp>
      <p:graphicFrame>
        <p:nvGraphicFramePr>
          <p:cNvPr id="4" name="Content Placeholder 3"/>
          <p:cNvGraphicFramePr>
            <a:graphicFrameLocks noGrp="1"/>
          </p:cNvGraphicFramePr>
          <p:nvPr>
            <p:ph idx="1"/>
          </p:nvPr>
        </p:nvGraphicFramePr>
        <p:xfrm>
          <a:off x="930107" y="1600200"/>
          <a:ext cx="7298479" cy="4211320"/>
        </p:xfrm>
        <a:graphic>
          <a:graphicData uri="http://schemas.openxmlformats.org/drawingml/2006/table">
            <a:tbl>
              <a:tblPr firstRow="1" bandRow="1">
                <a:tableStyleId>{5C22544A-7EE6-4342-B048-85BDC9FD1C3A}</a:tableStyleId>
              </a:tblPr>
              <a:tblGrid>
                <a:gridCol w="1847313"/>
                <a:gridCol w="5451166"/>
              </a:tblGrid>
              <a:tr h="370840">
                <a:tc>
                  <a:txBody>
                    <a:bodyPr/>
                    <a:lstStyle/>
                    <a:p>
                      <a:pPr algn="just">
                        <a:spcAft>
                          <a:spcPts val="0"/>
                        </a:spcAft>
                        <a:tabLst>
                          <a:tab pos="342900" algn="l"/>
                          <a:tab pos="685800" algn="l"/>
                          <a:tab pos="1028700" algn="l"/>
                        </a:tabLst>
                      </a:pPr>
                      <a:r>
                        <a:rPr lang="en-GB" sz="1400" b="1" dirty="0" smtClean="0">
                          <a:solidFill>
                            <a:srgbClr val="000000"/>
                          </a:solidFill>
                          <a:latin typeface="Helvetica"/>
                          <a:ea typeface="Times New Roman"/>
                          <a:cs typeface="Helvetica"/>
                        </a:rPr>
                        <a:t>Name</a:t>
                      </a:r>
                      <a:endParaRPr lang="en-GB" sz="1400" b="1" dirty="0">
                        <a:solidFill>
                          <a:srgbClr val="000000"/>
                        </a:solidFill>
                        <a:latin typeface="Helvetica"/>
                        <a:ea typeface="Times New Roman"/>
                        <a:cs typeface="Helvetica"/>
                      </a:endParaRPr>
                    </a:p>
                  </a:txBody>
                  <a:tcPr marL="68580" marR="68580" marT="0" marB="0"/>
                </a:tc>
                <a:tc>
                  <a:txBody>
                    <a:bodyPr/>
                    <a:lstStyle/>
                    <a:p>
                      <a:pPr algn="just">
                        <a:spcAft>
                          <a:spcPts val="0"/>
                        </a:spcAft>
                        <a:tabLst>
                          <a:tab pos="342900" algn="l"/>
                          <a:tab pos="685800" algn="l"/>
                          <a:tab pos="1028700" algn="l"/>
                        </a:tabLst>
                      </a:pPr>
                      <a:r>
                        <a:rPr lang="en-GB" sz="1400" b="1" dirty="0">
                          <a:solidFill>
                            <a:srgbClr val="000000"/>
                          </a:solidFill>
                          <a:latin typeface="Helvetica"/>
                          <a:ea typeface="Times New Roman"/>
                          <a:cs typeface="Helvetica"/>
                        </a:rPr>
                        <a:t>Client-</a:t>
                      </a:r>
                      <a:r>
                        <a:rPr lang="en-GB" sz="1400" b="1" dirty="0" smtClean="0">
                          <a:solidFill>
                            <a:srgbClr val="000000"/>
                          </a:solidFill>
                          <a:latin typeface="Helvetica"/>
                          <a:ea typeface="Times New Roman"/>
                          <a:cs typeface="Helvetica"/>
                        </a:rPr>
                        <a:t>server</a:t>
                      </a:r>
                      <a:endParaRPr lang="en-GB" sz="1400" b="1" dirty="0">
                        <a:solidFill>
                          <a:srgbClr val="000000"/>
                        </a:solidFill>
                        <a:latin typeface="Helvetica"/>
                        <a:ea typeface="Times New Roman"/>
                        <a:cs typeface="Helvetica"/>
                      </a:endParaRPr>
                    </a:p>
                  </a:txBody>
                  <a:tcPr marL="68580" marR="68580" marT="0" marB="0"/>
                </a:tc>
              </a:tr>
              <a:tr h="339165">
                <a:tc>
                  <a:txBody>
                    <a:bodyPr/>
                    <a:lstStyle/>
                    <a:p>
                      <a:pPr algn="just">
                        <a:spcAft>
                          <a:spcPts val="0"/>
                        </a:spcAft>
                        <a:tabLst>
                          <a:tab pos="342900" algn="l"/>
                          <a:tab pos="685800" algn="l"/>
                          <a:tab pos="1028700" algn="l"/>
                        </a:tabLst>
                      </a:pPr>
                      <a:r>
                        <a:rPr lang="en-GB" sz="1400" b="1" dirty="0" smtClean="0">
                          <a:solidFill>
                            <a:srgbClr val="000000"/>
                          </a:solidFill>
                          <a:latin typeface="Helvetica"/>
                          <a:ea typeface="Times New Roman"/>
                          <a:cs typeface="Helvetica"/>
                        </a:rPr>
                        <a:t>Description</a:t>
                      </a:r>
                      <a:endParaRPr lang="en-GB" sz="1400" dirty="0">
                        <a:solidFill>
                          <a:srgbClr val="000000"/>
                        </a:solidFill>
                        <a:latin typeface="Helvetica"/>
                        <a:ea typeface="Times New Roman"/>
                        <a:cs typeface="Helvetica"/>
                      </a:endParaRPr>
                    </a:p>
                  </a:txBody>
                  <a:tcPr marL="68580" marR="68580" marT="0" marB="0"/>
                </a:tc>
                <a:tc>
                  <a:txBody>
                    <a:bodyPr/>
                    <a:lstStyle/>
                    <a:p>
                      <a:pPr algn="just">
                        <a:spcAft>
                          <a:spcPts val="0"/>
                        </a:spcAft>
                        <a:tabLst>
                          <a:tab pos="342900" algn="l"/>
                          <a:tab pos="685800" algn="l"/>
                          <a:tab pos="1028700" algn="l"/>
                        </a:tabLst>
                      </a:pPr>
                      <a:r>
                        <a:rPr lang="en-GB" sz="1400">
                          <a:solidFill>
                            <a:srgbClr val="000000"/>
                          </a:solidFill>
                          <a:latin typeface="Helvetica"/>
                          <a:ea typeface="Times New Roman"/>
                          <a:cs typeface="Helvetica"/>
                        </a:rPr>
                        <a:t>In a client–server architecture, the functionality of the system is organized into services, with each service delivered from a separate server. Clients are users of these services and access servers to make use of them.</a:t>
                      </a:r>
                    </a:p>
                  </a:txBody>
                  <a:tcPr marL="68580" marR="68580" marT="0" marB="0"/>
                </a:tc>
              </a:tr>
              <a:tr h="370840">
                <a:tc>
                  <a:txBody>
                    <a:bodyPr/>
                    <a:lstStyle/>
                    <a:p>
                      <a:pPr algn="just">
                        <a:spcAft>
                          <a:spcPts val="0"/>
                        </a:spcAft>
                        <a:tabLst>
                          <a:tab pos="342900" algn="l"/>
                          <a:tab pos="685800" algn="l"/>
                          <a:tab pos="1028700" algn="l"/>
                        </a:tabLst>
                      </a:pPr>
                      <a:r>
                        <a:rPr lang="en-GB" sz="1400" b="1">
                          <a:solidFill>
                            <a:srgbClr val="000000"/>
                          </a:solidFill>
                          <a:latin typeface="Helvetica"/>
                          <a:ea typeface="Times New Roman"/>
                          <a:cs typeface="Helvetica"/>
                        </a:rPr>
                        <a:t>Example</a:t>
                      </a:r>
                      <a:endParaRPr lang="en-GB" sz="1400">
                        <a:solidFill>
                          <a:srgbClr val="000000"/>
                        </a:solidFill>
                        <a:latin typeface="Helvetica"/>
                        <a:ea typeface="Times New Roman"/>
                        <a:cs typeface="Helvetica"/>
                      </a:endParaRPr>
                    </a:p>
                  </a:txBody>
                  <a:tcPr marL="68580" marR="68580" marT="0" marB="0"/>
                </a:tc>
                <a:tc>
                  <a:txBody>
                    <a:bodyPr/>
                    <a:lstStyle/>
                    <a:p>
                      <a:pPr algn="just">
                        <a:spcAft>
                          <a:spcPts val="0"/>
                        </a:spcAft>
                        <a:tabLst>
                          <a:tab pos="342900" algn="l"/>
                          <a:tab pos="685800" algn="l"/>
                          <a:tab pos="1028700" algn="l"/>
                        </a:tabLst>
                      </a:pPr>
                      <a:r>
                        <a:rPr lang="en-GB" sz="1400" dirty="0">
                          <a:solidFill>
                            <a:srgbClr val="000000"/>
                          </a:solidFill>
                          <a:latin typeface="Helvetica"/>
                          <a:ea typeface="Times New Roman"/>
                          <a:cs typeface="Helvetica"/>
                        </a:rPr>
                        <a:t>Figure 6.11 is an example of a film and video/DVD library organized as a client–server system.</a:t>
                      </a:r>
                    </a:p>
                  </a:txBody>
                  <a:tcPr marL="68580" marR="68580" marT="0" marB="0"/>
                </a:tc>
              </a:tr>
              <a:tr h="370840">
                <a:tc>
                  <a:txBody>
                    <a:bodyPr/>
                    <a:lstStyle/>
                    <a:p>
                      <a:pPr algn="just">
                        <a:spcAft>
                          <a:spcPts val="0"/>
                        </a:spcAft>
                        <a:tabLst>
                          <a:tab pos="342900" algn="l"/>
                          <a:tab pos="685800" algn="l"/>
                          <a:tab pos="1028700" algn="l"/>
                        </a:tabLst>
                      </a:pPr>
                      <a:r>
                        <a:rPr lang="en-GB" sz="1400" b="1">
                          <a:solidFill>
                            <a:srgbClr val="000000"/>
                          </a:solidFill>
                          <a:latin typeface="Helvetica"/>
                          <a:ea typeface="Times New Roman"/>
                          <a:cs typeface="Helvetica"/>
                        </a:rPr>
                        <a:t>When used</a:t>
                      </a:r>
                      <a:endParaRPr lang="en-GB" sz="1400">
                        <a:solidFill>
                          <a:srgbClr val="000000"/>
                        </a:solidFill>
                        <a:latin typeface="Helvetica"/>
                        <a:ea typeface="Times New Roman"/>
                        <a:cs typeface="Helvetica"/>
                      </a:endParaRPr>
                    </a:p>
                  </a:txBody>
                  <a:tcPr marL="68580" marR="68580" marT="0" marB="0"/>
                </a:tc>
                <a:tc>
                  <a:txBody>
                    <a:bodyPr/>
                    <a:lstStyle/>
                    <a:p>
                      <a:pPr algn="just">
                        <a:spcAft>
                          <a:spcPts val="0"/>
                        </a:spcAft>
                        <a:tabLst>
                          <a:tab pos="342900" algn="l"/>
                          <a:tab pos="685800" algn="l"/>
                          <a:tab pos="1028700" algn="l"/>
                        </a:tabLst>
                      </a:pPr>
                      <a:r>
                        <a:rPr lang="en-GB" sz="1400" dirty="0">
                          <a:solidFill>
                            <a:srgbClr val="000000"/>
                          </a:solidFill>
                          <a:latin typeface="Helvetica"/>
                          <a:ea typeface="Times New Roman"/>
                          <a:cs typeface="Helvetica"/>
                        </a:rPr>
                        <a:t>Used when data in a shared database has to be accessed from a range of locations. Because servers can be replicated, may also be used when the load on a system is variable.</a:t>
                      </a:r>
                    </a:p>
                  </a:txBody>
                  <a:tcPr marL="68580" marR="68580" marT="0" marB="0"/>
                </a:tc>
              </a:tr>
              <a:tr h="370840">
                <a:tc>
                  <a:txBody>
                    <a:bodyPr/>
                    <a:lstStyle/>
                    <a:p>
                      <a:pPr algn="just">
                        <a:spcAft>
                          <a:spcPts val="0"/>
                        </a:spcAft>
                        <a:tabLst>
                          <a:tab pos="342900" algn="l"/>
                          <a:tab pos="685800" algn="l"/>
                          <a:tab pos="1028700" algn="l"/>
                        </a:tabLst>
                      </a:pPr>
                      <a:r>
                        <a:rPr lang="en-GB" sz="1400" b="1">
                          <a:solidFill>
                            <a:srgbClr val="000000"/>
                          </a:solidFill>
                          <a:latin typeface="Helvetica"/>
                          <a:ea typeface="Times New Roman"/>
                          <a:cs typeface="Helvetica"/>
                        </a:rPr>
                        <a:t>Advantages</a:t>
                      </a:r>
                      <a:endParaRPr lang="en-GB" sz="1400">
                        <a:solidFill>
                          <a:srgbClr val="000000"/>
                        </a:solidFill>
                        <a:latin typeface="Helvetica"/>
                        <a:ea typeface="Times New Roman"/>
                        <a:cs typeface="Helvetica"/>
                      </a:endParaRPr>
                    </a:p>
                  </a:txBody>
                  <a:tcPr marL="68580" marR="68580" marT="0" marB="0"/>
                </a:tc>
                <a:tc>
                  <a:txBody>
                    <a:bodyPr/>
                    <a:lstStyle/>
                    <a:p>
                      <a:pPr algn="just">
                        <a:spcAft>
                          <a:spcPts val="0"/>
                        </a:spcAft>
                        <a:tabLst>
                          <a:tab pos="342900" algn="l"/>
                          <a:tab pos="685800" algn="l"/>
                          <a:tab pos="1028700" algn="l"/>
                        </a:tabLst>
                      </a:pPr>
                      <a:r>
                        <a:rPr lang="en-GB" sz="1400" dirty="0">
                          <a:solidFill>
                            <a:srgbClr val="000000"/>
                          </a:solidFill>
                          <a:latin typeface="Helvetica"/>
                          <a:ea typeface="Times New Roman"/>
                          <a:cs typeface="Helvetica"/>
                        </a:rPr>
                        <a:t>The principal advantage of this model is that servers can be distributed across a network. General functionality (e.g., a printing service) can be available to all clients and does not need to be implemented by all services. </a:t>
                      </a:r>
                    </a:p>
                  </a:txBody>
                  <a:tcPr marL="68580" marR="68580" marT="0" marB="0"/>
                </a:tc>
              </a:tr>
              <a:tr h="370840">
                <a:tc>
                  <a:txBody>
                    <a:bodyPr/>
                    <a:lstStyle/>
                    <a:p>
                      <a:pPr algn="just">
                        <a:spcAft>
                          <a:spcPts val="0"/>
                        </a:spcAft>
                        <a:tabLst>
                          <a:tab pos="342900" algn="l"/>
                          <a:tab pos="685800" algn="l"/>
                          <a:tab pos="1028700" algn="l"/>
                        </a:tabLst>
                      </a:pPr>
                      <a:r>
                        <a:rPr lang="en-GB" sz="1400" b="1">
                          <a:solidFill>
                            <a:srgbClr val="000000"/>
                          </a:solidFill>
                          <a:latin typeface="Helvetica"/>
                          <a:ea typeface="Times New Roman"/>
                          <a:cs typeface="Helvetica"/>
                        </a:rPr>
                        <a:t>Disadvantages</a:t>
                      </a:r>
                      <a:endParaRPr lang="en-GB" sz="1400">
                        <a:solidFill>
                          <a:srgbClr val="000000"/>
                        </a:solidFill>
                        <a:latin typeface="Helvetica"/>
                        <a:ea typeface="Times New Roman"/>
                        <a:cs typeface="Helvetica"/>
                      </a:endParaRPr>
                    </a:p>
                  </a:txBody>
                  <a:tcPr marL="68580" marR="68580" marT="0" marB="0"/>
                </a:tc>
                <a:tc>
                  <a:txBody>
                    <a:bodyPr/>
                    <a:lstStyle/>
                    <a:p>
                      <a:pPr algn="just">
                        <a:spcAft>
                          <a:spcPts val="0"/>
                        </a:spcAft>
                        <a:tabLst>
                          <a:tab pos="342900" algn="l"/>
                          <a:tab pos="685800" algn="l"/>
                          <a:tab pos="1028700" algn="l"/>
                        </a:tabLst>
                      </a:pPr>
                      <a:r>
                        <a:rPr lang="en-GB" sz="1400" dirty="0">
                          <a:solidFill>
                            <a:srgbClr val="000000"/>
                          </a:solidFill>
                          <a:latin typeface="Helvetica"/>
                          <a:ea typeface="Times New Roman"/>
                          <a:cs typeface="Helvetica"/>
                        </a:rPr>
                        <a:t>Each service is a single point of failure so susceptible to denial of service attacks or server failure. Performance may be unpredictable because it depends on the network as well as the system. May be management problems if servers are owned by different organizations</a:t>
                      </a:r>
                      <a:r>
                        <a:rPr lang="en-GB" sz="1400" dirty="0" smtClean="0">
                          <a:solidFill>
                            <a:srgbClr val="000000"/>
                          </a:solidFill>
                          <a:latin typeface="Helvetica"/>
                          <a:ea typeface="Times New Roman"/>
                          <a:cs typeface="Helvetica"/>
                        </a:rPr>
                        <a:t>.</a:t>
                      </a:r>
                      <a:endParaRPr lang="en-GB" sz="1400" dirty="0">
                        <a:solidFill>
                          <a:srgbClr val="000000"/>
                        </a:solidFill>
                        <a:latin typeface="Helvetica"/>
                        <a:ea typeface="Times New Roman"/>
                        <a:cs typeface="Helvetica"/>
                      </a:endParaRPr>
                    </a:p>
                  </a:txBody>
                  <a:tcPr marL="68580" marR="68580" marT="0" marB="0"/>
                </a:tc>
              </a:tr>
            </a:tbl>
          </a:graphicData>
        </a:graphic>
      </p:graphicFrame>
      <p:sp>
        <p:nvSpPr>
          <p:cNvPr id="6" name="Footer Placeholder 5"/>
          <p:cNvSpPr>
            <a:spLocks noGrp="1"/>
          </p:cNvSpPr>
          <p:nvPr>
            <p:ph type="ftr" sz="quarter" idx="11"/>
          </p:nvPr>
        </p:nvSpPr>
        <p:spPr/>
        <p:txBody>
          <a:bodyPr/>
          <a:lstStyle/>
          <a:p>
            <a:r>
              <a:rPr lang="en-US" smtClean="0"/>
              <a:t>Chapter 6 Architectural Design</a:t>
            </a:r>
            <a:endParaRPr lang="en-US"/>
          </a:p>
        </p:txBody>
      </p:sp>
      <p:sp>
        <p:nvSpPr>
          <p:cNvPr id="5" name="Slide Number Placeholder 4"/>
          <p:cNvSpPr>
            <a:spLocks noGrp="1"/>
          </p:cNvSpPr>
          <p:nvPr>
            <p:ph type="sldNum" sz="quarter" idx="12"/>
          </p:nvPr>
        </p:nvSpPr>
        <p:spPr/>
        <p:txBody>
          <a:bodyPr/>
          <a:lstStyle/>
          <a:p>
            <a:fld id="{EC33B370-F672-B743-B3AF-248A63C17270}" type="slidenum">
              <a:rPr lang="en-US" smtClean="0"/>
              <a:pPr/>
              <a:t>34</a:t>
            </a:fld>
            <a:endParaRPr lang="en-US"/>
          </a:p>
        </p:txBody>
      </p:sp>
      <p:sp>
        <p:nvSpPr>
          <p:cNvPr id="3" name="Date Placeholder 2"/>
          <p:cNvSpPr>
            <a:spLocks noGrp="1"/>
          </p:cNvSpPr>
          <p:nvPr>
            <p:ph type="dt" sz="half" idx="10"/>
          </p:nvPr>
        </p:nvSpPr>
        <p:spPr/>
        <p:txBody>
          <a:bodyPr/>
          <a:lstStyle/>
          <a:p>
            <a:fld id="{6CEB8A52-A1A0-CD45-9058-76CEABC2AB9A}" type="datetime1">
              <a:rPr lang="en-GB" smtClean="0"/>
              <a:pPr/>
              <a:t>13/04/2022</a:t>
            </a:fld>
            <a:endParaRPr lang="en-US"/>
          </a:p>
        </p:txBody>
      </p:sp>
    </p:spTree>
  </p:cSld>
  <p:clrMapOvr>
    <a:masterClrMapping/>
  </p:clrMapOvr>
  <p:transition spd="med">
    <p:wipe dir="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client–server architecture for a film library</a:t>
            </a:r>
            <a:r>
              <a:rPr lang="en-GB" dirty="0" smtClean="0"/>
              <a:t> </a:t>
            </a:r>
            <a:endParaRPr lang="en-US" dirty="0"/>
          </a:p>
        </p:txBody>
      </p:sp>
      <p:pic>
        <p:nvPicPr>
          <p:cNvPr id="4" name="Content Placeholder 3" descr="6.11 ClientServerFilmPhoto.eps"/>
          <p:cNvPicPr>
            <a:picLocks noGrp="1" noChangeAspect="1"/>
          </p:cNvPicPr>
          <p:nvPr>
            <p:ph idx="1"/>
          </p:nvPr>
        </p:nvPicPr>
        <p:blipFill>
          <a:blip r:embed="rId2"/>
          <a:srcRect l="-1062" r="-1062"/>
          <a:stretch>
            <a:fillRect/>
          </a:stretch>
        </p:blipFill>
        <p:spPr>
          <a:xfrm>
            <a:off x="822014" y="1775831"/>
            <a:ext cx="7203898" cy="3961866"/>
          </a:xfrm>
        </p:spPr>
      </p:pic>
      <p:sp>
        <p:nvSpPr>
          <p:cNvPr id="6" name="Footer Placeholder 5"/>
          <p:cNvSpPr>
            <a:spLocks noGrp="1"/>
          </p:cNvSpPr>
          <p:nvPr>
            <p:ph type="ftr" sz="quarter" idx="11"/>
          </p:nvPr>
        </p:nvSpPr>
        <p:spPr/>
        <p:txBody>
          <a:bodyPr/>
          <a:lstStyle/>
          <a:p>
            <a:r>
              <a:rPr lang="en-US" smtClean="0"/>
              <a:t>Chapter 6 Architectural Design</a:t>
            </a:r>
            <a:endParaRPr lang="en-US"/>
          </a:p>
        </p:txBody>
      </p:sp>
      <p:sp>
        <p:nvSpPr>
          <p:cNvPr id="5" name="Slide Number Placeholder 4"/>
          <p:cNvSpPr>
            <a:spLocks noGrp="1"/>
          </p:cNvSpPr>
          <p:nvPr>
            <p:ph type="sldNum" sz="quarter" idx="12"/>
          </p:nvPr>
        </p:nvSpPr>
        <p:spPr/>
        <p:txBody>
          <a:bodyPr/>
          <a:lstStyle/>
          <a:p>
            <a:fld id="{EC33B370-F672-B743-B3AF-248A63C17270}" type="slidenum">
              <a:rPr lang="en-US" smtClean="0"/>
              <a:pPr/>
              <a:t>35</a:t>
            </a:fld>
            <a:endParaRPr lang="en-US"/>
          </a:p>
        </p:txBody>
      </p:sp>
      <p:sp>
        <p:nvSpPr>
          <p:cNvPr id="3" name="Date Placeholder 2"/>
          <p:cNvSpPr>
            <a:spLocks noGrp="1"/>
          </p:cNvSpPr>
          <p:nvPr>
            <p:ph type="dt" sz="half" idx="10"/>
          </p:nvPr>
        </p:nvSpPr>
        <p:spPr/>
        <p:txBody>
          <a:bodyPr/>
          <a:lstStyle/>
          <a:p>
            <a:fld id="{140C2F96-6324-C64B-BAFD-9AF7A9B7480C}" type="datetime1">
              <a:rPr lang="en-GB" smtClean="0"/>
              <a:pPr/>
              <a:t>13/04/2022</a:t>
            </a:fld>
            <a:endParaRPr lang="en-US"/>
          </a:p>
        </p:txBody>
      </p:sp>
    </p:spTree>
  </p:cSld>
  <p:clrMapOvr>
    <a:masterClrMapping/>
  </p:clrMapOvr>
  <p:transition spd="med">
    <p:wipe dir="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noFill/>
          <a:ln/>
        </p:spPr>
        <p:txBody>
          <a:bodyPr lIns="90487" tIns="44450" rIns="90487" bIns="44450"/>
          <a:lstStyle/>
          <a:p>
            <a:r>
              <a:rPr lang="en-GB" dirty="0" smtClean="0"/>
              <a:t>Pipe and filter architecture</a:t>
            </a:r>
            <a:endParaRPr lang="en-GB" dirty="0"/>
          </a:p>
        </p:txBody>
      </p:sp>
      <p:sp>
        <p:nvSpPr>
          <p:cNvPr id="33795" name="Rectangle 3"/>
          <p:cNvSpPr>
            <a:spLocks noGrp="1" noChangeArrowheads="1"/>
          </p:cNvSpPr>
          <p:nvPr>
            <p:ph idx="1"/>
          </p:nvPr>
        </p:nvSpPr>
        <p:spPr>
          <a:noFill/>
          <a:ln/>
        </p:spPr>
        <p:txBody>
          <a:bodyPr lIns="90487" tIns="44450" rIns="90487" bIns="44450"/>
          <a:lstStyle/>
          <a:p>
            <a:pPr>
              <a:lnSpc>
                <a:spcPct val="90000"/>
              </a:lnSpc>
            </a:pPr>
            <a:r>
              <a:rPr lang="en-GB"/>
              <a:t>Functional transformations process their inputs to produce outputs.</a:t>
            </a:r>
          </a:p>
          <a:p>
            <a:pPr>
              <a:lnSpc>
                <a:spcPct val="90000"/>
              </a:lnSpc>
            </a:pPr>
            <a:r>
              <a:rPr lang="en-GB"/>
              <a:t>May be referred to as a pipe and filter model (as in UNIX shell).</a:t>
            </a:r>
          </a:p>
          <a:p>
            <a:pPr>
              <a:lnSpc>
                <a:spcPct val="90000"/>
              </a:lnSpc>
            </a:pPr>
            <a:r>
              <a:rPr lang="en-GB"/>
              <a:t>Variants of this approach are very common. When transformations are sequential, this is a batch sequential model which is extensively used in data processing systems.</a:t>
            </a:r>
          </a:p>
          <a:p>
            <a:pPr>
              <a:lnSpc>
                <a:spcPct val="90000"/>
              </a:lnSpc>
            </a:pPr>
            <a:r>
              <a:rPr lang="en-GB"/>
              <a:t>Not really suitable for interactive systems.</a:t>
            </a:r>
          </a:p>
        </p:txBody>
      </p:sp>
      <p:sp>
        <p:nvSpPr>
          <p:cNvPr id="5" name="Footer Placeholder 4"/>
          <p:cNvSpPr>
            <a:spLocks noGrp="1"/>
          </p:cNvSpPr>
          <p:nvPr>
            <p:ph type="ftr" sz="quarter" idx="11"/>
          </p:nvPr>
        </p:nvSpPr>
        <p:spPr/>
        <p:txBody>
          <a:bodyPr/>
          <a:lstStyle/>
          <a:p>
            <a:r>
              <a:rPr lang="en-US" smtClean="0"/>
              <a:t>Chapter 6 Architectural Design</a:t>
            </a:r>
            <a:endParaRPr lang="en-US"/>
          </a:p>
        </p:txBody>
      </p:sp>
      <p:sp>
        <p:nvSpPr>
          <p:cNvPr id="4" name="Slide Number Placeholder 3"/>
          <p:cNvSpPr>
            <a:spLocks noGrp="1"/>
          </p:cNvSpPr>
          <p:nvPr>
            <p:ph type="sldNum" sz="quarter" idx="12"/>
          </p:nvPr>
        </p:nvSpPr>
        <p:spPr/>
        <p:txBody>
          <a:bodyPr/>
          <a:lstStyle/>
          <a:p>
            <a:fld id="{EC33B370-F672-B743-B3AF-248A63C17270}" type="slidenum">
              <a:rPr lang="en-US" smtClean="0"/>
              <a:pPr/>
              <a:t>36</a:t>
            </a:fld>
            <a:endParaRPr lang="en-US"/>
          </a:p>
        </p:txBody>
      </p:sp>
      <p:sp>
        <p:nvSpPr>
          <p:cNvPr id="2" name="Date Placeholder 1"/>
          <p:cNvSpPr>
            <a:spLocks noGrp="1"/>
          </p:cNvSpPr>
          <p:nvPr>
            <p:ph type="dt" sz="half" idx="10"/>
          </p:nvPr>
        </p:nvSpPr>
        <p:spPr/>
        <p:txBody>
          <a:bodyPr/>
          <a:lstStyle/>
          <a:p>
            <a:fld id="{B2F32F55-7F03-7B43-8C53-2202169C82AB}" type="datetime1">
              <a:rPr lang="en-GB" smtClean="0"/>
              <a:pPr/>
              <a:t>13/04/2022</a:t>
            </a:fld>
            <a:endParaRPr lang="en-US"/>
          </a:p>
        </p:txBody>
      </p:sp>
    </p:spTree>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pipe and filter pattern</a:t>
            </a:r>
            <a:r>
              <a:rPr lang="en-GB" dirty="0" smtClean="0"/>
              <a:t> </a:t>
            </a:r>
            <a:endParaRPr lang="en-US" dirty="0"/>
          </a:p>
        </p:txBody>
      </p:sp>
      <p:graphicFrame>
        <p:nvGraphicFramePr>
          <p:cNvPr id="4" name="Content Placeholder 3"/>
          <p:cNvGraphicFramePr>
            <a:graphicFrameLocks noGrp="1"/>
          </p:cNvGraphicFramePr>
          <p:nvPr>
            <p:ph idx="1"/>
          </p:nvPr>
        </p:nvGraphicFramePr>
        <p:xfrm>
          <a:off x="822014" y="1600200"/>
          <a:ext cx="7190386" cy="4211320"/>
        </p:xfrm>
        <a:graphic>
          <a:graphicData uri="http://schemas.openxmlformats.org/drawingml/2006/table">
            <a:tbl>
              <a:tblPr firstRow="1" bandRow="1">
                <a:tableStyleId>{5C22544A-7EE6-4342-B048-85BDC9FD1C3A}</a:tableStyleId>
              </a:tblPr>
              <a:tblGrid>
                <a:gridCol w="1477596"/>
                <a:gridCol w="5712790"/>
              </a:tblGrid>
              <a:tr h="370840">
                <a:tc>
                  <a:txBody>
                    <a:bodyPr/>
                    <a:lstStyle/>
                    <a:p>
                      <a:pPr algn="just">
                        <a:spcAft>
                          <a:spcPts val="0"/>
                        </a:spcAft>
                        <a:tabLst>
                          <a:tab pos="342900" algn="l"/>
                          <a:tab pos="685800" algn="l"/>
                          <a:tab pos="1028700" algn="l"/>
                        </a:tabLst>
                      </a:pPr>
                      <a:r>
                        <a:rPr lang="en-GB" sz="1400" b="1" dirty="0" smtClean="0">
                          <a:solidFill>
                            <a:srgbClr val="000000"/>
                          </a:solidFill>
                          <a:latin typeface="Helvetica"/>
                          <a:ea typeface="Times New Roman"/>
                          <a:cs typeface="Helvetica"/>
                        </a:rPr>
                        <a:t>Name</a:t>
                      </a:r>
                      <a:endParaRPr lang="en-GB" sz="1400" b="1" dirty="0">
                        <a:solidFill>
                          <a:srgbClr val="000000"/>
                        </a:solidFill>
                        <a:latin typeface="Helvetica"/>
                        <a:ea typeface="Times New Roman"/>
                        <a:cs typeface="Helvetica"/>
                      </a:endParaRPr>
                    </a:p>
                  </a:txBody>
                  <a:tcPr marL="68580" marR="68580" marT="0" marB="0"/>
                </a:tc>
                <a:tc>
                  <a:txBody>
                    <a:bodyPr/>
                    <a:lstStyle/>
                    <a:p>
                      <a:pPr algn="just">
                        <a:spcAft>
                          <a:spcPts val="0"/>
                        </a:spcAft>
                        <a:tabLst>
                          <a:tab pos="342900" algn="l"/>
                          <a:tab pos="685800" algn="l"/>
                          <a:tab pos="1028700" algn="l"/>
                        </a:tabLst>
                      </a:pPr>
                      <a:r>
                        <a:rPr lang="en-GB" sz="1400" b="1" dirty="0">
                          <a:solidFill>
                            <a:srgbClr val="000000"/>
                          </a:solidFill>
                          <a:latin typeface="Helvetica"/>
                          <a:ea typeface="Times New Roman"/>
                          <a:cs typeface="Helvetica"/>
                        </a:rPr>
                        <a:t>Pipe and </a:t>
                      </a:r>
                      <a:r>
                        <a:rPr lang="en-GB" sz="1400" b="1" dirty="0" smtClean="0">
                          <a:solidFill>
                            <a:srgbClr val="000000"/>
                          </a:solidFill>
                          <a:latin typeface="Helvetica"/>
                          <a:ea typeface="Times New Roman"/>
                          <a:cs typeface="Helvetica"/>
                        </a:rPr>
                        <a:t>filter</a:t>
                      </a:r>
                      <a:endParaRPr lang="en-GB" sz="1400" b="1" dirty="0">
                        <a:solidFill>
                          <a:srgbClr val="000000"/>
                        </a:solidFill>
                        <a:latin typeface="Helvetica"/>
                        <a:ea typeface="Times New Roman"/>
                        <a:cs typeface="Helvetica"/>
                      </a:endParaRPr>
                    </a:p>
                  </a:txBody>
                  <a:tcPr marL="68580" marR="68580" marT="0" marB="0"/>
                </a:tc>
              </a:tr>
              <a:tr h="370840">
                <a:tc>
                  <a:txBody>
                    <a:bodyPr/>
                    <a:lstStyle/>
                    <a:p>
                      <a:pPr algn="just">
                        <a:spcAft>
                          <a:spcPts val="0"/>
                        </a:spcAft>
                        <a:tabLst>
                          <a:tab pos="342900" algn="l"/>
                          <a:tab pos="685800" algn="l"/>
                          <a:tab pos="1028700" algn="l"/>
                        </a:tabLst>
                      </a:pPr>
                      <a:r>
                        <a:rPr lang="en-GB" sz="1400" b="1" dirty="0" smtClean="0">
                          <a:solidFill>
                            <a:srgbClr val="000000"/>
                          </a:solidFill>
                          <a:latin typeface="Helvetica"/>
                          <a:ea typeface="Times New Roman"/>
                          <a:cs typeface="Helvetica"/>
                        </a:rPr>
                        <a:t>Description</a:t>
                      </a:r>
                      <a:endParaRPr lang="en-GB" sz="1400" dirty="0">
                        <a:solidFill>
                          <a:srgbClr val="000000"/>
                        </a:solidFill>
                        <a:latin typeface="Helvetica"/>
                        <a:ea typeface="Times New Roman"/>
                        <a:cs typeface="Helvetica"/>
                      </a:endParaRPr>
                    </a:p>
                  </a:txBody>
                  <a:tcPr marL="68580" marR="68580" marT="0" marB="0"/>
                </a:tc>
                <a:tc>
                  <a:txBody>
                    <a:bodyPr/>
                    <a:lstStyle/>
                    <a:p>
                      <a:pPr algn="just">
                        <a:spcAft>
                          <a:spcPts val="0"/>
                        </a:spcAft>
                        <a:tabLst>
                          <a:tab pos="342900" algn="l"/>
                          <a:tab pos="685800" algn="l"/>
                          <a:tab pos="1028700" algn="l"/>
                        </a:tabLst>
                      </a:pPr>
                      <a:r>
                        <a:rPr lang="en-GB" sz="1400">
                          <a:solidFill>
                            <a:srgbClr val="000000"/>
                          </a:solidFill>
                          <a:latin typeface="Helvetica"/>
                          <a:ea typeface="Times New Roman"/>
                          <a:cs typeface="Helvetica"/>
                        </a:rPr>
                        <a:t>The processing of the data in a system is organized so that each processing component (filter) is discrete and carries out one type of data transformation. The data flows (as in a pipe) from one component to another for processing. </a:t>
                      </a:r>
                    </a:p>
                  </a:txBody>
                  <a:tcPr marL="68580" marR="68580" marT="0" marB="0"/>
                </a:tc>
              </a:tr>
              <a:tr h="370840">
                <a:tc>
                  <a:txBody>
                    <a:bodyPr/>
                    <a:lstStyle/>
                    <a:p>
                      <a:pPr algn="just">
                        <a:spcAft>
                          <a:spcPts val="0"/>
                        </a:spcAft>
                        <a:tabLst>
                          <a:tab pos="342900" algn="l"/>
                          <a:tab pos="685800" algn="l"/>
                          <a:tab pos="1028700" algn="l"/>
                        </a:tabLst>
                      </a:pPr>
                      <a:r>
                        <a:rPr lang="en-GB" sz="1400" b="1">
                          <a:solidFill>
                            <a:srgbClr val="000000"/>
                          </a:solidFill>
                          <a:latin typeface="Helvetica"/>
                          <a:ea typeface="Times New Roman"/>
                          <a:cs typeface="Helvetica"/>
                        </a:rPr>
                        <a:t>Example</a:t>
                      </a:r>
                      <a:endParaRPr lang="en-GB" sz="1400">
                        <a:solidFill>
                          <a:srgbClr val="000000"/>
                        </a:solidFill>
                        <a:latin typeface="Helvetica"/>
                        <a:ea typeface="Times New Roman"/>
                        <a:cs typeface="Helvetica"/>
                      </a:endParaRPr>
                    </a:p>
                  </a:txBody>
                  <a:tcPr marL="68580" marR="68580" marT="0" marB="0"/>
                </a:tc>
                <a:tc>
                  <a:txBody>
                    <a:bodyPr/>
                    <a:lstStyle/>
                    <a:p>
                      <a:pPr algn="just">
                        <a:spcAft>
                          <a:spcPts val="0"/>
                        </a:spcAft>
                        <a:tabLst>
                          <a:tab pos="342900" algn="l"/>
                          <a:tab pos="685800" algn="l"/>
                          <a:tab pos="1028700" algn="l"/>
                        </a:tabLst>
                      </a:pPr>
                      <a:r>
                        <a:rPr lang="en-GB" sz="1400">
                          <a:solidFill>
                            <a:srgbClr val="000000"/>
                          </a:solidFill>
                          <a:latin typeface="Helvetica"/>
                          <a:ea typeface="Times New Roman"/>
                          <a:cs typeface="Helvetica"/>
                        </a:rPr>
                        <a:t>Figure 6.13 is an example of a pipe and filter system used for processing invoices.</a:t>
                      </a:r>
                    </a:p>
                  </a:txBody>
                  <a:tcPr marL="68580" marR="68580" marT="0" marB="0"/>
                </a:tc>
              </a:tr>
              <a:tr h="370840">
                <a:tc>
                  <a:txBody>
                    <a:bodyPr/>
                    <a:lstStyle/>
                    <a:p>
                      <a:pPr algn="just">
                        <a:spcAft>
                          <a:spcPts val="0"/>
                        </a:spcAft>
                        <a:tabLst>
                          <a:tab pos="342900" algn="l"/>
                          <a:tab pos="685800" algn="l"/>
                          <a:tab pos="1028700" algn="l"/>
                        </a:tabLst>
                      </a:pPr>
                      <a:r>
                        <a:rPr lang="en-GB" sz="1400" b="1">
                          <a:solidFill>
                            <a:srgbClr val="000000"/>
                          </a:solidFill>
                          <a:latin typeface="Helvetica"/>
                          <a:ea typeface="Times New Roman"/>
                          <a:cs typeface="Helvetica"/>
                        </a:rPr>
                        <a:t>When used</a:t>
                      </a:r>
                      <a:endParaRPr lang="en-GB" sz="1400">
                        <a:solidFill>
                          <a:srgbClr val="000000"/>
                        </a:solidFill>
                        <a:latin typeface="Helvetica"/>
                        <a:ea typeface="Times New Roman"/>
                        <a:cs typeface="Helvetica"/>
                      </a:endParaRPr>
                    </a:p>
                  </a:txBody>
                  <a:tcPr marL="68580" marR="68580" marT="0" marB="0"/>
                </a:tc>
                <a:tc>
                  <a:txBody>
                    <a:bodyPr/>
                    <a:lstStyle/>
                    <a:p>
                      <a:pPr algn="just">
                        <a:spcAft>
                          <a:spcPts val="0"/>
                        </a:spcAft>
                        <a:tabLst>
                          <a:tab pos="342900" algn="l"/>
                          <a:tab pos="685800" algn="l"/>
                          <a:tab pos="1028700" algn="l"/>
                        </a:tabLst>
                      </a:pPr>
                      <a:r>
                        <a:rPr lang="en-GB" sz="1400">
                          <a:solidFill>
                            <a:srgbClr val="000000"/>
                          </a:solidFill>
                          <a:latin typeface="Helvetica"/>
                          <a:ea typeface="Times New Roman"/>
                          <a:cs typeface="Helvetica"/>
                        </a:rPr>
                        <a:t>Commonly used in data processing applications (both batch- and transaction-based) where inputs are processed in separate stages to generate related outputs.</a:t>
                      </a:r>
                    </a:p>
                  </a:txBody>
                  <a:tcPr marL="68580" marR="68580" marT="0" marB="0"/>
                </a:tc>
              </a:tr>
              <a:tr h="370840">
                <a:tc>
                  <a:txBody>
                    <a:bodyPr/>
                    <a:lstStyle/>
                    <a:p>
                      <a:pPr algn="just">
                        <a:spcAft>
                          <a:spcPts val="0"/>
                        </a:spcAft>
                        <a:tabLst>
                          <a:tab pos="342900" algn="l"/>
                          <a:tab pos="685800" algn="l"/>
                          <a:tab pos="1028700" algn="l"/>
                        </a:tabLst>
                      </a:pPr>
                      <a:r>
                        <a:rPr lang="en-GB" sz="1400" b="1">
                          <a:solidFill>
                            <a:srgbClr val="000000"/>
                          </a:solidFill>
                          <a:latin typeface="Helvetica"/>
                          <a:ea typeface="Times New Roman"/>
                          <a:cs typeface="Helvetica"/>
                        </a:rPr>
                        <a:t>Advantages</a:t>
                      </a:r>
                      <a:endParaRPr lang="en-GB" sz="1400">
                        <a:solidFill>
                          <a:srgbClr val="000000"/>
                        </a:solidFill>
                        <a:latin typeface="Helvetica"/>
                        <a:ea typeface="Times New Roman"/>
                        <a:cs typeface="Helvetica"/>
                      </a:endParaRPr>
                    </a:p>
                  </a:txBody>
                  <a:tcPr marL="68580" marR="68580" marT="0" marB="0"/>
                </a:tc>
                <a:tc>
                  <a:txBody>
                    <a:bodyPr/>
                    <a:lstStyle/>
                    <a:p>
                      <a:pPr algn="just">
                        <a:spcAft>
                          <a:spcPts val="0"/>
                        </a:spcAft>
                        <a:tabLst>
                          <a:tab pos="342900" algn="l"/>
                          <a:tab pos="685800" algn="l"/>
                          <a:tab pos="1028700" algn="l"/>
                        </a:tabLst>
                      </a:pPr>
                      <a:r>
                        <a:rPr lang="en-GB" sz="1400">
                          <a:solidFill>
                            <a:srgbClr val="000000"/>
                          </a:solidFill>
                          <a:latin typeface="Helvetica"/>
                          <a:ea typeface="Times New Roman"/>
                          <a:cs typeface="Helvetica"/>
                        </a:rPr>
                        <a:t>Easy to understand and supports transformation reuse. Workflow style matches the structure of many business processes. Evolution by adding transformations is straightforward. Can be implemented as either a sequential or concurrent system.</a:t>
                      </a:r>
                    </a:p>
                  </a:txBody>
                  <a:tcPr marL="68580" marR="68580" marT="0" marB="0"/>
                </a:tc>
              </a:tr>
              <a:tr h="370840">
                <a:tc>
                  <a:txBody>
                    <a:bodyPr/>
                    <a:lstStyle/>
                    <a:p>
                      <a:pPr algn="just">
                        <a:spcAft>
                          <a:spcPts val="0"/>
                        </a:spcAft>
                        <a:tabLst>
                          <a:tab pos="342900" algn="l"/>
                          <a:tab pos="685800" algn="l"/>
                          <a:tab pos="1028700" algn="l"/>
                        </a:tabLst>
                      </a:pPr>
                      <a:r>
                        <a:rPr lang="en-GB" sz="1400" b="1">
                          <a:solidFill>
                            <a:srgbClr val="000000"/>
                          </a:solidFill>
                          <a:latin typeface="Helvetica"/>
                          <a:ea typeface="Times New Roman"/>
                          <a:cs typeface="Helvetica"/>
                        </a:rPr>
                        <a:t>Disadvantages</a:t>
                      </a:r>
                      <a:endParaRPr lang="en-GB" sz="1400">
                        <a:solidFill>
                          <a:srgbClr val="000000"/>
                        </a:solidFill>
                        <a:latin typeface="Helvetica"/>
                        <a:ea typeface="Times New Roman"/>
                        <a:cs typeface="Helvetica"/>
                      </a:endParaRPr>
                    </a:p>
                  </a:txBody>
                  <a:tcPr marL="68580" marR="68580" marT="0" marB="0"/>
                </a:tc>
                <a:tc>
                  <a:txBody>
                    <a:bodyPr/>
                    <a:lstStyle/>
                    <a:p>
                      <a:pPr algn="just">
                        <a:spcAft>
                          <a:spcPts val="0"/>
                        </a:spcAft>
                        <a:tabLst>
                          <a:tab pos="342900" algn="l"/>
                          <a:tab pos="685800" algn="l"/>
                          <a:tab pos="1028700" algn="l"/>
                        </a:tabLst>
                      </a:pPr>
                      <a:r>
                        <a:rPr lang="en-GB" sz="1400" dirty="0">
                          <a:solidFill>
                            <a:srgbClr val="000000"/>
                          </a:solidFill>
                          <a:latin typeface="Helvetica"/>
                          <a:ea typeface="Times New Roman"/>
                          <a:cs typeface="Helvetica"/>
                        </a:rPr>
                        <a:t>The format for data transfer has to be agreed upon between communicating transformations. Each transformation must parse its input and </a:t>
                      </a:r>
                      <a:r>
                        <a:rPr lang="en-GB" sz="1400" dirty="0" err="1">
                          <a:solidFill>
                            <a:srgbClr val="000000"/>
                          </a:solidFill>
                          <a:latin typeface="Helvetica"/>
                          <a:ea typeface="Times New Roman"/>
                          <a:cs typeface="Helvetica"/>
                        </a:rPr>
                        <a:t>unparse</a:t>
                      </a:r>
                      <a:r>
                        <a:rPr lang="en-GB" sz="1400" dirty="0">
                          <a:solidFill>
                            <a:srgbClr val="000000"/>
                          </a:solidFill>
                          <a:latin typeface="Helvetica"/>
                          <a:ea typeface="Times New Roman"/>
                          <a:cs typeface="Helvetica"/>
                        </a:rPr>
                        <a:t> its output to the agreed form. This increases system overhead and may mean that it is impossible to reuse functional transformations that use incompatible data structures</a:t>
                      </a:r>
                      <a:r>
                        <a:rPr lang="en-GB" sz="1400" dirty="0" smtClean="0">
                          <a:solidFill>
                            <a:srgbClr val="000000"/>
                          </a:solidFill>
                          <a:latin typeface="Helvetica"/>
                          <a:ea typeface="Times New Roman"/>
                          <a:cs typeface="Helvetica"/>
                        </a:rPr>
                        <a:t>.</a:t>
                      </a:r>
                      <a:endParaRPr lang="en-GB" sz="1400" dirty="0">
                        <a:solidFill>
                          <a:srgbClr val="000000"/>
                        </a:solidFill>
                        <a:latin typeface="Helvetica"/>
                        <a:ea typeface="Times New Roman"/>
                        <a:cs typeface="Helvetica"/>
                      </a:endParaRPr>
                    </a:p>
                  </a:txBody>
                  <a:tcPr marL="68580" marR="68580" marT="0" marB="0"/>
                </a:tc>
              </a:tr>
            </a:tbl>
          </a:graphicData>
        </a:graphic>
      </p:graphicFrame>
      <p:sp>
        <p:nvSpPr>
          <p:cNvPr id="6" name="Footer Placeholder 5"/>
          <p:cNvSpPr>
            <a:spLocks noGrp="1"/>
          </p:cNvSpPr>
          <p:nvPr>
            <p:ph type="ftr" sz="quarter" idx="11"/>
          </p:nvPr>
        </p:nvSpPr>
        <p:spPr/>
        <p:txBody>
          <a:bodyPr/>
          <a:lstStyle/>
          <a:p>
            <a:r>
              <a:rPr lang="en-US" smtClean="0"/>
              <a:t>Chapter 6 Architectural Design</a:t>
            </a:r>
            <a:endParaRPr lang="en-US"/>
          </a:p>
        </p:txBody>
      </p:sp>
      <p:sp>
        <p:nvSpPr>
          <p:cNvPr id="5" name="Slide Number Placeholder 4"/>
          <p:cNvSpPr>
            <a:spLocks noGrp="1"/>
          </p:cNvSpPr>
          <p:nvPr>
            <p:ph type="sldNum" sz="quarter" idx="12"/>
          </p:nvPr>
        </p:nvSpPr>
        <p:spPr/>
        <p:txBody>
          <a:bodyPr/>
          <a:lstStyle/>
          <a:p>
            <a:fld id="{EC33B370-F672-B743-B3AF-248A63C17270}" type="slidenum">
              <a:rPr lang="en-US" smtClean="0"/>
              <a:pPr/>
              <a:t>37</a:t>
            </a:fld>
            <a:endParaRPr lang="en-US"/>
          </a:p>
        </p:txBody>
      </p:sp>
      <p:sp>
        <p:nvSpPr>
          <p:cNvPr id="3" name="Date Placeholder 2"/>
          <p:cNvSpPr>
            <a:spLocks noGrp="1"/>
          </p:cNvSpPr>
          <p:nvPr>
            <p:ph type="dt" sz="half" idx="10"/>
          </p:nvPr>
        </p:nvSpPr>
        <p:spPr/>
        <p:txBody>
          <a:bodyPr/>
          <a:lstStyle/>
          <a:p>
            <a:fld id="{8B561061-8569-EB40-A3F5-E57A7C2E5BFA}" type="datetime1">
              <a:rPr lang="en-GB" smtClean="0"/>
              <a:pPr/>
              <a:t>13/04/2022</a:t>
            </a:fld>
            <a:endParaRPr lang="en-US"/>
          </a:p>
        </p:txBody>
      </p:sp>
    </p:spTree>
  </p:cSld>
  <p:clrMapOvr>
    <a:masterClrMapping/>
  </p:clrMapOvr>
  <p:transition spd="med">
    <p:wipe dir="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 example of the pipe and filter architecture used in a payments system</a:t>
            </a:r>
            <a:r>
              <a:rPr lang="en-GB" dirty="0" smtClean="0"/>
              <a:t> </a:t>
            </a:r>
            <a:endParaRPr lang="en-US" dirty="0"/>
          </a:p>
        </p:txBody>
      </p:sp>
      <p:pic>
        <p:nvPicPr>
          <p:cNvPr id="4" name="Content Placeholder 3" descr="6.13 InvoiceProc.eps"/>
          <p:cNvPicPr>
            <a:picLocks noGrp="1" noChangeAspect="1"/>
          </p:cNvPicPr>
          <p:nvPr>
            <p:ph idx="1"/>
          </p:nvPr>
        </p:nvPicPr>
        <p:blipFill>
          <a:blip r:embed="rId2"/>
          <a:srcRect l="24024" r="24024"/>
          <a:stretch>
            <a:fillRect/>
          </a:stretch>
        </p:blipFill>
        <p:spPr/>
      </p:pic>
      <p:sp>
        <p:nvSpPr>
          <p:cNvPr id="6" name="Footer Placeholder 5"/>
          <p:cNvSpPr>
            <a:spLocks noGrp="1"/>
          </p:cNvSpPr>
          <p:nvPr>
            <p:ph type="ftr" sz="quarter" idx="11"/>
          </p:nvPr>
        </p:nvSpPr>
        <p:spPr/>
        <p:txBody>
          <a:bodyPr/>
          <a:lstStyle/>
          <a:p>
            <a:r>
              <a:rPr lang="en-US" smtClean="0"/>
              <a:t>Chapter 6 Architectural Design</a:t>
            </a:r>
            <a:endParaRPr lang="en-US"/>
          </a:p>
        </p:txBody>
      </p:sp>
      <p:sp>
        <p:nvSpPr>
          <p:cNvPr id="5" name="Slide Number Placeholder 4"/>
          <p:cNvSpPr>
            <a:spLocks noGrp="1"/>
          </p:cNvSpPr>
          <p:nvPr>
            <p:ph type="sldNum" sz="quarter" idx="12"/>
          </p:nvPr>
        </p:nvSpPr>
        <p:spPr/>
        <p:txBody>
          <a:bodyPr/>
          <a:lstStyle/>
          <a:p>
            <a:fld id="{EC33B370-F672-B743-B3AF-248A63C17270}" type="slidenum">
              <a:rPr lang="en-US" smtClean="0"/>
              <a:pPr/>
              <a:t>38</a:t>
            </a:fld>
            <a:endParaRPr lang="en-US"/>
          </a:p>
        </p:txBody>
      </p:sp>
      <p:sp>
        <p:nvSpPr>
          <p:cNvPr id="3" name="Date Placeholder 2"/>
          <p:cNvSpPr>
            <a:spLocks noGrp="1"/>
          </p:cNvSpPr>
          <p:nvPr>
            <p:ph type="dt" sz="half" idx="10"/>
          </p:nvPr>
        </p:nvSpPr>
        <p:spPr/>
        <p:txBody>
          <a:bodyPr/>
          <a:lstStyle/>
          <a:p>
            <a:fld id="{7F1D9BB6-03AB-0043-BF6C-06967B402B40}" type="datetime1">
              <a:rPr lang="en-GB" smtClean="0"/>
              <a:pPr/>
              <a:t>13/04/2022</a:t>
            </a:fld>
            <a:endParaRPr lang="en-US"/>
          </a:p>
        </p:txBody>
      </p:sp>
    </p:spTree>
  </p:cSld>
  <p:clrMapOvr>
    <a:masterClrMapping/>
  </p:clrMapOvr>
  <p:transition spd="med">
    <p:wipe dir="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46744"/>
            <a:ext cx="8229600" cy="1143000"/>
          </a:xfrm>
        </p:spPr>
        <p:txBody>
          <a:bodyPr/>
          <a:lstStyle/>
          <a:p>
            <a:pPr algn="ctr"/>
            <a:r>
              <a:rPr lang="en-US" dirty="0" smtClean="0"/>
              <a:t>Application architectures</a:t>
            </a:r>
            <a:endParaRPr lang="en-US" dirty="0"/>
          </a:p>
        </p:txBody>
      </p:sp>
      <p:sp>
        <p:nvSpPr>
          <p:cNvPr id="3" name="Content Placeholder 2"/>
          <p:cNvSpPr>
            <a:spLocks noGrp="1"/>
          </p:cNvSpPr>
          <p:nvPr>
            <p:ph idx="1"/>
          </p:nvPr>
        </p:nvSpPr>
        <p:spPr/>
        <p:txBody>
          <a:bodyPr/>
          <a:lstStyle/>
          <a:p>
            <a:endParaRPr lang="en-US"/>
          </a:p>
        </p:txBody>
      </p:sp>
      <p:sp>
        <p:nvSpPr>
          <p:cNvPr id="4" name="Footer Placeholder 3"/>
          <p:cNvSpPr>
            <a:spLocks noGrp="1"/>
          </p:cNvSpPr>
          <p:nvPr>
            <p:ph type="ftr" sz="quarter" idx="11"/>
          </p:nvPr>
        </p:nvSpPr>
        <p:spPr/>
        <p:txBody>
          <a:bodyPr/>
          <a:lstStyle/>
          <a:p>
            <a:r>
              <a:rPr lang="en-US" smtClean="0"/>
              <a:t>Chapter 6 Architectural Design</a:t>
            </a:r>
            <a:endParaRPr lang="en-US"/>
          </a:p>
        </p:txBody>
      </p:sp>
      <p:sp>
        <p:nvSpPr>
          <p:cNvPr id="5" name="Slide Number Placeholder 4"/>
          <p:cNvSpPr>
            <a:spLocks noGrp="1"/>
          </p:cNvSpPr>
          <p:nvPr>
            <p:ph type="sldNum" sz="quarter" idx="12"/>
          </p:nvPr>
        </p:nvSpPr>
        <p:spPr/>
        <p:txBody>
          <a:bodyPr/>
          <a:lstStyle/>
          <a:p>
            <a:fld id="{EC33B370-F672-B743-B3AF-248A63C17270}" type="slidenum">
              <a:rPr lang="en-US" smtClean="0"/>
              <a:pPr/>
              <a:t>39</a:t>
            </a:fld>
            <a:endParaRPr lang="en-US"/>
          </a:p>
        </p:txBody>
      </p:sp>
      <p:sp>
        <p:nvSpPr>
          <p:cNvPr id="6" name="Date Placeholder 5"/>
          <p:cNvSpPr>
            <a:spLocks noGrp="1"/>
          </p:cNvSpPr>
          <p:nvPr>
            <p:ph type="dt" sz="half" idx="10"/>
          </p:nvPr>
        </p:nvSpPr>
        <p:spPr/>
        <p:txBody>
          <a:bodyPr/>
          <a:lstStyle/>
          <a:p>
            <a:fld id="{A47BEF99-C949-C342-9C09-4F6A44CADEA5}" type="datetime1">
              <a:rPr lang="en-GB" smtClean="0"/>
              <a:pPr/>
              <a:t>13/04/2022</a:t>
            </a:fld>
            <a:endParaRPr lang="en-US"/>
          </a:p>
        </p:txBody>
      </p:sp>
    </p:spTree>
    <p:extLst>
      <p:ext uri="{BB962C8B-B14F-4D97-AF65-F5344CB8AC3E}">
        <p14:creationId xmlns:p14="http://schemas.microsoft.com/office/powerpoint/2010/main" xmlns="" val="1230688648"/>
      </p:ext>
    </p:extLst>
  </p:cSld>
  <p:clrMapOvr>
    <a:masterClrMapping/>
  </p:clrMapOvr>
  <p:transition spd="med">
    <p:wipe dir="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Agility and architecture</a:t>
            </a:r>
            <a:endParaRPr lang="en-US" dirty="0"/>
          </a:p>
        </p:txBody>
      </p:sp>
      <p:sp>
        <p:nvSpPr>
          <p:cNvPr id="3" name="Content Placeholder 2"/>
          <p:cNvSpPr>
            <a:spLocks noGrp="1"/>
          </p:cNvSpPr>
          <p:nvPr>
            <p:ph idx="1"/>
          </p:nvPr>
        </p:nvSpPr>
        <p:spPr/>
        <p:txBody>
          <a:bodyPr/>
          <a:lstStyle/>
          <a:p>
            <a:r>
              <a:rPr lang="en-US" dirty="0" smtClean="0"/>
              <a:t>It is generally accepted that an early stage of agile processes is to design an overall systems architecture.</a:t>
            </a:r>
          </a:p>
          <a:p>
            <a:r>
              <a:rPr lang="en-US" dirty="0" smtClean="0"/>
              <a:t>Refactoring the system architecture is usually expensive because it affects so many components in the system</a:t>
            </a:r>
            <a:endParaRPr lang="en-US" dirty="0"/>
          </a:p>
        </p:txBody>
      </p:sp>
      <p:sp>
        <p:nvSpPr>
          <p:cNvPr id="4" name="Footer Placeholder 3"/>
          <p:cNvSpPr>
            <a:spLocks noGrp="1"/>
          </p:cNvSpPr>
          <p:nvPr>
            <p:ph type="ftr" sz="quarter" idx="11"/>
          </p:nvPr>
        </p:nvSpPr>
        <p:spPr/>
        <p:txBody>
          <a:bodyPr/>
          <a:lstStyle/>
          <a:p>
            <a:r>
              <a:rPr lang="en-US" smtClean="0"/>
              <a:t>Chapter 6 Architectural Design</a:t>
            </a:r>
            <a:endParaRPr lang="en-US"/>
          </a:p>
        </p:txBody>
      </p:sp>
      <p:sp>
        <p:nvSpPr>
          <p:cNvPr id="5" name="Slide Number Placeholder 4"/>
          <p:cNvSpPr>
            <a:spLocks noGrp="1"/>
          </p:cNvSpPr>
          <p:nvPr>
            <p:ph type="sldNum" sz="quarter" idx="12"/>
          </p:nvPr>
        </p:nvSpPr>
        <p:spPr/>
        <p:txBody>
          <a:bodyPr/>
          <a:lstStyle/>
          <a:p>
            <a:fld id="{EC33B370-F672-B743-B3AF-248A63C17270}" type="slidenum">
              <a:rPr lang="en-US" smtClean="0"/>
              <a:pPr/>
              <a:t>4</a:t>
            </a:fld>
            <a:endParaRPr lang="en-US"/>
          </a:p>
        </p:txBody>
      </p:sp>
      <p:sp>
        <p:nvSpPr>
          <p:cNvPr id="6" name="Date Placeholder 5"/>
          <p:cNvSpPr>
            <a:spLocks noGrp="1"/>
          </p:cNvSpPr>
          <p:nvPr>
            <p:ph type="dt" sz="half" idx="10"/>
          </p:nvPr>
        </p:nvSpPr>
        <p:spPr/>
        <p:txBody>
          <a:bodyPr/>
          <a:lstStyle/>
          <a:p>
            <a:fld id="{88230E10-E64F-014A-B38E-659FFF22374A}" type="datetime1">
              <a:rPr lang="en-GB" smtClean="0"/>
              <a:pPr/>
              <a:t>13/04/2022</a:t>
            </a:fld>
            <a:endParaRPr lang="en-US"/>
          </a:p>
        </p:txBody>
      </p:sp>
    </p:spTree>
    <p:extLst>
      <p:ext uri="{BB962C8B-B14F-4D97-AF65-F5344CB8AC3E}">
        <p14:creationId xmlns:p14="http://schemas.microsoft.com/office/powerpoint/2010/main" xmlns="" val="2417976477"/>
      </p:ext>
    </p:extLst>
  </p:cSld>
  <p:clrMapOvr>
    <a:masterClrMapping/>
  </p:clrMapOvr>
  <p:transition spd="med">
    <p:wipe dir="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2"/>
          <p:cNvSpPr>
            <a:spLocks noGrp="1" noChangeArrowheads="1"/>
          </p:cNvSpPr>
          <p:nvPr>
            <p:ph type="title"/>
          </p:nvPr>
        </p:nvSpPr>
        <p:spPr/>
        <p:txBody>
          <a:bodyPr/>
          <a:lstStyle/>
          <a:p>
            <a:r>
              <a:rPr lang="en-US" dirty="0" smtClean="0"/>
              <a:t>Application architectures</a:t>
            </a:r>
            <a:endParaRPr lang="en-US" dirty="0"/>
          </a:p>
        </p:txBody>
      </p:sp>
      <p:sp>
        <p:nvSpPr>
          <p:cNvPr id="137219" name="Rectangle 3"/>
          <p:cNvSpPr>
            <a:spLocks noGrp="1" noChangeArrowheads="1"/>
          </p:cNvSpPr>
          <p:nvPr>
            <p:ph idx="1"/>
          </p:nvPr>
        </p:nvSpPr>
        <p:spPr/>
        <p:txBody>
          <a:bodyPr lIns="91797" tIns="45898" rIns="91797" bIns="45898"/>
          <a:lstStyle/>
          <a:p>
            <a:r>
              <a:rPr lang="en-US" dirty="0"/>
              <a:t>Application systems are designed to meet an </a:t>
            </a:r>
            <a:r>
              <a:rPr lang="en-US" dirty="0" err="1"/>
              <a:t>organisational</a:t>
            </a:r>
            <a:r>
              <a:rPr lang="en-US" dirty="0"/>
              <a:t> need.</a:t>
            </a:r>
          </a:p>
          <a:p>
            <a:r>
              <a:rPr lang="en-US" dirty="0"/>
              <a:t>As businesses have much in common, their application systems also tend to have a common architecture that reflects the application requirements.</a:t>
            </a:r>
          </a:p>
          <a:p>
            <a:r>
              <a:rPr lang="en-US" dirty="0"/>
              <a:t>A generic</a:t>
            </a:r>
            <a:r>
              <a:rPr lang="en-US" dirty="0" smtClean="0"/>
              <a:t> application architecture is an architecture for a type of software system that may be configured </a:t>
            </a:r>
            <a:r>
              <a:rPr lang="en-US" dirty="0"/>
              <a:t>and adapted to create a system that meets specific requirements.</a:t>
            </a:r>
          </a:p>
        </p:txBody>
      </p:sp>
      <p:sp>
        <p:nvSpPr>
          <p:cNvPr id="5" name="Footer Placeholder 4"/>
          <p:cNvSpPr>
            <a:spLocks noGrp="1"/>
          </p:cNvSpPr>
          <p:nvPr>
            <p:ph type="ftr" sz="quarter" idx="11"/>
          </p:nvPr>
        </p:nvSpPr>
        <p:spPr/>
        <p:txBody>
          <a:bodyPr/>
          <a:lstStyle/>
          <a:p>
            <a:r>
              <a:rPr lang="en-US" smtClean="0"/>
              <a:t>Chapter 6 Architectural Design</a:t>
            </a:r>
            <a:endParaRPr lang="en-US"/>
          </a:p>
        </p:txBody>
      </p:sp>
      <p:sp>
        <p:nvSpPr>
          <p:cNvPr id="4" name="Slide Number Placeholder 3"/>
          <p:cNvSpPr>
            <a:spLocks noGrp="1"/>
          </p:cNvSpPr>
          <p:nvPr>
            <p:ph type="sldNum" sz="quarter" idx="12"/>
          </p:nvPr>
        </p:nvSpPr>
        <p:spPr/>
        <p:txBody>
          <a:bodyPr/>
          <a:lstStyle/>
          <a:p>
            <a:fld id="{EC33B370-F672-B743-B3AF-248A63C17270}" type="slidenum">
              <a:rPr lang="en-US" smtClean="0"/>
              <a:pPr/>
              <a:t>40</a:t>
            </a:fld>
            <a:endParaRPr lang="en-US"/>
          </a:p>
        </p:txBody>
      </p:sp>
      <p:sp>
        <p:nvSpPr>
          <p:cNvPr id="2" name="Date Placeholder 1"/>
          <p:cNvSpPr>
            <a:spLocks noGrp="1"/>
          </p:cNvSpPr>
          <p:nvPr>
            <p:ph type="dt" sz="half" idx="10"/>
          </p:nvPr>
        </p:nvSpPr>
        <p:spPr/>
        <p:txBody>
          <a:bodyPr/>
          <a:lstStyle/>
          <a:p>
            <a:fld id="{2E8D8C0F-774B-1444-B7D2-BCC57C718D4C}" type="datetime1">
              <a:rPr lang="en-GB" smtClean="0"/>
              <a:pPr/>
              <a:t>13/04/2022</a:t>
            </a:fld>
            <a:endParaRPr lang="en-US"/>
          </a:p>
        </p:txBody>
      </p:sp>
    </p:spTree>
  </p:cSld>
  <p:clrMapOvr>
    <a:masterClrMapping/>
  </p:clrMapOvr>
  <p:transition spd="med">
    <p:wipe dir="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2"/>
          <p:cNvSpPr>
            <a:spLocks noGrp="1" noChangeArrowheads="1"/>
          </p:cNvSpPr>
          <p:nvPr>
            <p:ph type="title"/>
          </p:nvPr>
        </p:nvSpPr>
        <p:spPr/>
        <p:txBody>
          <a:bodyPr/>
          <a:lstStyle/>
          <a:p>
            <a:r>
              <a:rPr lang="en-US"/>
              <a:t>Use of application architectures</a:t>
            </a:r>
          </a:p>
        </p:txBody>
      </p:sp>
      <p:sp>
        <p:nvSpPr>
          <p:cNvPr id="138243" name="Rectangle 3"/>
          <p:cNvSpPr>
            <a:spLocks noGrp="1" noChangeArrowheads="1"/>
          </p:cNvSpPr>
          <p:nvPr>
            <p:ph idx="1"/>
          </p:nvPr>
        </p:nvSpPr>
        <p:spPr/>
        <p:txBody>
          <a:bodyPr lIns="91797" tIns="45898" rIns="91797" bIns="45898"/>
          <a:lstStyle/>
          <a:p>
            <a:pPr>
              <a:lnSpc>
                <a:spcPct val="90000"/>
              </a:lnSpc>
            </a:pPr>
            <a:r>
              <a:rPr lang="en-US"/>
              <a:t>As a starting point for architectural design.</a:t>
            </a:r>
          </a:p>
          <a:p>
            <a:pPr>
              <a:lnSpc>
                <a:spcPct val="90000"/>
              </a:lnSpc>
            </a:pPr>
            <a:r>
              <a:rPr lang="en-US"/>
              <a:t>As a design checklist.</a:t>
            </a:r>
          </a:p>
          <a:p>
            <a:pPr>
              <a:lnSpc>
                <a:spcPct val="90000"/>
              </a:lnSpc>
            </a:pPr>
            <a:r>
              <a:rPr lang="en-US"/>
              <a:t>As a way of organising the work of the development team.</a:t>
            </a:r>
          </a:p>
          <a:p>
            <a:pPr>
              <a:lnSpc>
                <a:spcPct val="90000"/>
              </a:lnSpc>
            </a:pPr>
            <a:r>
              <a:rPr lang="en-US"/>
              <a:t>As a means of assessing components for reuse.</a:t>
            </a:r>
          </a:p>
          <a:p>
            <a:pPr>
              <a:lnSpc>
                <a:spcPct val="90000"/>
              </a:lnSpc>
            </a:pPr>
            <a:r>
              <a:rPr lang="en-US"/>
              <a:t>As a vocabulary for talking about application types.</a:t>
            </a:r>
          </a:p>
          <a:p>
            <a:pPr>
              <a:lnSpc>
                <a:spcPct val="90000"/>
              </a:lnSpc>
              <a:buFont typeface="Zapf Dingbats" charset="2"/>
              <a:buNone/>
            </a:pPr>
            <a:endParaRPr lang="en-US"/>
          </a:p>
        </p:txBody>
      </p:sp>
      <p:sp>
        <p:nvSpPr>
          <p:cNvPr id="5" name="Footer Placeholder 4"/>
          <p:cNvSpPr>
            <a:spLocks noGrp="1"/>
          </p:cNvSpPr>
          <p:nvPr>
            <p:ph type="ftr" sz="quarter" idx="11"/>
          </p:nvPr>
        </p:nvSpPr>
        <p:spPr/>
        <p:txBody>
          <a:bodyPr/>
          <a:lstStyle/>
          <a:p>
            <a:r>
              <a:rPr lang="en-US" smtClean="0"/>
              <a:t>Chapter 6 Architectural Design</a:t>
            </a:r>
            <a:endParaRPr lang="en-US"/>
          </a:p>
        </p:txBody>
      </p:sp>
      <p:sp>
        <p:nvSpPr>
          <p:cNvPr id="4" name="Slide Number Placeholder 3"/>
          <p:cNvSpPr>
            <a:spLocks noGrp="1"/>
          </p:cNvSpPr>
          <p:nvPr>
            <p:ph type="sldNum" sz="quarter" idx="12"/>
          </p:nvPr>
        </p:nvSpPr>
        <p:spPr/>
        <p:txBody>
          <a:bodyPr/>
          <a:lstStyle/>
          <a:p>
            <a:fld id="{EC33B370-F672-B743-B3AF-248A63C17270}" type="slidenum">
              <a:rPr lang="en-US" smtClean="0"/>
              <a:pPr/>
              <a:t>41</a:t>
            </a:fld>
            <a:endParaRPr lang="en-US"/>
          </a:p>
        </p:txBody>
      </p:sp>
      <p:sp>
        <p:nvSpPr>
          <p:cNvPr id="2" name="Date Placeholder 1"/>
          <p:cNvSpPr>
            <a:spLocks noGrp="1"/>
          </p:cNvSpPr>
          <p:nvPr>
            <p:ph type="dt" sz="half" idx="10"/>
          </p:nvPr>
        </p:nvSpPr>
        <p:spPr/>
        <p:txBody>
          <a:bodyPr/>
          <a:lstStyle/>
          <a:p>
            <a:fld id="{C3D984BB-04E1-CF40-8920-D410C409BE69}" type="datetime1">
              <a:rPr lang="en-GB" smtClean="0"/>
              <a:pPr/>
              <a:t>13/04/2022</a:t>
            </a:fld>
            <a:endParaRPr lang="en-US"/>
          </a:p>
        </p:txBody>
      </p:sp>
    </p:spTree>
  </p:cSld>
  <p:clrMapOvr>
    <a:masterClrMapping/>
  </p:clrMapOvr>
  <p:transition spd="med">
    <p:wipe dir="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2"/>
          <p:cNvSpPr>
            <a:spLocks noGrp="1" noChangeArrowheads="1"/>
          </p:cNvSpPr>
          <p:nvPr>
            <p:ph type="title"/>
          </p:nvPr>
        </p:nvSpPr>
        <p:spPr/>
        <p:txBody>
          <a:bodyPr/>
          <a:lstStyle/>
          <a:p>
            <a:r>
              <a:rPr lang="en-US" smtClean="0"/>
              <a:t>Examples of application types</a:t>
            </a:r>
            <a:endParaRPr lang="en-US" dirty="0"/>
          </a:p>
        </p:txBody>
      </p:sp>
      <p:sp>
        <p:nvSpPr>
          <p:cNvPr id="139267" name="Rectangle 3"/>
          <p:cNvSpPr>
            <a:spLocks noGrp="1" noChangeArrowheads="1"/>
          </p:cNvSpPr>
          <p:nvPr>
            <p:ph idx="1"/>
          </p:nvPr>
        </p:nvSpPr>
        <p:spPr/>
        <p:txBody>
          <a:bodyPr/>
          <a:lstStyle/>
          <a:p>
            <a:r>
              <a:rPr lang="en-US" smtClean="0"/>
              <a:t>Data processing applications</a:t>
            </a:r>
          </a:p>
          <a:p>
            <a:pPr lvl="1"/>
            <a:r>
              <a:rPr lang="en-US" smtClean="0"/>
              <a:t>Data driven applications that process data in batches without explicit user intervention during the processing.</a:t>
            </a:r>
          </a:p>
          <a:p>
            <a:r>
              <a:rPr lang="en-US" smtClean="0"/>
              <a:t>Transaction processing applications</a:t>
            </a:r>
          </a:p>
          <a:p>
            <a:pPr lvl="1"/>
            <a:r>
              <a:rPr lang="en-US" smtClean="0"/>
              <a:t>Data-centred applications that process user requests and update information in a system database.</a:t>
            </a:r>
          </a:p>
          <a:p>
            <a:r>
              <a:rPr lang="en-US" smtClean="0"/>
              <a:t>Event processing systems</a:t>
            </a:r>
          </a:p>
          <a:p>
            <a:pPr lvl="1"/>
            <a:r>
              <a:rPr lang="en-US" smtClean="0"/>
              <a:t>Applications where system actions depend on interpreting events from the system’s environment.</a:t>
            </a:r>
          </a:p>
          <a:p>
            <a:r>
              <a:rPr lang="en-US" smtClean="0"/>
              <a:t>Language processing systems</a:t>
            </a:r>
          </a:p>
          <a:p>
            <a:pPr lvl="1"/>
            <a:r>
              <a:rPr lang="en-US" smtClean="0"/>
              <a:t>Applications where the users’ intentions are specified in a formal language that is processed and interpreted by the system.</a:t>
            </a:r>
            <a:endParaRPr lang="en-US" dirty="0"/>
          </a:p>
        </p:txBody>
      </p:sp>
      <p:sp>
        <p:nvSpPr>
          <p:cNvPr id="5" name="Footer Placeholder 4"/>
          <p:cNvSpPr>
            <a:spLocks noGrp="1"/>
          </p:cNvSpPr>
          <p:nvPr>
            <p:ph type="ftr" sz="quarter" idx="11"/>
          </p:nvPr>
        </p:nvSpPr>
        <p:spPr/>
        <p:txBody>
          <a:bodyPr/>
          <a:lstStyle/>
          <a:p>
            <a:r>
              <a:rPr lang="en-US" smtClean="0"/>
              <a:t>Chapter 6 Architectural Design</a:t>
            </a:r>
            <a:endParaRPr lang="en-US"/>
          </a:p>
        </p:txBody>
      </p:sp>
      <p:sp>
        <p:nvSpPr>
          <p:cNvPr id="4" name="Slide Number Placeholder 3"/>
          <p:cNvSpPr>
            <a:spLocks noGrp="1"/>
          </p:cNvSpPr>
          <p:nvPr>
            <p:ph type="sldNum" sz="quarter" idx="12"/>
          </p:nvPr>
        </p:nvSpPr>
        <p:spPr/>
        <p:txBody>
          <a:bodyPr/>
          <a:lstStyle/>
          <a:p>
            <a:fld id="{EC33B370-F672-B743-B3AF-248A63C17270}" type="slidenum">
              <a:rPr lang="en-US" smtClean="0"/>
              <a:pPr/>
              <a:t>42</a:t>
            </a:fld>
            <a:endParaRPr lang="en-US"/>
          </a:p>
        </p:txBody>
      </p:sp>
      <p:sp>
        <p:nvSpPr>
          <p:cNvPr id="2" name="Date Placeholder 1"/>
          <p:cNvSpPr>
            <a:spLocks noGrp="1"/>
          </p:cNvSpPr>
          <p:nvPr>
            <p:ph type="dt" sz="half" idx="10"/>
          </p:nvPr>
        </p:nvSpPr>
        <p:spPr/>
        <p:txBody>
          <a:bodyPr/>
          <a:lstStyle/>
          <a:p>
            <a:fld id="{7272BDDC-6FB6-3847-9247-BEB58381BF80}" type="datetime1">
              <a:rPr lang="en-GB" smtClean="0"/>
              <a:pPr/>
              <a:t>13/04/2022</a:t>
            </a:fld>
            <a:endParaRPr lang="en-US"/>
          </a:p>
        </p:txBody>
      </p:sp>
    </p:spTree>
  </p:cSld>
  <p:clrMapOvr>
    <a:masterClrMapping/>
  </p:clrMapOvr>
  <p:transition spd="med">
    <p:wipe dir="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2"/>
          <p:cNvSpPr>
            <a:spLocks noGrp="1" noChangeArrowheads="1"/>
          </p:cNvSpPr>
          <p:nvPr>
            <p:ph type="title"/>
          </p:nvPr>
        </p:nvSpPr>
        <p:spPr/>
        <p:txBody>
          <a:bodyPr/>
          <a:lstStyle/>
          <a:p>
            <a:r>
              <a:rPr lang="en-US"/>
              <a:t>Application type examples</a:t>
            </a:r>
          </a:p>
        </p:txBody>
      </p:sp>
      <p:sp>
        <p:nvSpPr>
          <p:cNvPr id="140291" name="Rectangle 3"/>
          <p:cNvSpPr>
            <a:spLocks noGrp="1" noChangeArrowheads="1"/>
          </p:cNvSpPr>
          <p:nvPr>
            <p:ph idx="1"/>
          </p:nvPr>
        </p:nvSpPr>
        <p:spPr/>
        <p:txBody>
          <a:bodyPr lIns="91797" tIns="45898" rIns="91797" bIns="45898"/>
          <a:lstStyle/>
          <a:p>
            <a:pPr>
              <a:lnSpc>
                <a:spcPct val="90000"/>
              </a:lnSpc>
            </a:pPr>
            <a:r>
              <a:rPr lang="en-US" sz="2300" dirty="0" smtClean="0"/>
              <a:t>Two very widely used generic application architectures are transaction processing systems and language processing systems.</a:t>
            </a:r>
          </a:p>
          <a:p>
            <a:pPr>
              <a:lnSpc>
                <a:spcPct val="90000"/>
              </a:lnSpc>
            </a:pPr>
            <a:r>
              <a:rPr lang="en-US" sz="2300" dirty="0" smtClean="0"/>
              <a:t>Transaction </a:t>
            </a:r>
            <a:r>
              <a:rPr lang="en-US" sz="2300" dirty="0"/>
              <a:t>processing systems</a:t>
            </a:r>
          </a:p>
          <a:p>
            <a:pPr lvl="1">
              <a:lnSpc>
                <a:spcPct val="90000"/>
              </a:lnSpc>
            </a:pPr>
            <a:r>
              <a:rPr lang="en-US" sz="2100" dirty="0"/>
              <a:t>E-commerce systems;</a:t>
            </a:r>
          </a:p>
          <a:p>
            <a:pPr lvl="1">
              <a:lnSpc>
                <a:spcPct val="90000"/>
              </a:lnSpc>
            </a:pPr>
            <a:r>
              <a:rPr lang="en-US" sz="2100" dirty="0"/>
              <a:t>Reservation systems.</a:t>
            </a:r>
            <a:endParaRPr lang="en-US" sz="2100" dirty="0" smtClean="0"/>
          </a:p>
          <a:p>
            <a:pPr>
              <a:lnSpc>
                <a:spcPct val="90000"/>
              </a:lnSpc>
            </a:pPr>
            <a:r>
              <a:rPr lang="en-US" sz="2300" dirty="0" smtClean="0"/>
              <a:t>Language </a:t>
            </a:r>
            <a:r>
              <a:rPr lang="en-US" sz="2300" dirty="0"/>
              <a:t>processing systems</a:t>
            </a:r>
          </a:p>
          <a:p>
            <a:pPr lvl="1">
              <a:lnSpc>
                <a:spcPct val="90000"/>
              </a:lnSpc>
            </a:pPr>
            <a:r>
              <a:rPr lang="en-US" sz="2100" dirty="0"/>
              <a:t>Compilers;</a:t>
            </a:r>
          </a:p>
          <a:p>
            <a:pPr lvl="1">
              <a:lnSpc>
                <a:spcPct val="90000"/>
              </a:lnSpc>
            </a:pPr>
            <a:r>
              <a:rPr lang="en-US" sz="2100" dirty="0"/>
              <a:t>Command interpreters.</a:t>
            </a:r>
          </a:p>
          <a:p>
            <a:pPr lvl="1">
              <a:lnSpc>
                <a:spcPct val="90000"/>
              </a:lnSpc>
            </a:pPr>
            <a:endParaRPr lang="en-US" sz="2100" dirty="0"/>
          </a:p>
        </p:txBody>
      </p:sp>
      <p:sp>
        <p:nvSpPr>
          <p:cNvPr id="5" name="Footer Placeholder 4"/>
          <p:cNvSpPr>
            <a:spLocks noGrp="1"/>
          </p:cNvSpPr>
          <p:nvPr>
            <p:ph type="ftr" sz="quarter" idx="11"/>
          </p:nvPr>
        </p:nvSpPr>
        <p:spPr/>
        <p:txBody>
          <a:bodyPr/>
          <a:lstStyle/>
          <a:p>
            <a:r>
              <a:rPr lang="en-US" smtClean="0"/>
              <a:t>Chapter 6 Architectural Design</a:t>
            </a:r>
            <a:endParaRPr lang="en-US"/>
          </a:p>
        </p:txBody>
      </p:sp>
      <p:sp>
        <p:nvSpPr>
          <p:cNvPr id="4" name="Slide Number Placeholder 3"/>
          <p:cNvSpPr>
            <a:spLocks noGrp="1"/>
          </p:cNvSpPr>
          <p:nvPr>
            <p:ph type="sldNum" sz="quarter" idx="12"/>
          </p:nvPr>
        </p:nvSpPr>
        <p:spPr/>
        <p:txBody>
          <a:bodyPr/>
          <a:lstStyle/>
          <a:p>
            <a:fld id="{EC33B370-F672-B743-B3AF-248A63C17270}" type="slidenum">
              <a:rPr lang="en-US" smtClean="0"/>
              <a:pPr/>
              <a:t>43</a:t>
            </a:fld>
            <a:endParaRPr lang="en-US"/>
          </a:p>
        </p:txBody>
      </p:sp>
      <p:sp>
        <p:nvSpPr>
          <p:cNvPr id="2" name="Date Placeholder 1"/>
          <p:cNvSpPr>
            <a:spLocks noGrp="1"/>
          </p:cNvSpPr>
          <p:nvPr>
            <p:ph type="dt" sz="half" idx="10"/>
          </p:nvPr>
        </p:nvSpPr>
        <p:spPr/>
        <p:txBody>
          <a:bodyPr/>
          <a:lstStyle/>
          <a:p>
            <a:fld id="{6383DD1A-3BDF-1742-976E-81E9C4772192}" type="datetime1">
              <a:rPr lang="en-GB" smtClean="0"/>
              <a:pPr/>
              <a:t>13/04/2022</a:t>
            </a:fld>
            <a:endParaRPr lang="en-US"/>
          </a:p>
        </p:txBody>
      </p:sp>
    </p:spTree>
  </p:cSld>
  <p:clrMapOvr>
    <a:masterClrMapping/>
  </p:clrMapOvr>
  <p:transition spd="med">
    <p:wipe dir="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2"/>
          <p:cNvSpPr>
            <a:spLocks noGrp="1" noChangeArrowheads="1"/>
          </p:cNvSpPr>
          <p:nvPr>
            <p:ph type="title"/>
          </p:nvPr>
        </p:nvSpPr>
        <p:spPr/>
        <p:txBody>
          <a:bodyPr/>
          <a:lstStyle/>
          <a:p>
            <a:r>
              <a:rPr lang="en-US"/>
              <a:t>Transaction processing systems</a:t>
            </a:r>
          </a:p>
        </p:txBody>
      </p:sp>
      <p:sp>
        <p:nvSpPr>
          <p:cNvPr id="144387" name="Rectangle 3"/>
          <p:cNvSpPr>
            <a:spLocks noGrp="1" noChangeArrowheads="1"/>
          </p:cNvSpPr>
          <p:nvPr>
            <p:ph idx="1"/>
          </p:nvPr>
        </p:nvSpPr>
        <p:spPr/>
        <p:txBody>
          <a:bodyPr lIns="91797" tIns="45898" rIns="91797" bIns="45898"/>
          <a:lstStyle/>
          <a:p>
            <a:pPr>
              <a:lnSpc>
                <a:spcPct val="90000"/>
              </a:lnSpc>
            </a:pPr>
            <a:r>
              <a:rPr lang="en-US"/>
              <a:t>Process user requests for information from a database or requests to update the database.</a:t>
            </a:r>
          </a:p>
          <a:p>
            <a:pPr>
              <a:lnSpc>
                <a:spcPct val="90000"/>
              </a:lnSpc>
            </a:pPr>
            <a:r>
              <a:rPr lang="en-US"/>
              <a:t>From a user perspective a transaction is:</a:t>
            </a:r>
          </a:p>
          <a:p>
            <a:pPr lvl="1">
              <a:lnSpc>
                <a:spcPct val="90000"/>
              </a:lnSpc>
            </a:pPr>
            <a:r>
              <a:rPr lang="en-US"/>
              <a:t>Any coherent sequence of operations that satisfies a goal;</a:t>
            </a:r>
          </a:p>
          <a:p>
            <a:pPr lvl="1">
              <a:lnSpc>
                <a:spcPct val="90000"/>
              </a:lnSpc>
            </a:pPr>
            <a:r>
              <a:rPr lang="en-US"/>
              <a:t>For example - find the times of flights from London to Paris.</a:t>
            </a:r>
          </a:p>
          <a:p>
            <a:pPr>
              <a:lnSpc>
                <a:spcPct val="90000"/>
              </a:lnSpc>
            </a:pPr>
            <a:r>
              <a:rPr lang="en-US"/>
              <a:t>Users make asynchronous requests for service which are then processed by a transaction manager.</a:t>
            </a:r>
          </a:p>
        </p:txBody>
      </p:sp>
      <p:sp>
        <p:nvSpPr>
          <p:cNvPr id="5" name="Footer Placeholder 4"/>
          <p:cNvSpPr>
            <a:spLocks noGrp="1"/>
          </p:cNvSpPr>
          <p:nvPr>
            <p:ph type="ftr" sz="quarter" idx="11"/>
          </p:nvPr>
        </p:nvSpPr>
        <p:spPr/>
        <p:txBody>
          <a:bodyPr/>
          <a:lstStyle/>
          <a:p>
            <a:r>
              <a:rPr lang="en-US" smtClean="0"/>
              <a:t>Chapter 6 Architectural Design</a:t>
            </a:r>
            <a:endParaRPr lang="en-US"/>
          </a:p>
        </p:txBody>
      </p:sp>
      <p:sp>
        <p:nvSpPr>
          <p:cNvPr id="4" name="Slide Number Placeholder 3"/>
          <p:cNvSpPr>
            <a:spLocks noGrp="1"/>
          </p:cNvSpPr>
          <p:nvPr>
            <p:ph type="sldNum" sz="quarter" idx="12"/>
          </p:nvPr>
        </p:nvSpPr>
        <p:spPr/>
        <p:txBody>
          <a:bodyPr/>
          <a:lstStyle/>
          <a:p>
            <a:fld id="{EC33B370-F672-B743-B3AF-248A63C17270}" type="slidenum">
              <a:rPr lang="en-US" smtClean="0"/>
              <a:pPr/>
              <a:t>44</a:t>
            </a:fld>
            <a:endParaRPr lang="en-US"/>
          </a:p>
        </p:txBody>
      </p:sp>
      <p:sp>
        <p:nvSpPr>
          <p:cNvPr id="2" name="Date Placeholder 1"/>
          <p:cNvSpPr>
            <a:spLocks noGrp="1"/>
          </p:cNvSpPr>
          <p:nvPr>
            <p:ph type="dt" sz="half" idx="10"/>
          </p:nvPr>
        </p:nvSpPr>
        <p:spPr/>
        <p:txBody>
          <a:bodyPr/>
          <a:lstStyle/>
          <a:p>
            <a:fld id="{E9E16C1C-493D-2B4C-A5BF-2B4524F873BF}" type="datetime1">
              <a:rPr lang="en-GB" smtClean="0"/>
              <a:pPr/>
              <a:t>13/04/2022</a:t>
            </a:fld>
            <a:endParaRPr lang="en-US"/>
          </a:p>
        </p:txBody>
      </p:sp>
    </p:spTree>
  </p:cSld>
  <p:clrMapOvr>
    <a:masterClrMapping/>
  </p:clrMapOvr>
  <p:transition spd="med">
    <p:wipe dir="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structure of transaction processing applications</a:t>
            </a:r>
            <a:r>
              <a:rPr lang="en-GB" dirty="0" smtClean="0"/>
              <a:t> </a:t>
            </a:r>
            <a:endParaRPr lang="en-US" dirty="0"/>
          </a:p>
        </p:txBody>
      </p:sp>
      <p:pic>
        <p:nvPicPr>
          <p:cNvPr id="4" name="Content Placeholder 3" descr="6.14 TransactionProcSys.eps"/>
          <p:cNvPicPr>
            <a:picLocks noGrp="1" noChangeAspect="1"/>
          </p:cNvPicPr>
          <p:nvPr>
            <p:ph idx="1"/>
          </p:nvPr>
        </p:nvPicPr>
        <p:blipFill>
          <a:blip r:embed="rId2"/>
          <a:srcRect t="-253395" b="-253395"/>
          <a:stretch>
            <a:fillRect/>
          </a:stretch>
        </p:blipFill>
        <p:spPr>
          <a:xfrm>
            <a:off x="659875" y="1600200"/>
            <a:ext cx="7649782" cy="4207085"/>
          </a:xfrm>
        </p:spPr>
      </p:pic>
      <p:sp>
        <p:nvSpPr>
          <p:cNvPr id="6" name="Footer Placeholder 5"/>
          <p:cNvSpPr>
            <a:spLocks noGrp="1"/>
          </p:cNvSpPr>
          <p:nvPr>
            <p:ph type="ftr" sz="quarter" idx="11"/>
          </p:nvPr>
        </p:nvSpPr>
        <p:spPr/>
        <p:txBody>
          <a:bodyPr/>
          <a:lstStyle/>
          <a:p>
            <a:r>
              <a:rPr lang="en-US" smtClean="0"/>
              <a:t>Chapter 6 Architectural Design</a:t>
            </a:r>
            <a:endParaRPr lang="en-US"/>
          </a:p>
        </p:txBody>
      </p:sp>
      <p:sp>
        <p:nvSpPr>
          <p:cNvPr id="5" name="Slide Number Placeholder 4"/>
          <p:cNvSpPr>
            <a:spLocks noGrp="1"/>
          </p:cNvSpPr>
          <p:nvPr>
            <p:ph type="sldNum" sz="quarter" idx="12"/>
          </p:nvPr>
        </p:nvSpPr>
        <p:spPr/>
        <p:txBody>
          <a:bodyPr/>
          <a:lstStyle/>
          <a:p>
            <a:fld id="{EC33B370-F672-B743-B3AF-248A63C17270}" type="slidenum">
              <a:rPr lang="en-US" smtClean="0"/>
              <a:pPr/>
              <a:t>45</a:t>
            </a:fld>
            <a:endParaRPr lang="en-US"/>
          </a:p>
        </p:txBody>
      </p:sp>
      <p:sp>
        <p:nvSpPr>
          <p:cNvPr id="3" name="Date Placeholder 2"/>
          <p:cNvSpPr>
            <a:spLocks noGrp="1"/>
          </p:cNvSpPr>
          <p:nvPr>
            <p:ph type="dt" sz="half" idx="10"/>
          </p:nvPr>
        </p:nvSpPr>
        <p:spPr/>
        <p:txBody>
          <a:bodyPr/>
          <a:lstStyle/>
          <a:p>
            <a:fld id="{8753C317-EC48-5045-AA39-7A2474D1A045}" type="datetime1">
              <a:rPr lang="en-GB" smtClean="0"/>
              <a:pPr/>
              <a:t>13/04/2022</a:t>
            </a:fld>
            <a:endParaRPr lang="en-US"/>
          </a:p>
        </p:txBody>
      </p:sp>
    </p:spTree>
  </p:cSld>
  <p:clrMapOvr>
    <a:masterClrMapping/>
  </p:clrMapOvr>
  <p:transition spd="med">
    <p:wipe dir="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software architecture of an ATM system</a:t>
            </a:r>
            <a:r>
              <a:rPr lang="en-GB" dirty="0" smtClean="0"/>
              <a:t> </a:t>
            </a:r>
            <a:endParaRPr lang="en-US" dirty="0"/>
          </a:p>
        </p:txBody>
      </p:sp>
      <p:pic>
        <p:nvPicPr>
          <p:cNvPr id="4" name="Content Placeholder 3" descr="6.15 ATMSystemArch.eps"/>
          <p:cNvPicPr>
            <a:picLocks noGrp="1" noChangeAspect="1"/>
          </p:cNvPicPr>
          <p:nvPr>
            <p:ph idx="1"/>
          </p:nvPr>
        </p:nvPicPr>
        <p:blipFill>
          <a:blip r:embed="rId2"/>
          <a:srcRect t="-13074" b="-13074"/>
          <a:stretch>
            <a:fillRect/>
          </a:stretch>
        </p:blipFill>
        <p:spPr>
          <a:xfrm>
            <a:off x="1011177" y="1600201"/>
            <a:ext cx="7082293" cy="3894988"/>
          </a:xfrm>
        </p:spPr>
      </p:pic>
      <p:sp>
        <p:nvSpPr>
          <p:cNvPr id="6" name="Footer Placeholder 5"/>
          <p:cNvSpPr>
            <a:spLocks noGrp="1"/>
          </p:cNvSpPr>
          <p:nvPr>
            <p:ph type="ftr" sz="quarter" idx="11"/>
          </p:nvPr>
        </p:nvSpPr>
        <p:spPr/>
        <p:txBody>
          <a:bodyPr/>
          <a:lstStyle/>
          <a:p>
            <a:r>
              <a:rPr lang="en-US" smtClean="0"/>
              <a:t>Chapter 6 Architectural Design</a:t>
            </a:r>
            <a:endParaRPr lang="en-US"/>
          </a:p>
        </p:txBody>
      </p:sp>
      <p:sp>
        <p:nvSpPr>
          <p:cNvPr id="5" name="Slide Number Placeholder 4"/>
          <p:cNvSpPr>
            <a:spLocks noGrp="1"/>
          </p:cNvSpPr>
          <p:nvPr>
            <p:ph type="sldNum" sz="quarter" idx="12"/>
          </p:nvPr>
        </p:nvSpPr>
        <p:spPr/>
        <p:txBody>
          <a:bodyPr/>
          <a:lstStyle/>
          <a:p>
            <a:fld id="{EC33B370-F672-B743-B3AF-248A63C17270}" type="slidenum">
              <a:rPr lang="en-US" smtClean="0"/>
              <a:pPr/>
              <a:t>46</a:t>
            </a:fld>
            <a:endParaRPr lang="en-US"/>
          </a:p>
        </p:txBody>
      </p:sp>
      <p:sp>
        <p:nvSpPr>
          <p:cNvPr id="3" name="Date Placeholder 2"/>
          <p:cNvSpPr>
            <a:spLocks noGrp="1"/>
          </p:cNvSpPr>
          <p:nvPr>
            <p:ph type="dt" sz="half" idx="10"/>
          </p:nvPr>
        </p:nvSpPr>
        <p:spPr/>
        <p:txBody>
          <a:bodyPr/>
          <a:lstStyle/>
          <a:p>
            <a:fld id="{A6BA6C54-C195-AA42-8CE4-C690B1694ACA}" type="datetime1">
              <a:rPr lang="en-GB" smtClean="0"/>
              <a:pPr/>
              <a:t>13/04/2022</a:t>
            </a:fld>
            <a:endParaRPr lang="en-US"/>
          </a:p>
        </p:txBody>
      </p:sp>
    </p:spTree>
  </p:cSld>
  <p:clrMapOvr>
    <a:masterClrMapping/>
  </p:clrMapOvr>
  <p:transition spd="med">
    <p:wipe dir="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2"/>
          <p:cNvSpPr>
            <a:spLocks noGrp="1" noChangeArrowheads="1"/>
          </p:cNvSpPr>
          <p:nvPr>
            <p:ph type="title"/>
          </p:nvPr>
        </p:nvSpPr>
        <p:spPr/>
        <p:txBody>
          <a:bodyPr/>
          <a:lstStyle/>
          <a:p>
            <a:r>
              <a:rPr lang="en-US"/>
              <a:t>Information systems architecture</a:t>
            </a:r>
          </a:p>
        </p:txBody>
      </p:sp>
      <p:sp>
        <p:nvSpPr>
          <p:cNvPr id="146435" name="Rectangle 3"/>
          <p:cNvSpPr>
            <a:spLocks noGrp="1" noChangeArrowheads="1"/>
          </p:cNvSpPr>
          <p:nvPr>
            <p:ph idx="1"/>
          </p:nvPr>
        </p:nvSpPr>
        <p:spPr/>
        <p:txBody>
          <a:bodyPr lIns="91797" tIns="45898" rIns="91797" bIns="45898"/>
          <a:lstStyle/>
          <a:p>
            <a:r>
              <a:rPr lang="en-US" dirty="0"/>
              <a:t>Information systems have a generic architecture that can be </a:t>
            </a:r>
            <a:r>
              <a:rPr lang="en-US" dirty="0" err="1"/>
              <a:t>organised</a:t>
            </a:r>
            <a:r>
              <a:rPr lang="en-US" dirty="0"/>
              <a:t> as a layered architecture</a:t>
            </a:r>
            <a:r>
              <a:rPr lang="en-US" dirty="0" smtClean="0"/>
              <a:t>.</a:t>
            </a:r>
          </a:p>
          <a:p>
            <a:r>
              <a:rPr lang="en-US" dirty="0" smtClean="0"/>
              <a:t>These are transaction-based systems as interaction with these systems generally involves database transactions.</a:t>
            </a:r>
          </a:p>
          <a:p>
            <a:r>
              <a:rPr lang="en-US" dirty="0"/>
              <a:t>Layers include:</a:t>
            </a:r>
          </a:p>
          <a:p>
            <a:pPr lvl="1"/>
            <a:r>
              <a:rPr lang="en-US" dirty="0"/>
              <a:t>The user interface</a:t>
            </a:r>
          </a:p>
          <a:p>
            <a:pPr lvl="1"/>
            <a:r>
              <a:rPr lang="en-US" dirty="0"/>
              <a:t>User communications</a:t>
            </a:r>
          </a:p>
          <a:p>
            <a:pPr lvl="1"/>
            <a:r>
              <a:rPr lang="en-US" dirty="0"/>
              <a:t>Information retrieval</a:t>
            </a:r>
          </a:p>
          <a:p>
            <a:pPr lvl="1"/>
            <a:r>
              <a:rPr lang="en-US" dirty="0"/>
              <a:t>System database</a:t>
            </a:r>
          </a:p>
        </p:txBody>
      </p:sp>
      <p:sp>
        <p:nvSpPr>
          <p:cNvPr id="5" name="Footer Placeholder 4"/>
          <p:cNvSpPr>
            <a:spLocks noGrp="1"/>
          </p:cNvSpPr>
          <p:nvPr>
            <p:ph type="ftr" sz="quarter" idx="11"/>
          </p:nvPr>
        </p:nvSpPr>
        <p:spPr/>
        <p:txBody>
          <a:bodyPr/>
          <a:lstStyle/>
          <a:p>
            <a:r>
              <a:rPr lang="en-US" smtClean="0"/>
              <a:t>Chapter 6 Architectural Design</a:t>
            </a:r>
            <a:endParaRPr lang="en-US"/>
          </a:p>
        </p:txBody>
      </p:sp>
      <p:sp>
        <p:nvSpPr>
          <p:cNvPr id="4" name="Slide Number Placeholder 3"/>
          <p:cNvSpPr>
            <a:spLocks noGrp="1"/>
          </p:cNvSpPr>
          <p:nvPr>
            <p:ph type="sldNum" sz="quarter" idx="12"/>
          </p:nvPr>
        </p:nvSpPr>
        <p:spPr/>
        <p:txBody>
          <a:bodyPr/>
          <a:lstStyle/>
          <a:p>
            <a:fld id="{EC33B370-F672-B743-B3AF-248A63C17270}" type="slidenum">
              <a:rPr lang="en-US" smtClean="0"/>
              <a:pPr/>
              <a:t>47</a:t>
            </a:fld>
            <a:endParaRPr lang="en-US"/>
          </a:p>
        </p:txBody>
      </p:sp>
      <p:sp>
        <p:nvSpPr>
          <p:cNvPr id="2" name="Date Placeholder 1"/>
          <p:cNvSpPr>
            <a:spLocks noGrp="1"/>
          </p:cNvSpPr>
          <p:nvPr>
            <p:ph type="dt" sz="half" idx="10"/>
          </p:nvPr>
        </p:nvSpPr>
        <p:spPr/>
        <p:txBody>
          <a:bodyPr/>
          <a:lstStyle/>
          <a:p>
            <a:fld id="{75FA63A1-B737-064B-8822-889C1CDECC19}" type="datetime1">
              <a:rPr lang="en-GB" smtClean="0"/>
              <a:pPr/>
              <a:t>13/04/2022</a:t>
            </a:fld>
            <a:endParaRPr lang="en-US"/>
          </a:p>
        </p:txBody>
      </p:sp>
    </p:spTree>
  </p:cSld>
  <p:clrMapOvr>
    <a:masterClrMapping/>
  </p:clrMapOvr>
  <p:transition spd="med">
    <p:wipe dir="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Layered information system architecture</a:t>
            </a:r>
            <a:r>
              <a:rPr lang="en-GB" dirty="0" smtClean="0"/>
              <a:t> </a:t>
            </a:r>
            <a:endParaRPr lang="en-US" dirty="0"/>
          </a:p>
        </p:txBody>
      </p:sp>
      <p:pic>
        <p:nvPicPr>
          <p:cNvPr id="4" name="Content Placeholder 3" descr="6.16 InfoSysArch.eps"/>
          <p:cNvPicPr>
            <a:picLocks noGrp="1" noChangeAspect="1"/>
          </p:cNvPicPr>
          <p:nvPr>
            <p:ph idx="1"/>
          </p:nvPr>
        </p:nvPicPr>
        <p:blipFill>
          <a:blip r:embed="rId2"/>
          <a:srcRect l="-15661" r="-15661"/>
          <a:stretch>
            <a:fillRect/>
          </a:stretch>
        </p:blipFill>
        <p:spPr>
          <a:xfrm>
            <a:off x="727433" y="1600201"/>
            <a:ext cx="7325503" cy="4028744"/>
          </a:xfrm>
        </p:spPr>
      </p:pic>
      <p:sp>
        <p:nvSpPr>
          <p:cNvPr id="6" name="Footer Placeholder 5"/>
          <p:cNvSpPr>
            <a:spLocks noGrp="1"/>
          </p:cNvSpPr>
          <p:nvPr>
            <p:ph type="ftr" sz="quarter" idx="11"/>
          </p:nvPr>
        </p:nvSpPr>
        <p:spPr/>
        <p:txBody>
          <a:bodyPr/>
          <a:lstStyle/>
          <a:p>
            <a:r>
              <a:rPr lang="en-US" smtClean="0"/>
              <a:t>Chapter 6 Architectural Design</a:t>
            </a:r>
            <a:endParaRPr lang="en-US"/>
          </a:p>
        </p:txBody>
      </p:sp>
      <p:sp>
        <p:nvSpPr>
          <p:cNvPr id="5" name="Slide Number Placeholder 4"/>
          <p:cNvSpPr>
            <a:spLocks noGrp="1"/>
          </p:cNvSpPr>
          <p:nvPr>
            <p:ph type="sldNum" sz="quarter" idx="12"/>
          </p:nvPr>
        </p:nvSpPr>
        <p:spPr/>
        <p:txBody>
          <a:bodyPr/>
          <a:lstStyle/>
          <a:p>
            <a:fld id="{EC33B370-F672-B743-B3AF-248A63C17270}" type="slidenum">
              <a:rPr lang="en-US" smtClean="0"/>
              <a:pPr/>
              <a:t>48</a:t>
            </a:fld>
            <a:endParaRPr lang="en-US"/>
          </a:p>
        </p:txBody>
      </p:sp>
      <p:sp>
        <p:nvSpPr>
          <p:cNvPr id="3" name="Date Placeholder 2"/>
          <p:cNvSpPr>
            <a:spLocks noGrp="1"/>
          </p:cNvSpPr>
          <p:nvPr>
            <p:ph type="dt" sz="half" idx="10"/>
          </p:nvPr>
        </p:nvSpPr>
        <p:spPr/>
        <p:txBody>
          <a:bodyPr/>
          <a:lstStyle/>
          <a:p>
            <a:fld id="{005C9092-CB43-5243-940F-276A1D55BD21}" type="datetime1">
              <a:rPr lang="en-GB" smtClean="0"/>
              <a:pPr/>
              <a:t>13/04/2022</a:t>
            </a:fld>
            <a:endParaRPr lang="en-US"/>
          </a:p>
        </p:txBody>
      </p:sp>
    </p:spTree>
  </p:cSld>
  <p:clrMapOvr>
    <a:masterClrMapping/>
  </p:clrMapOvr>
  <p:transition spd="med">
    <p:wipe dir="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architecture of the </a:t>
            </a:r>
            <a:r>
              <a:rPr lang="en-GB" dirty="0" err="1" smtClean="0"/>
              <a:t>Mentcare</a:t>
            </a:r>
            <a:r>
              <a:rPr lang="en-GB" dirty="0" smtClean="0"/>
              <a:t> system</a:t>
            </a:r>
            <a:endParaRPr lang="en-US" dirty="0"/>
          </a:p>
        </p:txBody>
      </p:sp>
      <p:pic>
        <p:nvPicPr>
          <p:cNvPr id="5" name="Content Placeholder 4" descr="6.17 MHC-PMSArch.eps"/>
          <p:cNvPicPr>
            <a:picLocks noGrp="1" noChangeAspect="1"/>
          </p:cNvPicPr>
          <p:nvPr>
            <p:ph idx="1"/>
          </p:nvPr>
        </p:nvPicPr>
        <p:blipFill>
          <a:blip r:embed="rId2"/>
          <a:srcRect l="-14940" r="-14940"/>
          <a:stretch>
            <a:fillRect/>
          </a:stretch>
        </p:blipFill>
        <p:spPr>
          <a:xfrm>
            <a:off x="794991" y="1600200"/>
            <a:ext cx="7137553" cy="3925379"/>
          </a:xfrm>
        </p:spPr>
      </p:pic>
      <p:sp>
        <p:nvSpPr>
          <p:cNvPr id="6" name="Footer Placeholder 5"/>
          <p:cNvSpPr>
            <a:spLocks noGrp="1"/>
          </p:cNvSpPr>
          <p:nvPr>
            <p:ph type="ftr" sz="quarter" idx="11"/>
          </p:nvPr>
        </p:nvSpPr>
        <p:spPr/>
        <p:txBody>
          <a:bodyPr/>
          <a:lstStyle/>
          <a:p>
            <a:r>
              <a:rPr lang="en-US" smtClean="0"/>
              <a:t>Chapter 6 Architectural Design</a:t>
            </a:r>
            <a:endParaRPr lang="en-US"/>
          </a:p>
        </p:txBody>
      </p:sp>
      <p:sp>
        <p:nvSpPr>
          <p:cNvPr id="4" name="Slide Number Placeholder 3"/>
          <p:cNvSpPr>
            <a:spLocks noGrp="1"/>
          </p:cNvSpPr>
          <p:nvPr>
            <p:ph type="sldNum" sz="quarter" idx="12"/>
          </p:nvPr>
        </p:nvSpPr>
        <p:spPr/>
        <p:txBody>
          <a:bodyPr/>
          <a:lstStyle/>
          <a:p>
            <a:fld id="{EC33B370-F672-B743-B3AF-248A63C17270}" type="slidenum">
              <a:rPr lang="en-US" smtClean="0"/>
              <a:pPr/>
              <a:t>49</a:t>
            </a:fld>
            <a:endParaRPr lang="en-US"/>
          </a:p>
        </p:txBody>
      </p:sp>
      <p:sp>
        <p:nvSpPr>
          <p:cNvPr id="3" name="Date Placeholder 2"/>
          <p:cNvSpPr>
            <a:spLocks noGrp="1"/>
          </p:cNvSpPr>
          <p:nvPr>
            <p:ph type="dt" sz="half" idx="10"/>
          </p:nvPr>
        </p:nvSpPr>
        <p:spPr/>
        <p:txBody>
          <a:bodyPr/>
          <a:lstStyle/>
          <a:p>
            <a:fld id="{356AB56D-2A3F-9442-B517-58A55055058C}" type="datetime1">
              <a:rPr lang="en-GB" smtClean="0"/>
              <a:pPr/>
              <a:t>13/04/2022</a:t>
            </a:fld>
            <a:endParaRPr lang="en-US"/>
          </a:p>
        </p:txBody>
      </p:sp>
    </p:spTree>
  </p:cSld>
  <p:clrMapOvr>
    <a:masterClrMapping/>
  </p:clrMapOvr>
  <p:transition spd="med">
    <p:wipe dir="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architecture of a packing robot control system</a:t>
            </a:r>
            <a:endParaRPr lang="en-US" dirty="0"/>
          </a:p>
        </p:txBody>
      </p:sp>
      <p:sp>
        <p:nvSpPr>
          <p:cNvPr id="5" name="Footer Placeholder 4"/>
          <p:cNvSpPr>
            <a:spLocks noGrp="1"/>
          </p:cNvSpPr>
          <p:nvPr>
            <p:ph type="ftr" sz="quarter" idx="11"/>
          </p:nvPr>
        </p:nvSpPr>
        <p:spPr/>
        <p:txBody>
          <a:bodyPr/>
          <a:lstStyle/>
          <a:p>
            <a:r>
              <a:rPr lang="en-US" smtClean="0"/>
              <a:t>Chapter 6 Architectural Design</a:t>
            </a:r>
            <a:endParaRPr lang="en-US"/>
          </a:p>
        </p:txBody>
      </p:sp>
      <p:sp>
        <p:nvSpPr>
          <p:cNvPr id="4" name="Slide Number Placeholder 3"/>
          <p:cNvSpPr>
            <a:spLocks noGrp="1"/>
          </p:cNvSpPr>
          <p:nvPr>
            <p:ph type="sldNum" sz="quarter" idx="12"/>
          </p:nvPr>
        </p:nvSpPr>
        <p:spPr/>
        <p:txBody>
          <a:bodyPr/>
          <a:lstStyle/>
          <a:p>
            <a:fld id="{EC33B370-F672-B743-B3AF-248A63C17270}" type="slidenum">
              <a:rPr lang="en-US" smtClean="0"/>
              <a:pPr/>
              <a:t>5</a:t>
            </a:fld>
            <a:endParaRPr lang="en-US"/>
          </a:p>
        </p:txBody>
      </p:sp>
      <p:pic>
        <p:nvPicPr>
          <p:cNvPr id="26626" name="Picture 2" descr="6"/>
          <p:cNvPicPr>
            <a:picLocks noChangeAspect="1" noChangeArrowheads="1"/>
          </p:cNvPicPr>
          <p:nvPr/>
        </p:nvPicPr>
        <p:blipFill>
          <a:blip r:embed="rId2"/>
          <a:srcRect b="-8765"/>
          <a:stretch>
            <a:fillRect/>
          </a:stretch>
        </p:blipFill>
        <p:spPr bwMode="auto">
          <a:xfrm>
            <a:off x="1870880" y="1667100"/>
            <a:ext cx="5214383" cy="5054375"/>
          </a:xfrm>
          <a:prstGeom prst="rect">
            <a:avLst/>
          </a:prstGeom>
          <a:noFill/>
          <a:ln w="9525">
            <a:noFill/>
            <a:miter lim="800000"/>
            <a:headEnd/>
            <a:tailEnd/>
          </a:ln>
        </p:spPr>
      </p:pic>
      <p:sp>
        <p:nvSpPr>
          <p:cNvPr id="3" name="Date Placeholder 2"/>
          <p:cNvSpPr>
            <a:spLocks noGrp="1"/>
          </p:cNvSpPr>
          <p:nvPr>
            <p:ph type="dt" sz="half" idx="10"/>
          </p:nvPr>
        </p:nvSpPr>
        <p:spPr/>
        <p:txBody>
          <a:bodyPr/>
          <a:lstStyle/>
          <a:p>
            <a:fld id="{5F3CC6AF-DA87-0042-8D35-8C16E82516A7}" type="datetime1">
              <a:rPr lang="en-GB" smtClean="0"/>
              <a:pPr/>
              <a:t>13/04/2022</a:t>
            </a:fld>
            <a:endParaRPr lang="en-US"/>
          </a:p>
        </p:txBody>
      </p:sp>
    </p:spTree>
  </p:cSld>
  <p:clrMapOvr>
    <a:masterClrMapping/>
  </p:clrMapOvr>
  <p:transition spd="med">
    <p:wipe dir="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Web-based information systems</a:t>
            </a:r>
            <a:endParaRPr lang="en-US" dirty="0"/>
          </a:p>
        </p:txBody>
      </p:sp>
      <p:sp>
        <p:nvSpPr>
          <p:cNvPr id="3" name="Content Placeholder 2"/>
          <p:cNvSpPr>
            <a:spLocks noGrp="1"/>
          </p:cNvSpPr>
          <p:nvPr>
            <p:ph idx="1"/>
          </p:nvPr>
        </p:nvSpPr>
        <p:spPr/>
        <p:txBody>
          <a:bodyPr/>
          <a:lstStyle/>
          <a:p>
            <a:r>
              <a:rPr lang="en-US" dirty="0" smtClean="0"/>
              <a:t>Information and resource management systems are now usually web-based systems where the user interfaces are implemented using a web browser. </a:t>
            </a:r>
          </a:p>
          <a:p>
            <a:r>
              <a:rPr lang="en-US" dirty="0" smtClean="0"/>
              <a:t>For example, </a:t>
            </a:r>
            <a:r>
              <a:rPr lang="en-US" dirty="0" err="1" smtClean="0"/>
              <a:t>e</a:t>
            </a:r>
            <a:r>
              <a:rPr lang="en-US" dirty="0" smtClean="0"/>
              <a:t>-commerce systems are Internet-based resource management systems that accept electronic orders for goods or services and then arrange delivery of these goods or services to the customer</a:t>
            </a:r>
            <a:r>
              <a:rPr lang="en-US" i="1" dirty="0" smtClean="0"/>
              <a:t>. </a:t>
            </a:r>
          </a:p>
          <a:p>
            <a:r>
              <a:rPr lang="en-US" dirty="0" smtClean="0"/>
              <a:t>In an </a:t>
            </a:r>
            <a:r>
              <a:rPr lang="en-US" dirty="0" err="1" smtClean="0"/>
              <a:t>e</a:t>
            </a:r>
            <a:r>
              <a:rPr lang="en-US" dirty="0" smtClean="0"/>
              <a:t>-commerce system, the application-specific layer includes additional functionality supporting a ‘shopping cart’ in which users can place a number of items in separate transactions, then pay for them all together in a single transaction.</a:t>
            </a:r>
            <a:endParaRPr lang="en-GB" dirty="0" smtClean="0"/>
          </a:p>
          <a:p>
            <a:pPr>
              <a:buNone/>
            </a:pPr>
            <a:endParaRPr lang="en-US" dirty="0"/>
          </a:p>
        </p:txBody>
      </p:sp>
      <p:sp>
        <p:nvSpPr>
          <p:cNvPr id="4" name="Footer Placeholder 3"/>
          <p:cNvSpPr>
            <a:spLocks noGrp="1"/>
          </p:cNvSpPr>
          <p:nvPr>
            <p:ph type="ftr" sz="quarter" idx="11"/>
          </p:nvPr>
        </p:nvSpPr>
        <p:spPr/>
        <p:txBody>
          <a:bodyPr/>
          <a:lstStyle/>
          <a:p>
            <a:r>
              <a:rPr lang="en-US" smtClean="0"/>
              <a:t>Chapter 6 Architectural Design</a:t>
            </a:r>
            <a:endParaRPr lang="en-US" dirty="0"/>
          </a:p>
        </p:txBody>
      </p:sp>
      <p:sp>
        <p:nvSpPr>
          <p:cNvPr id="5" name="Slide Number Placeholder 4"/>
          <p:cNvSpPr>
            <a:spLocks noGrp="1"/>
          </p:cNvSpPr>
          <p:nvPr>
            <p:ph type="sldNum" sz="quarter" idx="12"/>
          </p:nvPr>
        </p:nvSpPr>
        <p:spPr/>
        <p:txBody>
          <a:bodyPr/>
          <a:lstStyle/>
          <a:p>
            <a:fld id="{EC33B370-F672-B743-B3AF-248A63C17270}" type="slidenum">
              <a:rPr lang="en-US" smtClean="0"/>
              <a:pPr/>
              <a:t>50</a:t>
            </a:fld>
            <a:endParaRPr lang="en-US" dirty="0"/>
          </a:p>
        </p:txBody>
      </p:sp>
      <p:sp>
        <p:nvSpPr>
          <p:cNvPr id="6" name="Date Placeholder 5"/>
          <p:cNvSpPr>
            <a:spLocks noGrp="1"/>
          </p:cNvSpPr>
          <p:nvPr>
            <p:ph type="dt" sz="half" idx="10"/>
          </p:nvPr>
        </p:nvSpPr>
        <p:spPr/>
        <p:txBody>
          <a:bodyPr/>
          <a:lstStyle/>
          <a:p>
            <a:fld id="{EF592545-AFD5-A848-BC73-813CA8EAC98E}" type="datetime1">
              <a:rPr lang="en-GB" smtClean="0"/>
              <a:pPr/>
              <a:t>13/04/2022</a:t>
            </a:fld>
            <a:endParaRPr lang="en-US"/>
          </a:p>
        </p:txBody>
      </p:sp>
    </p:spTree>
  </p:cSld>
  <p:clrMapOvr>
    <a:masterClrMapping/>
  </p:clrMapOvr>
  <p:transition spd="med">
    <p:wipe dir="r"/>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Server implementation</a:t>
            </a:r>
            <a:endParaRPr lang="en-US" dirty="0"/>
          </a:p>
        </p:txBody>
      </p:sp>
      <p:sp>
        <p:nvSpPr>
          <p:cNvPr id="3" name="Content Placeholder 2"/>
          <p:cNvSpPr>
            <a:spLocks noGrp="1"/>
          </p:cNvSpPr>
          <p:nvPr>
            <p:ph idx="1"/>
          </p:nvPr>
        </p:nvSpPr>
        <p:spPr/>
        <p:txBody>
          <a:bodyPr/>
          <a:lstStyle/>
          <a:p>
            <a:r>
              <a:rPr lang="en-US" dirty="0" smtClean="0"/>
              <a:t>These systems are often implemented as multi-tier client server/architectures (discussed in Chapter 17)</a:t>
            </a:r>
            <a:endParaRPr lang="en-GB" dirty="0" smtClean="0"/>
          </a:p>
          <a:p>
            <a:pPr lvl="1"/>
            <a:r>
              <a:rPr lang="en-US" dirty="0" smtClean="0"/>
              <a:t>The web server is responsible for all user communications, with the user interface implemented using a web browser;</a:t>
            </a:r>
            <a:endParaRPr lang="en-GB" dirty="0" smtClean="0"/>
          </a:p>
          <a:p>
            <a:pPr lvl="1"/>
            <a:r>
              <a:rPr lang="en-US" dirty="0" smtClean="0"/>
              <a:t>The application server is responsible for implementing application-specific logic as well as information storage and retrieval requests; </a:t>
            </a:r>
            <a:endParaRPr lang="en-GB" dirty="0" smtClean="0"/>
          </a:p>
          <a:p>
            <a:pPr lvl="1"/>
            <a:r>
              <a:rPr lang="en-US" dirty="0" smtClean="0"/>
              <a:t>The database server moves information to and from the database and handles transaction management. </a:t>
            </a:r>
            <a:endParaRPr lang="en-GB" dirty="0" smtClean="0"/>
          </a:p>
          <a:p>
            <a:endParaRPr lang="en-US" dirty="0"/>
          </a:p>
        </p:txBody>
      </p:sp>
      <p:sp>
        <p:nvSpPr>
          <p:cNvPr id="4" name="Footer Placeholder 3"/>
          <p:cNvSpPr>
            <a:spLocks noGrp="1"/>
          </p:cNvSpPr>
          <p:nvPr>
            <p:ph type="ftr" sz="quarter" idx="11"/>
          </p:nvPr>
        </p:nvSpPr>
        <p:spPr/>
        <p:txBody>
          <a:bodyPr/>
          <a:lstStyle/>
          <a:p>
            <a:r>
              <a:rPr lang="en-US" smtClean="0"/>
              <a:t>Chapter 6 Architectural Design</a:t>
            </a:r>
            <a:endParaRPr lang="en-US"/>
          </a:p>
        </p:txBody>
      </p:sp>
      <p:sp>
        <p:nvSpPr>
          <p:cNvPr id="5" name="Slide Number Placeholder 4"/>
          <p:cNvSpPr>
            <a:spLocks noGrp="1"/>
          </p:cNvSpPr>
          <p:nvPr>
            <p:ph type="sldNum" sz="quarter" idx="12"/>
          </p:nvPr>
        </p:nvSpPr>
        <p:spPr/>
        <p:txBody>
          <a:bodyPr/>
          <a:lstStyle/>
          <a:p>
            <a:fld id="{EC33B370-F672-B743-B3AF-248A63C17270}" type="slidenum">
              <a:rPr lang="en-US" smtClean="0"/>
              <a:pPr/>
              <a:t>51</a:t>
            </a:fld>
            <a:endParaRPr lang="en-US"/>
          </a:p>
        </p:txBody>
      </p:sp>
      <p:sp>
        <p:nvSpPr>
          <p:cNvPr id="6" name="Date Placeholder 5"/>
          <p:cNvSpPr>
            <a:spLocks noGrp="1"/>
          </p:cNvSpPr>
          <p:nvPr>
            <p:ph type="dt" sz="half" idx="10"/>
          </p:nvPr>
        </p:nvSpPr>
        <p:spPr/>
        <p:txBody>
          <a:bodyPr/>
          <a:lstStyle/>
          <a:p>
            <a:fld id="{14D12CC0-1AAC-DC48-9194-A01838A86BB5}" type="datetime1">
              <a:rPr lang="en-GB" smtClean="0"/>
              <a:pPr/>
              <a:t>13/04/2022</a:t>
            </a:fld>
            <a:endParaRPr lang="en-US"/>
          </a:p>
        </p:txBody>
      </p:sp>
    </p:spTree>
  </p:cSld>
  <p:clrMapOvr>
    <a:masterClrMapping/>
  </p:clrMapOvr>
  <p:transition spd="med">
    <p:wipe dir="r"/>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Rectangle 2"/>
          <p:cNvSpPr>
            <a:spLocks noGrp="1" noChangeArrowheads="1"/>
          </p:cNvSpPr>
          <p:nvPr>
            <p:ph type="title"/>
          </p:nvPr>
        </p:nvSpPr>
        <p:spPr/>
        <p:txBody>
          <a:bodyPr/>
          <a:lstStyle/>
          <a:p>
            <a:r>
              <a:rPr lang="en-US"/>
              <a:t>Language processing systems</a:t>
            </a:r>
          </a:p>
        </p:txBody>
      </p:sp>
      <p:sp>
        <p:nvSpPr>
          <p:cNvPr id="160771" name="Rectangle 3"/>
          <p:cNvSpPr>
            <a:spLocks noGrp="1" noChangeArrowheads="1"/>
          </p:cNvSpPr>
          <p:nvPr>
            <p:ph idx="1"/>
          </p:nvPr>
        </p:nvSpPr>
        <p:spPr/>
        <p:txBody>
          <a:bodyPr lIns="91797" tIns="45898" rIns="91797" bIns="45898"/>
          <a:lstStyle/>
          <a:p>
            <a:r>
              <a:rPr lang="en-US" sz="2300" dirty="0"/>
              <a:t>Accept a natural or artificial language as input and generate some other representation of that language. </a:t>
            </a:r>
          </a:p>
          <a:p>
            <a:r>
              <a:rPr lang="en-US" sz="2300" dirty="0"/>
              <a:t>May include an interpreter to act on the instructions in the language that is being processed.</a:t>
            </a:r>
          </a:p>
          <a:p>
            <a:r>
              <a:rPr lang="en-US" sz="2300" dirty="0"/>
              <a:t>Used in situations where the easiest way to solve a problem is to describe an algorithm or describe the system data</a:t>
            </a:r>
          </a:p>
          <a:p>
            <a:pPr lvl="1"/>
            <a:r>
              <a:rPr lang="en-US" sz="2100" dirty="0"/>
              <a:t>Meta-case tools process tool descriptions, method rules, etc and generate tools.</a:t>
            </a:r>
          </a:p>
        </p:txBody>
      </p:sp>
      <p:sp>
        <p:nvSpPr>
          <p:cNvPr id="5" name="Footer Placeholder 4"/>
          <p:cNvSpPr>
            <a:spLocks noGrp="1"/>
          </p:cNvSpPr>
          <p:nvPr>
            <p:ph type="ftr" sz="quarter" idx="11"/>
          </p:nvPr>
        </p:nvSpPr>
        <p:spPr/>
        <p:txBody>
          <a:bodyPr/>
          <a:lstStyle/>
          <a:p>
            <a:r>
              <a:rPr lang="en-US" smtClean="0"/>
              <a:t>Chapter 6 Architectural Design</a:t>
            </a:r>
            <a:endParaRPr lang="en-US"/>
          </a:p>
        </p:txBody>
      </p:sp>
      <p:sp>
        <p:nvSpPr>
          <p:cNvPr id="4" name="Slide Number Placeholder 3"/>
          <p:cNvSpPr>
            <a:spLocks noGrp="1"/>
          </p:cNvSpPr>
          <p:nvPr>
            <p:ph type="sldNum" sz="quarter" idx="12"/>
          </p:nvPr>
        </p:nvSpPr>
        <p:spPr/>
        <p:txBody>
          <a:bodyPr/>
          <a:lstStyle/>
          <a:p>
            <a:fld id="{EC33B370-F672-B743-B3AF-248A63C17270}" type="slidenum">
              <a:rPr lang="en-US" smtClean="0"/>
              <a:pPr/>
              <a:t>52</a:t>
            </a:fld>
            <a:endParaRPr lang="en-US"/>
          </a:p>
        </p:txBody>
      </p:sp>
      <p:sp>
        <p:nvSpPr>
          <p:cNvPr id="2" name="Date Placeholder 1"/>
          <p:cNvSpPr>
            <a:spLocks noGrp="1"/>
          </p:cNvSpPr>
          <p:nvPr>
            <p:ph type="dt" sz="half" idx="10"/>
          </p:nvPr>
        </p:nvSpPr>
        <p:spPr/>
        <p:txBody>
          <a:bodyPr/>
          <a:lstStyle/>
          <a:p>
            <a:fld id="{94C82494-8EB8-1246-B80F-E4B604FA4A08}" type="datetime1">
              <a:rPr lang="en-GB" smtClean="0"/>
              <a:pPr/>
              <a:t>13/04/2022</a:t>
            </a:fld>
            <a:endParaRPr lang="en-US"/>
          </a:p>
        </p:txBody>
      </p:sp>
    </p:spTree>
  </p:cSld>
  <p:clrMapOvr>
    <a:masterClrMapping/>
  </p:clrMapOvr>
  <p:transition spd="med">
    <p:wipe dir="r"/>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architecture of a language processing system </a:t>
            </a:r>
            <a:endParaRPr lang="en-US" dirty="0"/>
          </a:p>
        </p:txBody>
      </p:sp>
      <p:pic>
        <p:nvPicPr>
          <p:cNvPr id="4" name="Content Placeholder 3" descr="6.18 LangProcSys.eps"/>
          <p:cNvPicPr>
            <a:picLocks noGrp="1" noChangeAspect="1"/>
          </p:cNvPicPr>
          <p:nvPr>
            <p:ph idx="1"/>
          </p:nvPr>
        </p:nvPicPr>
        <p:blipFill>
          <a:blip r:embed="rId2"/>
          <a:srcRect l="-10387" r="-10387"/>
          <a:stretch>
            <a:fillRect/>
          </a:stretch>
        </p:blipFill>
        <p:spPr>
          <a:xfrm>
            <a:off x="916596" y="1600201"/>
            <a:ext cx="7014735" cy="3857834"/>
          </a:xfrm>
        </p:spPr>
      </p:pic>
      <p:sp>
        <p:nvSpPr>
          <p:cNvPr id="6" name="Footer Placeholder 5"/>
          <p:cNvSpPr>
            <a:spLocks noGrp="1"/>
          </p:cNvSpPr>
          <p:nvPr>
            <p:ph type="ftr" sz="quarter" idx="11"/>
          </p:nvPr>
        </p:nvSpPr>
        <p:spPr/>
        <p:txBody>
          <a:bodyPr/>
          <a:lstStyle/>
          <a:p>
            <a:r>
              <a:rPr lang="en-US" smtClean="0"/>
              <a:t>Chapter 6 Architectural Design</a:t>
            </a:r>
            <a:endParaRPr lang="en-US"/>
          </a:p>
        </p:txBody>
      </p:sp>
      <p:sp>
        <p:nvSpPr>
          <p:cNvPr id="5" name="Slide Number Placeholder 4"/>
          <p:cNvSpPr>
            <a:spLocks noGrp="1"/>
          </p:cNvSpPr>
          <p:nvPr>
            <p:ph type="sldNum" sz="quarter" idx="12"/>
          </p:nvPr>
        </p:nvSpPr>
        <p:spPr/>
        <p:txBody>
          <a:bodyPr/>
          <a:lstStyle/>
          <a:p>
            <a:fld id="{EC33B370-F672-B743-B3AF-248A63C17270}" type="slidenum">
              <a:rPr lang="en-US" smtClean="0"/>
              <a:pPr/>
              <a:t>53</a:t>
            </a:fld>
            <a:endParaRPr lang="en-US"/>
          </a:p>
        </p:txBody>
      </p:sp>
      <p:sp>
        <p:nvSpPr>
          <p:cNvPr id="3" name="Date Placeholder 2"/>
          <p:cNvSpPr>
            <a:spLocks noGrp="1"/>
          </p:cNvSpPr>
          <p:nvPr>
            <p:ph type="dt" sz="half" idx="10"/>
          </p:nvPr>
        </p:nvSpPr>
        <p:spPr/>
        <p:txBody>
          <a:bodyPr/>
          <a:lstStyle/>
          <a:p>
            <a:fld id="{4EE0883F-AA7C-A147-B74B-7518C74B89CB}" type="datetime1">
              <a:rPr lang="en-GB" smtClean="0"/>
              <a:pPr/>
              <a:t>13/04/2022</a:t>
            </a:fld>
            <a:endParaRPr lang="en-US"/>
          </a:p>
        </p:txBody>
      </p:sp>
    </p:spTree>
  </p:cSld>
  <p:clrMapOvr>
    <a:masterClrMapping/>
  </p:clrMapOvr>
  <p:transition spd="med">
    <p:wipe dir="r"/>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Compiler components</a:t>
            </a:r>
            <a:endParaRPr lang="en-US" dirty="0"/>
          </a:p>
        </p:txBody>
      </p:sp>
      <p:sp>
        <p:nvSpPr>
          <p:cNvPr id="3" name="Content Placeholder 2"/>
          <p:cNvSpPr>
            <a:spLocks noGrp="1"/>
          </p:cNvSpPr>
          <p:nvPr>
            <p:ph idx="1"/>
          </p:nvPr>
        </p:nvSpPr>
        <p:spPr>
          <a:xfrm>
            <a:off x="405360" y="1600200"/>
            <a:ext cx="8229600" cy="4525963"/>
          </a:xfrm>
        </p:spPr>
        <p:txBody>
          <a:bodyPr/>
          <a:lstStyle/>
          <a:p>
            <a:r>
              <a:rPr lang="en-US" dirty="0" smtClean="0"/>
              <a:t>A lexical analyzer, which takes input language tokens and converts them to an internal form.</a:t>
            </a:r>
            <a:endParaRPr lang="en-GB" dirty="0" smtClean="0"/>
          </a:p>
          <a:p>
            <a:r>
              <a:rPr lang="en-US" dirty="0" smtClean="0"/>
              <a:t>A symbol table, which holds information about the names of entities (variables, class names, object names, etc.) used in the text that is being translated.</a:t>
            </a:r>
            <a:endParaRPr lang="en-GB" dirty="0" smtClean="0"/>
          </a:p>
          <a:p>
            <a:r>
              <a:rPr lang="en-US" dirty="0" smtClean="0"/>
              <a:t>A syntax analyzer, which checks the syntax of the language being translated. </a:t>
            </a:r>
            <a:endParaRPr lang="en-GB" dirty="0" smtClean="0"/>
          </a:p>
          <a:p>
            <a:r>
              <a:rPr lang="en-US" dirty="0" smtClean="0"/>
              <a:t>A syntax tree, which is an internal structure representing the program being compiled.</a:t>
            </a:r>
            <a:endParaRPr lang="en-GB" dirty="0" smtClean="0"/>
          </a:p>
          <a:p>
            <a:endParaRPr lang="en-US" dirty="0"/>
          </a:p>
        </p:txBody>
      </p:sp>
      <p:sp>
        <p:nvSpPr>
          <p:cNvPr id="4" name="Footer Placeholder 3"/>
          <p:cNvSpPr>
            <a:spLocks noGrp="1"/>
          </p:cNvSpPr>
          <p:nvPr>
            <p:ph type="ftr" sz="quarter" idx="11"/>
          </p:nvPr>
        </p:nvSpPr>
        <p:spPr/>
        <p:txBody>
          <a:bodyPr/>
          <a:lstStyle/>
          <a:p>
            <a:r>
              <a:rPr lang="en-US" smtClean="0"/>
              <a:t>Chapter 6 Architectural Design</a:t>
            </a:r>
            <a:endParaRPr lang="en-US"/>
          </a:p>
        </p:txBody>
      </p:sp>
      <p:sp>
        <p:nvSpPr>
          <p:cNvPr id="5" name="Slide Number Placeholder 4"/>
          <p:cNvSpPr>
            <a:spLocks noGrp="1"/>
          </p:cNvSpPr>
          <p:nvPr>
            <p:ph type="sldNum" sz="quarter" idx="12"/>
          </p:nvPr>
        </p:nvSpPr>
        <p:spPr/>
        <p:txBody>
          <a:bodyPr/>
          <a:lstStyle/>
          <a:p>
            <a:fld id="{EC33B370-F672-B743-B3AF-248A63C17270}" type="slidenum">
              <a:rPr lang="en-US" smtClean="0"/>
              <a:pPr/>
              <a:t>54</a:t>
            </a:fld>
            <a:endParaRPr lang="en-US"/>
          </a:p>
        </p:txBody>
      </p:sp>
      <p:sp>
        <p:nvSpPr>
          <p:cNvPr id="6" name="Date Placeholder 5"/>
          <p:cNvSpPr>
            <a:spLocks noGrp="1"/>
          </p:cNvSpPr>
          <p:nvPr>
            <p:ph type="dt" sz="half" idx="10"/>
          </p:nvPr>
        </p:nvSpPr>
        <p:spPr/>
        <p:txBody>
          <a:bodyPr/>
          <a:lstStyle/>
          <a:p>
            <a:fld id="{1FBB8DE7-EE7E-B347-915A-C788E083A91C}" type="datetime1">
              <a:rPr lang="en-GB" smtClean="0"/>
              <a:pPr/>
              <a:t>13/04/2022</a:t>
            </a:fld>
            <a:endParaRPr lang="en-US"/>
          </a:p>
        </p:txBody>
      </p:sp>
    </p:spTree>
  </p:cSld>
  <p:clrMapOvr>
    <a:masterClrMapping/>
  </p:clrMapOvr>
  <p:transition spd="med">
    <p:wipe dir="r"/>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Compiler components</a:t>
            </a:r>
            <a:endParaRPr lang="en-US" dirty="0"/>
          </a:p>
        </p:txBody>
      </p:sp>
      <p:sp>
        <p:nvSpPr>
          <p:cNvPr id="3" name="Content Placeholder 2"/>
          <p:cNvSpPr>
            <a:spLocks noGrp="1"/>
          </p:cNvSpPr>
          <p:nvPr>
            <p:ph idx="1"/>
          </p:nvPr>
        </p:nvSpPr>
        <p:spPr/>
        <p:txBody>
          <a:bodyPr/>
          <a:lstStyle/>
          <a:p>
            <a:r>
              <a:rPr lang="en-US" dirty="0" smtClean="0"/>
              <a:t>A semantic analyzer that uses information from the syntax tree and the symbol table to check the semantic correctness of the input language text.</a:t>
            </a:r>
            <a:r>
              <a:rPr lang="en-GB" dirty="0" smtClean="0"/>
              <a:t> </a:t>
            </a:r>
            <a:endParaRPr lang="en-US" dirty="0" smtClean="0"/>
          </a:p>
          <a:p>
            <a:r>
              <a:rPr lang="en-US" dirty="0" smtClean="0"/>
              <a:t>A code generator that ‘walks’ the syntax tree and generates abstract machine code.</a:t>
            </a:r>
            <a:endParaRPr lang="en-GB" dirty="0" smtClean="0"/>
          </a:p>
          <a:p>
            <a:endParaRPr lang="en-US" dirty="0"/>
          </a:p>
        </p:txBody>
      </p:sp>
      <p:sp>
        <p:nvSpPr>
          <p:cNvPr id="4" name="Footer Placeholder 3"/>
          <p:cNvSpPr>
            <a:spLocks noGrp="1"/>
          </p:cNvSpPr>
          <p:nvPr>
            <p:ph type="ftr" sz="quarter" idx="11"/>
          </p:nvPr>
        </p:nvSpPr>
        <p:spPr/>
        <p:txBody>
          <a:bodyPr/>
          <a:lstStyle/>
          <a:p>
            <a:r>
              <a:rPr lang="en-US" smtClean="0"/>
              <a:t>Chapter 6 Architectural Design</a:t>
            </a:r>
            <a:endParaRPr lang="en-US"/>
          </a:p>
        </p:txBody>
      </p:sp>
      <p:sp>
        <p:nvSpPr>
          <p:cNvPr id="5" name="Slide Number Placeholder 4"/>
          <p:cNvSpPr>
            <a:spLocks noGrp="1"/>
          </p:cNvSpPr>
          <p:nvPr>
            <p:ph type="sldNum" sz="quarter" idx="12"/>
          </p:nvPr>
        </p:nvSpPr>
        <p:spPr/>
        <p:txBody>
          <a:bodyPr/>
          <a:lstStyle/>
          <a:p>
            <a:fld id="{EC33B370-F672-B743-B3AF-248A63C17270}" type="slidenum">
              <a:rPr lang="en-US" smtClean="0"/>
              <a:pPr/>
              <a:t>55</a:t>
            </a:fld>
            <a:endParaRPr lang="en-US"/>
          </a:p>
        </p:txBody>
      </p:sp>
      <p:sp>
        <p:nvSpPr>
          <p:cNvPr id="6" name="Date Placeholder 5"/>
          <p:cNvSpPr>
            <a:spLocks noGrp="1"/>
          </p:cNvSpPr>
          <p:nvPr>
            <p:ph type="dt" sz="half" idx="10"/>
          </p:nvPr>
        </p:nvSpPr>
        <p:spPr/>
        <p:txBody>
          <a:bodyPr/>
          <a:lstStyle/>
          <a:p>
            <a:fld id="{0BE94841-C762-4A43-B692-6EE3C7D45F7C}" type="datetime1">
              <a:rPr lang="en-GB" smtClean="0"/>
              <a:pPr/>
              <a:t>13/04/2022</a:t>
            </a:fld>
            <a:endParaRPr lang="en-US"/>
          </a:p>
        </p:txBody>
      </p:sp>
    </p:spTree>
  </p:cSld>
  <p:clrMapOvr>
    <a:masterClrMapping/>
  </p:clrMapOvr>
  <p:transition spd="med">
    <p:wipe dir="r"/>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repository architecture for a language processing system</a:t>
            </a:r>
            <a:endParaRPr lang="en-US" dirty="0"/>
          </a:p>
        </p:txBody>
      </p:sp>
      <p:pic>
        <p:nvPicPr>
          <p:cNvPr id="4" name="Content Placeholder 3" descr="6.20 RepositoryLPS.eps"/>
          <p:cNvPicPr>
            <a:picLocks noGrp="1" noChangeAspect="1"/>
          </p:cNvPicPr>
          <p:nvPr>
            <p:ph idx="1"/>
          </p:nvPr>
        </p:nvPicPr>
        <p:blipFill>
          <a:blip r:embed="rId2"/>
          <a:srcRect t="-1471" b="-1471"/>
          <a:stretch>
            <a:fillRect/>
          </a:stretch>
        </p:blipFill>
        <p:spPr>
          <a:xfrm>
            <a:off x="1038200" y="1937951"/>
            <a:ext cx="6676944" cy="3672062"/>
          </a:xfrm>
        </p:spPr>
      </p:pic>
      <p:sp>
        <p:nvSpPr>
          <p:cNvPr id="6" name="Footer Placeholder 5"/>
          <p:cNvSpPr>
            <a:spLocks noGrp="1"/>
          </p:cNvSpPr>
          <p:nvPr>
            <p:ph type="ftr" sz="quarter" idx="11"/>
          </p:nvPr>
        </p:nvSpPr>
        <p:spPr/>
        <p:txBody>
          <a:bodyPr/>
          <a:lstStyle/>
          <a:p>
            <a:r>
              <a:rPr lang="en-US" smtClean="0"/>
              <a:t>Chapter 6 Architectural Design</a:t>
            </a:r>
            <a:endParaRPr lang="en-US"/>
          </a:p>
        </p:txBody>
      </p:sp>
      <p:sp>
        <p:nvSpPr>
          <p:cNvPr id="5" name="Slide Number Placeholder 4"/>
          <p:cNvSpPr>
            <a:spLocks noGrp="1"/>
          </p:cNvSpPr>
          <p:nvPr>
            <p:ph type="sldNum" sz="quarter" idx="12"/>
          </p:nvPr>
        </p:nvSpPr>
        <p:spPr/>
        <p:txBody>
          <a:bodyPr/>
          <a:lstStyle/>
          <a:p>
            <a:fld id="{EC33B370-F672-B743-B3AF-248A63C17270}" type="slidenum">
              <a:rPr lang="en-US" smtClean="0"/>
              <a:pPr/>
              <a:t>56</a:t>
            </a:fld>
            <a:endParaRPr lang="en-US"/>
          </a:p>
        </p:txBody>
      </p:sp>
      <p:sp>
        <p:nvSpPr>
          <p:cNvPr id="3" name="Date Placeholder 2"/>
          <p:cNvSpPr>
            <a:spLocks noGrp="1"/>
          </p:cNvSpPr>
          <p:nvPr>
            <p:ph type="dt" sz="half" idx="10"/>
          </p:nvPr>
        </p:nvSpPr>
        <p:spPr/>
        <p:txBody>
          <a:bodyPr/>
          <a:lstStyle/>
          <a:p>
            <a:fld id="{A9E9A5B2-6190-5D4C-9FBF-06CD78F0D899}" type="datetime1">
              <a:rPr lang="en-GB" smtClean="0"/>
              <a:pPr/>
              <a:t>13/04/2022</a:t>
            </a:fld>
            <a:endParaRPr lang="en-US"/>
          </a:p>
        </p:txBody>
      </p:sp>
    </p:spTree>
  </p:cSld>
  <p:clrMapOvr>
    <a:masterClrMapping/>
  </p:clrMapOvr>
  <p:transition spd="med">
    <p:wipe dir="r"/>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pipe and filter compiler architecture</a:t>
            </a:r>
            <a:r>
              <a:rPr lang="en-GB" dirty="0" smtClean="0"/>
              <a:t> </a:t>
            </a:r>
            <a:endParaRPr lang="en-US" dirty="0"/>
          </a:p>
        </p:txBody>
      </p:sp>
      <p:pic>
        <p:nvPicPr>
          <p:cNvPr id="4" name="Content Placeholder 3" descr="6.19 PipeFilterCompModel.eps"/>
          <p:cNvPicPr>
            <a:picLocks noGrp="1" noChangeAspect="1"/>
          </p:cNvPicPr>
          <p:nvPr>
            <p:ph idx="1"/>
          </p:nvPr>
        </p:nvPicPr>
        <p:blipFill>
          <a:blip r:embed="rId2"/>
          <a:srcRect t="-42181" b="-42181"/>
          <a:stretch>
            <a:fillRect/>
          </a:stretch>
        </p:blipFill>
        <p:spPr>
          <a:xfrm>
            <a:off x="814063" y="1600200"/>
            <a:ext cx="7591362" cy="4174957"/>
          </a:xfrm>
        </p:spPr>
      </p:pic>
      <p:sp>
        <p:nvSpPr>
          <p:cNvPr id="6" name="Footer Placeholder 5"/>
          <p:cNvSpPr>
            <a:spLocks noGrp="1"/>
          </p:cNvSpPr>
          <p:nvPr>
            <p:ph type="ftr" sz="quarter" idx="11"/>
          </p:nvPr>
        </p:nvSpPr>
        <p:spPr/>
        <p:txBody>
          <a:bodyPr/>
          <a:lstStyle/>
          <a:p>
            <a:r>
              <a:rPr lang="en-US" smtClean="0"/>
              <a:t>Chapter 6 Architectural Design</a:t>
            </a:r>
            <a:endParaRPr lang="en-US"/>
          </a:p>
        </p:txBody>
      </p:sp>
      <p:sp>
        <p:nvSpPr>
          <p:cNvPr id="5" name="Slide Number Placeholder 4"/>
          <p:cNvSpPr>
            <a:spLocks noGrp="1"/>
          </p:cNvSpPr>
          <p:nvPr>
            <p:ph type="sldNum" sz="quarter" idx="12"/>
          </p:nvPr>
        </p:nvSpPr>
        <p:spPr/>
        <p:txBody>
          <a:bodyPr/>
          <a:lstStyle/>
          <a:p>
            <a:fld id="{EC33B370-F672-B743-B3AF-248A63C17270}" type="slidenum">
              <a:rPr lang="en-US" smtClean="0"/>
              <a:pPr/>
              <a:t>57</a:t>
            </a:fld>
            <a:endParaRPr lang="en-US"/>
          </a:p>
        </p:txBody>
      </p:sp>
      <p:sp>
        <p:nvSpPr>
          <p:cNvPr id="3" name="Date Placeholder 2"/>
          <p:cNvSpPr>
            <a:spLocks noGrp="1"/>
          </p:cNvSpPr>
          <p:nvPr>
            <p:ph type="dt" sz="half" idx="10"/>
          </p:nvPr>
        </p:nvSpPr>
        <p:spPr/>
        <p:txBody>
          <a:bodyPr/>
          <a:lstStyle/>
          <a:p>
            <a:fld id="{C2A49290-FD4C-184B-9949-31D5EE3A0F3E}" type="datetime1">
              <a:rPr lang="en-GB" smtClean="0"/>
              <a:pPr/>
              <a:t>13/04/2022</a:t>
            </a:fld>
            <a:endParaRPr lang="en-US"/>
          </a:p>
        </p:txBody>
      </p:sp>
    </p:spTree>
  </p:cSld>
  <p:clrMapOvr>
    <a:masterClrMapping/>
  </p:clrMapOvr>
  <p:transition spd="med">
    <p:wipe dir="r"/>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points</a:t>
            </a:r>
            <a:endParaRPr lang="en-US" dirty="0"/>
          </a:p>
        </p:txBody>
      </p:sp>
      <p:sp>
        <p:nvSpPr>
          <p:cNvPr id="3" name="Content Placeholder 2"/>
          <p:cNvSpPr>
            <a:spLocks noGrp="1"/>
          </p:cNvSpPr>
          <p:nvPr>
            <p:ph idx="1"/>
          </p:nvPr>
        </p:nvSpPr>
        <p:spPr>
          <a:xfrm>
            <a:off x="457200" y="1546160"/>
            <a:ext cx="8229600" cy="4525963"/>
          </a:xfrm>
        </p:spPr>
        <p:txBody>
          <a:bodyPr/>
          <a:lstStyle/>
          <a:p>
            <a:r>
              <a:rPr lang="en-US" dirty="0" smtClean="0"/>
              <a:t>A software architecture is a description of how a software system is organized. </a:t>
            </a:r>
            <a:endParaRPr lang="en-GB" dirty="0" smtClean="0"/>
          </a:p>
          <a:p>
            <a:r>
              <a:rPr lang="en-US" dirty="0" smtClean="0"/>
              <a:t>Architectural design decisions include decisions on the type of application, the distribution of the system, the architectural styles to be used.</a:t>
            </a:r>
            <a:endParaRPr lang="en-GB" dirty="0" smtClean="0"/>
          </a:p>
          <a:p>
            <a:r>
              <a:rPr lang="en-US" dirty="0" smtClean="0"/>
              <a:t>Architectures may be documented from several different perspectives or views such as a conceptual view, a logical view, a process view, and a development view.</a:t>
            </a:r>
            <a:endParaRPr lang="en-GB" dirty="0" smtClean="0"/>
          </a:p>
          <a:p>
            <a:r>
              <a:rPr lang="en-US" dirty="0" smtClean="0"/>
              <a:t>Architectural patterns are a means of reusing knowledge about generic system architectures. They describe the architecture, explain when it may be used and describe its advantages and disadvantages.</a:t>
            </a:r>
            <a:endParaRPr lang="en-GB" dirty="0" smtClean="0"/>
          </a:p>
        </p:txBody>
      </p:sp>
      <p:sp>
        <p:nvSpPr>
          <p:cNvPr id="4" name="Footer Placeholder 3"/>
          <p:cNvSpPr>
            <a:spLocks noGrp="1"/>
          </p:cNvSpPr>
          <p:nvPr>
            <p:ph type="ftr" sz="quarter" idx="11"/>
          </p:nvPr>
        </p:nvSpPr>
        <p:spPr/>
        <p:txBody>
          <a:bodyPr/>
          <a:lstStyle/>
          <a:p>
            <a:r>
              <a:rPr lang="en-US" smtClean="0"/>
              <a:t>Chapter 6 Architectural Design</a:t>
            </a:r>
            <a:endParaRPr lang="en-US"/>
          </a:p>
        </p:txBody>
      </p:sp>
      <p:sp>
        <p:nvSpPr>
          <p:cNvPr id="5" name="Slide Number Placeholder 4"/>
          <p:cNvSpPr>
            <a:spLocks noGrp="1"/>
          </p:cNvSpPr>
          <p:nvPr>
            <p:ph type="sldNum" sz="quarter" idx="12"/>
          </p:nvPr>
        </p:nvSpPr>
        <p:spPr/>
        <p:txBody>
          <a:bodyPr/>
          <a:lstStyle/>
          <a:p>
            <a:fld id="{EC33B370-F672-B743-B3AF-248A63C17270}" type="slidenum">
              <a:rPr lang="en-US" smtClean="0"/>
              <a:pPr/>
              <a:t>58</a:t>
            </a:fld>
            <a:endParaRPr lang="en-US"/>
          </a:p>
        </p:txBody>
      </p:sp>
      <p:sp>
        <p:nvSpPr>
          <p:cNvPr id="6" name="Date Placeholder 5"/>
          <p:cNvSpPr>
            <a:spLocks noGrp="1"/>
          </p:cNvSpPr>
          <p:nvPr>
            <p:ph type="dt" sz="half" idx="10"/>
          </p:nvPr>
        </p:nvSpPr>
        <p:spPr/>
        <p:txBody>
          <a:bodyPr/>
          <a:lstStyle/>
          <a:p>
            <a:fld id="{74A92B8B-2D7F-FC49-B8DF-38971076F605}" type="datetime1">
              <a:rPr lang="en-GB" smtClean="0"/>
              <a:pPr/>
              <a:t>13/04/2022</a:t>
            </a:fld>
            <a:endParaRPr lang="en-US"/>
          </a:p>
        </p:txBody>
      </p:sp>
    </p:spTree>
    <p:extLst>
      <p:ext uri="{BB962C8B-B14F-4D97-AF65-F5344CB8AC3E}">
        <p14:creationId xmlns:p14="http://schemas.microsoft.com/office/powerpoint/2010/main" xmlns="" val="3426720306"/>
      </p:ext>
    </p:extLst>
  </p:cSld>
  <p:clrMapOvr>
    <a:masterClrMapping/>
  </p:clrMapOvr>
  <p:transition spd="med">
    <p:wipe dir="r"/>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points</a:t>
            </a:r>
            <a:endParaRPr lang="en-US" dirty="0"/>
          </a:p>
        </p:txBody>
      </p:sp>
      <p:sp>
        <p:nvSpPr>
          <p:cNvPr id="3" name="Content Placeholder 2"/>
          <p:cNvSpPr>
            <a:spLocks noGrp="1"/>
          </p:cNvSpPr>
          <p:nvPr>
            <p:ph idx="1"/>
          </p:nvPr>
        </p:nvSpPr>
        <p:spPr/>
        <p:txBody>
          <a:bodyPr/>
          <a:lstStyle/>
          <a:p>
            <a:r>
              <a:rPr lang="en-US" dirty="0" smtClean="0"/>
              <a:t>Models of application systems architectures help us understand and compare applications, validate application system designs and assess large-scale components for reuse.</a:t>
            </a:r>
            <a:endParaRPr lang="en-GB" dirty="0" smtClean="0"/>
          </a:p>
          <a:p>
            <a:r>
              <a:rPr lang="en-US" dirty="0" smtClean="0"/>
              <a:t>Transaction processing systems are interactive systems that allow information in a database to be remotely accessed and modified by a number of users. </a:t>
            </a:r>
          </a:p>
          <a:p>
            <a:r>
              <a:rPr lang="en-US" dirty="0" smtClean="0"/>
              <a:t>Language processing systems are used to translate texts from one language into another and to carry out the instructions specified in the input language. They include a translator and an abstract machine that executes the generated language.</a:t>
            </a:r>
            <a:endParaRPr lang="en-GB" dirty="0" smtClean="0"/>
          </a:p>
          <a:p>
            <a:endParaRPr lang="en-US" dirty="0"/>
          </a:p>
        </p:txBody>
      </p:sp>
      <p:sp>
        <p:nvSpPr>
          <p:cNvPr id="5" name="Footer Placeholder 4"/>
          <p:cNvSpPr>
            <a:spLocks noGrp="1"/>
          </p:cNvSpPr>
          <p:nvPr>
            <p:ph type="ftr" sz="quarter" idx="11"/>
          </p:nvPr>
        </p:nvSpPr>
        <p:spPr/>
        <p:txBody>
          <a:bodyPr/>
          <a:lstStyle/>
          <a:p>
            <a:r>
              <a:rPr lang="en-US" smtClean="0"/>
              <a:t>Chapter 6 Architectural Design</a:t>
            </a:r>
            <a:endParaRPr lang="en-US"/>
          </a:p>
        </p:txBody>
      </p:sp>
      <p:sp>
        <p:nvSpPr>
          <p:cNvPr id="4" name="Slide Number Placeholder 3"/>
          <p:cNvSpPr>
            <a:spLocks noGrp="1"/>
          </p:cNvSpPr>
          <p:nvPr>
            <p:ph type="sldNum" sz="quarter" idx="12"/>
          </p:nvPr>
        </p:nvSpPr>
        <p:spPr/>
        <p:txBody>
          <a:bodyPr/>
          <a:lstStyle/>
          <a:p>
            <a:fld id="{EC33B370-F672-B743-B3AF-248A63C17270}" type="slidenum">
              <a:rPr lang="en-US" smtClean="0"/>
              <a:pPr/>
              <a:t>59</a:t>
            </a:fld>
            <a:endParaRPr lang="en-US" dirty="0"/>
          </a:p>
        </p:txBody>
      </p:sp>
      <p:sp>
        <p:nvSpPr>
          <p:cNvPr id="6" name="Date Placeholder 5"/>
          <p:cNvSpPr>
            <a:spLocks noGrp="1"/>
          </p:cNvSpPr>
          <p:nvPr>
            <p:ph type="dt" sz="half" idx="10"/>
          </p:nvPr>
        </p:nvSpPr>
        <p:spPr/>
        <p:txBody>
          <a:bodyPr/>
          <a:lstStyle/>
          <a:p>
            <a:fld id="{FA65F8FA-AC2E-5544-A7FC-F5D975AC1D94}" type="datetime1">
              <a:rPr lang="en-GB" smtClean="0"/>
              <a:pPr/>
              <a:t>13/04/2022</a:t>
            </a:fld>
            <a:endParaRPr lang="en-US"/>
          </a:p>
        </p:txBody>
      </p:sp>
    </p:spTree>
  </p:cSld>
  <p:clrMapOvr>
    <a:masterClrMapping/>
  </p:clrMapOvr>
  <p:transition spd="med">
    <p:wipe dir="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Architectural abstraction</a:t>
            </a:r>
            <a:endParaRPr lang="en-US" dirty="0"/>
          </a:p>
        </p:txBody>
      </p:sp>
      <p:sp>
        <p:nvSpPr>
          <p:cNvPr id="3" name="Content Placeholder 2"/>
          <p:cNvSpPr>
            <a:spLocks noGrp="1"/>
          </p:cNvSpPr>
          <p:nvPr>
            <p:ph idx="1"/>
          </p:nvPr>
        </p:nvSpPr>
        <p:spPr/>
        <p:txBody>
          <a:bodyPr/>
          <a:lstStyle/>
          <a:p>
            <a:r>
              <a:rPr lang="en-US" dirty="0" smtClean="0">
                <a:solidFill>
                  <a:srgbClr val="000000"/>
                </a:solidFill>
              </a:rPr>
              <a:t>Architecture in the small is concerned with the architecture of individual programs. At this level, we are concerned with </a:t>
            </a:r>
            <a:r>
              <a:rPr lang="en-US" b="1" dirty="0" smtClean="0">
                <a:solidFill>
                  <a:srgbClr val="000000"/>
                </a:solidFill>
              </a:rPr>
              <a:t>the way that an individual program is decomposed into components.  </a:t>
            </a:r>
            <a:endParaRPr lang="en-GB" b="1" dirty="0" smtClean="0">
              <a:solidFill>
                <a:srgbClr val="000000"/>
              </a:solidFill>
            </a:endParaRPr>
          </a:p>
          <a:p>
            <a:r>
              <a:rPr lang="en-US" dirty="0" smtClean="0">
                <a:solidFill>
                  <a:srgbClr val="000000"/>
                </a:solidFill>
              </a:rPr>
              <a:t>Architecture in the large is concerned with the </a:t>
            </a:r>
            <a:r>
              <a:rPr lang="en-US" b="1" dirty="0" smtClean="0">
                <a:solidFill>
                  <a:srgbClr val="000000"/>
                </a:solidFill>
              </a:rPr>
              <a:t>architecture of complex enterprise systems </a:t>
            </a:r>
            <a:r>
              <a:rPr lang="en-US" dirty="0" smtClean="0">
                <a:solidFill>
                  <a:srgbClr val="000000"/>
                </a:solidFill>
              </a:rPr>
              <a:t>that include </a:t>
            </a:r>
            <a:r>
              <a:rPr lang="en-US" b="1" dirty="0" smtClean="0">
                <a:solidFill>
                  <a:srgbClr val="000000"/>
                </a:solidFill>
              </a:rPr>
              <a:t>other systems, programs, and program components</a:t>
            </a:r>
            <a:r>
              <a:rPr lang="en-US" dirty="0" smtClean="0">
                <a:solidFill>
                  <a:srgbClr val="000000"/>
                </a:solidFill>
              </a:rPr>
              <a:t>. These enterprise systems are distributed over different computers, which may be owned and managed by different companies.  </a:t>
            </a:r>
            <a:endParaRPr lang="en-US" dirty="0">
              <a:solidFill>
                <a:srgbClr val="000000"/>
              </a:solidFill>
            </a:endParaRPr>
          </a:p>
        </p:txBody>
      </p:sp>
      <p:sp>
        <p:nvSpPr>
          <p:cNvPr id="5" name="Footer Placeholder 4"/>
          <p:cNvSpPr>
            <a:spLocks noGrp="1"/>
          </p:cNvSpPr>
          <p:nvPr>
            <p:ph type="ftr" sz="quarter" idx="11"/>
          </p:nvPr>
        </p:nvSpPr>
        <p:spPr/>
        <p:txBody>
          <a:bodyPr/>
          <a:lstStyle/>
          <a:p>
            <a:r>
              <a:rPr lang="en-US" smtClean="0"/>
              <a:t>Chapter 6 Architectural Design</a:t>
            </a:r>
            <a:endParaRPr lang="en-US"/>
          </a:p>
        </p:txBody>
      </p:sp>
      <p:sp>
        <p:nvSpPr>
          <p:cNvPr id="4" name="Slide Number Placeholder 3"/>
          <p:cNvSpPr>
            <a:spLocks noGrp="1"/>
          </p:cNvSpPr>
          <p:nvPr>
            <p:ph type="sldNum" sz="quarter" idx="12"/>
          </p:nvPr>
        </p:nvSpPr>
        <p:spPr/>
        <p:txBody>
          <a:bodyPr/>
          <a:lstStyle/>
          <a:p>
            <a:fld id="{EC33B370-F672-B743-B3AF-248A63C17270}" type="slidenum">
              <a:rPr lang="en-US" smtClean="0"/>
              <a:pPr/>
              <a:t>6</a:t>
            </a:fld>
            <a:endParaRPr lang="en-US"/>
          </a:p>
        </p:txBody>
      </p:sp>
      <p:sp>
        <p:nvSpPr>
          <p:cNvPr id="6" name="Date Placeholder 5"/>
          <p:cNvSpPr>
            <a:spLocks noGrp="1"/>
          </p:cNvSpPr>
          <p:nvPr>
            <p:ph type="dt" sz="half" idx="10"/>
          </p:nvPr>
        </p:nvSpPr>
        <p:spPr/>
        <p:txBody>
          <a:bodyPr/>
          <a:lstStyle/>
          <a:p>
            <a:fld id="{EFB9FC12-CD08-1841-B4E7-6447ABCA8C41}" type="datetime1">
              <a:rPr lang="en-GB" smtClean="0"/>
              <a:pPr/>
              <a:t>13/04/2022</a:t>
            </a:fld>
            <a:endParaRPr lang="en-US"/>
          </a:p>
        </p:txBody>
      </p:sp>
    </p:spTree>
  </p:cSld>
  <p:clrMapOvr>
    <a:masterClrMapping/>
  </p:clrMapOvr>
  <p:transition spd="med">
    <p:wipe dir="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r>
              <a:rPr lang="en-GB" dirty="0"/>
              <a:t>Advantages of explicit architecture</a:t>
            </a:r>
          </a:p>
        </p:txBody>
      </p:sp>
      <p:sp>
        <p:nvSpPr>
          <p:cNvPr id="45059" name="Rectangle 3"/>
          <p:cNvSpPr>
            <a:spLocks noGrp="1" noChangeArrowheads="1"/>
          </p:cNvSpPr>
          <p:nvPr>
            <p:ph idx="1"/>
          </p:nvPr>
        </p:nvSpPr>
        <p:spPr/>
        <p:txBody>
          <a:bodyPr/>
          <a:lstStyle/>
          <a:p>
            <a:pPr>
              <a:lnSpc>
                <a:spcPct val="90000"/>
              </a:lnSpc>
            </a:pPr>
            <a:r>
              <a:rPr lang="en-GB" dirty="0"/>
              <a:t>Stakeholder communication</a:t>
            </a:r>
          </a:p>
          <a:p>
            <a:pPr lvl="1">
              <a:lnSpc>
                <a:spcPct val="90000"/>
              </a:lnSpc>
            </a:pPr>
            <a:r>
              <a:rPr lang="en-GB" dirty="0"/>
              <a:t>Architecture may be used as a focus of discussion by system stakeholders.</a:t>
            </a:r>
          </a:p>
          <a:p>
            <a:pPr>
              <a:lnSpc>
                <a:spcPct val="90000"/>
              </a:lnSpc>
            </a:pPr>
            <a:r>
              <a:rPr lang="en-GB" dirty="0"/>
              <a:t>System analysis</a:t>
            </a:r>
          </a:p>
          <a:p>
            <a:pPr lvl="1">
              <a:lnSpc>
                <a:spcPct val="90000"/>
              </a:lnSpc>
            </a:pPr>
            <a:r>
              <a:rPr lang="en-GB" dirty="0"/>
              <a:t>Means that analysis of whether the system can meet its non-functional requirements is possible.</a:t>
            </a:r>
          </a:p>
          <a:p>
            <a:pPr>
              <a:lnSpc>
                <a:spcPct val="90000"/>
              </a:lnSpc>
            </a:pPr>
            <a:r>
              <a:rPr lang="en-GB" dirty="0"/>
              <a:t>Large-scale reuse</a:t>
            </a:r>
          </a:p>
          <a:p>
            <a:pPr lvl="1">
              <a:lnSpc>
                <a:spcPct val="90000"/>
              </a:lnSpc>
            </a:pPr>
            <a:r>
              <a:rPr lang="en-GB" dirty="0"/>
              <a:t>The architecture may be reusable across a range of </a:t>
            </a:r>
            <a:r>
              <a:rPr lang="en-GB" dirty="0" smtClean="0"/>
              <a:t>systems</a:t>
            </a:r>
          </a:p>
          <a:p>
            <a:pPr lvl="1">
              <a:lnSpc>
                <a:spcPct val="90000"/>
              </a:lnSpc>
            </a:pPr>
            <a:r>
              <a:rPr lang="en-GB" dirty="0" smtClean="0"/>
              <a:t>Product-line architectures may be developed.</a:t>
            </a:r>
            <a:endParaRPr lang="en-GB" dirty="0"/>
          </a:p>
        </p:txBody>
      </p:sp>
      <p:sp>
        <p:nvSpPr>
          <p:cNvPr id="5" name="Footer Placeholder 4"/>
          <p:cNvSpPr>
            <a:spLocks noGrp="1"/>
          </p:cNvSpPr>
          <p:nvPr>
            <p:ph type="ftr" sz="quarter" idx="11"/>
          </p:nvPr>
        </p:nvSpPr>
        <p:spPr/>
        <p:txBody>
          <a:bodyPr/>
          <a:lstStyle/>
          <a:p>
            <a:r>
              <a:rPr lang="en-US" smtClean="0"/>
              <a:t>Chapter 6 Architectural Design</a:t>
            </a:r>
            <a:endParaRPr lang="en-US"/>
          </a:p>
        </p:txBody>
      </p:sp>
      <p:sp>
        <p:nvSpPr>
          <p:cNvPr id="4" name="Slide Number Placeholder 3"/>
          <p:cNvSpPr>
            <a:spLocks noGrp="1"/>
          </p:cNvSpPr>
          <p:nvPr>
            <p:ph type="sldNum" sz="quarter" idx="12"/>
          </p:nvPr>
        </p:nvSpPr>
        <p:spPr/>
        <p:txBody>
          <a:bodyPr/>
          <a:lstStyle/>
          <a:p>
            <a:fld id="{EC33B370-F672-B743-B3AF-248A63C17270}" type="slidenum">
              <a:rPr lang="en-US" smtClean="0"/>
              <a:pPr/>
              <a:t>7</a:t>
            </a:fld>
            <a:endParaRPr lang="en-US"/>
          </a:p>
        </p:txBody>
      </p:sp>
      <p:sp>
        <p:nvSpPr>
          <p:cNvPr id="2" name="Date Placeholder 1"/>
          <p:cNvSpPr>
            <a:spLocks noGrp="1"/>
          </p:cNvSpPr>
          <p:nvPr>
            <p:ph type="dt" sz="half" idx="10"/>
          </p:nvPr>
        </p:nvSpPr>
        <p:spPr/>
        <p:txBody>
          <a:bodyPr/>
          <a:lstStyle/>
          <a:p>
            <a:fld id="{12511611-7B60-0443-8254-EB024D6E18F8}" type="datetime1">
              <a:rPr lang="en-GB" smtClean="0"/>
              <a:pPr/>
              <a:t>13/04/2022</a:t>
            </a:fld>
            <a:endParaRPr lang="en-US"/>
          </a:p>
        </p:txBody>
      </p:sp>
    </p:spTree>
  </p:cSld>
  <p:clrMapOvr>
    <a:masterClrMapping/>
  </p:clrMapOvr>
  <p:transition spd="med">
    <p:wipe dir="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Architectural representations</a:t>
            </a:r>
            <a:endParaRPr lang="en-US" dirty="0"/>
          </a:p>
        </p:txBody>
      </p:sp>
      <p:sp>
        <p:nvSpPr>
          <p:cNvPr id="3" name="Content Placeholder 2"/>
          <p:cNvSpPr>
            <a:spLocks noGrp="1"/>
          </p:cNvSpPr>
          <p:nvPr>
            <p:ph idx="1"/>
          </p:nvPr>
        </p:nvSpPr>
        <p:spPr/>
        <p:txBody>
          <a:bodyPr/>
          <a:lstStyle/>
          <a:p>
            <a:r>
              <a:rPr lang="en-US" dirty="0" smtClean="0"/>
              <a:t>Simple, informal block diagrams showing entities and relationships are the most frequently used method for documenting software architectures.</a:t>
            </a:r>
          </a:p>
          <a:p>
            <a:r>
              <a:rPr lang="en-US" dirty="0" smtClean="0"/>
              <a:t>But these have been </a:t>
            </a:r>
            <a:r>
              <a:rPr lang="en-US" dirty="0" err="1" smtClean="0"/>
              <a:t>criticised</a:t>
            </a:r>
            <a:r>
              <a:rPr lang="en-US" dirty="0" smtClean="0"/>
              <a:t> because they lack semantics, do not show the types of relationships between entities nor the visible properties of entities in the architecture.</a:t>
            </a:r>
          </a:p>
          <a:p>
            <a:r>
              <a:rPr lang="en-US" dirty="0" smtClean="0"/>
              <a:t>Depends on the use of architectural </a:t>
            </a:r>
            <a:r>
              <a:rPr lang="en-US" dirty="0" err="1" smtClean="0"/>
              <a:t>models.The</a:t>
            </a:r>
            <a:r>
              <a:rPr lang="en-US" dirty="0" smtClean="0"/>
              <a:t>  requirements for model semantics depends on how the models are used.</a:t>
            </a:r>
            <a:endParaRPr lang="en-US" dirty="0"/>
          </a:p>
        </p:txBody>
      </p:sp>
      <p:sp>
        <p:nvSpPr>
          <p:cNvPr id="5" name="Footer Placeholder 4"/>
          <p:cNvSpPr>
            <a:spLocks noGrp="1"/>
          </p:cNvSpPr>
          <p:nvPr>
            <p:ph type="ftr" sz="quarter" idx="11"/>
          </p:nvPr>
        </p:nvSpPr>
        <p:spPr/>
        <p:txBody>
          <a:bodyPr/>
          <a:lstStyle/>
          <a:p>
            <a:r>
              <a:rPr lang="en-US" smtClean="0"/>
              <a:t>Chapter 6 Architectural Design</a:t>
            </a:r>
            <a:endParaRPr lang="en-US"/>
          </a:p>
        </p:txBody>
      </p:sp>
      <p:sp>
        <p:nvSpPr>
          <p:cNvPr id="4" name="Slide Number Placeholder 3"/>
          <p:cNvSpPr>
            <a:spLocks noGrp="1"/>
          </p:cNvSpPr>
          <p:nvPr>
            <p:ph type="sldNum" sz="quarter" idx="12"/>
          </p:nvPr>
        </p:nvSpPr>
        <p:spPr/>
        <p:txBody>
          <a:bodyPr/>
          <a:lstStyle/>
          <a:p>
            <a:fld id="{EC33B370-F672-B743-B3AF-248A63C17270}" type="slidenum">
              <a:rPr lang="en-US" smtClean="0"/>
              <a:pPr/>
              <a:t>8</a:t>
            </a:fld>
            <a:endParaRPr lang="en-US"/>
          </a:p>
        </p:txBody>
      </p:sp>
      <p:sp>
        <p:nvSpPr>
          <p:cNvPr id="6" name="Date Placeholder 5"/>
          <p:cNvSpPr>
            <a:spLocks noGrp="1"/>
          </p:cNvSpPr>
          <p:nvPr>
            <p:ph type="dt" sz="half" idx="10"/>
          </p:nvPr>
        </p:nvSpPr>
        <p:spPr/>
        <p:txBody>
          <a:bodyPr/>
          <a:lstStyle/>
          <a:p>
            <a:fld id="{6978846F-99CA-574D-810B-74D43F5551EB}" type="datetime1">
              <a:rPr lang="en-GB" smtClean="0"/>
              <a:pPr/>
              <a:t>13/04/2022</a:t>
            </a:fld>
            <a:endParaRPr lang="en-US"/>
          </a:p>
        </p:txBody>
      </p:sp>
    </p:spTree>
  </p:cSld>
  <p:clrMapOvr>
    <a:masterClrMapping/>
  </p:clrMapOvr>
  <p:transition spd="med">
    <p:wipe dir="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lstStyle/>
          <a:p>
            <a:r>
              <a:rPr lang="en-US" dirty="0"/>
              <a:t>Box and line diagrams</a:t>
            </a:r>
          </a:p>
        </p:txBody>
      </p:sp>
      <p:sp>
        <p:nvSpPr>
          <p:cNvPr id="57347" name="Rectangle 3"/>
          <p:cNvSpPr>
            <a:spLocks noGrp="1" noChangeArrowheads="1"/>
          </p:cNvSpPr>
          <p:nvPr>
            <p:ph idx="1"/>
          </p:nvPr>
        </p:nvSpPr>
        <p:spPr/>
        <p:txBody>
          <a:bodyPr/>
          <a:lstStyle/>
          <a:p>
            <a:r>
              <a:rPr lang="en-US"/>
              <a:t>Very abstract - they do not show the nature of component relationships nor the externally visible properties of the sub-systems.</a:t>
            </a:r>
          </a:p>
          <a:p>
            <a:r>
              <a:rPr lang="en-US"/>
              <a:t>However, useful for communication with stakeholders and for project planning.</a:t>
            </a:r>
          </a:p>
        </p:txBody>
      </p:sp>
      <p:sp>
        <p:nvSpPr>
          <p:cNvPr id="5" name="Footer Placeholder 4"/>
          <p:cNvSpPr>
            <a:spLocks noGrp="1"/>
          </p:cNvSpPr>
          <p:nvPr>
            <p:ph type="ftr" sz="quarter" idx="11"/>
          </p:nvPr>
        </p:nvSpPr>
        <p:spPr/>
        <p:txBody>
          <a:bodyPr/>
          <a:lstStyle/>
          <a:p>
            <a:r>
              <a:rPr lang="en-US" smtClean="0"/>
              <a:t>Chapter 6 Architectural Design</a:t>
            </a:r>
            <a:endParaRPr lang="en-US"/>
          </a:p>
        </p:txBody>
      </p:sp>
      <p:sp>
        <p:nvSpPr>
          <p:cNvPr id="4" name="Slide Number Placeholder 3"/>
          <p:cNvSpPr>
            <a:spLocks noGrp="1"/>
          </p:cNvSpPr>
          <p:nvPr>
            <p:ph type="sldNum" sz="quarter" idx="12"/>
          </p:nvPr>
        </p:nvSpPr>
        <p:spPr/>
        <p:txBody>
          <a:bodyPr/>
          <a:lstStyle/>
          <a:p>
            <a:fld id="{EC33B370-F672-B743-B3AF-248A63C17270}" type="slidenum">
              <a:rPr lang="en-US" smtClean="0"/>
              <a:pPr/>
              <a:t>9</a:t>
            </a:fld>
            <a:endParaRPr lang="en-US"/>
          </a:p>
        </p:txBody>
      </p:sp>
      <p:sp>
        <p:nvSpPr>
          <p:cNvPr id="2" name="Date Placeholder 1"/>
          <p:cNvSpPr>
            <a:spLocks noGrp="1"/>
          </p:cNvSpPr>
          <p:nvPr>
            <p:ph type="dt" sz="half" idx="10"/>
          </p:nvPr>
        </p:nvSpPr>
        <p:spPr/>
        <p:txBody>
          <a:bodyPr/>
          <a:lstStyle/>
          <a:p>
            <a:fld id="{C43573DD-1A6A-EA4F-AF8F-1C531133A086}" type="datetime1">
              <a:rPr lang="en-GB" smtClean="0"/>
              <a:pPr/>
              <a:t>13/04/2022</a:t>
            </a:fld>
            <a:endParaRPr lang="en-US"/>
          </a:p>
        </p:txBody>
      </p:sp>
    </p:spTree>
  </p:cSld>
  <p:clrMapOvr>
    <a:masterClrMapping/>
  </p:clrMapOvr>
  <p:transition spd="med">
    <p:wipe dir="r"/>
  </p:transition>
  <p:timing>
    <p:tnLst>
      <p:par>
        <p:cTn id="1" dur="indefinite" restart="never" nodeType="tmRoot"/>
      </p:par>
    </p:tnLst>
  </p:timing>
</p:sld>
</file>

<file path=ppt/theme/theme1.xml><?xml version="1.0" encoding="utf-8"?>
<a:theme xmlns:a="http://schemas.openxmlformats.org/drawingml/2006/main" name="SE10 slide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86F7E632A192341BF863DA4957DEDEE" ma:contentTypeVersion="7" ma:contentTypeDescription="Create a new document." ma:contentTypeScope="" ma:versionID="5eaa93e689c8732e96ac6b85a14fd5b6">
  <xsd:schema xmlns:xsd="http://www.w3.org/2001/XMLSchema" xmlns:xs="http://www.w3.org/2001/XMLSchema" xmlns:p="http://schemas.microsoft.com/office/2006/metadata/properties" xmlns:ns2="713fcda1-08cb-4877-9e66-ca45b53a5b9e" targetNamespace="http://schemas.microsoft.com/office/2006/metadata/properties" ma:root="true" ma:fieldsID="b247b15896d4d20fa8b1ac59e0accec5" ns2:_="">
    <xsd:import namespace="713fcda1-08cb-4877-9e66-ca45b53a5b9e"/>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LengthInSeconds"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3fcda1-08cb-4877-9e66-ca45b53a5b9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LengthInSeconds" ma:index="11" nillable="true" ma:displayName="MediaLengthInSeconds" ma:hidden="true" ma:internalName="MediaLengthInSeconds" ma:readOnly="true">
      <xsd:simpleType>
        <xsd:restriction base="dms:Unknown"/>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BB01794D-BC08-4D89-A100-C6CDF1C727CC}"/>
</file>

<file path=customXml/itemProps2.xml><?xml version="1.0" encoding="utf-8"?>
<ds:datastoreItem xmlns:ds="http://schemas.openxmlformats.org/officeDocument/2006/customXml" ds:itemID="{9FC03CD9-17BE-4A71-BFAE-9756C6AC6493}"/>
</file>

<file path=customXml/itemProps3.xml><?xml version="1.0" encoding="utf-8"?>
<ds:datastoreItem xmlns:ds="http://schemas.openxmlformats.org/officeDocument/2006/customXml" ds:itemID="{52FD2A68-89EA-4771-BA83-C55D97B74F58}"/>
</file>

<file path=docProps/app.xml><?xml version="1.0" encoding="utf-8"?>
<Properties xmlns="http://schemas.openxmlformats.org/officeDocument/2006/extended-properties" xmlns:vt="http://schemas.openxmlformats.org/officeDocument/2006/docPropsVTypes">
  <Template>SE10 slides.thmx</Template>
  <TotalTime>7559</TotalTime>
  <Words>3551</Words>
  <Application>Microsoft Office PowerPoint</Application>
  <PresentationFormat>On-screen Show (4:3)</PresentationFormat>
  <Paragraphs>431</Paragraphs>
  <Slides>59</Slides>
  <Notes>0</Notes>
  <HiddenSlides>0</HiddenSlides>
  <MMClips>0</MMClips>
  <ScaleCrop>false</ScaleCrop>
  <HeadingPairs>
    <vt:vector size="4" baseType="variant">
      <vt:variant>
        <vt:lpstr>Theme</vt:lpstr>
      </vt:variant>
      <vt:variant>
        <vt:i4>1</vt:i4>
      </vt:variant>
      <vt:variant>
        <vt:lpstr>Slide Titles</vt:lpstr>
      </vt:variant>
      <vt:variant>
        <vt:i4>59</vt:i4>
      </vt:variant>
    </vt:vector>
  </HeadingPairs>
  <TitlesOfParts>
    <vt:vector size="60" baseType="lpstr">
      <vt:lpstr>SE10 slides</vt:lpstr>
      <vt:lpstr>Chapter 6 – Architectural Design</vt:lpstr>
      <vt:lpstr>Topics covered</vt:lpstr>
      <vt:lpstr>Architectural design</vt:lpstr>
      <vt:lpstr>Agility and architecture</vt:lpstr>
      <vt:lpstr>The architecture of a packing robot control system</vt:lpstr>
      <vt:lpstr>Architectural abstraction</vt:lpstr>
      <vt:lpstr>Advantages of explicit architecture</vt:lpstr>
      <vt:lpstr>Architectural representations</vt:lpstr>
      <vt:lpstr>Box and line diagrams</vt:lpstr>
      <vt:lpstr>Use of architectural models</vt:lpstr>
      <vt:lpstr>Architectural design decisions</vt:lpstr>
      <vt:lpstr>Architectural design decisions</vt:lpstr>
      <vt:lpstr>Architectural design decisions</vt:lpstr>
      <vt:lpstr>Architecture reuse</vt:lpstr>
      <vt:lpstr>Architecture and system characteristics</vt:lpstr>
      <vt:lpstr>Architectural views</vt:lpstr>
      <vt:lpstr>Architectural views</vt:lpstr>
      <vt:lpstr>Architectural views</vt:lpstr>
      <vt:lpstr>4 + 1 view model of software architecture</vt:lpstr>
      <vt:lpstr>Representing architectural views</vt:lpstr>
      <vt:lpstr>Architectural patterns</vt:lpstr>
      <vt:lpstr>Architectural patterns</vt:lpstr>
      <vt:lpstr>The Model-View-Controller (MVC) pattern </vt:lpstr>
      <vt:lpstr>The organization of the Model-View-Controller </vt:lpstr>
      <vt:lpstr>Web application architecture using the MVC pattern </vt:lpstr>
      <vt:lpstr>Layered architecture</vt:lpstr>
      <vt:lpstr>The Layered architecture pattern </vt:lpstr>
      <vt:lpstr>A generic layered architecture </vt:lpstr>
      <vt:lpstr>The architecture of the iLearn system </vt:lpstr>
      <vt:lpstr>Repository architecture</vt:lpstr>
      <vt:lpstr>The Repository pattern </vt:lpstr>
      <vt:lpstr>A repository architecture for an IDE </vt:lpstr>
      <vt:lpstr>Client-server architecture</vt:lpstr>
      <vt:lpstr>The Client–server pattern </vt:lpstr>
      <vt:lpstr>A client–server architecture for a film library </vt:lpstr>
      <vt:lpstr>Pipe and filter architecture</vt:lpstr>
      <vt:lpstr>The pipe and filter pattern </vt:lpstr>
      <vt:lpstr>An example of the pipe and filter architecture used in a payments system </vt:lpstr>
      <vt:lpstr>Application architectures</vt:lpstr>
      <vt:lpstr>Application architectures</vt:lpstr>
      <vt:lpstr>Use of application architectures</vt:lpstr>
      <vt:lpstr>Examples of application types</vt:lpstr>
      <vt:lpstr>Application type examples</vt:lpstr>
      <vt:lpstr>Transaction processing systems</vt:lpstr>
      <vt:lpstr>The structure of transaction processing applications </vt:lpstr>
      <vt:lpstr>The software architecture of an ATM system </vt:lpstr>
      <vt:lpstr>Information systems architecture</vt:lpstr>
      <vt:lpstr>Layered information system architecture </vt:lpstr>
      <vt:lpstr>The architecture of the Mentcare system</vt:lpstr>
      <vt:lpstr>Web-based information systems</vt:lpstr>
      <vt:lpstr>Server implementation</vt:lpstr>
      <vt:lpstr>Language processing systems</vt:lpstr>
      <vt:lpstr>The architecture of a language processing system </vt:lpstr>
      <vt:lpstr>Compiler components</vt:lpstr>
      <vt:lpstr>Compiler components</vt:lpstr>
      <vt:lpstr>A repository architecture for a language processing system</vt:lpstr>
      <vt:lpstr>A pipe and filter compiler architecture </vt:lpstr>
      <vt:lpstr>Key points</vt:lpstr>
      <vt:lpstr>Key points</vt:lpstr>
    </vt:vector>
  </TitlesOfParts>
  <Company>St Andrews University</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Figure – Chapter 6</dc:title>
  <dc:creator>Ian Sommerville</dc:creator>
  <cp:lastModifiedBy>kanita</cp:lastModifiedBy>
  <cp:revision>26</cp:revision>
  <dcterms:created xsi:type="dcterms:W3CDTF">2010-01-18T20:35:25Z</dcterms:created>
  <dcterms:modified xsi:type="dcterms:W3CDTF">2022-04-13T09:06:39Z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0x010100486F7E632A192341BF863DA4957DEDEE</vt:lpwstr>
  </property>
</Properties>
</file>