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hr-BA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30414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39337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97897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28514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902800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7402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29989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58844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11802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385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r-B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2106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4551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2279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9337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344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05013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0289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571564-5242-4BCF-AD53-2C39DF498215}" type="datetimeFigureOut">
              <a:rPr lang="hr-BA" smtClean="0"/>
              <a:t>13.7.2022.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r-BA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F97F8F-57B6-4F41-9781-88AE0235803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58963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EFFD-1C57-3B76-BF98-E86963866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/>
              <a:t>SVG format datoteke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79F4-2264-94CE-9EE0-38FEBF626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BA" dirty="0"/>
              <a:t>Žigonja Edina</a:t>
            </a:r>
          </a:p>
        </p:txBody>
      </p:sp>
    </p:spTree>
    <p:extLst>
      <p:ext uri="{BB962C8B-B14F-4D97-AF65-F5344CB8AC3E}">
        <p14:creationId xmlns:p14="http://schemas.microsoft.com/office/powerpoint/2010/main" val="245763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3F3-79B8-9BD2-A996-F08DAA40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Korištenje formata u HTML i CSS dokumentima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C846-EDE6-1D18-A310-706C1C78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HTML – opisni jezik za izradu web stranica (1990.)</a:t>
            </a:r>
          </a:p>
          <a:p>
            <a:r>
              <a:rPr lang="hr-BA" dirty="0"/>
              <a:t>CSS – opisni jezik razvijen od strane W3C, opisuje kako se elementi prikazuju na ekranu</a:t>
            </a:r>
          </a:p>
          <a:p>
            <a:r>
              <a:rPr lang="hr-BA" dirty="0"/>
              <a:t>JavaScript - </a:t>
            </a:r>
            <a:r>
              <a:rPr lang="hr-HR" dirty="0"/>
              <a:t>interpretativni skriptni jezik za web stranice, interaktivnost web stranice</a:t>
            </a:r>
            <a:endParaRPr lang="hr-BA" dirty="0"/>
          </a:p>
          <a:p>
            <a:r>
              <a:rPr lang="hr-BA" dirty="0"/>
              <a:t>XML - </a:t>
            </a:r>
            <a:r>
              <a:rPr lang="hr-HR" dirty="0"/>
              <a:t>tehnolgija za razmjenu podataka između baza podataka i računara korisnika.</a:t>
            </a:r>
            <a:endParaRPr lang="hr-BA" dirty="0"/>
          </a:p>
          <a:p>
            <a:r>
              <a:rPr lang="hr-BA" dirty="0"/>
              <a:t>Visual Studio Code - </a:t>
            </a:r>
            <a:r>
              <a:rPr lang="hr-HR" dirty="0"/>
              <a:t>je alat za programiranje koji pruža programerima da koriste ga sa različitim programskim jezicima i pruža dodatne karakteristike.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42909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13C8-8503-EA12-0025-815E341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SVG tipografija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2603-B7C0-D2A3-A3DD-F6F9513F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Korištenje SVG fontova </a:t>
            </a:r>
          </a:p>
          <a:p>
            <a:pPr lvl="1"/>
            <a:r>
              <a:rPr lang="hr-H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/>
              <a:t>Upotreba se vrši ugrađivanjem informacija o glifovima u SVG kada se renderuju. SVG fontovi su definirani pomoću elementa &lt;font&gt;</a:t>
            </a:r>
            <a:endParaRPr lang="hr-HR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Korištenje web fontova</a:t>
            </a:r>
          </a:p>
          <a:p>
            <a:pPr lvl="1"/>
            <a:r>
              <a:rPr lang="hr-HR" dirty="0"/>
              <a:t>Najbolji način da se obezbjedi podrška za više pretraživača u SVG-u </a:t>
            </a:r>
            <a:endParaRPr lang="hr-BA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BA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Boje i palete boja</a:t>
            </a:r>
          </a:p>
          <a:p>
            <a:pPr lvl="1"/>
            <a:r>
              <a:rPr lang="hr-HR" dirty="0"/>
              <a:t>Implementacije moraju podržavati numeričke RGB specifikacije</a:t>
            </a:r>
          </a:p>
          <a:p>
            <a:pPr lvl="1"/>
            <a:r>
              <a:rPr lang="hr-HR" dirty="0"/>
              <a:t>Implementacije moraju podržavati sve prepoznate ključne riječi u boji podržane u SVG</a:t>
            </a:r>
            <a:endParaRPr lang="hr-BA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B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Identifikato</a:t>
            </a:r>
            <a:r>
              <a:rPr lang="hr-BA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 glifa</a:t>
            </a:r>
          </a:p>
          <a:p>
            <a:pPr lvl="1"/>
            <a:r>
              <a:rPr lang="hr-HR" dirty="0"/>
              <a:t>Svaki SVG dokument definiše jedan ili više opisa glifa</a:t>
            </a:r>
          </a:p>
          <a:p>
            <a:pPr lvl="1"/>
            <a:r>
              <a:rPr lang="hr-HR" dirty="0"/>
              <a:t>SVG dokument mora sadržavati element s ID-om “glyph&lt;glyphID&gt;”</a:t>
            </a:r>
            <a:endParaRPr lang="hr-BA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499AB-51FD-4457-83DE-F72F5B9D6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/>
              <a:t>Aplikacija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797DDC-EF72-DA7B-0AE7-2BAA55151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1549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44DE-06E8-29B3-F9C9-F7531F65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ZAKLJUČAK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D6729-1D78-61AA-52BB-5B0A416C9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/>
              <a:t>Primjene u nauci, inžinjerstvu, medicini,…</a:t>
            </a:r>
          </a:p>
        </p:txBody>
      </p:sp>
    </p:spTree>
    <p:extLst>
      <p:ext uri="{BB962C8B-B14F-4D97-AF65-F5344CB8AC3E}">
        <p14:creationId xmlns:p14="http://schemas.microsoft.com/office/powerpoint/2010/main" val="293489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FA-912C-8AAD-380B-0BC0F16A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D959-039B-EBE3-3E2F-5B479E83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Uvod</a:t>
            </a:r>
          </a:p>
          <a:p>
            <a:r>
              <a:rPr lang="hr-BA" dirty="0"/>
              <a:t>Specifikacije SVG formata</a:t>
            </a:r>
          </a:p>
          <a:p>
            <a:r>
              <a:rPr lang="hr-BA" dirty="0"/>
              <a:t>Osnovni elementi SVG slike</a:t>
            </a:r>
          </a:p>
          <a:p>
            <a:r>
              <a:rPr lang="hr-BA" dirty="0"/>
              <a:t>Korištenje SVG formata u HTML i CSS dokumentima</a:t>
            </a:r>
          </a:p>
          <a:p>
            <a:r>
              <a:rPr lang="hr-BA" dirty="0"/>
              <a:t>SVG tipografija</a:t>
            </a:r>
          </a:p>
          <a:p>
            <a:r>
              <a:rPr lang="hr-BA" dirty="0"/>
              <a:t>Aplikacija</a:t>
            </a:r>
          </a:p>
          <a:p>
            <a:r>
              <a:rPr lang="hr-BA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5019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4D5-68FA-C41D-3EF6-A6FB3D01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31A2-4E22-ED93-6171-8BA8C31E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Historijat SVG formata i primjena </a:t>
            </a:r>
          </a:p>
          <a:p>
            <a:pPr lvl="1"/>
            <a:r>
              <a:rPr lang="hr-BA" dirty="0"/>
              <a:t>Nastanak 1998. godine</a:t>
            </a:r>
          </a:p>
          <a:p>
            <a:pPr lvl="1"/>
            <a:r>
              <a:rPr lang="hr-BA" dirty="0"/>
              <a:t>2001. godine implementacije SVG formata</a:t>
            </a:r>
          </a:p>
          <a:p>
            <a:pPr lvl="1"/>
            <a:r>
              <a:rPr lang="hr-BA" dirty="0"/>
              <a:t>Izrada karti, CNC programiranju, inžinjerstvu, izrada web stranica,...</a:t>
            </a:r>
          </a:p>
          <a:p>
            <a:pPr lvl="1"/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8739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93A1-6AD0-63D3-5487-E6A7E6B0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Specifikacije SVG formata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5394-1810-3CC7-9BC0-F642538C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2280356"/>
            <a:ext cx="8908169" cy="3739444"/>
          </a:xfrm>
        </p:spPr>
        <p:txBody>
          <a:bodyPr/>
          <a:lstStyle/>
          <a:p>
            <a:r>
              <a:rPr lang="hr-BA" dirty="0"/>
              <a:t>Sistemi grafika – vektorska i rasterska grafika</a:t>
            </a:r>
          </a:p>
          <a:p>
            <a:endParaRPr lang="hr-B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80FA41-6B45-94D6-D52C-000B188C5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20935"/>
              </p:ext>
            </p:extLst>
          </p:nvPr>
        </p:nvGraphicFramePr>
        <p:xfrm>
          <a:off x="1072444" y="2698044"/>
          <a:ext cx="5836880" cy="385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8440">
                  <a:extLst>
                    <a:ext uri="{9D8B030D-6E8A-4147-A177-3AD203B41FA5}">
                      <a16:colId xmlns:a16="http://schemas.microsoft.com/office/drawing/2014/main" val="255355489"/>
                    </a:ext>
                  </a:extLst>
                </a:gridCol>
                <a:gridCol w="2918440">
                  <a:extLst>
                    <a:ext uri="{9D8B030D-6E8A-4147-A177-3AD203B41FA5}">
                      <a16:colId xmlns:a16="http://schemas.microsoft.com/office/drawing/2014/main" val="88106510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effectLst/>
                        </a:rPr>
                        <a:t>Rasterska grafika</a:t>
                      </a:r>
                      <a:endParaRPr lang="hr-B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>
                          <a:effectLst/>
                        </a:rPr>
                        <a:t>Vektorska grafika</a:t>
                      </a:r>
                      <a:endParaRPr lang="hr-B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82310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just"/>
                      <a:r>
                        <a:rPr lang="hr-HR" sz="1200" b="0" dirty="0">
                          <a:effectLst/>
                        </a:rPr>
                        <a:t>Sastoji se od piksela</a:t>
                      </a:r>
                      <a:endParaRPr lang="hr-BA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Sastoji se od staza</a:t>
                      </a:r>
                      <a:endParaRPr lang="hr-B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380373"/>
                  </a:ext>
                </a:extLst>
              </a:tr>
              <a:tr h="603217">
                <a:tc>
                  <a:txBody>
                    <a:bodyPr/>
                    <a:lstStyle/>
                    <a:p>
                      <a:pPr algn="just"/>
                      <a:r>
                        <a:rPr lang="hr-HR" sz="1200" b="0" dirty="0">
                          <a:effectLst/>
                        </a:rPr>
                        <a:t>U rasterskoj grafici, proces osvježavanja je nezavisan od složenosti slike</a:t>
                      </a:r>
                      <a:endParaRPr lang="hr-BA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Vektorski prikazi trepere kada broj primitiva na slici postane prevelik</a:t>
                      </a:r>
                      <a:endParaRPr lang="hr-B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164353"/>
                  </a:ext>
                </a:extLst>
              </a:tr>
              <a:tr h="804289">
                <a:tc>
                  <a:txBody>
                    <a:bodyPr/>
                    <a:lstStyle/>
                    <a:p>
                      <a:pPr algn="just"/>
                      <a:r>
                        <a:rPr lang="hr-HR" sz="1200" b="0" dirty="0">
                          <a:effectLst/>
                        </a:rPr>
                        <a:t>Grafički primitivi su specificirani u terminima krajnjih tačaka i moraju se skenirati konvertovati u odgovarajuće piksele</a:t>
                      </a:r>
                      <a:endParaRPr lang="hr-BA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Konverzija skeniranja nije potrebna</a:t>
                      </a:r>
                      <a:endParaRPr lang="hr-B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187386"/>
                  </a:ext>
                </a:extLst>
              </a:tr>
              <a:tr h="804289">
                <a:tc>
                  <a:txBody>
                    <a:bodyPr/>
                    <a:lstStyle/>
                    <a:p>
                      <a:pPr algn="just"/>
                      <a:r>
                        <a:rPr lang="hr-HR" sz="1200" b="0" dirty="0">
                          <a:effectLst/>
                        </a:rPr>
                        <a:t>Rasterska grafika može crtati matematičke krive, poligone i granice zakrivljenih primitiva samo aproksimacijom piksela</a:t>
                      </a:r>
                      <a:endParaRPr lang="hr-BA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 dirty="0">
                          <a:effectLst/>
                        </a:rPr>
                        <a:t>Vektorska grafika crta neprekidne i glatke linije</a:t>
                      </a:r>
                      <a:endParaRPr lang="hr-B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313132"/>
                  </a:ext>
                </a:extLst>
              </a:tr>
              <a:tr h="402145">
                <a:tc>
                  <a:txBody>
                    <a:bodyPr/>
                    <a:lstStyle/>
                    <a:p>
                      <a:pPr algn="just"/>
                      <a:r>
                        <a:rPr lang="hr-HR" sz="1200" b="0" dirty="0">
                          <a:effectLst/>
                        </a:rPr>
                        <a:t>Rasterska grafika košta manje</a:t>
                      </a:r>
                      <a:endParaRPr lang="hr-BA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Vektorska grafika košta više od rasterske grafike</a:t>
                      </a:r>
                      <a:endParaRPr lang="hr-B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297787"/>
                  </a:ext>
                </a:extLst>
              </a:tr>
              <a:tr h="402145">
                <a:tc>
                  <a:txBody>
                    <a:bodyPr/>
                    <a:lstStyle/>
                    <a:p>
                      <a:pPr algn="just"/>
                      <a:r>
                        <a:rPr lang="hr-HR" sz="1200" b="0" dirty="0">
                          <a:effectLst/>
                        </a:rPr>
                        <a:t>Zauzimaju više prostora što zavisi od kvaliteta slike</a:t>
                      </a:r>
                      <a:endParaRPr lang="hr-BA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Zauzimaju manje prostora</a:t>
                      </a:r>
                      <a:endParaRPr lang="hr-B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95476"/>
                  </a:ext>
                </a:extLst>
              </a:tr>
              <a:tr h="402145">
                <a:tc>
                  <a:txBody>
                    <a:bodyPr/>
                    <a:lstStyle/>
                    <a:p>
                      <a:pPr algn="just"/>
                      <a:r>
                        <a:rPr lang="hr-HR" sz="1200" b="0" dirty="0">
                          <a:effectLst/>
                        </a:rPr>
                        <a:t>Ekstenzije datoteka: .BMP, .TIF, .GIF, .JPG</a:t>
                      </a:r>
                      <a:endParaRPr lang="hr-BA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 dirty="0">
                          <a:effectLst/>
                        </a:rPr>
                        <a:t>Ekstenzije datoteka: .SVG, .ESP, .PDF, .AI, .DXF</a:t>
                      </a:r>
                      <a:endParaRPr lang="hr-B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44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0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FF23-9DB4-256F-CD98-155818B1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Specifikacije SVG formata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5385-1DDE-C8AB-09E5-56AB1BF8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2933"/>
            <a:ext cx="8825659" cy="3716867"/>
          </a:xfrm>
        </p:spPr>
        <p:txBody>
          <a:bodyPr/>
          <a:lstStyle/>
          <a:p>
            <a:r>
              <a:rPr lang="hr-BA" dirty="0"/>
              <a:t>SVG - karakteristike</a:t>
            </a:r>
          </a:p>
          <a:p>
            <a:endParaRPr lang="hr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6628A-D7FF-DA88-F755-270673998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093507"/>
            <a:ext cx="4551680" cy="279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C95FB-3499-29B7-DEC8-6CDE435DDFA6}"/>
              </a:ext>
            </a:extLst>
          </p:cNvPr>
          <p:cNvSpPr txBox="1"/>
          <p:nvPr/>
        </p:nvSpPr>
        <p:spPr>
          <a:xfrm>
            <a:off x="1154954" y="6019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Upotreba SVG formata na web pretraživačima – browserima </a:t>
            </a:r>
            <a:endParaRPr lang="hr-B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6D5410-48DD-5E56-A0DB-601813A21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96551"/>
              </p:ext>
            </p:extLst>
          </p:nvPr>
        </p:nvGraphicFramePr>
        <p:xfrm>
          <a:off x="6096000" y="2775372"/>
          <a:ext cx="575437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2822776351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1362328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Pretraživači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Verzija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286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Edge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12-18, 79-96, 97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1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Firefox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3-94, 95, 96-97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399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Firefox for Android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95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002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Chrome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4-96, 97, 98-100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44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Chrome for Android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96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70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Safari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3.2- 15.1, 15.2, TP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89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Opera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10-81, 82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85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Opera Mini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Sve verzije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97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Opera Mobile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12-12.1, 64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15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Safari on iOS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3.2 – 15.1, 15.2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574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Android Browser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4.4-4.4.4, 96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10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UC Browser for Android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12.12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23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Samsung Internet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4-14.0, 15.0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34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QQ Browser 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10.4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21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Baidu Browser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7.12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59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KaiOS Browser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 dirty="0">
                          <a:effectLst/>
                        </a:rPr>
                        <a:t>2.5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17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7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5BBA-C990-380A-E290-64D4D493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Specifikacije SVG formata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CAAB-6608-D8D0-AD18-5B143754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Inkscape</a:t>
            </a:r>
          </a:p>
          <a:p>
            <a:r>
              <a:rPr lang="hr-BA" dirty="0"/>
              <a:t>SVG – skalabilnost (vektorski elementi nezavisni od rezolucije)</a:t>
            </a:r>
          </a:p>
          <a:p>
            <a:r>
              <a:rPr lang="hr-BA" dirty="0"/>
              <a:t>Primjeri SVG datoteka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87B13-A911-52EA-1BEA-81CB0899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21" y="2230930"/>
            <a:ext cx="1456690" cy="1792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6507F-FC8B-6007-B5A8-FA5C6240D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809" y="2239186"/>
            <a:ext cx="1466850" cy="1776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9C463-D2FA-10AC-9750-C3E5288F0322}"/>
              </a:ext>
            </a:extLst>
          </p:cNvPr>
          <p:cNvSpPr txBox="1"/>
          <p:nvPr/>
        </p:nvSpPr>
        <p:spPr>
          <a:xfrm>
            <a:off x="8387645" y="42031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Razlika između SVG i PNG datoteke</a:t>
            </a:r>
            <a:endParaRPr lang="hr-B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DAFB81-D312-1727-1CF7-0CC123C3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13421"/>
              </p:ext>
            </p:extLst>
          </p:nvPr>
        </p:nvGraphicFramePr>
        <p:xfrm>
          <a:off x="1154954" y="3902393"/>
          <a:ext cx="575437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777192327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030147035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732010687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815774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 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400">
                          <a:effectLst/>
                        </a:rPr>
                        <a:t>JPG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400">
                          <a:effectLst/>
                        </a:rPr>
                        <a:t>PNG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400">
                          <a:effectLst/>
                        </a:rPr>
                        <a:t>SVG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0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Najbolji za …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 dirty="0">
                          <a:effectLst/>
                        </a:rPr>
                        <a:t>Digitalne slike, fotografije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Transparentne slike, ikone, grafike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Logo, ikone, animacije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716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Kompresija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Dobra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Dobra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Jaka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94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Lossless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93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Upotreba visoke rezolucije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Dobra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Ok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Sjajna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38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Boja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Milion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PNG 8-256, PNG 24-milion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Ograničen broj boja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49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Transparentan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Ne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Da 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Da 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52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Slike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Najbolje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Dobre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Ne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28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Animacije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Ne 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Ne 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Da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06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Logo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Printanje i web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Samo web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 dirty="0">
                          <a:effectLst/>
                        </a:rPr>
                        <a:t>Displej i mobitel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29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CCD8-CB7F-D415-D182-330F506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Specifikacije SVG formata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3096-270F-D02B-35AF-C515792C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Svaki SVG fajl je istovremeno </a:t>
            </a:r>
          </a:p>
          <a:p>
            <a:pPr marL="0" indent="0">
              <a:buNone/>
            </a:pPr>
            <a:r>
              <a:rPr lang="hr-BA" dirty="0"/>
              <a:t>i XML fajl</a:t>
            </a:r>
          </a:p>
          <a:p>
            <a:r>
              <a:rPr lang="hr-BA" dirty="0"/>
              <a:t>Prednosti i nedostaci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7B765C-B5A1-7EEA-81B2-35756A283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12722"/>
              </p:ext>
            </p:extLst>
          </p:nvPr>
        </p:nvGraphicFramePr>
        <p:xfrm>
          <a:off x="5097621" y="2392609"/>
          <a:ext cx="5754370" cy="407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3871035861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41046103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/>
                      <a:r>
                        <a:rPr lang="hr-HR" sz="1400" dirty="0">
                          <a:effectLst/>
                        </a:rPr>
                        <a:t>Prednosti: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/>
                      <a:r>
                        <a:rPr lang="hr-HR" sz="1400">
                          <a:effectLst/>
                        </a:rPr>
                        <a:t>Nedostaci: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76365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 b="0" dirty="0">
                          <a:effectLst/>
                        </a:rPr>
                        <a:t>Format opisuje samog sebe</a:t>
                      </a:r>
                      <a:endParaRPr lang="hr-BA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>
                          <a:effectLst/>
                        </a:rPr>
                        <a:t>XML sintaksa je redundatna ili vrlo velika u poređenju s binarnim formatima koji prikazuju slične podatke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44355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 b="0" dirty="0">
                          <a:effectLst/>
                        </a:rPr>
                        <a:t>Ima strogu sintaksu čime je olakšano analiziranje podataka.</a:t>
                      </a:r>
                      <a:endParaRPr lang="hr-BA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>
                          <a:effectLst/>
                        </a:rPr>
                        <a:t>Postoje manje redudatni formati koji su čitljivi ljudima.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76644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 b="0" dirty="0">
                          <a:effectLst/>
                        </a:rPr>
                        <a:t>Baziran je na međunarodnim standardima</a:t>
                      </a:r>
                      <a:endParaRPr lang="hr-BA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>
                          <a:effectLst/>
                        </a:rPr>
                        <a:t>Hijerahijska struktura nije pogodna za sve strukture podataka.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55817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 b="0" dirty="0">
                          <a:effectLst/>
                        </a:rPr>
                        <a:t>Nezavisan je o platformi.</a:t>
                      </a:r>
                      <a:endParaRPr lang="hr-BA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>
                          <a:effectLst/>
                        </a:rPr>
                        <a:t>Razlika između sadržaja elemenata i atributa nekad nije očita što otežava dizajn struktura podataka.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47697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  <a:tabLst>
                          <a:tab pos="771525" algn="l"/>
                        </a:tabLst>
                      </a:pPr>
                      <a:r>
                        <a:rPr lang="hr-HR" sz="1200" b="0" dirty="0">
                          <a:effectLst/>
                        </a:rPr>
                        <a:t>Može prikazati učestale računarske strukture: zapise, liste i stabla.</a:t>
                      </a:r>
                      <a:endParaRPr lang="hr-BA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 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01111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 b="0" dirty="0">
                          <a:effectLst/>
                        </a:rPr>
                        <a:t>Čitljiv ljudima</a:t>
                      </a:r>
                      <a:endParaRPr lang="hr-BA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>
                          <a:effectLst/>
                        </a:rPr>
                        <a:t> 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3663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342900" lvl="0" indent="-342900" algn="just">
                        <a:buFont typeface="Times New Roman" panose="02020603050405020304" pitchFamily="18" charset="0"/>
                        <a:buChar char="-"/>
                      </a:pPr>
                      <a:r>
                        <a:rPr lang="hr-HR" sz="1200" b="0" dirty="0">
                          <a:effectLst/>
                        </a:rPr>
                        <a:t>Podržava Unicode čime se može zapisati skoro svaka informacija u svim ljudskim jezicima.</a:t>
                      </a:r>
                      <a:endParaRPr lang="hr-BA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1200" dirty="0">
                          <a:effectLst/>
                        </a:rPr>
                        <a:t> 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5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7C01-C9EF-4216-9013-1A188860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Specifikacije SVG formata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E293-3281-A218-699E-FD7D7F1C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Format datoteke se temelji na XML-u </a:t>
            </a:r>
          </a:p>
          <a:p>
            <a:pPr lvl="1"/>
            <a:r>
              <a:rPr lang="hr-BA" dirty="0"/>
              <a:t>&lt;svg&gt; – definisanje osnovnih informacija o slici</a:t>
            </a:r>
          </a:p>
          <a:p>
            <a:r>
              <a:rPr lang="hr-BA" dirty="0"/>
              <a:t>Grafika – grafički oblici se mogu označavati kao elementima kao podaci u HTML-u</a:t>
            </a:r>
          </a:p>
          <a:p>
            <a:r>
              <a:rPr lang="hr-BA" dirty="0"/>
              <a:t>Prikazivanje elemenata u SVG slici pomoću Kartezijevog koordinatnog sistema – mjerna jedinica </a:t>
            </a:r>
            <a:r>
              <a:rPr lang="hr-BA" b="1" dirty="0"/>
              <a:t>piksel</a:t>
            </a:r>
          </a:p>
          <a:p>
            <a:r>
              <a:rPr lang="hr-BA" dirty="0"/>
              <a:t>Metapodaci - &lt;metadata&gt; elementi nekog drugog jezika temeljeni na XML-u</a:t>
            </a:r>
          </a:p>
        </p:txBody>
      </p:sp>
    </p:spTree>
    <p:extLst>
      <p:ext uri="{BB962C8B-B14F-4D97-AF65-F5344CB8AC3E}">
        <p14:creationId xmlns:p14="http://schemas.microsoft.com/office/powerpoint/2010/main" val="5155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2CFC-4FC0-38D2-6C22-1DF76ECF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Specifikacija SVG formata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7E55-891E-FAD4-8BD5-B16F9B1A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SVG datoteke i virusi – odvode korisnika na drugi sadržaj (2015. hakiranje profila)</a:t>
            </a:r>
          </a:p>
          <a:p>
            <a:r>
              <a:rPr lang="hr-BA" dirty="0"/>
              <a:t>Steganografija koristeći SVG datoteke - </a:t>
            </a:r>
            <a:r>
              <a:rPr lang="hr-HR" dirty="0"/>
              <a:t>sakrivanja tajnih informacija u nekim drugim slikama, tekstovima, videima ili datotekama </a:t>
            </a:r>
          </a:p>
          <a:p>
            <a:pPr lvl="1"/>
            <a:r>
              <a:rPr lang="hr-HR" dirty="0"/>
              <a:t>tehnike sakrivanja - odstupanje (engl. Jitter) i ugrađivanje (engl. Embedding)</a:t>
            </a:r>
          </a:p>
          <a:p>
            <a:pPr lvl="1"/>
            <a:r>
              <a:rPr lang="hr-HR" dirty="0"/>
              <a:t>sakrivanje postojanja informacije i iz prikaza slike, ali i iz njenog koda.</a:t>
            </a:r>
            <a:endParaRPr lang="hr-BA" dirty="0"/>
          </a:p>
          <a:p>
            <a:r>
              <a:rPr lang="hr-BA" dirty="0"/>
              <a:t>Osnovni elementi SVG slike (linije, elipse, kvadrati, kružnice, tekst…)</a:t>
            </a:r>
          </a:p>
        </p:txBody>
      </p:sp>
    </p:spTree>
    <p:extLst>
      <p:ext uri="{BB962C8B-B14F-4D97-AF65-F5344CB8AC3E}">
        <p14:creationId xmlns:p14="http://schemas.microsoft.com/office/powerpoint/2010/main" val="30683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814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 Boardroom</vt:lpstr>
      <vt:lpstr>SVG format datoteke</vt:lpstr>
      <vt:lpstr>Sadržaj</vt:lpstr>
      <vt:lpstr>Uvod</vt:lpstr>
      <vt:lpstr>Specifikacije SVG formata</vt:lpstr>
      <vt:lpstr>Specifikacije SVG formata</vt:lpstr>
      <vt:lpstr>Specifikacije SVG formata</vt:lpstr>
      <vt:lpstr>Specifikacije SVG formata</vt:lpstr>
      <vt:lpstr>Specifikacije SVG formata</vt:lpstr>
      <vt:lpstr>Specifikacija SVG formata</vt:lpstr>
      <vt:lpstr>Korištenje formata u HTML i CSS dokumentima</vt:lpstr>
      <vt:lpstr>SVG tipografija</vt:lpstr>
      <vt:lpstr>Aplikacija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 format datoteke</dc:title>
  <dc:creator>Edina Žigonja</dc:creator>
  <cp:lastModifiedBy>Edina Žigonja</cp:lastModifiedBy>
  <cp:revision>8</cp:revision>
  <dcterms:created xsi:type="dcterms:W3CDTF">2022-07-01T13:40:48Z</dcterms:created>
  <dcterms:modified xsi:type="dcterms:W3CDTF">2022-07-13T07:52:44Z</dcterms:modified>
</cp:coreProperties>
</file>