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74" r:id="rId3"/>
    <p:sldId id="280" r:id="rId4"/>
    <p:sldId id="258" r:id="rId5"/>
    <p:sldId id="277" r:id="rId6"/>
    <p:sldId id="273" r:id="rId7"/>
    <p:sldId id="276" r:id="rId8"/>
    <p:sldId id="281" r:id="rId9"/>
    <p:sldId id="261" r:id="rId10"/>
    <p:sldId id="275" r:id="rId11"/>
    <p:sldId id="262" r:id="rId12"/>
    <p:sldId id="267" r:id="rId13"/>
    <p:sldId id="263" r:id="rId14"/>
    <p:sldId id="268" r:id="rId15"/>
    <p:sldId id="278" r:id="rId16"/>
    <p:sldId id="279" r:id="rId17"/>
    <p:sldId id="282" r:id="rId18"/>
    <p:sldId id="264" r:id="rId19"/>
    <p:sldId id="269" r:id="rId20"/>
    <p:sldId id="265" r:id="rId21"/>
    <p:sldId id="270" r:id="rId22"/>
    <p:sldId id="284" r:id="rId23"/>
    <p:sldId id="283" r:id="rId24"/>
    <p:sldId id="28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 elzayyat" initials="ke" lastIdx="1" clrIdx="0">
    <p:extLst>
      <p:ext uri="{19B8F6BF-5375-455C-9EA6-DF929625EA0E}">
        <p15:presenceInfo xmlns:p15="http://schemas.microsoft.com/office/powerpoint/2012/main" userId="khaled elzay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Internals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Noobs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56BD-087A-43B3-A9C4-980D22B7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Maintenance? HAH!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BB98-EDB7-44F4-A334-F39574CDE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Views with SELECT *! Look at me, I am smart!</a:t>
            </a:r>
          </a:p>
          <a:p>
            <a:r>
              <a:rPr lang="en-US" dirty="0"/>
              <a:t>↑ This guy gets killed first and then fired.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71E25-11F8-4EEA-A7E1-DA1431474B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 me show you why he isn’t as smart as he thinks he is.</a:t>
            </a:r>
          </a:p>
        </p:txBody>
      </p:sp>
    </p:spTree>
    <p:extLst>
      <p:ext uri="{BB962C8B-B14F-4D97-AF65-F5344CB8AC3E}">
        <p14:creationId xmlns:p14="http://schemas.microsoft.com/office/powerpoint/2010/main" val="355969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is love, Index is life</a:t>
            </a:r>
          </a:p>
        </p:txBody>
      </p:sp>
      <p:pic>
        <p:nvPicPr>
          <p:cNvPr id="9" name="Picture Placeholder 8" descr="Three young children in raincoats holding hands and playing outsid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But don’t overdo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62F29-6A75-46C5-864D-99CCAD72E4C3}"/>
              </a:ext>
            </a:extLst>
          </p:cNvPr>
          <p:cNvSpPr txBox="1"/>
          <p:nvPr/>
        </p:nvSpPr>
        <p:spPr>
          <a:xfrm>
            <a:off x="1447799" y="2524125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9B0AF-1286-483B-BFC5-A6DFDA5FB4A5}"/>
              </a:ext>
            </a:extLst>
          </p:cNvPr>
          <p:cNvSpPr txBox="1"/>
          <p:nvPr/>
        </p:nvSpPr>
        <p:spPr>
          <a:xfrm>
            <a:off x="4412401" y="2058741"/>
            <a:ext cx="272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C5892-13E4-4B34-8F80-9D7A8E697710}"/>
              </a:ext>
            </a:extLst>
          </p:cNvPr>
          <p:cNvSpPr txBox="1"/>
          <p:nvPr/>
        </p:nvSpPr>
        <p:spPr>
          <a:xfrm>
            <a:off x="3098800" y="2860196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Only Scan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F3563-41AA-44CB-A1A0-109AA28E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Scans only the index(s)</a:t>
            </a:r>
          </a:p>
          <a:p>
            <a:endParaRPr lang="en-US" dirty="0"/>
          </a:p>
          <a:p>
            <a:r>
              <a:rPr lang="en-US" dirty="0"/>
              <a:t>Indexes aren’t always good</a:t>
            </a:r>
          </a:p>
          <a:p>
            <a:endParaRPr lang="en-US" dirty="0"/>
          </a:p>
          <a:p>
            <a:r>
              <a:rPr lang="en-US" dirty="0"/>
              <a:t>Let me show you why</a:t>
            </a:r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Hash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Hash Tables</a:t>
            </a: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Hash Tables in general?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788E0-00E8-47D1-A1E3-1886CA76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Tables are part of Data Structures</a:t>
            </a:r>
          </a:p>
          <a:p>
            <a:endParaRPr lang="en-US" dirty="0"/>
          </a:p>
          <a:p>
            <a:r>
              <a:rPr lang="en-US" dirty="0"/>
              <a:t>Hash Tables are like a Library</a:t>
            </a:r>
          </a:p>
          <a:p>
            <a:endParaRPr lang="en-US" dirty="0"/>
          </a:p>
          <a:p>
            <a:r>
              <a:rPr lang="en-US" dirty="0"/>
              <a:t>As the name suggests, it Hashes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3021F2-8A00-41A5-BFB7-926264E0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Hash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F045B-A77F-4AE1-AB37-398369367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Hashes every single field</a:t>
            </a:r>
          </a:p>
          <a:p>
            <a:endParaRPr lang="en-US" dirty="0"/>
          </a:p>
          <a:p>
            <a:r>
              <a:rPr lang="en-US" dirty="0"/>
              <a:t>Has major issues, can you guess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7D9E25-9B50-45EA-A937-045E374A0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931297"/>
            <a:ext cx="4951413" cy="3614531"/>
          </a:xfrm>
        </p:spPr>
      </p:pic>
    </p:spTree>
    <p:extLst>
      <p:ext uri="{BB962C8B-B14F-4D97-AF65-F5344CB8AC3E}">
        <p14:creationId xmlns:p14="http://schemas.microsoft.com/office/powerpoint/2010/main" val="586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E145-F746-40E0-AE6B-620F43F9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Static 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4560-5BA4-4E3D-AF81-2083EEE6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know the exact amount of elements ahead of time</a:t>
            </a:r>
          </a:p>
          <a:p>
            <a:endParaRPr lang="en-US" dirty="0"/>
          </a:p>
          <a:p>
            <a:r>
              <a:rPr lang="en-US" dirty="0"/>
              <a:t>When you know that each key is unique</a:t>
            </a:r>
          </a:p>
          <a:p>
            <a:endParaRPr lang="en-US" dirty="0"/>
          </a:p>
          <a:p>
            <a:r>
              <a:rPr lang="en-US" dirty="0"/>
              <a:t>And that it is a Perfect Hash Function</a:t>
            </a:r>
          </a:p>
        </p:txBody>
      </p:sp>
    </p:spTree>
    <p:extLst>
      <p:ext uri="{BB962C8B-B14F-4D97-AF65-F5344CB8AC3E}">
        <p14:creationId xmlns:p14="http://schemas.microsoft.com/office/powerpoint/2010/main" val="4068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6C742-6221-49AE-BEED-96505DA7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Serializability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F7458-9514-4499-946B-3E6E098EE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 and non-serial scheduling</a:t>
            </a:r>
          </a:p>
          <a:p>
            <a:r>
              <a:rPr lang="en-US" dirty="0"/>
              <a:t>(much simpler than it sounds)</a:t>
            </a:r>
          </a:p>
        </p:txBody>
      </p:sp>
    </p:spTree>
    <p:extLst>
      <p:ext uri="{BB962C8B-B14F-4D97-AF65-F5344CB8AC3E}">
        <p14:creationId xmlns:p14="http://schemas.microsoft.com/office/powerpoint/2010/main" val="6875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basic theory of serializability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1CAFE2-936C-4FB9-9589-EE2FA0C6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basically says that non-serially-scheduled transactions should have the same result as a serial scheduled one</a:t>
            </a:r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Serializability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58E3EF-20E6-4B7F-8EB0-C42F58F7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classical concurrency control scheme</a:t>
            </a:r>
          </a:p>
          <a:p>
            <a:endParaRPr lang="en-US" dirty="0"/>
          </a:p>
          <a:p>
            <a:r>
              <a:rPr lang="en-US" dirty="0"/>
              <a:t>Concurrency control is a process to ensure data is updated correctly when multiple transactions are executed</a:t>
            </a:r>
          </a:p>
          <a:p>
            <a:endParaRPr lang="en-US" dirty="0"/>
          </a:p>
          <a:p>
            <a:r>
              <a:rPr lang="en-US" dirty="0"/>
              <a:t>Why would you have concurrency control to begin with?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A881-FF3F-48C9-97CC-5DDF3D2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 career in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CF04-469A-4E6A-A657-5E18411D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now and future</a:t>
            </a:r>
          </a:p>
          <a:p>
            <a:endParaRPr lang="en-US" dirty="0"/>
          </a:p>
          <a:p>
            <a:r>
              <a:rPr lang="en-US" dirty="0"/>
              <a:t>People look less for simple DBAs who write SELECT</a:t>
            </a:r>
          </a:p>
          <a:p>
            <a:endParaRPr lang="en-US" dirty="0"/>
          </a:p>
          <a:p>
            <a:r>
              <a:rPr lang="en-US" dirty="0"/>
              <a:t>$$$$$$$ ;)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7D05-6E7A-4642-9D68-80BF0824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 the number of concurrencies you can do</a:t>
            </a:r>
          </a:p>
          <a:p>
            <a:endParaRPr lang="en-US" dirty="0"/>
          </a:p>
          <a:p>
            <a:r>
              <a:rPr lang="en-US" dirty="0"/>
              <a:t>Causes CPU waste</a:t>
            </a:r>
          </a:p>
          <a:p>
            <a:endParaRPr lang="en-US" dirty="0"/>
          </a:p>
          <a:p>
            <a:r>
              <a:rPr lang="en-US" dirty="0"/>
              <a:t>Very simple transactions can sometimes wait a long time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Non-Serialized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8F39A6-14BA-4E9C-868A-07E9C952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 check</a:t>
            </a:r>
          </a:p>
          <a:p>
            <a:endParaRPr lang="en-US" dirty="0"/>
          </a:p>
          <a:p>
            <a:r>
              <a:rPr lang="en-US" dirty="0"/>
              <a:t>If it passes the check, it is Serializable</a:t>
            </a:r>
          </a:p>
          <a:p>
            <a:endParaRPr lang="en-US" dirty="0"/>
          </a:p>
          <a:p>
            <a:r>
              <a:rPr lang="en-US" dirty="0"/>
              <a:t>For research: Conflicts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79D97-B7F4-40B0-B2FD-FF512A6B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12" y="1828800"/>
            <a:ext cx="7069137" cy="1828800"/>
          </a:xfrm>
        </p:spPr>
        <p:txBody>
          <a:bodyPr/>
          <a:lstStyle/>
          <a:p>
            <a:r>
              <a:rPr lang="en-US" dirty="0"/>
              <a:t>Where the world is now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D23E2-4A25-4E82-A969-CB9302E46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extra research topics</a:t>
            </a:r>
          </a:p>
        </p:txBody>
      </p:sp>
    </p:spTree>
    <p:extLst>
      <p:ext uri="{BB962C8B-B14F-4D97-AF65-F5344CB8AC3E}">
        <p14:creationId xmlns:p14="http://schemas.microsoft.com/office/powerpoint/2010/main" val="42552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3A06-66F9-4ADF-B5D7-D01491AE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world of DBMS 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4067-205A-4496-ABA6-1C88AEE6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OLTP and OLAP and what are their problems?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HTAP – Hybrid Transactional-Analytical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FAEDB4-ED23-4ED6-8A7B-A4516D9B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research 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8C22B-5D07-4F21-8A0B-8CA273A1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goes around, comes around – Michael </a:t>
            </a:r>
            <a:r>
              <a:rPr lang="en-US" dirty="0" err="1"/>
              <a:t>Stonebraker</a:t>
            </a:r>
            <a:endParaRPr lang="en-US" dirty="0"/>
          </a:p>
          <a:p>
            <a:r>
              <a:rPr lang="en-US" dirty="0"/>
              <a:t>What is actually new with NewSQL – Andrew  </a:t>
            </a:r>
            <a:r>
              <a:rPr lang="en-US" dirty="0" err="1"/>
              <a:t>Pavlo</a:t>
            </a:r>
            <a:endParaRPr lang="en-US" dirty="0"/>
          </a:p>
          <a:p>
            <a:r>
              <a:rPr lang="en-US" dirty="0"/>
              <a:t>A Relational Model of Data for Large Shared Data Banks – Ted Codd</a:t>
            </a:r>
          </a:p>
          <a:p>
            <a:r>
              <a:rPr lang="en-US" dirty="0"/>
              <a:t>Optimization of Code</a:t>
            </a:r>
          </a:p>
          <a:p>
            <a:r>
              <a:rPr lang="en-US" dirty="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20436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A41E-60AF-4C89-8F46-0A987721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59" y="2718031"/>
            <a:ext cx="3485815" cy="914401"/>
          </a:xfrm>
        </p:spPr>
        <p:txBody>
          <a:bodyPr>
            <a:normAutofit/>
          </a:bodyPr>
          <a:lstStyle/>
          <a:p>
            <a:r>
              <a:rPr lang="en-US" dirty="0"/>
              <a:t>SELECT   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C337F-3532-4ADA-A357-E9544978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4474" y="2992073"/>
            <a:ext cx="4173715" cy="436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/>
              <a:t>Student.Questions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81AF4-5028-4152-B23C-640DF83A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C1F8B-0706-4FD7-96A9-6990C2F78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too!</a:t>
            </a:r>
          </a:p>
        </p:txBody>
      </p:sp>
    </p:spTree>
    <p:extLst>
      <p:ext uri="{BB962C8B-B14F-4D97-AF65-F5344CB8AC3E}">
        <p14:creationId xmlns:p14="http://schemas.microsoft.com/office/powerpoint/2010/main" val="39050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all started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1960s, The birth of database systems</a:t>
            </a:r>
            <a:endParaRPr dirty="0"/>
          </a:p>
          <a:p>
            <a:r>
              <a:rPr lang="en-US" dirty="0"/>
              <a:t>IBM’s IMS (Information Management System)</a:t>
            </a:r>
          </a:p>
          <a:p>
            <a:r>
              <a:rPr lang="en-US" dirty="0"/>
              <a:t>CODASYL</a:t>
            </a:r>
          </a:p>
          <a:p>
            <a:r>
              <a:rPr lang="en-US" dirty="0"/>
              <a:t>System R – IBM </a:t>
            </a:r>
          </a:p>
          <a:p>
            <a:r>
              <a:rPr lang="en-US" dirty="0"/>
              <a:t>Ingres – U.C. Berkley</a:t>
            </a:r>
          </a:p>
          <a:p>
            <a:r>
              <a:rPr lang="en-US" dirty="0"/>
              <a:t>Oracle – Larry Ellison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BF5E3-6A74-4C26-95B8-3ACE06C2B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2" y="947737"/>
            <a:ext cx="38766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FDE2-B4C6-435A-B9C2-55A22F68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Wins (1980s)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EF92-8678-470B-BD2E-BBECE354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releases DB2 1983 and SQL becomes the standard</a:t>
            </a:r>
          </a:p>
          <a:p>
            <a:endParaRPr lang="en-US" dirty="0"/>
          </a:p>
          <a:p>
            <a:r>
              <a:rPr lang="en-US" dirty="0"/>
              <a:t>Oracle wins the market</a:t>
            </a:r>
          </a:p>
          <a:p>
            <a:endParaRPr lang="en-US" dirty="0"/>
          </a:p>
          <a:p>
            <a:r>
              <a:rPr lang="en-US" dirty="0"/>
              <a:t>Postgres created by Michael </a:t>
            </a:r>
            <a:r>
              <a:rPr lang="en-US" dirty="0" err="1"/>
              <a:t>Stonebraker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4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D9F765-73B0-4782-80F7-E44B426BE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48" y="90487"/>
            <a:ext cx="4707303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5FEA-3333-4EEA-8152-983422A0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A8829-2AD0-4A40-BD8C-789B1103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Fired_Employees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see this (in most cases) = I kill you</a:t>
            </a:r>
          </a:p>
          <a:p>
            <a:endParaRPr lang="en-US" dirty="0"/>
          </a:p>
          <a:p>
            <a:r>
              <a:rPr lang="en-US" dirty="0"/>
              <a:t>Anyone else sees this (in most cases) = they kill you</a:t>
            </a:r>
          </a:p>
          <a:p>
            <a:endParaRPr lang="en-US" dirty="0"/>
          </a:p>
          <a:p>
            <a:r>
              <a:rPr lang="en-US" dirty="0"/>
              <a:t>Why would anyone kill you over SELECT * ?</a:t>
            </a:r>
          </a:p>
        </p:txBody>
      </p:sp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1382</TotalTime>
  <Words>480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Segoe Print</vt:lpstr>
      <vt:lpstr>Nature Illustration 16x9</vt:lpstr>
      <vt:lpstr>Database Internals</vt:lpstr>
      <vt:lpstr>Why have a career in Database Systems</vt:lpstr>
      <vt:lpstr>A Brief History</vt:lpstr>
      <vt:lpstr>Where it all started</vt:lpstr>
      <vt:lpstr>PowerPoint Presentation</vt:lpstr>
      <vt:lpstr>Relational Model Wins (1980s)</vt:lpstr>
      <vt:lpstr>PowerPoint Presentation</vt:lpstr>
      <vt:lpstr>SELECT *</vt:lpstr>
      <vt:lpstr>SELECT *</vt:lpstr>
      <vt:lpstr>Avoiding Maintenance? HAH!</vt:lpstr>
      <vt:lpstr>Index is love, Index is life</vt:lpstr>
      <vt:lpstr>Index Only Scan</vt:lpstr>
      <vt:lpstr>Introduction to  Hash Tables</vt:lpstr>
      <vt:lpstr>What are Hash Tables in general?</vt:lpstr>
      <vt:lpstr>Static Hash Tables</vt:lpstr>
      <vt:lpstr>Where to use Static Hash Tables</vt:lpstr>
      <vt:lpstr>Introduction to Serializability Theory</vt:lpstr>
      <vt:lpstr>What is the basic theory of serializability </vt:lpstr>
      <vt:lpstr>What is Serializability</vt:lpstr>
      <vt:lpstr>Serialized Scheduling</vt:lpstr>
      <vt:lpstr>Non-Serialized Scheduling</vt:lpstr>
      <vt:lpstr>Where the world is now</vt:lpstr>
      <vt:lpstr>Where the world of DBMS is now</vt:lpstr>
      <vt:lpstr>Extra research topics</vt:lpstr>
      <vt:lpstr>SELECT   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Internals</dc:title>
  <dc:creator>khaled elzayyat</dc:creator>
  <cp:lastModifiedBy>khaled elzayyat</cp:lastModifiedBy>
  <cp:revision>36</cp:revision>
  <dcterms:created xsi:type="dcterms:W3CDTF">2018-01-09T14:19:05Z</dcterms:created>
  <dcterms:modified xsi:type="dcterms:W3CDTF">2018-01-28T23:29:33Z</dcterms:modified>
</cp:coreProperties>
</file>