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81" r:id="rId3"/>
    <p:sldId id="282" r:id="rId4"/>
    <p:sldId id="258" r:id="rId5"/>
    <p:sldId id="257" r:id="rId6"/>
    <p:sldId id="280" r:id="rId7"/>
    <p:sldId id="259" r:id="rId8"/>
    <p:sldId id="341" r:id="rId9"/>
    <p:sldId id="260" r:id="rId10"/>
    <p:sldId id="323" r:id="rId11"/>
    <p:sldId id="321" r:id="rId12"/>
    <p:sldId id="322" r:id="rId13"/>
    <p:sldId id="324" r:id="rId14"/>
    <p:sldId id="325" r:id="rId15"/>
    <p:sldId id="326" r:id="rId16"/>
    <p:sldId id="327" r:id="rId17"/>
    <p:sldId id="337" r:id="rId18"/>
    <p:sldId id="328" r:id="rId19"/>
    <p:sldId id="329" r:id="rId20"/>
    <p:sldId id="264" r:id="rId21"/>
    <p:sldId id="330" r:id="rId22"/>
    <p:sldId id="332" r:id="rId23"/>
    <p:sldId id="333" r:id="rId24"/>
    <p:sldId id="334" r:id="rId25"/>
    <p:sldId id="335" r:id="rId26"/>
    <p:sldId id="336" r:id="rId27"/>
    <p:sldId id="308" r:id="rId28"/>
    <p:sldId id="277" r:id="rId29"/>
    <p:sldId id="278" r:id="rId30"/>
    <p:sldId id="340" r:id="rId31"/>
    <p:sldId id="284" r:id="rId32"/>
    <p:sldId id="265" r:id="rId33"/>
    <p:sldId id="286" r:id="rId34"/>
    <p:sldId id="338" r:id="rId35"/>
    <p:sldId id="289" r:id="rId36"/>
    <p:sldId id="339" r:id="rId37"/>
    <p:sldId id="316" r:id="rId38"/>
    <p:sldId id="317" r:id="rId39"/>
    <p:sldId id="290" r:id="rId40"/>
    <p:sldId id="267" r:id="rId41"/>
    <p:sldId id="292" r:id="rId42"/>
    <p:sldId id="293" r:id="rId43"/>
    <p:sldId id="294" r:id="rId44"/>
    <p:sldId id="312" r:id="rId45"/>
    <p:sldId id="295" r:id="rId46"/>
    <p:sldId id="342" r:id="rId47"/>
    <p:sldId id="318" r:id="rId48"/>
    <p:sldId id="319" r:id="rId49"/>
    <p:sldId id="301" r:id="rId50"/>
    <p:sldId id="271" r:id="rId51"/>
    <p:sldId id="272" r:id="rId52"/>
    <p:sldId id="307" r:id="rId53"/>
    <p:sldId id="275" r:id="rId54"/>
    <p:sldId id="306" r:id="rId55"/>
    <p:sldId id="276" r:id="rId56"/>
  </p:sldIdLst>
  <p:sldSz cx="9144000" cy="6858000" type="screen4x3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21" autoAdjust="0"/>
  </p:normalViewPr>
  <p:slideViewPr>
    <p:cSldViewPr>
      <p:cViewPr varScale="1">
        <p:scale>
          <a:sx n="84" d="100"/>
          <a:sy n="84" d="100"/>
        </p:scale>
        <p:origin x="-7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3F1A2-E531-4F00-AD95-2E7DF9E2CDCD}" type="datetimeFigureOut">
              <a:rPr lang="en-GB" smtClean="0"/>
              <a:t>17/06/2015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C064-DE2D-4AF1-9E0A-C9BD082C8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22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9424" y="188641"/>
            <a:ext cx="5945063" cy="864095"/>
          </a:xfrm>
        </p:spPr>
        <p:txBody>
          <a:bodyPr>
            <a:normAutofit/>
          </a:bodyPr>
          <a:lstStyle>
            <a:lvl1pPr algn="r"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22898"/>
            <a:ext cx="6400800" cy="11464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0888" y="112474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2F4F1BA-C363-4283-BA49-F4770FD8FA0F}" type="datetimeFigureOut">
              <a:rPr lang="en-GB" smtClean="0"/>
              <a:t>17/06/2015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77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66725"/>
            <a:ext cx="2057400" cy="53054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66725"/>
            <a:ext cx="6019800" cy="53054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77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6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7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02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492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5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60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35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3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14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767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63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434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80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840" y="620688"/>
            <a:ext cx="84456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840" y="1946251"/>
            <a:ext cx="8445624" cy="371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934874" y="6028566"/>
            <a:ext cx="2063469" cy="47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569473" y="6061966"/>
            <a:ext cx="2428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0" i="0" dirty="0" smtClean="0">
                <a:latin typeface="Arial" pitchFamily="34" charset="0"/>
                <a:cs typeface="Arial" pitchFamily="34" charset="0"/>
              </a:rPr>
              <a:t>Chris</a:t>
            </a:r>
            <a:r>
              <a:rPr lang="en-GB" sz="1100" b="0" i="0" baseline="0" dirty="0" smtClean="0">
                <a:latin typeface="Arial" pitchFamily="34" charset="0"/>
                <a:cs typeface="Arial" pitchFamily="34" charset="0"/>
              </a:rPr>
              <a:t> Campbell 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GB" sz="1100" baseline="0" dirty="0" smtClean="0">
                <a:latin typeface="Arial" pitchFamily="34" charset="0"/>
                <a:cs typeface="Arial" pitchFamily="34" charset="0"/>
              </a:rPr>
              <a:t>Senior Consultant</a:t>
            </a:r>
            <a:endParaRPr lang="en-GB" sz="1100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ccampbell@mango-solutions.com</a:t>
            </a:r>
          </a:p>
        </p:txBody>
      </p:sp>
    </p:spTree>
    <p:extLst>
      <p:ext uri="{BB962C8B-B14F-4D97-AF65-F5344CB8AC3E}">
        <p14:creationId xmlns:p14="http://schemas.microsoft.com/office/powerpoint/2010/main" val="286341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sales@mango-solutions.co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earl-conference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Shiny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EdinbR</a:t>
            </a:r>
            <a:r>
              <a:rPr lang="en-GB" dirty="0" smtClean="0"/>
              <a:t> Workshop</a:t>
            </a:r>
          </a:p>
          <a:p>
            <a:r>
              <a:rPr lang="en-GB" dirty="0" smtClean="0"/>
              <a:t>17</a:t>
            </a:r>
            <a:r>
              <a:rPr lang="en-GB" dirty="0"/>
              <a:t> </a:t>
            </a:r>
            <a:r>
              <a:rPr lang="en-GB" dirty="0" smtClean="0"/>
              <a:t>June 2015</a:t>
            </a:r>
          </a:p>
        </p:txBody>
      </p:sp>
    </p:spTree>
    <p:extLst>
      <p:ext uri="{BB962C8B-B14F-4D97-AF65-F5344CB8AC3E}">
        <p14:creationId xmlns:p14="http://schemas.microsoft.com/office/powerpoint/2010/main" val="18024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Interface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445624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library(shiny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Define the header for the page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Text!"),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up the page to have a sidebar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Define the contents of the sidebar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the contents of the main panel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1407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Interface Script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840" y="1946250"/>
            <a:ext cx="8733656" cy="4723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Text!"),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2051720" y="1484784"/>
            <a:ext cx="3672408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Creates the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83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Interface Script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733656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3419872" y="1484784"/>
            <a:ext cx="3672408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Manages rescaling of the UI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26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Interface Script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733656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4283968" y="1772816"/>
            <a:ext cx="3672408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46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Interface Script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733656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3347864" y="2197115"/>
            <a:ext cx="3672408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Side-by-side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02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Interface Script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733656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3563888" y="2564904"/>
            <a:ext cx="3672408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Defines sidebar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9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Interface Script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733656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5076056" y="2924944"/>
            <a:ext cx="3672408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Sidebar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02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Interface Script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733656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1581720" y="3739403"/>
            <a:ext cx="3672408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comma separating arguments to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8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Interface Script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733656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3923928" y="4005064"/>
            <a:ext cx="3672408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Defines main 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631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Interface Script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733656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5652120" y="4077072"/>
            <a:ext cx="3168352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panel 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10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Workshop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8445624" cy="3096345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/>
              <a:t>Create a simple Shiny app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Taken from Mango's Shiny training course</a:t>
            </a:r>
          </a:p>
        </p:txBody>
      </p:sp>
    </p:spTree>
    <p:extLst>
      <p:ext uri="{BB962C8B-B14F-4D97-AF65-F5344CB8AC3E}">
        <p14:creationId xmlns:p14="http://schemas.microsoft.com/office/powerpoint/2010/main" val="3768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Server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Contains the instruction to build the app</a:t>
            </a:r>
          </a:p>
          <a:p>
            <a:endParaRPr lang="en-GB" dirty="0" smtClean="0"/>
          </a:p>
          <a:p>
            <a:r>
              <a:rPr lang="en-GB" dirty="0" smtClean="0"/>
              <a:t>Call to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Only argument is </a:t>
            </a:r>
            <a:r>
              <a:rPr lang="en-GB" dirty="0" smtClean="0"/>
              <a:t>a function with </a:t>
            </a:r>
            <a:r>
              <a:rPr lang="en-GB" dirty="0" smtClean="0"/>
              <a:t>parameters</a:t>
            </a:r>
          </a:p>
          <a:p>
            <a:pPr lvl="2"/>
            <a:r>
              <a:rPr lang="en-GB" dirty="0" smtClean="0"/>
              <a:t>input</a:t>
            </a:r>
          </a:p>
          <a:p>
            <a:pPr lvl="2"/>
            <a:r>
              <a:rPr lang="en-GB" dirty="0" smtClean="0"/>
              <a:t>output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r>
              <a:rPr lang="en-GB" dirty="0" smtClean="0"/>
              <a:t>Defines the analysis performed by the R session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1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Server </a:t>
            </a:r>
            <a:r>
              <a:rPr lang="en-GB" dirty="0"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445624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library(shiny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single line of text printed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output$printedText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 =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paste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entered the text:",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input$userText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3226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Server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445624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function(input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output$printedText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 =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paste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 entered the text:",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input$userText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2483768" y="1484784"/>
            <a:ext cx="3672408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Instruct R session to process user inputs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00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Server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445624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output)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output$printedText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 =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paste("You entered the text:",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input$userText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6012160" y="1484784"/>
            <a:ext cx="3024336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Function to defining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66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Server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445624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(function(input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$printedText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 =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paste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 entered the text:",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input$userText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2627784" y="1844824"/>
            <a:ext cx="3672408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output with reactive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04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Server </a:t>
            </a:r>
            <a:r>
              <a:rPr lang="en-GB" dirty="0"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445624" cy="47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(function(input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output$printedText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paste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 entered the 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input$userText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5831632" y="1772816"/>
            <a:ext cx="3276872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Reactive elements defined </a:t>
            </a:r>
          </a:p>
          <a:p>
            <a:pPr algn="ctr"/>
            <a:r>
              <a:rPr lang="en-GB" dirty="0" smtClean="0"/>
              <a:t>by an expression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118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Server </a:t>
            </a:r>
            <a:r>
              <a:rPr lang="en-GB" dirty="0"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445624" cy="4003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(function(input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output$printedText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 =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("You entered the text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input$userText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Left Arrow 4"/>
          <p:cNvSpPr/>
          <p:nvPr/>
        </p:nvSpPr>
        <p:spPr>
          <a:xfrm>
            <a:off x="5652120" y="2348880"/>
            <a:ext cx="3312368" cy="136815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Expression uses </a:t>
            </a:r>
          </a:p>
          <a:p>
            <a:pPr algn="ctr"/>
            <a:r>
              <a:rPr lang="en-GB" dirty="0" smtClean="0"/>
              <a:t>input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81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Print Text!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3495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620688"/>
            <a:ext cx="6357392" cy="1143000"/>
          </a:xfrm>
        </p:spPr>
        <p:txBody>
          <a:bodyPr/>
          <a:lstStyle/>
          <a:p>
            <a:r>
              <a:rPr lang="en-GB" dirty="0" smtClean="0"/>
              <a:t>Print Text! UI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Text!"),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"Enter text here:"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),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Bent Arrow 4"/>
          <p:cNvSpPr/>
          <p:nvPr/>
        </p:nvSpPr>
        <p:spPr>
          <a:xfrm rot="5400000" flipV="1">
            <a:off x="1970049" y="4283433"/>
            <a:ext cx="3547719" cy="1656183"/>
          </a:xfrm>
          <a:prstGeom prst="bentArrow">
            <a:avLst>
              <a:gd name="adj1" fmla="val 13861"/>
              <a:gd name="adj2" fmla="val 15511"/>
              <a:gd name="adj3" fmla="val 25000"/>
              <a:gd name="adj4" fmla="val 4375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Text! </a:t>
            </a:r>
            <a:r>
              <a:rPr lang="en-GB" dirty="0" smtClean="0"/>
              <a:t>Server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1"/>
            <a:ext cx="7581528" cy="371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output$</a:t>
            </a:r>
            <a:r>
              <a:rPr lang="en-GB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{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paste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 entered the 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:",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input$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 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Bent Arrow 3"/>
          <p:cNvSpPr/>
          <p:nvPr/>
        </p:nvSpPr>
        <p:spPr>
          <a:xfrm rot="16200000" flipV="1">
            <a:off x="3815915" y="512675"/>
            <a:ext cx="2232248" cy="2016225"/>
          </a:xfrm>
          <a:prstGeom prst="bentArrow">
            <a:avLst>
              <a:gd name="adj1" fmla="val 11474"/>
              <a:gd name="adj2" fmla="val 11731"/>
              <a:gd name="adj3" fmla="val 23011"/>
              <a:gd name="adj4" fmla="val 43750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915817" y="25297"/>
            <a:ext cx="504056" cy="3115671"/>
          </a:xfrm>
          <a:prstGeom prst="downArrow">
            <a:avLst>
              <a:gd name="adj1" fmla="val 50000"/>
              <a:gd name="adj2" fmla="val 85009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Workshop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dirty="0" smtClean="0"/>
              <a:t> hour</a:t>
            </a:r>
          </a:p>
          <a:p>
            <a:r>
              <a:rPr lang="en-GB" dirty="0" smtClean="0"/>
              <a:t>Some speaking</a:t>
            </a:r>
          </a:p>
          <a:p>
            <a:r>
              <a:rPr lang="en-GB" dirty="0" smtClean="0"/>
              <a:t>Some demos</a:t>
            </a:r>
          </a:p>
          <a:p>
            <a:r>
              <a:rPr lang="en-GB" dirty="0" smtClean="0"/>
              <a:t>Get involved – your turn!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9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620688"/>
            <a:ext cx="6357392" cy="1143000"/>
          </a:xfrm>
        </p:spPr>
        <p:txBody>
          <a:bodyPr/>
          <a:lstStyle/>
          <a:p>
            <a:r>
              <a:rPr lang="en-GB" dirty="0" smtClean="0"/>
              <a:t>Print Text! UI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("An Exciting Shiny App to Print Text!"),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"Enter text here:"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),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 flipV="1">
            <a:off x="5796136" y="5013176"/>
            <a:ext cx="504056" cy="1872208"/>
          </a:xfrm>
          <a:prstGeom prst="downArrow">
            <a:avLst>
              <a:gd name="adj1" fmla="val 50000"/>
              <a:gd name="adj2" fmla="val 85009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Sidebar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 the contents of the sidebar using 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dirty="0" smtClean="0"/>
              <a:t> function </a:t>
            </a:r>
          </a:p>
          <a:p>
            <a:endParaRPr lang="en-GB" dirty="0"/>
          </a:p>
          <a:p>
            <a:r>
              <a:rPr lang="en-GB" dirty="0" smtClean="0"/>
              <a:t>Accepts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*Input</a:t>
            </a:r>
            <a:r>
              <a:rPr lang="en-GB" dirty="0"/>
              <a:t> </a:t>
            </a:r>
            <a:r>
              <a:rPr lang="en-GB" dirty="0" smtClean="0"/>
              <a:t>functions that specify the app inputs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6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Input Controls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1968"/>
              </p:ext>
            </p:extLst>
          </p:nvPr>
        </p:nvGraphicFramePr>
        <p:xfrm>
          <a:off x="683568" y="1916832"/>
          <a:ext cx="779717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49292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Input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Description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textInput</a:t>
                      </a:r>
                      <a:endParaRPr lang="en-GB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string input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numericInput</a:t>
                      </a:r>
                      <a:endParaRPr lang="en-GB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 value input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selectInput</a:t>
                      </a:r>
                      <a:endParaRPr lang="en-GB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single or multiple values from drop-down list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sliderInput</a:t>
                      </a:r>
                      <a:endParaRPr lang="en-GB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 range “slider” input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radioButtons</a:t>
                      </a:r>
                      <a:endParaRPr lang="en-GB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of radio button inputs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dateInput</a:t>
                      </a:r>
                      <a:endParaRPr lang="en-GB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Date input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fileInput</a:t>
                      </a:r>
                      <a:endParaRPr lang="en-GB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upload control</a:t>
                      </a:r>
                      <a:endParaRPr lang="en-GB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Main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 the contents of the main panel using the function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dirty="0" smtClean="0"/>
              <a:t> function</a:t>
            </a:r>
          </a:p>
          <a:p>
            <a:endParaRPr lang="en-GB" dirty="0"/>
          </a:p>
          <a:p>
            <a:r>
              <a:rPr lang="en-GB" dirty="0" smtClean="0"/>
              <a:t>Can contain outputs using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*Output</a:t>
            </a:r>
            <a:r>
              <a:rPr lang="en-GB" dirty="0" smtClean="0"/>
              <a:t>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Controls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755773"/>
              </p:ext>
            </p:extLst>
          </p:nvPr>
        </p:nvGraphicFramePr>
        <p:xfrm>
          <a:off x="683568" y="1916832"/>
          <a:ext cx="779717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455681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Input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Description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textOutput</a:t>
                      </a:r>
                      <a:endParaRPr lang="en-GB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string output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2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verbatimTextOutput</a:t>
                      </a:r>
                      <a:endParaRPr lang="en-GB" sz="22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Text</a:t>
                      </a:r>
                      <a:r>
                        <a:rPr lang="en-GB" sz="2200" baseline="0" dirty="0" smtClean="0"/>
                        <a:t> sting with HTML escapes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imageOutput</a:t>
                      </a:r>
                      <a:endParaRPr lang="en-GB" sz="2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plotOutput</a:t>
                      </a:r>
                      <a:endParaRPr lang="en-GB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 an image or plot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tableOutput</a:t>
                      </a:r>
                      <a:endParaRPr lang="en-GB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static</a:t>
                      </a:r>
                      <a:r>
                        <a:rPr lang="en-GB" sz="2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table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2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dataTableOutput</a:t>
                      </a:r>
                      <a:endParaRPr lang="en-GB" sz="22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JavaScript interactive</a:t>
                      </a:r>
                      <a:r>
                        <a:rPr lang="en-GB" sz="2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table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htmlOutput</a:t>
                      </a:r>
                      <a:endParaRPr lang="en-GB" sz="22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uiOutput</a:t>
                      </a:r>
                      <a:endParaRPr lang="en-GB" sz="22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Render an HTML object</a:t>
                      </a:r>
                      <a:endParaRPr lang="en-GB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Build a simple </a:t>
            </a:r>
            <a:r>
              <a:rPr lang="en-GB" dirty="0" smtClean="0"/>
              <a:t>Shiny </a:t>
            </a:r>
            <a:r>
              <a:rPr lang="en-GB" dirty="0"/>
              <a:t>application that takes a date string input (e.g. </a:t>
            </a:r>
            <a:r>
              <a:rPr lang="en-GB" dirty="0" smtClean="0"/>
              <a:t>“17-06-2015”) </a:t>
            </a:r>
            <a:r>
              <a:rPr lang="en-GB" dirty="0"/>
              <a:t>and returns the following text:</a:t>
            </a:r>
          </a:p>
          <a:p>
            <a:pPr lvl="1"/>
            <a:r>
              <a:rPr lang="en-GB" dirty="0"/>
              <a:t>What day of the week is it (e.g. “Wednesday”)</a:t>
            </a:r>
          </a:p>
          <a:p>
            <a:pPr lvl="1"/>
            <a:r>
              <a:rPr lang="en-GB" dirty="0"/>
              <a:t>What month it is (e.g. “December”)</a:t>
            </a:r>
          </a:p>
          <a:p>
            <a:pPr lvl="1"/>
            <a:r>
              <a:rPr lang="en-GB" dirty="0"/>
              <a:t>What year it </a:t>
            </a:r>
            <a:r>
              <a:rPr lang="en-GB" dirty="0" smtClean="0"/>
              <a:t>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908720"/>
            <a:ext cx="8445624" cy="2016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input: a </a:t>
            </a:r>
            <a:r>
              <a:rPr lang="en-GB" dirty="0" smtClean="0"/>
              <a:t>date </a:t>
            </a:r>
            <a:r>
              <a:rPr lang="en-GB" dirty="0" smtClean="0"/>
              <a:t>(e.g</a:t>
            </a:r>
            <a:r>
              <a:rPr lang="en-GB" dirty="0"/>
              <a:t>. </a:t>
            </a:r>
            <a:r>
              <a:rPr lang="en-GB" dirty="0" smtClean="0"/>
              <a:t>“17-06-2015”) </a:t>
            </a:r>
            <a:r>
              <a:rPr lang="en-GB" dirty="0" smtClean="0"/>
              <a:t>(see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en-GB" dirty="0" smtClean="0"/>
              <a:t>)</a:t>
            </a: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output: day of week, month, </a:t>
            </a:r>
            <a:r>
              <a:rPr lang="en-GB" dirty="0" smtClean="0"/>
              <a:t>year (see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?format</a:t>
            </a:r>
            <a:r>
              <a:rPr lang="en-GB" dirty="0" smtClean="0"/>
              <a:t>)</a:t>
            </a:r>
            <a:endParaRPr lang="en-GB" dirty="0" smtClean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GB" dirty="0" err="1" smtClean="0"/>
              <a:t>ui.R</a:t>
            </a:r>
            <a:r>
              <a:rPr lang="en-GB" dirty="0" smtClean="0"/>
              <a:t>				       </a:t>
            </a:r>
            <a:r>
              <a:rPr lang="en-GB" dirty="0" err="1" smtClean="0"/>
              <a:t>server.R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2875" y="2924944"/>
            <a:ext cx="4269160" cy="3024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6016" y="2924944"/>
            <a:ext cx="4032448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output$</a:t>
            </a:r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 = {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paste("You entered the text:", 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input$</a:t>
            </a:r>
            <a:r>
              <a:rPr lang="en-GB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772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1 - 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45624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Define the header for the page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("Exercise 1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up the page to have a sidebar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Define the contents of the sidebar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"Select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date")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),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Define the contents of the main panel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1 -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1"/>
            <a:ext cx="8445624" cy="292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output$</a:t>
            </a:r>
            <a:r>
              <a:rPr lang="en-GB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dateOutput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 =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format(x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input$</a:t>
            </a:r>
            <a:r>
              <a:rPr lang="en-GB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format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"A %A in %B.  The year is %Y")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Rendering </a:t>
            </a:r>
            <a:r>
              <a:rPr lang="en-GB" dirty="0" smtClean="0"/>
              <a:t>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far we have just output text</a:t>
            </a:r>
          </a:p>
          <a:p>
            <a:endParaRPr lang="en-GB" dirty="0"/>
          </a:p>
          <a:p>
            <a:r>
              <a:rPr lang="en-GB" b="1" dirty="0" smtClean="0"/>
              <a:t>shiny</a:t>
            </a:r>
            <a:r>
              <a:rPr lang="en-GB" dirty="0" smtClean="0"/>
              <a:t> also allows us to output graphics, data and images</a:t>
            </a:r>
          </a:p>
          <a:p>
            <a:endParaRPr lang="en-GB" dirty="0"/>
          </a:p>
          <a:p>
            <a:r>
              <a:rPr lang="en-GB" dirty="0" smtClean="0"/>
              <a:t>We have to </a:t>
            </a:r>
            <a:r>
              <a:rPr lang="en-GB" dirty="0" smtClean="0"/>
              <a:t>render </a:t>
            </a:r>
            <a:r>
              <a:rPr lang="en-GB" dirty="0" smtClean="0"/>
              <a:t>the output </a:t>
            </a:r>
            <a:r>
              <a:rPr lang="en-GB" dirty="0" smtClean="0"/>
              <a:t>from </a:t>
            </a:r>
            <a:r>
              <a:rPr lang="en-GB" dirty="0" smtClean="0"/>
              <a:t>the UI </a:t>
            </a:r>
            <a:r>
              <a:rPr lang="en-GB" dirty="0" smtClean="0"/>
              <a:t>using corresponding </a:t>
            </a:r>
            <a:r>
              <a:rPr lang="en-GB" dirty="0" smtClean="0"/>
              <a:t>functions </a:t>
            </a:r>
            <a:r>
              <a:rPr lang="en-GB" dirty="0"/>
              <a:t>in the Server 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9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Workshop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R-3.1.2</a:t>
            </a:r>
          </a:p>
          <a:p>
            <a:r>
              <a:rPr lang="en-GB" dirty="0" err="1" smtClean="0"/>
              <a:t>RStudio</a:t>
            </a:r>
            <a:endParaRPr lang="en-GB" dirty="0" smtClean="0"/>
          </a:p>
          <a:p>
            <a:r>
              <a:rPr lang="en-GB" b="1" dirty="0" smtClean="0"/>
              <a:t>shiny</a:t>
            </a:r>
          </a:p>
          <a:p>
            <a:endParaRPr lang="en-GB" dirty="0"/>
          </a:p>
        </p:txBody>
      </p:sp>
      <p:pic>
        <p:nvPicPr>
          <p:cNvPr id="1026" name="Picture 2" descr="C:\Users\ccampbell\Documents\shiny\rstudio_shi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661005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Rendering Outputs</a:t>
            </a:r>
            <a:endParaRPr lang="en-GB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113118"/>
              </p:ext>
            </p:extLst>
          </p:nvPr>
        </p:nvGraphicFramePr>
        <p:xfrm>
          <a:off x="683568" y="2348880"/>
          <a:ext cx="779717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024336"/>
                <a:gridCol w="29006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Output Type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server.R</a:t>
                      </a:r>
                      <a:r>
                        <a:rPr lang="en-GB" sz="2200" dirty="0" smtClean="0"/>
                        <a:t> Function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ui.R</a:t>
                      </a:r>
                      <a:r>
                        <a:rPr lang="en-GB" sz="2200" dirty="0" smtClean="0"/>
                        <a:t> Function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Text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renderPrint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textOutput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Data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renderDataTable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dataTableOutput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Plot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renderPlot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plotOutput</a:t>
                      </a:r>
                      <a:endParaRPr lang="en-GB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Data!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a column from a dataset from a drop down menu</a:t>
            </a:r>
          </a:p>
          <a:p>
            <a:endParaRPr lang="en-GB" dirty="0"/>
          </a:p>
          <a:p>
            <a:r>
              <a:rPr lang="en-GB" dirty="0" smtClean="0"/>
              <a:t>Plot a histogram of the data!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0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</a:t>
            </a:r>
            <a:r>
              <a:rPr lang="en-GB" dirty="0" smtClean="0"/>
              <a:t>Data! </a:t>
            </a:r>
            <a:r>
              <a:rPr lang="en-GB" dirty="0" smtClean="0"/>
              <a:t>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0"/>
            <a:ext cx="8445624" cy="43630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helpText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("Choose a variable;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that data will be displayed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 a histogram"),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label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choices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plotOutput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68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Data!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output$</a:t>
            </a:r>
            <a:r>
              <a:rPr lang="en-GB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 =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input$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main = paste("Histogram of",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input$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input$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Data!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1" y="1916832"/>
            <a:ext cx="8812957" cy="37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Create a </a:t>
            </a:r>
            <a:r>
              <a:rPr lang="en-GB" dirty="0" smtClean="0"/>
              <a:t>Shiny </a:t>
            </a:r>
            <a:r>
              <a:rPr lang="en-GB" dirty="0"/>
              <a:t>application </a:t>
            </a:r>
            <a:r>
              <a:rPr lang="en-GB" dirty="0" smtClean="0"/>
              <a:t>that takes</a:t>
            </a:r>
            <a:r>
              <a:rPr lang="en-GB" dirty="0"/>
              <a:t>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numeric value between </a:t>
            </a:r>
            <a:r>
              <a:rPr lang="en-GB" dirty="0" smtClean="0"/>
              <a:t>20 </a:t>
            </a:r>
            <a:r>
              <a:rPr lang="en-GB" dirty="0"/>
              <a:t>and </a:t>
            </a:r>
            <a:r>
              <a:rPr lang="en-GB" dirty="0" smtClean="0"/>
              <a:t>400</a:t>
            </a:r>
            <a:endParaRPr lang="en-GB" dirty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colour 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main </a:t>
            </a:r>
            <a:r>
              <a:rPr lang="en-GB" dirty="0" smtClean="0"/>
              <a:t>title</a:t>
            </a:r>
          </a:p>
          <a:p>
            <a:pPr marL="457200" lvl="1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Use these inputs to create an output </a:t>
            </a:r>
            <a:r>
              <a:rPr lang="en-GB" dirty="0" smtClean="0"/>
              <a:t>histogram of random data from </a:t>
            </a:r>
            <a:r>
              <a:rPr lang="en-GB" dirty="0" smtClean="0"/>
              <a:t>the normal </a:t>
            </a:r>
            <a:r>
              <a:rPr lang="en-GB" dirty="0" smtClean="0"/>
              <a:t>distribution where n is the numeric input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3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908720"/>
            <a:ext cx="8445624" cy="201622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dirty="0" smtClean="0"/>
              <a:t>input: </a:t>
            </a:r>
            <a:r>
              <a:rPr lang="en-GB" dirty="0" smtClean="0"/>
              <a:t>number, colour, title </a:t>
            </a: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output: </a:t>
            </a:r>
            <a:r>
              <a:rPr lang="en-GB" dirty="0" smtClean="0"/>
              <a:t>histogram of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= number)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GB" dirty="0" err="1" smtClean="0"/>
              <a:t>ui.R</a:t>
            </a:r>
            <a:r>
              <a:rPr lang="en-GB" dirty="0" smtClean="0"/>
              <a:t>				       </a:t>
            </a:r>
            <a:r>
              <a:rPr lang="en-GB" dirty="0" err="1" smtClean="0"/>
              <a:t>server.R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2875" y="2924944"/>
            <a:ext cx="4269160" cy="3024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"Enter text here:")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6016" y="2924944"/>
            <a:ext cx="4032448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output$</a:t>
            </a:r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printedText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 = {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paste("You entered the text:", 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input$</a:t>
            </a:r>
            <a:r>
              <a:rPr lang="en-GB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388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2 - 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45624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("Render Plot in a Shiny App"),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"Select size of data:",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min = 20, max = 400, value = 100, step = 20),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label = "Select a colour",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choices = c("red", "yellow", "blue", "green"))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51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2 -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</a:t>
            </a:r>
            <a:r>
              <a:rPr lang="en-GB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(expr =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col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37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Shiny Themes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1"/>
            <a:ext cx="8445624" cy="906685"/>
          </a:xfrm>
        </p:spPr>
        <p:txBody>
          <a:bodyPr>
            <a:normAutofit/>
          </a:bodyPr>
          <a:lstStyle/>
          <a:p>
            <a:r>
              <a:rPr lang="en-GB" dirty="0" smtClean="0"/>
              <a:t>Update app from the </a:t>
            </a:r>
            <a:r>
              <a:rPr lang="en-GB" dirty="0" smtClean="0"/>
              <a:t>bootstrap theme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2840" y="3170387"/>
            <a:ext cx="8661648" cy="220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shinythemes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theme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shinytheme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("cerulean"),</a:t>
            </a:r>
          </a:p>
          <a:p>
            <a:pPr marL="0" indent="0">
              <a:buFont typeface="Arial" pitchFamily="34" charset="0"/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itchFamily="34" charset="0"/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Font typeface="Arial" pitchFamily="34" charset="0"/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Shiny?</a:t>
            </a:r>
            <a:endParaRPr lang="en-GB" dirty="0" smtClean="0"/>
          </a:p>
          <a:p>
            <a:r>
              <a:rPr lang="en-GB" dirty="0" smtClean="0"/>
              <a:t>Defining the User </a:t>
            </a:r>
            <a:r>
              <a:rPr lang="en-GB" dirty="0" smtClean="0"/>
              <a:t>Interface</a:t>
            </a:r>
          </a:p>
          <a:p>
            <a:r>
              <a:rPr lang="en-GB" dirty="0" smtClean="0"/>
              <a:t>Defining Outputs</a:t>
            </a:r>
          </a:p>
          <a:p>
            <a:r>
              <a:rPr lang="en-GB" dirty="0" smtClean="0"/>
              <a:t>Display Text</a:t>
            </a:r>
          </a:p>
          <a:p>
            <a:r>
              <a:rPr lang="en-GB" dirty="0" smtClean="0"/>
              <a:t>Display Plots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421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EARL </a:t>
            </a:r>
            <a:r>
              <a:rPr lang="en-GB" dirty="0" smtClean="0"/>
              <a:t>Conference</a:t>
            </a:r>
            <a:r>
              <a:rPr lang="en-GB" dirty="0"/>
              <a:t>, London </a:t>
            </a:r>
          </a:p>
          <a:p>
            <a:pPr lvl="1"/>
            <a:r>
              <a:rPr lang="en-GB" dirty="0"/>
              <a:t>14 – 16 September 2015</a:t>
            </a:r>
          </a:p>
          <a:p>
            <a:r>
              <a:rPr lang="en-GB" dirty="0" smtClean="0"/>
              <a:t>Introduction </a:t>
            </a:r>
            <a:r>
              <a:rPr lang="en-GB" dirty="0"/>
              <a:t>to R, London </a:t>
            </a:r>
            <a:endParaRPr lang="en-GB" dirty="0" smtClean="0"/>
          </a:p>
          <a:p>
            <a:pPr lvl="1"/>
            <a:r>
              <a:rPr lang="en-GB" dirty="0" smtClean="0"/>
              <a:t>29 </a:t>
            </a:r>
            <a:r>
              <a:rPr lang="en-GB" dirty="0"/>
              <a:t>– </a:t>
            </a:r>
            <a:r>
              <a:rPr lang="en-GB" dirty="0" smtClean="0"/>
              <a:t>30 </a:t>
            </a:r>
            <a:r>
              <a:rPr lang="en-GB" dirty="0"/>
              <a:t>September </a:t>
            </a:r>
            <a:r>
              <a:rPr lang="en-GB" dirty="0" smtClean="0"/>
              <a:t>2015</a:t>
            </a:r>
          </a:p>
          <a:p>
            <a:r>
              <a:rPr lang="en-GB" dirty="0" smtClean="0"/>
              <a:t>Advanced </a:t>
            </a:r>
            <a:r>
              <a:rPr lang="en-GB" dirty="0"/>
              <a:t>R, </a:t>
            </a:r>
            <a:r>
              <a:rPr lang="en-GB" dirty="0" smtClean="0"/>
              <a:t>London,</a:t>
            </a:r>
          </a:p>
          <a:p>
            <a:pPr lvl="1"/>
            <a:r>
              <a:rPr lang="en-GB" dirty="0" smtClean="0"/>
              <a:t>7 </a:t>
            </a:r>
            <a:r>
              <a:rPr lang="en-GB" dirty="0"/>
              <a:t>– </a:t>
            </a:r>
            <a:r>
              <a:rPr lang="en-GB" dirty="0" smtClean="0"/>
              <a:t>8 </a:t>
            </a:r>
            <a:r>
              <a:rPr lang="en-GB" dirty="0"/>
              <a:t>October 2015</a:t>
            </a:r>
          </a:p>
          <a:p>
            <a:r>
              <a:rPr lang="en-GB" dirty="0"/>
              <a:t>Introduction to R and Bioconductor, London, </a:t>
            </a:r>
            <a:endParaRPr lang="en-GB" dirty="0" smtClean="0"/>
          </a:p>
          <a:p>
            <a:pPr lvl="1"/>
            <a:r>
              <a:rPr lang="en-GB" dirty="0" smtClean="0"/>
              <a:t>19 </a:t>
            </a:r>
            <a:r>
              <a:rPr lang="en-GB" dirty="0"/>
              <a:t>– </a:t>
            </a:r>
            <a:r>
              <a:rPr lang="en-GB" dirty="0" smtClean="0"/>
              <a:t>21 </a:t>
            </a:r>
            <a:r>
              <a:rPr lang="en-GB" dirty="0"/>
              <a:t>October 2015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9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 with Shiny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1 day Training Course</a:t>
            </a:r>
          </a:p>
          <a:p>
            <a:pPr lvl="1"/>
            <a:r>
              <a:rPr lang="en-GB" dirty="0" smtClean="0"/>
              <a:t>Changes </a:t>
            </a:r>
            <a:r>
              <a:rPr lang="en-GB" dirty="0"/>
              <a:t>to layouts</a:t>
            </a:r>
          </a:p>
          <a:p>
            <a:pPr lvl="1"/>
            <a:r>
              <a:rPr lang="en-GB" dirty="0" smtClean="0"/>
              <a:t>Include </a:t>
            </a:r>
            <a:r>
              <a:rPr lang="en-GB" dirty="0"/>
              <a:t>CSS to style the page</a:t>
            </a:r>
          </a:p>
          <a:p>
            <a:pPr lvl="1"/>
            <a:r>
              <a:rPr lang="en-GB" dirty="0"/>
              <a:t>Including tabbed pages</a:t>
            </a:r>
          </a:p>
          <a:p>
            <a:pPr lvl="1"/>
            <a:r>
              <a:rPr lang="en-GB" dirty="0" smtClean="0"/>
              <a:t>Share </a:t>
            </a:r>
            <a:r>
              <a:rPr lang="en-GB" dirty="0"/>
              <a:t>your </a:t>
            </a:r>
            <a:r>
              <a:rPr lang="en-GB" dirty="0" smtClean="0"/>
              <a:t>app</a:t>
            </a:r>
          </a:p>
          <a:p>
            <a:pPr lvl="1"/>
            <a:r>
              <a:rPr lang="en-GB" dirty="0"/>
              <a:t>Incorporate </a:t>
            </a:r>
            <a:r>
              <a:rPr lang="en-GB" b="1" dirty="0" smtClean="0"/>
              <a:t>shiny</a:t>
            </a:r>
            <a:r>
              <a:rPr lang="en-GB" dirty="0" smtClean="0"/>
              <a:t> with </a:t>
            </a:r>
            <a:r>
              <a:rPr lang="en-GB" b="1" dirty="0" err="1" smtClean="0"/>
              <a:t>rmarkdown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Send an email to </a:t>
            </a:r>
            <a:r>
              <a:rPr lang="en-GB" dirty="0" smtClean="0">
                <a:hlinkClick r:id="rId2"/>
              </a:rPr>
              <a:t>sales@mango-solutions.com</a:t>
            </a:r>
            <a:r>
              <a:rPr lang="en-GB" dirty="0" smtClean="0"/>
              <a:t> to register for notification of new course dates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8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Tower Hotel</a:t>
            </a:r>
          </a:p>
          <a:p>
            <a:r>
              <a:rPr lang="en-GB" dirty="0" smtClean="0"/>
              <a:t>2 day conference</a:t>
            </a:r>
          </a:p>
          <a:p>
            <a:r>
              <a:rPr lang="en-GB" dirty="0" smtClean="0"/>
              <a:t>1 day of workshops prior to conference</a:t>
            </a:r>
          </a:p>
          <a:p>
            <a:r>
              <a:rPr lang="en-GB" dirty="0" smtClean="0"/>
              <a:t>Capacity for 400+</a:t>
            </a:r>
          </a:p>
          <a:p>
            <a:r>
              <a:rPr lang="en-GB" dirty="0" smtClean="0"/>
              <a:t>Conference evening event in Tower Bridge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507132"/>
            <a:ext cx="50800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0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Alex </a:t>
            </a:r>
            <a:r>
              <a:rPr lang="en-GB" b="1" dirty="0" err="1" smtClean="0"/>
              <a:t>Bellos</a:t>
            </a:r>
            <a:r>
              <a:rPr lang="en-GB" b="1" dirty="0" smtClean="0"/>
              <a:t> </a:t>
            </a:r>
            <a:r>
              <a:rPr lang="en-GB" sz="1800" dirty="0" smtClean="0"/>
              <a:t>(author of </a:t>
            </a:r>
            <a:r>
              <a:rPr lang="en-GB" sz="1800" i="1" dirty="0" smtClean="0"/>
              <a:t>Alex's Adventures in </a:t>
            </a:r>
            <a:r>
              <a:rPr lang="en-GB" sz="1800" i="1" dirty="0" err="1" smtClean="0"/>
              <a:t>Numberland</a:t>
            </a:r>
            <a:r>
              <a:rPr lang="en-GB" sz="1800" dirty="0" smtClean="0"/>
              <a:t>) </a:t>
            </a:r>
          </a:p>
          <a:p>
            <a:pPr lvl="1"/>
            <a:r>
              <a:rPr lang="en-GB" b="1" dirty="0" smtClean="0"/>
              <a:t>Joe Cheng </a:t>
            </a:r>
            <a:r>
              <a:rPr lang="en-GB" sz="1800" dirty="0" smtClean="0"/>
              <a:t>(creator of </a:t>
            </a:r>
            <a:r>
              <a:rPr lang="en-GB" sz="1800" b="1" dirty="0" smtClean="0"/>
              <a:t>shiny</a:t>
            </a:r>
            <a:r>
              <a:rPr lang="en-GB" sz="1800" dirty="0" smtClean="0"/>
              <a:t>)</a:t>
            </a:r>
          </a:p>
          <a:p>
            <a:pPr lvl="1"/>
            <a:r>
              <a:rPr lang="en-GB" b="1" dirty="0" smtClean="0"/>
              <a:t>Dirk </a:t>
            </a:r>
            <a:r>
              <a:rPr lang="en-GB" b="1" dirty="0" err="1" smtClean="0"/>
              <a:t>Eddelbuettel</a:t>
            </a:r>
            <a:r>
              <a:rPr lang="en-GB" b="1" dirty="0" smtClean="0"/>
              <a:t> </a:t>
            </a:r>
            <a:r>
              <a:rPr lang="en-GB" sz="1800" dirty="0" smtClean="0"/>
              <a:t>(author of </a:t>
            </a:r>
            <a:r>
              <a:rPr lang="en-GB" sz="1800" b="1" dirty="0" err="1" smtClean="0"/>
              <a:t>Rcpp</a:t>
            </a:r>
            <a:r>
              <a:rPr lang="en-GB" sz="1800" dirty="0" smtClean="0"/>
              <a:t>)</a:t>
            </a:r>
          </a:p>
          <a:p>
            <a:pPr lvl="1"/>
            <a:r>
              <a:rPr lang="en-GB" b="1" dirty="0" smtClean="0"/>
              <a:t>Hannah </a:t>
            </a:r>
            <a:r>
              <a:rPr lang="en-GB" b="1" dirty="0"/>
              <a:t>Fry </a:t>
            </a:r>
            <a:r>
              <a:rPr lang="en-GB" sz="1800" dirty="0" smtClean="0"/>
              <a:t>(Lecturer </a:t>
            </a:r>
            <a:r>
              <a:rPr lang="en-GB" sz="1800" dirty="0"/>
              <a:t>in Mathematics at the Centre for Advanced Spatial Analysis</a:t>
            </a:r>
            <a:r>
              <a:rPr lang="en-GB" sz="1800" dirty="0" smtClean="0"/>
              <a:t>)</a:t>
            </a:r>
          </a:p>
          <a:p>
            <a:pPr lvl="1"/>
            <a:endParaRPr lang="en-GB" sz="1800" dirty="0"/>
          </a:p>
          <a:p>
            <a:pPr marL="0" indent="0">
              <a:buNone/>
            </a:pPr>
            <a:r>
              <a:rPr lang="en-GB" sz="2200" dirty="0" smtClean="0"/>
              <a:t>Speak to the Mango team to know more or visit the webpage</a:t>
            </a:r>
          </a:p>
          <a:p>
            <a:pPr marL="0" indent="0" algn="ctr">
              <a:buNone/>
            </a:pPr>
            <a:r>
              <a:rPr lang="en-GB" sz="2200" dirty="0" smtClean="0">
                <a:hlinkClick r:id="rId2"/>
              </a:rPr>
              <a:t>http</a:t>
            </a:r>
            <a:r>
              <a:rPr lang="en-GB" sz="2200" dirty="0">
                <a:hlinkClick r:id="rId2"/>
              </a:rPr>
              <a:t>://www.earl-conference.com</a:t>
            </a:r>
            <a:r>
              <a:rPr lang="en-GB" sz="2200" dirty="0" smtClean="0">
                <a:hlinkClick r:id="rId2"/>
              </a:rPr>
              <a:t>/</a:t>
            </a:r>
            <a:endParaRPr lang="en-GB" sz="2200" dirty="0" smtClean="0"/>
          </a:p>
          <a:p>
            <a:pPr marL="0" indent="0" algn="ctr">
              <a:buNone/>
            </a:pPr>
            <a:endParaRPr lang="en-GB" sz="2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507132"/>
            <a:ext cx="50800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0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EARL Workshops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10.00 – 13.00</a:t>
            </a:r>
          </a:p>
          <a:p>
            <a:pPr lvl="1"/>
            <a:r>
              <a:rPr lang="en-GB" b="1" dirty="0" smtClean="0"/>
              <a:t>Integrating </a:t>
            </a:r>
            <a:r>
              <a:rPr lang="en-GB" b="1" dirty="0"/>
              <a:t>R and </a:t>
            </a:r>
            <a:r>
              <a:rPr lang="en-GB" b="1" dirty="0" smtClean="0"/>
              <a:t>Python </a:t>
            </a:r>
            <a:r>
              <a:rPr lang="en-GB" dirty="0" smtClean="0"/>
              <a:t>(Chris Musselle)</a:t>
            </a:r>
            <a:endParaRPr lang="en-GB" dirty="0"/>
          </a:p>
          <a:p>
            <a:pPr lvl="1"/>
            <a:r>
              <a:rPr lang="en-GB" b="1" dirty="0" smtClean="0"/>
              <a:t>Current </a:t>
            </a:r>
            <a:r>
              <a:rPr lang="en-GB" b="1" dirty="0"/>
              <a:t>Best Practices in Formal Package Development </a:t>
            </a:r>
            <a:r>
              <a:rPr lang="en-GB" dirty="0" smtClean="0"/>
              <a:t>(Aimee Gott, Gregoire Gauriot)</a:t>
            </a:r>
            <a:endParaRPr lang="en-GB" dirty="0"/>
          </a:p>
          <a:p>
            <a:r>
              <a:rPr lang="en-GB" dirty="0" smtClean="0"/>
              <a:t>14.00 – 17.00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en-GB" b="1" dirty="0" smtClean="0"/>
              <a:t>Introduction </a:t>
            </a:r>
            <a:r>
              <a:rPr lang="en-GB" b="1" dirty="0"/>
              <a:t>to </a:t>
            </a:r>
            <a:r>
              <a:rPr lang="en-GB" b="1" dirty="0" err="1" smtClean="0"/>
              <a:t>Rcpp</a:t>
            </a:r>
            <a:r>
              <a:rPr lang="en-GB" b="1" dirty="0" smtClean="0"/>
              <a:t>  </a:t>
            </a:r>
            <a:r>
              <a:rPr lang="en-GB" dirty="0" smtClean="0"/>
              <a:t>(Dirk </a:t>
            </a:r>
            <a:r>
              <a:rPr lang="en-GB" dirty="0" err="1" smtClean="0"/>
              <a:t>Eddelbuettel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b="1" dirty="0" smtClean="0"/>
              <a:t>Interactive </a:t>
            </a:r>
            <a:r>
              <a:rPr lang="en-GB" b="1" dirty="0"/>
              <a:t>reporting with </a:t>
            </a:r>
            <a:r>
              <a:rPr lang="en-GB" b="1" dirty="0" smtClean="0"/>
              <a:t>R Markdown </a:t>
            </a:r>
            <a:r>
              <a:rPr lang="en-GB" b="1" dirty="0"/>
              <a:t>and S</a:t>
            </a:r>
            <a:r>
              <a:rPr lang="en-GB" b="1" dirty="0" smtClean="0"/>
              <a:t>hiny </a:t>
            </a:r>
            <a:r>
              <a:rPr lang="en-GB" dirty="0" smtClean="0"/>
              <a:t>(Joe Cheng)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Follow Mango!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89" y="1988839"/>
            <a:ext cx="4773216" cy="3570982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@</a:t>
            </a:r>
            <a:r>
              <a:rPr lang="en-GB" dirty="0" err="1"/>
              <a:t>mangothecat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@</a:t>
            </a:r>
            <a:r>
              <a:rPr lang="en-GB" dirty="0" err="1"/>
              <a:t>earlconf</a:t>
            </a:r>
            <a:endParaRPr lang="en-GB" dirty="0"/>
          </a:p>
          <a:p>
            <a:endParaRPr lang="en-GB" dirty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 err="1" smtClean="0"/>
              <a:t>MangoTheCat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7" y="3861047"/>
            <a:ext cx="1676275" cy="139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gott\Desktop\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62" y="2060847"/>
            <a:ext cx="1259024" cy="102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1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Shiny?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 package for interactive web browser pages</a:t>
            </a:r>
          </a:p>
          <a:p>
            <a:r>
              <a:rPr lang="en-GB" dirty="0" smtClean="0"/>
              <a:t>Deploy on a server to release as a web app</a:t>
            </a:r>
          </a:p>
          <a:p>
            <a:r>
              <a:rPr lang="en-GB" dirty="0" smtClean="0"/>
              <a:t>Gives the power of R in a convenient user interface</a:t>
            </a:r>
            <a:endParaRPr lang="en-GB" dirty="0"/>
          </a:p>
          <a:p>
            <a:r>
              <a:rPr lang="en-GB" dirty="0" smtClean="0"/>
              <a:t>Can be written entirely in R</a:t>
            </a:r>
          </a:p>
          <a:p>
            <a:r>
              <a:rPr lang="en-GB" dirty="0"/>
              <a:t>Created by Joe Cheng of </a:t>
            </a:r>
            <a:r>
              <a:rPr lang="en-GB" dirty="0" err="1" smtClean="0"/>
              <a:t>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Basic Shiny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basic app requires:</a:t>
            </a:r>
          </a:p>
          <a:p>
            <a:pPr lvl="1"/>
            <a:r>
              <a:rPr lang="en-GB" dirty="0" smtClean="0"/>
              <a:t>A "User Interface" script defining controls and outputs</a:t>
            </a:r>
          </a:p>
          <a:p>
            <a:pPr lvl="1"/>
            <a:r>
              <a:rPr lang="en-GB" dirty="0" smtClean="0"/>
              <a:t>A "Server" script defining analysis to perform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Runs using 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runApp</a:t>
            </a:r>
            <a:r>
              <a:rPr lang="en-GB" dirty="0" smtClean="0"/>
              <a:t>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2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Print Text!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 text from the user</a:t>
            </a:r>
          </a:p>
          <a:p>
            <a:endParaRPr lang="en-GB" dirty="0"/>
          </a:p>
          <a:p>
            <a:r>
              <a:rPr lang="en-GB" dirty="0" smtClean="0"/>
              <a:t>Print it in the browser!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42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User Interface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Defines the components of the user interface</a:t>
            </a:r>
          </a:p>
          <a:p>
            <a:pPr lvl="1"/>
            <a:r>
              <a:rPr lang="en-GB" dirty="0" smtClean="0"/>
              <a:t>Page titles</a:t>
            </a:r>
          </a:p>
          <a:p>
            <a:pPr lvl="1"/>
            <a:r>
              <a:rPr lang="en-GB" dirty="0" smtClean="0"/>
              <a:t>Input options</a:t>
            </a:r>
          </a:p>
          <a:p>
            <a:pPr lvl="1"/>
            <a:r>
              <a:rPr lang="en-GB" dirty="0" smtClean="0"/>
              <a:t>Outputs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Defines what the user will see and interact with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0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R_Template</Template>
  <TotalTime>2547</TotalTime>
  <Words>2202</Words>
  <Application>Microsoft Office PowerPoint</Application>
  <PresentationFormat>On-screen Show (4:3)</PresentationFormat>
  <Paragraphs>553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R_Template</vt:lpstr>
      <vt:lpstr>Introduction to Shiny</vt:lpstr>
      <vt:lpstr>Workshop Aim</vt:lpstr>
      <vt:lpstr>Workshop structure</vt:lpstr>
      <vt:lpstr>Workshop resources</vt:lpstr>
      <vt:lpstr>Outline</vt:lpstr>
      <vt:lpstr>What is Shiny?</vt:lpstr>
      <vt:lpstr>A Basic Shiny App</vt:lpstr>
      <vt:lpstr>Print Text!</vt:lpstr>
      <vt:lpstr>The User Interface Script</vt:lpstr>
      <vt:lpstr>The User Interface Script</vt:lpstr>
      <vt:lpstr>The User Interface Script</vt:lpstr>
      <vt:lpstr>The User Interface Script</vt:lpstr>
      <vt:lpstr>The User Interface Script</vt:lpstr>
      <vt:lpstr>The User Interface Script</vt:lpstr>
      <vt:lpstr>The User Interface Script</vt:lpstr>
      <vt:lpstr>The User Interface Script</vt:lpstr>
      <vt:lpstr>The User Interface Script</vt:lpstr>
      <vt:lpstr>The User Interface Script</vt:lpstr>
      <vt:lpstr>The User Interface Script</vt:lpstr>
      <vt:lpstr>The Server Script</vt:lpstr>
      <vt:lpstr>The Server Script</vt:lpstr>
      <vt:lpstr>The Server Script</vt:lpstr>
      <vt:lpstr>The Server Script</vt:lpstr>
      <vt:lpstr>The Server Script</vt:lpstr>
      <vt:lpstr>The Server Script</vt:lpstr>
      <vt:lpstr>The Server Script</vt:lpstr>
      <vt:lpstr>Print Text!</vt:lpstr>
      <vt:lpstr>Print Text! UI Variables</vt:lpstr>
      <vt:lpstr>Print Text! Server Variables</vt:lpstr>
      <vt:lpstr>Print Text! UI Variables</vt:lpstr>
      <vt:lpstr>UI Sidebar Panel</vt:lpstr>
      <vt:lpstr>UI Input Controls</vt:lpstr>
      <vt:lpstr>UI Main Panel</vt:lpstr>
      <vt:lpstr>Output Controls</vt:lpstr>
      <vt:lpstr>Exercise 1</vt:lpstr>
      <vt:lpstr>PowerPoint Presentation</vt:lpstr>
      <vt:lpstr>Exercise 1 - UI</vt:lpstr>
      <vt:lpstr>Exercise 1 - Server</vt:lpstr>
      <vt:lpstr>Rendering Outputs</vt:lpstr>
      <vt:lpstr>Rendering Outputs</vt:lpstr>
      <vt:lpstr>Plot Data!</vt:lpstr>
      <vt:lpstr>Plot Data! UI</vt:lpstr>
      <vt:lpstr>Plot Data! Server</vt:lpstr>
      <vt:lpstr>Plot Data!</vt:lpstr>
      <vt:lpstr>Exercise 2</vt:lpstr>
      <vt:lpstr>PowerPoint Presentation</vt:lpstr>
      <vt:lpstr>Exercise 2 - UI</vt:lpstr>
      <vt:lpstr>Exercise 2 - Server</vt:lpstr>
      <vt:lpstr>Shiny Themes</vt:lpstr>
      <vt:lpstr>What Next?</vt:lpstr>
      <vt:lpstr>Getting Started with Shiny</vt:lpstr>
      <vt:lpstr>PowerPoint Presentation</vt:lpstr>
      <vt:lpstr>PowerPoint Presentation</vt:lpstr>
      <vt:lpstr>EARL Workshops</vt:lpstr>
      <vt:lpstr>Follow Mango!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Shiny</dc:title>
  <dc:creator>Aimee Gott; Chris Campbell</dc:creator>
  <cp:lastModifiedBy>Chris Campbell</cp:lastModifiedBy>
  <cp:revision>75</cp:revision>
  <cp:lastPrinted>2015-03-30T10:01:42Z</cp:lastPrinted>
  <dcterms:created xsi:type="dcterms:W3CDTF">2015-03-09T12:12:32Z</dcterms:created>
  <dcterms:modified xsi:type="dcterms:W3CDTF">2015-06-17T15:00:52Z</dcterms:modified>
</cp:coreProperties>
</file>