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2" r:id="rId3"/>
    <p:sldId id="270" r:id="rId4"/>
    <p:sldId id="275" r:id="rId5"/>
    <p:sldId id="263" r:id="rId6"/>
    <p:sldId id="264" r:id="rId7"/>
    <p:sldId id="268" r:id="rId8"/>
    <p:sldId id="277" r:id="rId9"/>
    <p:sldId id="258" r:id="rId10"/>
    <p:sldId id="259" r:id="rId11"/>
    <p:sldId id="257" r:id="rId12"/>
    <p:sldId id="260" r:id="rId13"/>
    <p:sldId id="261" r:id="rId14"/>
    <p:sldId id="279" r:id="rId15"/>
    <p:sldId id="265" r:id="rId16"/>
    <p:sldId id="266" r:id="rId17"/>
    <p:sldId id="267" r:id="rId18"/>
    <p:sldId id="269" r:id="rId19"/>
    <p:sldId id="271" r:id="rId20"/>
    <p:sldId id="278"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113" d="100"/>
          <a:sy n="113" d="100"/>
        </p:scale>
        <p:origin x="2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63484C5-2AB3-4E20-B516-49395CA25F9F}" type="datetimeFigureOut">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8EA962-6F7B-477E-9F60-C6031707B002}" type="slidenum">
              <a:rPr lang="en-GB" smtClean="0"/>
              <a:t>‹#›</a:t>
            </a:fld>
            <a:endParaRPr lang="en-GB"/>
          </a:p>
        </p:txBody>
      </p:sp>
    </p:spTree>
    <p:extLst>
      <p:ext uri="{BB962C8B-B14F-4D97-AF65-F5344CB8AC3E}">
        <p14:creationId xmlns:p14="http://schemas.microsoft.com/office/powerpoint/2010/main" val="25279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63484C5-2AB3-4E20-B516-49395CA25F9F}" type="datetimeFigureOut">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8EA962-6F7B-477E-9F60-C6031707B002}" type="slidenum">
              <a:rPr lang="en-GB" smtClean="0"/>
              <a:t>‹#›</a:t>
            </a:fld>
            <a:endParaRPr lang="en-GB"/>
          </a:p>
        </p:txBody>
      </p:sp>
    </p:spTree>
    <p:extLst>
      <p:ext uri="{BB962C8B-B14F-4D97-AF65-F5344CB8AC3E}">
        <p14:creationId xmlns:p14="http://schemas.microsoft.com/office/powerpoint/2010/main" val="133445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63484C5-2AB3-4E20-B516-49395CA25F9F}" type="datetimeFigureOut">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8EA962-6F7B-477E-9F60-C6031707B002}" type="slidenum">
              <a:rPr lang="en-GB" smtClean="0"/>
              <a:t>‹#›</a:t>
            </a:fld>
            <a:endParaRPr lang="en-GB"/>
          </a:p>
        </p:txBody>
      </p:sp>
    </p:spTree>
    <p:extLst>
      <p:ext uri="{BB962C8B-B14F-4D97-AF65-F5344CB8AC3E}">
        <p14:creationId xmlns:p14="http://schemas.microsoft.com/office/powerpoint/2010/main" val="284175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63484C5-2AB3-4E20-B516-49395CA25F9F}" type="datetimeFigureOut">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8EA962-6F7B-477E-9F60-C6031707B002}" type="slidenum">
              <a:rPr lang="en-GB" smtClean="0"/>
              <a:t>‹#›</a:t>
            </a:fld>
            <a:endParaRPr lang="en-GB"/>
          </a:p>
        </p:txBody>
      </p:sp>
    </p:spTree>
    <p:extLst>
      <p:ext uri="{BB962C8B-B14F-4D97-AF65-F5344CB8AC3E}">
        <p14:creationId xmlns:p14="http://schemas.microsoft.com/office/powerpoint/2010/main" val="94419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3484C5-2AB3-4E20-B516-49395CA25F9F}" type="datetimeFigureOut">
              <a:rPr lang="en-GB" smtClean="0"/>
              <a:t>26/09/2019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8EA962-6F7B-477E-9F60-C6031707B002}" type="slidenum">
              <a:rPr lang="en-GB" smtClean="0"/>
              <a:t>‹#›</a:t>
            </a:fld>
            <a:endParaRPr lang="en-GB"/>
          </a:p>
        </p:txBody>
      </p:sp>
    </p:spTree>
    <p:extLst>
      <p:ext uri="{BB962C8B-B14F-4D97-AF65-F5344CB8AC3E}">
        <p14:creationId xmlns:p14="http://schemas.microsoft.com/office/powerpoint/2010/main" val="167490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63484C5-2AB3-4E20-B516-49395CA25F9F}" type="datetimeFigureOut">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8EA962-6F7B-477E-9F60-C6031707B002}" type="slidenum">
              <a:rPr lang="en-GB" smtClean="0"/>
              <a:t>‹#›</a:t>
            </a:fld>
            <a:endParaRPr lang="en-GB"/>
          </a:p>
        </p:txBody>
      </p:sp>
    </p:spTree>
    <p:extLst>
      <p:ext uri="{BB962C8B-B14F-4D97-AF65-F5344CB8AC3E}">
        <p14:creationId xmlns:p14="http://schemas.microsoft.com/office/powerpoint/2010/main" val="249138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63484C5-2AB3-4E20-B516-49395CA25F9F}" type="datetimeFigureOut">
              <a:rPr lang="en-GB" smtClean="0"/>
              <a:t>26/09/2019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8EA962-6F7B-477E-9F60-C6031707B002}" type="slidenum">
              <a:rPr lang="en-GB" smtClean="0"/>
              <a:t>‹#›</a:t>
            </a:fld>
            <a:endParaRPr lang="en-GB"/>
          </a:p>
        </p:txBody>
      </p:sp>
    </p:spTree>
    <p:extLst>
      <p:ext uri="{BB962C8B-B14F-4D97-AF65-F5344CB8AC3E}">
        <p14:creationId xmlns:p14="http://schemas.microsoft.com/office/powerpoint/2010/main" val="404518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63484C5-2AB3-4E20-B516-49395CA25F9F}" type="datetimeFigureOut">
              <a:rPr lang="en-GB" smtClean="0"/>
              <a:t>26/09/2019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8EA962-6F7B-477E-9F60-C6031707B002}" type="slidenum">
              <a:rPr lang="en-GB" smtClean="0"/>
              <a:t>‹#›</a:t>
            </a:fld>
            <a:endParaRPr lang="en-GB"/>
          </a:p>
        </p:txBody>
      </p:sp>
    </p:spTree>
    <p:extLst>
      <p:ext uri="{BB962C8B-B14F-4D97-AF65-F5344CB8AC3E}">
        <p14:creationId xmlns:p14="http://schemas.microsoft.com/office/powerpoint/2010/main" val="139896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484C5-2AB3-4E20-B516-49395CA25F9F}" type="datetimeFigureOut">
              <a:rPr lang="en-GB" smtClean="0"/>
              <a:t>26/09/2019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8EA962-6F7B-477E-9F60-C6031707B002}" type="slidenum">
              <a:rPr lang="en-GB" smtClean="0"/>
              <a:t>‹#›</a:t>
            </a:fld>
            <a:endParaRPr lang="en-GB"/>
          </a:p>
        </p:txBody>
      </p:sp>
    </p:spTree>
    <p:extLst>
      <p:ext uri="{BB962C8B-B14F-4D97-AF65-F5344CB8AC3E}">
        <p14:creationId xmlns:p14="http://schemas.microsoft.com/office/powerpoint/2010/main" val="17940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3484C5-2AB3-4E20-B516-49395CA25F9F}" type="datetimeFigureOut">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8EA962-6F7B-477E-9F60-C6031707B002}" type="slidenum">
              <a:rPr lang="en-GB" smtClean="0"/>
              <a:t>‹#›</a:t>
            </a:fld>
            <a:endParaRPr lang="en-GB"/>
          </a:p>
        </p:txBody>
      </p:sp>
    </p:spTree>
    <p:extLst>
      <p:ext uri="{BB962C8B-B14F-4D97-AF65-F5344CB8AC3E}">
        <p14:creationId xmlns:p14="http://schemas.microsoft.com/office/powerpoint/2010/main" val="138408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3484C5-2AB3-4E20-B516-49395CA25F9F}" type="datetimeFigureOut">
              <a:rPr lang="en-GB" smtClean="0"/>
              <a:t>26/09/2019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8EA962-6F7B-477E-9F60-C6031707B002}" type="slidenum">
              <a:rPr lang="en-GB" smtClean="0"/>
              <a:t>‹#›</a:t>
            </a:fld>
            <a:endParaRPr lang="en-GB"/>
          </a:p>
        </p:txBody>
      </p:sp>
    </p:spTree>
    <p:extLst>
      <p:ext uri="{BB962C8B-B14F-4D97-AF65-F5344CB8AC3E}">
        <p14:creationId xmlns:p14="http://schemas.microsoft.com/office/powerpoint/2010/main" val="202144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484C5-2AB3-4E20-B516-49395CA25F9F}" type="datetimeFigureOut">
              <a:rPr lang="en-GB" smtClean="0"/>
              <a:t>26/09/2019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EA962-6F7B-477E-9F60-C6031707B002}" type="slidenum">
              <a:rPr lang="en-GB" smtClean="0"/>
              <a:t>‹#›</a:t>
            </a:fld>
            <a:endParaRPr lang="en-GB"/>
          </a:p>
        </p:txBody>
      </p:sp>
    </p:spTree>
    <p:extLst>
      <p:ext uri="{BB962C8B-B14F-4D97-AF65-F5344CB8AC3E}">
        <p14:creationId xmlns:p14="http://schemas.microsoft.com/office/powerpoint/2010/main" val="2598257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17" Type="http://schemas.microsoft.com/office/2007/relationships/hdphoto" Target="../media/hdphoto8.wdp"/><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5.png"/><Relationship Id="rId4" Type="http://schemas.openxmlformats.org/officeDocument/2006/relationships/image" Target="../media/image2.png"/><Relationship Id="rId9" Type="http://schemas.microsoft.com/office/2007/relationships/hdphoto" Target="../media/hdphoto4.wdp"/><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17" Type="http://schemas.microsoft.com/office/2007/relationships/hdphoto" Target="../media/hdphoto9.wdp"/><Relationship Id="rId2" Type="http://schemas.openxmlformats.org/officeDocument/2006/relationships/image" Target="../media/image1.png"/><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5.png"/><Relationship Id="rId4" Type="http://schemas.openxmlformats.org/officeDocument/2006/relationships/image" Target="../media/image2.png"/><Relationship Id="rId9" Type="http://schemas.microsoft.com/office/2007/relationships/hdphoto" Target="../media/hdphoto4.wdp"/><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642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40042" y="91647"/>
            <a:ext cx="12051957" cy="1325563"/>
          </a:xfrm>
        </p:spPr>
        <p:txBody>
          <a:bodyPr/>
          <a:lstStyle/>
          <a:p>
            <a:r>
              <a:rPr lang="en-GB" dirty="0" smtClean="0">
                <a:solidFill>
                  <a:schemeClr val="bg1"/>
                </a:solidFill>
              </a:rPr>
              <a:t>Identifying Industry Clusters in the Scottish Economy</a:t>
            </a:r>
            <a:endParaRPr lang="en-GB" dirty="0">
              <a:solidFill>
                <a:schemeClr val="bg1"/>
              </a:solidFill>
            </a:endParaRPr>
          </a:p>
        </p:txBody>
      </p:sp>
      <p:grpSp>
        <p:nvGrpSpPr>
          <p:cNvPr id="36" name="Group 35"/>
          <p:cNvGrpSpPr/>
          <p:nvPr/>
        </p:nvGrpSpPr>
        <p:grpSpPr>
          <a:xfrm>
            <a:off x="2023134" y="1921347"/>
            <a:ext cx="7030250" cy="4325573"/>
            <a:chOff x="375567" y="1896634"/>
            <a:chExt cx="7030250" cy="4325573"/>
          </a:xfrm>
        </p:grpSpPr>
        <p:grpSp>
          <p:nvGrpSpPr>
            <p:cNvPr id="4" name="Group 3"/>
            <p:cNvGrpSpPr/>
            <p:nvPr/>
          </p:nvGrpSpPr>
          <p:grpSpPr>
            <a:xfrm>
              <a:off x="375567" y="1896634"/>
              <a:ext cx="7030250" cy="4325573"/>
              <a:chOff x="515609" y="216613"/>
              <a:chExt cx="9789927" cy="6023548"/>
            </a:xfrm>
          </p:grpSpPr>
          <p:sp>
            <p:nvSpPr>
              <p:cNvPr id="5" name="Oval 4"/>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6363730" y="1948247"/>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15609" y="216613"/>
                <a:ext cx="4484759" cy="448475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p:cNvCxnSpPr>
                <a:stCxn id="6" idx="2"/>
                <a:endCxn id="13" idx="6"/>
              </p:cNvCxnSpPr>
              <p:nvPr/>
            </p:nvCxnSpPr>
            <p:spPr>
              <a:xfrm flipH="1">
                <a:off x="4069064" y="2458993"/>
                <a:ext cx="2294666" cy="6962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flipV="1">
                <a:off x="7385222" y="2310712"/>
                <a:ext cx="1898822" cy="1482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2" idx="6"/>
              </p:cNvCxnSpPr>
              <p:nvPr/>
            </p:nvCxnSpPr>
            <p:spPr>
              <a:xfrm flipH="1" flipV="1">
                <a:off x="4132351" y="1473436"/>
                <a:ext cx="2380973" cy="624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0"/>
                <a:endCxn id="6" idx="3"/>
              </p:cNvCxnSpPr>
              <p:nvPr/>
            </p:nvCxnSpPr>
            <p:spPr>
              <a:xfrm flipV="1">
                <a:off x="6021860" y="2820145"/>
                <a:ext cx="491464" cy="18877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6"/>
                <a:endCxn id="8"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2"/>
                <a:endCxn id="11" idx="6"/>
              </p:cNvCxnSpPr>
              <p:nvPr/>
            </p:nvCxnSpPr>
            <p:spPr>
              <a:xfrm flipH="1">
                <a:off x="2378232" y="3155231"/>
                <a:ext cx="62389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7"/>
                <a:endCxn id="12" idx="5"/>
              </p:cNvCxnSpPr>
              <p:nvPr/>
            </p:nvCxnSpPr>
            <p:spPr>
              <a:xfrm flipV="1">
                <a:off x="3912815" y="1850656"/>
                <a:ext cx="63287"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0"/>
                <a:endCxn id="10" idx="4"/>
              </p:cNvCxnSpPr>
              <p:nvPr/>
            </p:nvCxnSpPr>
            <p:spPr>
              <a:xfrm flipH="1" flipV="1">
                <a:off x="1808595" y="2006905"/>
                <a:ext cx="36168" cy="6148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1"/>
                <a:endCxn id="10" idx="5"/>
              </p:cNvCxnSpPr>
              <p:nvPr/>
            </p:nvCxnSpPr>
            <p:spPr>
              <a:xfrm flipH="1" flipV="1">
                <a:off x="2185815" y="1850656"/>
                <a:ext cx="972560"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2"/>
                <a:endCxn id="10" idx="6"/>
              </p:cNvCxnSpPr>
              <p:nvPr/>
            </p:nvCxnSpPr>
            <p:spPr>
              <a:xfrm flipH="1">
                <a:off x="2342064" y="1473436"/>
                <a:ext cx="723349" cy="0"/>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28" name="Picture 27"/>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4643" b="83214" l="18462" r="88846">
                          <a14:foregroundMark x1="30385" y1="35357" x2="30385" y2="35357"/>
                          <a14:foregroundMark x1="31923" y1="20357" x2="31923" y2="20357"/>
                        </a14:backgroundRemoval>
                      </a14:imgEffect>
                    </a14:imgLayer>
                  </a14:imgProps>
                </a:ext>
                <a:ext uri="{28A0092B-C50C-407E-A947-70E740481C1C}">
                  <a14:useLocalDpi xmlns:a14="http://schemas.microsoft.com/office/drawing/2010/main" val="0"/>
                </a:ext>
              </a:extLst>
            </a:blip>
            <a:srcRect l="19397" t="15019" r="18732" b="24131"/>
            <a:stretch/>
          </p:blipFill>
          <p:spPr>
            <a:xfrm>
              <a:off x="1003464" y="2404528"/>
              <a:ext cx="661373" cy="700486"/>
            </a:xfrm>
            <a:prstGeom prst="rect">
              <a:avLst/>
            </a:prstGeom>
          </p:spPr>
        </p:pic>
        <p:pic>
          <p:nvPicPr>
            <p:cNvPr id="29" name="Picture 28"/>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07416" y="2514442"/>
              <a:ext cx="1131930" cy="653919"/>
            </a:xfrm>
            <a:prstGeom prst="rect">
              <a:avLst/>
            </a:prstGeom>
          </p:spPr>
        </p:pic>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89953" y="3660357"/>
              <a:ext cx="909787" cy="909787"/>
            </a:xfrm>
            <a:prstGeom prst="rect">
              <a:avLst/>
            </a:prstGeom>
          </p:spPr>
        </p:pic>
        <p:pic>
          <p:nvPicPr>
            <p:cNvPr id="31" name="Picture 30"/>
            <p:cNvPicPr>
              <a:picLocks noChangeAspect="1"/>
            </p:cNvPicPr>
            <p:nvPr/>
          </p:nvPicPr>
          <p:blipFill>
            <a:blip r:embed="rId8" cstate="print">
              <a:extLst>
                <a:ext uri="{BEBA8EAE-BF5A-486C-A8C5-ECC9F3942E4B}">
                  <a14:imgProps xmlns:a14="http://schemas.microsoft.com/office/drawing/2010/main">
                    <a14:imgLayer r:embed="rId9">
                      <a14:imgEffect>
                        <a14:backgroundRemoval t="0" b="100000" l="0" r="100000">
                          <a14:foregroundMark x1="17857" y1="51556" x2="17857" y2="51556"/>
                          <a14:foregroundMark x1="59821" y1="60889" x2="59821" y2="60889"/>
                          <a14:foregroundMark x1="31696" y1="74667" x2="31696" y2="74667"/>
                          <a14:backgroundMark x1="35714" y1="82222" x2="35714" y2="82222"/>
                          <a14:backgroundMark x1="30804" y1="81333" x2="30804" y2="81333"/>
                          <a14:backgroundMark x1="26339" y1="81333" x2="26339" y2="81333"/>
                          <a14:backgroundMark x1="26339" y1="85778" x2="26339" y2="85778"/>
                          <a14:backgroundMark x1="31250" y1="86222" x2="31250" y2="86222"/>
                          <a14:backgroundMark x1="36161" y1="85778" x2="36161" y2="85778"/>
                          <a14:backgroundMark x1="26339" y1="94222" x2="26339" y2="94222"/>
                        </a14:backgroundRemoval>
                      </a14:imgEffect>
                    </a14:imgLayer>
                  </a14:imgProps>
                </a:ext>
                <a:ext uri="{28A0092B-C50C-407E-A947-70E740481C1C}">
                  <a14:useLocalDpi xmlns:a14="http://schemas.microsoft.com/office/drawing/2010/main" val="0"/>
                </a:ext>
              </a:extLst>
            </a:blip>
            <a:stretch>
              <a:fillRect/>
            </a:stretch>
          </p:blipFill>
          <p:spPr>
            <a:xfrm>
              <a:off x="933110" y="3686140"/>
              <a:ext cx="671520" cy="674518"/>
            </a:xfrm>
            <a:prstGeom prst="rect">
              <a:avLst/>
            </a:prstGeom>
          </p:spPr>
        </p:pic>
        <p:pic>
          <p:nvPicPr>
            <p:cNvPr id="32" name="Picture 31"/>
            <p:cNvPicPr>
              <a:picLocks noChangeAspect="1"/>
            </p:cNvPicPr>
            <p:nvPr/>
          </p:nvPicPr>
          <p:blipFill>
            <a:blip r:embed="rId10" cstate="print">
              <a:extLst>
                <a:ext uri="{BEBA8EAE-BF5A-486C-A8C5-ECC9F3942E4B}">
                  <a14:imgProps xmlns:a14="http://schemas.microsoft.com/office/drawing/2010/main">
                    <a14:imgLayer r:embed="rId11">
                      <a14:imgEffect>
                        <a14:backgroundRemoval t="3175" b="94180" l="4511" r="97744"/>
                      </a14:imgEffect>
                    </a14:imgLayer>
                  </a14:imgProps>
                </a:ext>
                <a:ext uri="{28A0092B-C50C-407E-A947-70E740481C1C}">
                  <a14:useLocalDpi xmlns:a14="http://schemas.microsoft.com/office/drawing/2010/main" val="0"/>
                </a:ext>
              </a:extLst>
            </a:blip>
            <a:stretch>
              <a:fillRect/>
            </a:stretch>
          </p:blipFill>
          <p:spPr>
            <a:xfrm>
              <a:off x="4563640" y="3256784"/>
              <a:ext cx="756592" cy="537579"/>
            </a:xfrm>
            <a:prstGeom prst="rect">
              <a:avLst/>
            </a:prstGeom>
          </p:spPr>
        </p:pic>
        <p:pic>
          <p:nvPicPr>
            <p:cNvPr id="33" name="Picture 32"/>
            <p:cNvPicPr>
              <a:picLocks noChangeAspect="1"/>
            </p:cNvPicPr>
            <p:nvPr/>
          </p:nvPicPr>
          <p:blipFill>
            <a:blip r:embed="rId12" cstate="print">
              <a:extLst>
                <a:ext uri="{BEBA8EAE-BF5A-486C-A8C5-ECC9F3942E4B}">
                  <a14:imgProps xmlns:a14="http://schemas.microsoft.com/office/drawing/2010/main">
                    <a14:imgLayer r:embed="rId13">
                      <a14:imgEffect>
                        <a14:backgroundRemoval t="0" b="100000" l="0" r="89503">
                          <a14:foregroundMark x1="25967" y1="6452" x2="25967" y2="6452"/>
                          <a14:foregroundMark x1="29282" y1="2509" x2="29282" y2="2509"/>
                          <a14:foregroundMark x1="60773" y1="11470" x2="60773" y2="11470"/>
                          <a14:foregroundMark x1="56906" y1="6810" x2="56906" y2="6810"/>
                          <a14:foregroundMark x1="56354" y1="9677" x2="56354" y2="9677"/>
                          <a14:foregroundMark x1="52486" y1="13978" x2="52486" y2="13978"/>
                          <a14:foregroundMark x1="44751" y1="14337" x2="44751" y2="14337"/>
                          <a14:foregroundMark x1="35912" y1="15054" x2="35912" y2="15054"/>
                          <a14:foregroundMark x1="44199" y1="9677" x2="44199" y2="9677"/>
                          <a14:foregroundMark x1="31492" y1="9677" x2="31492" y2="9677"/>
                          <a14:foregroundMark x1="35912" y1="10394" x2="35912" y2="10394"/>
                          <a14:foregroundMark x1="23204" y1="12545" x2="23204" y2="12545"/>
                          <a14:foregroundMark x1="30387" y1="16487" x2="30387" y2="16487"/>
                          <a14:foregroundMark x1="24862" y1="16129" x2="24862" y2="16129"/>
                          <a14:foregroundMark x1="15470" y1="15771" x2="15470" y2="15771"/>
                          <a14:foregroundMark x1="16575" y1="3584" x2="16575" y2="3584"/>
                          <a14:foregroundMark x1="22652" y1="1434" x2="22652" y2="1434"/>
                          <a14:foregroundMark x1="38674" y1="3584" x2="38674" y2="3584"/>
                          <a14:foregroundMark x1="59116" y1="3584" x2="59116" y2="3584"/>
                          <a14:foregroundMark x1="60773" y1="5018" x2="60773" y2="5018"/>
                          <a14:foregroundMark x1="65746" y1="7168" x2="65746" y2="7168"/>
                        </a14:backgroundRemoval>
                      </a14:imgEffect>
                    </a14:imgLayer>
                  </a14:imgProps>
                </a:ext>
                <a:ext uri="{28A0092B-C50C-407E-A947-70E740481C1C}">
                  <a14:useLocalDpi xmlns:a14="http://schemas.microsoft.com/office/drawing/2010/main" val="0"/>
                </a:ext>
              </a:extLst>
            </a:blip>
            <a:stretch>
              <a:fillRect/>
            </a:stretch>
          </p:blipFill>
          <p:spPr>
            <a:xfrm>
              <a:off x="4135687" y="5156894"/>
              <a:ext cx="449620" cy="693060"/>
            </a:xfrm>
            <a:prstGeom prst="rect">
              <a:avLst/>
            </a:prstGeom>
          </p:spPr>
        </p:pic>
        <p:pic>
          <p:nvPicPr>
            <p:cNvPr id="34" name="Picture 33"/>
            <p:cNvPicPr>
              <a:picLocks noChangeAspect="1"/>
            </p:cNvPicPr>
            <p:nvPr/>
          </p:nvPicPr>
          <p:blipFill>
            <a:blip r:embed="rId14" cstate="print">
              <a:extLst>
                <a:ext uri="{BEBA8EAE-BF5A-486C-A8C5-ECC9F3942E4B}">
                  <a14:imgProps xmlns:a14="http://schemas.microsoft.com/office/drawing/2010/main">
                    <a14:imgLayer r:embed="rId15">
                      <a14:imgEffect>
                        <a14:backgroundRemoval t="1970" b="98030" l="6855" r="93548"/>
                      </a14:imgEffect>
                    </a14:imgLayer>
                  </a14:imgProps>
                </a:ext>
                <a:ext uri="{28A0092B-C50C-407E-A947-70E740481C1C}">
                  <a14:useLocalDpi xmlns:a14="http://schemas.microsoft.com/office/drawing/2010/main" val="0"/>
                </a:ext>
              </a:extLst>
            </a:blip>
            <a:stretch>
              <a:fillRect/>
            </a:stretch>
          </p:blipFill>
          <p:spPr>
            <a:xfrm>
              <a:off x="6733641" y="3178498"/>
              <a:ext cx="610808" cy="499976"/>
            </a:xfrm>
            <a:prstGeom prst="rect">
              <a:avLst/>
            </a:prstGeom>
          </p:spPr>
        </p:pic>
        <p:pic>
          <p:nvPicPr>
            <p:cNvPr id="35" name="Picture 34"/>
            <p:cNvPicPr>
              <a:picLocks noChangeAspect="1"/>
            </p:cNvPicPr>
            <p:nvPr/>
          </p:nvPicPr>
          <p:blipFill>
            <a:blip r:embed="rId16" cstate="print">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672273" y="5519728"/>
              <a:ext cx="702479" cy="702479"/>
            </a:xfrm>
            <a:prstGeom prst="rect">
              <a:avLst/>
            </a:prstGeom>
          </p:spPr>
        </p:pic>
      </p:grpSp>
    </p:spTree>
    <p:extLst>
      <p:ext uri="{BB962C8B-B14F-4D97-AF65-F5344CB8AC3E}">
        <p14:creationId xmlns:p14="http://schemas.microsoft.com/office/powerpoint/2010/main" val="164020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2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72304"/>
            <a:ext cx="10515600" cy="1325563"/>
          </a:xfrm>
        </p:spPr>
        <p:txBody>
          <a:bodyPr/>
          <a:lstStyle/>
          <a:p>
            <a:pPr algn="ctr"/>
            <a:r>
              <a:rPr lang="en-GB" dirty="0" smtClean="0">
                <a:solidFill>
                  <a:schemeClr val="bg1"/>
                </a:solidFill>
              </a:rPr>
              <a:t>Calculating Change in Modularity</a:t>
            </a:r>
            <a:endParaRPr lang="en-GB" dirty="0">
              <a:solidFill>
                <a:schemeClr val="bg1"/>
              </a:solidFill>
            </a:endParaRPr>
          </a:p>
        </p:txBody>
      </p:sp>
      <p:sp>
        <p:nvSpPr>
          <p:cNvPr id="3" name="Content Placeholder 2"/>
          <p:cNvSpPr>
            <a:spLocks noGrp="1"/>
          </p:cNvSpPr>
          <p:nvPr>
            <p:ph idx="1"/>
          </p:nvPr>
        </p:nvSpPr>
        <p:spPr>
          <a:xfrm>
            <a:off x="764059" y="1825626"/>
            <a:ext cx="10515600" cy="4351338"/>
          </a:xfrm>
        </p:spPr>
        <p:txBody>
          <a:bodyPr/>
          <a:lstStyle/>
          <a:p>
            <a:r>
              <a:rPr lang="en-GB" dirty="0" smtClean="0"/>
              <a:t>In practice we do not start with the right clusters – we need a way to find them</a:t>
            </a:r>
          </a:p>
          <a:p>
            <a:r>
              <a:rPr lang="en-GB" dirty="0" smtClean="0"/>
              <a:t>Change in modularity (delta Q) is the way to do this. Calculate the total modularity of the graph, and then calculate the modularity of the graph after a cluster has been build.</a:t>
            </a:r>
          </a:p>
          <a:p>
            <a:r>
              <a:rPr lang="en-GB" dirty="0" smtClean="0"/>
              <a:t>Go through all possible cluster for each node and find what gives the maximum total modularity score, and assign it to the cluster.</a:t>
            </a:r>
          </a:p>
          <a:p>
            <a:r>
              <a:rPr lang="en-GB" dirty="0" smtClean="0"/>
              <a:t>A lot of number crunching! Luckily we have statistical language designed explicitly for exactly that.</a:t>
            </a:r>
          </a:p>
          <a:p>
            <a:pPr marL="0" indent="0">
              <a:buNone/>
            </a:pPr>
            <a:endParaRPr lang="en-GB" dirty="0"/>
          </a:p>
        </p:txBody>
      </p:sp>
    </p:spTree>
    <p:extLst>
      <p:ext uri="{BB962C8B-B14F-4D97-AF65-F5344CB8AC3E}">
        <p14:creationId xmlns:p14="http://schemas.microsoft.com/office/powerpoint/2010/main" val="304720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2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659026" y="1773838"/>
            <a:ext cx="7683707" cy="369332"/>
          </a:xfrm>
          <a:prstGeom prst="rect">
            <a:avLst/>
          </a:prstGeom>
          <a:noFill/>
        </p:spPr>
        <p:txBody>
          <a:bodyPr wrap="none" rtlCol="0">
            <a:spAutoFit/>
          </a:bodyPr>
          <a:lstStyle/>
          <a:p>
            <a:pPr marL="285750" indent="-285750">
              <a:buFont typeface="Arial" panose="020B0604020202020204" pitchFamily="34" charset="0"/>
              <a:buChar char="•"/>
            </a:pPr>
            <a:r>
              <a:rPr lang="en-GB" dirty="0" smtClean="0"/>
              <a:t>Equation for calculating modularity change – don’t panic, diagrams next slide</a:t>
            </a:r>
            <a:endParaRPr lang="en-GB" dirty="0"/>
          </a:p>
        </p:txBody>
      </p:sp>
      <p:pic>
        <p:nvPicPr>
          <p:cNvPr id="34" name="Picture 33"/>
          <p:cNvPicPr>
            <a:picLocks noChangeAspect="1"/>
          </p:cNvPicPr>
          <p:nvPr/>
        </p:nvPicPr>
        <p:blipFill rotWithShape="1">
          <a:blip r:embed="rId2"/>
          <a:srcRect l="3793" t="23304"/>
          <a:stretch/>
        </p:blipFill>
        <p:spPr>
          <a:xfrm>
            <a:off x="2263087" y="2440416"/>
            <a:ext cx="7665825" cy="1044184"/>
          </a:xfrm>
          <a:prstGeom prst="rect">
            <a:avLst/>
          </a:prstGeom>
        </p:spPr>
      </p:pic>
      <p:sp>
        <p:nvSpPr>
          <p:cNvPr id="35" name="TextBox 34"/>
          <p:cNvSpPr txBox="1"/>
          <p:nvPr/>
        </p:nvSpPr>
        <p:spPr>
          <a:xfrm>
            <a:off x="659026" y="4001288"/>
            <a:ext cx="11026467" cy="230832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Calculate the Modularity (Q) of the graph you would get if the node you’re interested in (i) were to be moved into a particular cluster (C)</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Then subtract the Q of the graph if the two were kept separate.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This gives you the delta Q – the change in modularity if you made this change</a:t>
            </a:r>
          </a:p>
          <a:p>
            <a:endParaRPr lang="en-GB" dirty="0"/>
          </a:p>
          <a:p>
            <a:pPr marL="285750" indent="-285750">
              <a:buFont typeface="Arial" panose="020B0604020202020204" pitchFamily="34" charset="0"/>
              <a:buChar char="•"/>
            </a:pPr>
            <a:r>
              <a:rPr lang="en-GB" dirty="0" smtClean="0"/>
              <a:t>Go through all possible communities for each node and find what gives the maximum total modularity score</a:t>
            </a:r>
          </a:p>
        </p:txBody>
      </p:sp>
      <p:sp>
        <p:nvSpPr>
          <p:cNvPr id="76" name="Title 1"/>
          <p:cNvSpPr>
            <a:spLocks noGrp="1"/>
          </p:cNvSpPr>
          <p:nvPr>
            <p:ph type="title"/>
          </p:nvPr>
        </p:nvSpPr>
        <p:spPr>
          <a:xfrm>
            <a:off x="838200" y="45655"/>
            <a:ext cx="10515600" cy="1325563"/>
          </a:xfrm>
        </p:spPr>
        <p:txBody>
          <a:bodyPr/>
          <a:lstStyle/>
          <a:p>
            <a:pPr algn="ctr"/>
            <a:r>
              <a:rPr lang="en-GB" dirty="0" smtClean="0">
                <a:solidFill>
                  <a:schemeClr val="bg1"/>
                </a:solidFill>
              </a:rPr>
              <a:t>Change in Modularity</a:t>
            </a:r>
            <a:endParaRPr lang="en-GB" dirty="0">
              <a:solidFill>
                <a:schemeClr val="bg1"/>
              </a:solidFill>
            </a:endParaRPr>
          </a:p>
        </p:txBody>
      </p:sp>
    </p:spTree>
    <p:extLst>
      <p:ext uri="{BB962C8B-B14F-4D97-AF65-F5344CB8AC3E}">
        <p14:creationId xmlns:p14="http://schemas.microsoft.com/office/powerpoint/2010/main" val="2936872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66722" y="421943"/>
            <a:ext cx="2266685" cy="1394646"/>
            <a:chOff x="515607" y="216613"/>
            <a:chExt cx="9789929" cy="6023548"/>
          </a:xfrm>
        </p:grpSpPr>
        <p:sp>
          <p:nvSpPr>
            <p:cNvPr id="5" name="Oval 4"/>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6363730" y="1948247"/>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15607" y="216613"/>
              <a:ext cx="7437268" cy="4484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p:cNvCxnSpPr>
              <a:stCxn id="6" idx="2"/>
              <a:endCxn id="13" idx="6"/>
            </p:cNvCxnSpPr>
            <p:nvPr/>
          </p:nvCxnSpPr>
          <p:spPr>
            <a:xfrm flipH="1">
              <a:off x="4069064" y="2458993"/>
              <a:ext cx="2294666" cy="69623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flipV="1">
              <a:off x="7385222" y="2310712"/>
              <a:ext cx="1898822" cy="1482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2" idx="6"/>
            </p:cNvCxnSpPr>
            <p:nvPr/>
          </p:nvCxnSpPr>
          <p:spPr>
            <a:xfrm flipH="1" flipV="1">
              <a:off x="4132351" y="1473436"/>
              <a:ext cx="2380973" cy="62440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0"/>
              <a:endCxn id="6" idx="3"/>
            </p:cNvCxnSpPr>
            <p:nvPr/>
          </p:nvCxnSpPr>
          <p:spPr>
            <a:xfrm flipV="1">
              <a:off x="6021860" y="2820145"/>
              <a:ext cx="491464" cy="18877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6"/>
              <a:endCxn id="8"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2"/>
              <a:endCxn id="11" idx="6"/>
            </p:cNvCxnSpPr>
            <p:nvPr/>
          </p:nvCxnSpPr>
          <p:spPr>
            <a:xfrm flipH="1">
              <a:off x="2378232" y="3155231"/>
              <a:ext cx="62389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7"/>
              <a:endCxn id="12" idx="5"/>
            </p:cNvCxnSpPr>
            <p:nvPr/>
          </p:nvCxnSpPr>
          <p:spPr>
            <a:xfrm flipV="1">
              <a:off x="3912815" y="1850656"/>
              <a:ext cx="63287" cy="92735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0"/>
              <a:endCxn id="10" idx="4"/>
            </p:cNvCxnSpPr>
            <p:nvPr/>
          </p:nvCxnSpPr>
          <p:spPr>
            <a:xfrm flipH="1" flipV="1">
              <a:off x="1808595" y="2006905"/>
              <a:ext cx="36168" cy="61485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1"/>
              <a:endCxn id="10" idx="5"/>
            </p:cNvCxnSpPr>
            <p:nvPr/>
          </p:nvCxnSpPr>
          <p:spPr>
            <a:xfrm flipH="1" flipV="1">
              <a:off x="2185815" y="1850656"/>
              <a:ext cx="972560" cy="92735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2"/>
              <a:endCxn id="10" idx="6"/>
            </p:cNvCxnSpPr>
            <p:nvPr/>
          </p:nvCxnSpPr>
          <p:spPr>
            <a:xfrm flipH="1">
              <a:off x="2342064" y="1473436"/>
              <a:ext cx="72334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998594" y="540055"/>
            <a:ext cx="2185481" cy="1344683"/>
            <a:chOff x="515607" y="216613"/>
            <a:chExt cx="9789929" cy="6023548"/>
          </a:xfrm>
        </p:grpSpPr>
        <p:sp>
          <p:nvSpPr>
            <p:cNvPr id="25" name="Oval 24"/>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6363730" y="1948247"/>
              <a:ext cx="1021492" cy="1021492"/>
            </a:xfrm>
            <a:prstGeom prst="ellipse">
              <a:avLst/>
            </a:prstGeom>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515607" y="216613"/>
              <a:ext cx="7220027" cy="4484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Connector 33"/>
            <p:cNvCxnSpPr>
              <a:stCxn id="26" idx="2"/>
              <a:endCxn id="33" idx="6"/>
            </p:cNvCxnSpPr>
            <p:nvPr/>
          </p:nvCxnSpPr>
          <p:spPr>
            <a:xfrm flipH="1">
              <a:off x="4069064" y="2458993"/>
              <a:ext cx="2294666" cy="69623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6"/>
              <a:endCxn id="27" idx="2"/>
            </p:cNvCxnSpPr>
            <p:nvPr/>
          </p:nvCxnSpPr>
          <p:spPr>
            <a:xfrm flipV="1">
              <a:off x="7385222" y="2310712"/>
              <a:ext cx="1898822" cy="14828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6" idx="1"/>
              <a:endCxn id="32" idx="6"/>
            </p:cNvCxnSpPr>
            <p:nvPr/>
          </p:nvCxnSpPr>
          <p:spPr>
            <a:xfrm flipH="1" flipV="1">
              <a:off x="4132351" y="1473436"/>
              <a:ext cx="2380973" cy="6244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5" idx="0"/>
              <a:endCxn id="26" idx="3"/>
            </p:cNvCxnSpPr>
            <p:nvPr/>
          </p:nvCxnSpPr>
          <p:spPr>
            <a:xfrm flipV="1">
              <a:off x="6021860" y="2820145"/>
              <a:ext cx="491464" cy="188777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5" idx="6"/>
              <a:endCxn id="28"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3" idx="2"/>
              <a:endCxn id="31" idx="6"/>
            </p:cNvCxnSpPr>
            <p:nvPr/>
          </p:nvCxnSpPr>
          <p:spPr>
            <a:xfrm flipH="1">
              <a:off x="2378232" y="3155231"/>
              <a:ext cx="62389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3" idx="7"/>
              <a:endCxn id="32" idx="5"/>
            </p:cNvCxnSpPr>
            <p:nvPr/>
          </p:nvCxnSpPr>
          <p:spPr>
            <a:xfrm flipV="1">
              <a:off x="3912815" y="1850656"/>
              <a:ext cx="63287"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0"/>
              <a:endCxn id="30" idx="4"/>
            </p:cNvCxnSpPr>
            <p:nvPr/>
          </p:nvCxnSpPr>
          <p:spPr>
            <a:xfrm flipH="1" flipV="1">
              <a:off x="1808595" y="2006905"/>
              <a:ext cx="36168" cy="6148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3" idx="1"/>
              <a:endCxn id="30" idx="5"/>
            </p:cNvCxnSpPr>
            <p:nvPr/>
          </p:nvCxnSpPr>
          <p:spPr>
            <a:xfrm flipH="1" flipV="1">
              <a:off x="2185815" y="1850656"/>
              <a:ext cx="972560"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2"/>
              <a:endCxn id="30" idx="6"/>
            </p:cNvCxnSpPr>
            <p:nvPr/>
          </p:nvCxnSpPr>
          <p:spPr>
            <a:xfrm flipH="1">
              <a:off x="2342064" y="1473436"/>
              <a:ext cx="723349" cy="0"/>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44" name="Picture 43"/>
          <p:cNvPicPr>
            <a:picLocks noChangeAspect="1"/>
          </p:cNvPicPr>
          <p:nvPr/>
        </p:nvPicPr>
        <p:blipFill rotWithShape="1">
          <a:blip r:embed="rId2"/>
          <a:srcRect l="3793" t="23304"/>
          <a:stretch/>
        </p:blipFill>
        <p:spPr>
          <a:xfrm>
            <a:off x="2104008" y="3022042"/>
            <a:ext cx="5883103" cy="715920"/>
          </a:xfrm>
          <a:prstGeom prst="rect">
            <a:avLst/>
          </a:prstGeom>
        </p:spPr>
      </p:pic>
      <p:cxnSp>
        <p:nvCxnSpPr>
          <p:cNvPr id="46" name="Straight Arrow Connector 45"/>
          <p:cNvCxnSpPr/>
          <p:nvPr/>
        </p:nvCxnSpPr>
        <p:spPr>
          <a:xfrm flipH="1" flipV="1">
            <a:off x="2589919" y="1987433"/>
            <a:ext cx="641159" cy="10328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527935" y="1460310"/>
            <a:ext cx="1640212" cy="15600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203977" y="4895870"/>
            <a:ext cx="2266685" cy="1394646"/>
            <a:chOff x="515607" y="216613"/>
            <a:chExt cx="9789929" cy="6023548"/>
          </a:xfrm>
        </p:grpSpPr>
        <p:sp>
          <p:nvSpPr>
            <p:cNvPr id="50" name="Oval 49"/>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6363730" y="1948247"/>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515607" y="216613"/>
              <a:ext cx="4931821" cy="44847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p:cNvCxnSpPr>
              <a:stCxn id="51" idx="2"/>
              <a:endCxn id="58" idx="6"/>
            </p:cNvCxnSpPr>
            <p:nvPr/>
          </p:nvCxnSpPr>
          <p:spPr>
            <a:xfrm flipH="1">
              <a:off x="4069064" y="2458993"/>
              <a:ext cx="2294666" cy="6962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1" idx="6"/>
              <a:endCxn id="52" idx="2"/>
            </p:cNvCxnSpPr>
            <p:nvPr/>
          </p:nvCxnSpPr>
          <p:spPr>
            <a:xfrm flipV="1">
              <a:off x="7385222" y="2310712"/>
              <a:ext cx="1898822" cy="1482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1"/>
              <a:endCxn id="57" idx="6"/>
            </p:cNvCxnSpPr>
            <p:nvPr/>
          </p:nvCxnSpPr>
          <p:spPr>
            <a:xfrm flipH="1" flipV="1">
              <a:off x="4132351" y="1473436"/>
              <a:ext cx="2380973" cy="62440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0"/>
              <a:endCxn id="51" idx="3"/>
            </p:cNvCxnSpPr>
            <p:nvPr/>
          </p:nvCxnSpPr>
          <p:spPr>
            <a:xfrm flipV="1">
              <a:off x="6021860" y="2820145"/>
              <a:ext cx="491464" cy="18877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6"/>
              <a:endCxn id="53"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8" idx="2"/>
              <a:endCxn id="56" idx="6"/>
            </p:cNvCxnSpPr>
            <p:nvPr/>
          </p:nvCxnSpPr>
          <p:spPr>
            <a:xfrm flipH="1">
              <a:off x="2378232" y="3155231"/>
              <a:ext cx="62389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8" idx="7"/>
              <a:endCxn id="57" idx="5"/>
            </p:cNvCxnSpPr>
            <p:nvPr/>
          </p:nvCxnSpPr>
          <p:spPr>
            <a:xfrm flipV="1">
              <a:off x="3912815" y="1850656"/>
              <a:ext cx="63287" cy="92735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0"/>
              <a:endCxn id="55" idx="4"/>
            </p:cNvCxnSpPr>
            <p:nvPr/>
          </p:nvCxnSpPr>
          <p:spPr>
            <a:xfrm flipH="1" flipV="1">
              <a:off x="1808595" y="2006905"/>
              <a:ext cx="36168" cy="61485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8" idx="1"/>
              <a:endCxn id="55" idx="5"/>
            </p:cNvCxnSpPr>
            <p:nvPr/>
          </p:nvCxnSpPr>
          <p:spPr>
            <a:xfrm flipH="1" flipV="1">
              <a:off x="2185815" y="1850656"/>
              <a:ext cx="972560" cy="92735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7" idx="2"/>
              <a:endCxn id="55" idx="6"/>
            </p:cNvCxnSpPr>
            <p:nvPr/>
          </p:nvCxnSpPr>
          <p:spPr>
            <a:xfrm flipH="1">
              <a:off x="2342064" y="1473436"/>
              <a:ext cx="72334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173303" y="4835984"/>
            <a:ext cx="2266685" cy="1394646"/>
            <a:chOff x="515607" y="216613"/>
            <a:chExt cx="9789929" cy="6023548"/>
          </a:xfrm>
        </p:grpSpPr>
        <p:sp>
          <p:nvSpPr>
            <p:cNvPr id="73" name="Oval 72"/>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p:cNvSpPr/>
            <p:nvPr/>
          </p:nvSpPr>
          <p:spPr>
            <a:xfrm>
              <a:off x="6363730" y="1948247"/>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515607" y="216613"/>
              <a:ext cx="4931821" cy="44847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Connector 81"/>
            <p:cNvCxnSpPr>
              <a:stCxn id="74" idx="2"/>
              <a:endCxn id="81" idx="6"/>
            </p:cNvCxnSpPr>
            <p:nvPr/>
          </p:nvCxnSpPr>
          <p:spPr>
            <a:xfrm flipH="1">
              <a:off x="4069064" y="2458993"/>
              <a:ext cx="2294666" cy="69623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6"/>
              <a:endCxn id="75" idx="2"/>
            </p:cNvCxnSpPr>
            <p:nvPr/>
          </p:nvCxnSpPr>
          <p:spPr>
            <a:xfrm flipV="1">
              <a:off x="7385222" y="2310712"/>
              <a:ext cx="1898822" cy="1482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4" idx="1"/>
              <a:endCxn id="80" idx="6"/>
            </p:cNvCxnSpPr>
            <p:nvPr/>
          </p:nvCxnSpPr>
          <p:spPr>
            <a:xfrm flipH="1" flipV="1">
              <a:off x="4132351" y="1473436"/>
              <a:ext cx="2380973" cy="62440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3" idx="0"/>
              <a:endCxn id="74" idx="3"/>
            </p:cNvCxnSpPr>
            <p:nvPr/>
          </p:nvCxnSpPr>
          <p:spPr>
            <a:xfrm flipV="1">
              <a:off x="6021860" y="2820145"/>
              <a:ext cx="491464" cy="18877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3" idx="6"/>
              <a:endCxn id="76"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1" idx="2"/>
              <a:endCxn id="79" idx="6"/>
            </p:cNvCxnSpPr>
            <p:nvPr/>
          </p:nvCxnSpPr>
          <p:spPr>
            <a:xfrm flipH="1">
              <a:off x="2378232" y="3155231"/>
              <a:ext cx="62389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1" idx="7"/>
              <a:endCxn id="80" idx="5"/>
            </p:cNvCxnSpPr>
            <p:nvPr/>
          </p:nvCxnSpPr>
          <p:spPr>
            <a:xfrm flipV="1">
              <a:off x="3912815" y="1850656"/>
              <a:ext cx="63287" cy="92735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0"/>
              <a:endCxn id="78" idx="4"/>
            </p:cNvCxnSpPr>
            <p:nvPr/>
          </p:nvCxnSpPr>
          <p:spPr>
            <a:xfrm flipH="1" flipV="1">
              <a:off x="1808595" y="2006905"/>
              <a:ext cx="36168" cy="61485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1"/>
              <a:endCxn id="78" idx="5"/>
            </p:cNvCxnSpPr>
            <p:nvPr/>
          </p:nvCxnSpPr>
          <p:spPr>
            <a:xfrm flipH="1" flipV="1">
              <a:off x="2185815" y="1850656"/>
              <a:ext cx="972560" cy="92735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2"/>
              <a:endCxn id="78" idx="6"/>
            </p:cNvCxnSpPr>
            <p:nvPr/>
          </p:nvCxnSpPr>
          <p:spPr>
            <a:xfrm flipH="1">
              <a:off x="2342064" y="1473436"/>
              <a:ext cx="72334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97" name="Straight Arrow Connector 96"/>
          <p:cNvCxnSpPr/>
          <p:nvPr/>
        </p:nvCxnSpPr>
        <p:spPr>
          <a:xfrm flipH="1">
            <a:off x="2478852" y="3771063"/>
            <a:ext cx="3123986" cy="13652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a:off x="5561968" y="3728115"/>
            <a:ext cx="873252" cy="126907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7657833" y="4757478"/>
            <a:ext cx="2266685" cy="1394646"/>
            <a:chOff x="515607" y="216613"/>
            <a:chExt cx="9789929" cy="6023548"/>
          </a:xfrm>
        </p:grpSpPr>
        <p:sp>
          <p:nvSpPr>
            <p:cNvPr id="106" name="Oval 105"/>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p:cNvSpPr/>
            <p:nvPr/>
          </p:nvSpPr>
          <p:spPr>
            <a:xfrm>
              <a:off x="6363730" y="1948247"/>
              <a:ext cx="1021492" cy="1021492"/>
            </a:xfrm>
            <a:prstGeom prst="ellipse">
              <a:avLst/>
            </a:prstGeom>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p:cNvSpPr/>
            <p:nvPr/>
          </p:nvSpPr>
          <p:spPr>
            <a:xfrm>
              <a:off x="515607" y="216613"/>
              <a:ext cx="4931821" cy="44847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5" name="Straight Connector 114"/>
            <p:cNvCxnSpPr>
              <a:stCxn id="107" idx="2"/>
              <a:endCxn id="114" idx="6"/>
            </p:cNvCxnSpPr>
            <p:nvPr/>
          </p:nvCxnSpPr>
          <p:spPr>
            <a:xfrm flipH="1">
              <a:off x="4069064" y="2458993"/>
              <a:ext cx="2294666" cy="69623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7" idx="6"/>
              <a:endCxn id="108" idx="2"/>
            </p:cNvCxnSpPr>
            <p:nvPr/>
          </p:nvCxnSpPr>
          <p:spPr>
            <a:xfrm flipV="1">
              <a:off x="7385222" y="2310712"/>
              <a:ext cx="1898822" cy="14828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7" idx="1"/>
              <a:endCxn id="113" idx="6"/>
            </p:cNvCxnSpPr>
            <p:nvPr/>
          </p:nvCxnSpPr>
          <p:spPr>
            <a:xfrm flipH="1" flipV="1">
              <a:off x="4132351" y="1473436"/>
              <a:ext cx="2380973" cy="62440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6" idx="0"/>
              <a:endCxn id="107" idx="3"/>
            </p:cNvCxnSpPr>
            <p:nvPr/>
          </p:nvCxnSpPr>
          <p:spPr>
            <a:xfrm flipV="1">
              <a:off x="6021860" y="2820145"/>
              <a:ext cx="491464" cy="188777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6" idx="6"/>
              <a:endCxn id="109"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14" idx="2"/>
              <a:endCxn id="112" idx="6"/>
            </p:cNvCxnSpPr>
            <p:nvPr/>
          </p:nvCxnSpPr>
          <p:spPr>
            <a:xfrm flipH="1">
              <a:off x="2378232" y="3155231"/>
              <a:ext cx="62389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4" idx="7"/>
              <a:endCxn id="113" idx="5"/>
            </p:cNvCxnSpPr>
            <p:nvPr/>
          </p:nvCxnSpPr>
          <p:spPr>
            <a:xfrm flipV="1">
              <a:off x="3912815" y="1850656"/>
              <a:ext cx="63287" cy="92735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2" idx="0"/>
              <a:endCxn id="111" idx="4"/>
            </p:cNvCxnSpPr>
            <p:nvPr/>
          </p:nvCxnSpPr>
          <p:spPr>
            <a:xfrm flipH="1" flipV="1">
              <a:off x="1808595" y="2006905"/>
              <a:ext cx="36168" cy="61485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4" idx="1"/>
              <a:endCxn id="111" idx="5"/>
            </p:cNvCxnSpPr>
            <p:nvPr/>
          </p:nvCxnSpPr>
          <p:spPr>
            <a:xfrm flipH="1" flipV="1">
              <a:off x="2185815" y="1850656"/>
              <a:ext cx="972560" cy="92735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3" idx="2"/>
              <a:endCxn id="111" idx="6"/>
            </p:cNvCxnSpPr>
            <p:nvPr/>
          </p:nvCxnSpPr>
          <p:spPr>
            <a:xfrm flipH="1">
              <a:off x="2342064" y="1473436"/>
              <a:ext cx="72334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25" name="Straight Arrow Connector 124"/>
          <p:cNvCxnSpPr/>
          <p:nvPr/>
        </p:nvCxnSpPr>
        <p:spPr>
          <a:xfrm>
            <a:off x="7506674" y="3737962"/>
            <a:ext cx="480437" cy="9782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2884998" y="607416"/>
            <a:ext cx="2057294" cy="830997"/>
          </a:xfrm>
          <a:prstGeom prst="rect">
            <a:avLst/>
          </a:prstGeom>
          <a:noFill/>
        </p:spPr>
        <p:txBody>
          <a:bodyPr wrap="none" rtlCol="0">
            <a:spAutoFit/>
          </a:bodyPr>
          <a:lstStyle/>
          <a:p>
            <a:r>
              <a:rPr lang="en-GB" sz="2400" dirty="0" smtClean="0"/>
              <a:t>Sum of links in </a:t>
            </a:r>
          </a:p>
          <a:p>
            <a:r>
              <a:rPr lang="en-GB" sz="2400" dirty="0" smtClean="0"/>
              <a:t>new cluster</a:t>
            </a:r>
            <a:endParaRPr lang="en-GB" sz="2400" dirty="0"/>
          </a:p>
        </p:txBody>
      </p:sp>
      <p:sp>
        <p:nvSpPr>
          <p:cNvPr id="129" name="TextBox 128"/>
          <p:cNvSpPr txBox="1"/>
          <p:nvPr/>
        </p:nvSpPr>
        <p:spPr>
          <a:xfrm>
            <a:off x="8434326" y="575870"/>
            <a:ext cx="2160656" cy="1569660"/>
          </a:xfrm>
          <a:prstGeom prst="rect">
            <a:avLst/>
          </a:prstGeom>
          <a:noFill/>
        </p:spPr>
        <p:txBody>
          <a:bodyPr wrap="none" rtlCol="0">
            <a:spAutoFit/>
          </a:bodyPr>
          <a:lstStyle/>
          <a:p>
            <a:r>
              <a:rPr lang="en-GB" sz="2400" dirty="0" smtClean="0"/>
              <a:t>Sum of links </a:t>
            </a:r>
          </a:p>
          <a:p>
            <a:r>
              <a:rPr lang="en-GB" sz="2400" dirty="0" smtClean="0"/>
              <a:t>from old cluster</a:t>
            </a:r>
          </a:p>
          <a:p>
            <a:r>
              <a:rPr lang="en-GB" sz="2400" dirty="0" smtClean="0"/>
              <a:t>and links from</a:t>
            </a:r>
          </a:p>
          <a:p>
            <a:r>
              <a:rPr lang="en-GB" sz="2400" dirty="0" smtClean="0"/>
              <a:t>node</a:t>
            </a:r>
            <a:endParaRPr lang="en-GB" sz="2400" dirty="0"/>
          </a:p>
        </p:txBody>
      </p:sp>
      <p:sp>
        <p:nvSpPr>
          <p:cNvPr id="131" name="TextBox 130"/>
          <p:cNvSpPr txBox="1"/>
          <p:nvPr/>
        </p:nvSpPr>
        <p:spPr>
          <a:xfrm>
            <a:off x="998070" y="4038203"/>
            <a:ext cx="2057294" cy="830997"/>
          </a:xfrm>
          <a:prstGeom prst="rect">
            <a:avLst/>
          </a:prstGeom>
          <a:noFill/>
        </p:spPr>
        <p:txBody>
          <a:bodyPr wrap="none" rtlCol="0">
            <a:spAutoFit/>
          </a:bodyPr>
          <a:lstStyle/>
          <a:p>
            <a:r>
              <a:rPr lang="en-GB" sz="2400" dirty="0" smtClean="0"/>
              <a:t>Sum of links in </a:t>
            </a:r>
          </a:p>
          <a:p>
            <a:r>
              <a:rPr lang="en-GB" sz="2400" dirty="0" smtClean="0"/>
              <a:t>old cluster</a:t>
            </a:r>
            <a:endParaRPr lang="en-GB" sz="2400" dirty="0"/>
          </a:p>
        </p:txBody>
      </p:sp>
      <p:sp>
        <p:nvSpPr>
          <p:cNvPr id="132" name="TextBox 131"/>
          <p:cNvSpPr txBox="1"/>
          <p:nvPr/>
        </p:nvSpPr>
        <p:spPr>
          <a:xfrm>
            <a:off x="4098171" y="6138019"/>
            <a:ext cx="2429063" cy="830997"/>
          </a:xfrm>
          <a:prstGeom prst="rect">
            <a:avLst/>
          </a:prstGeom>
          <a:noFill/>
        </p:spPr>
        <p:txBody>
          <a:bodyPr wrap="none" rtlCol="0">
            <a:spAutoFit/>
          </a:bodyPr>
          <a:lstStyle/>
          <a:p>
            <a:r>
              <a:rPr lang="en-GB" sz="2400" dirty="0" smtClean="0"/>
              <a:t>Sum of links from </a:t>
            </a:r>
          </a:p>
          <a:p>
            <a:r>
              <a:rPr lang="en-GB" sz="2400" dirty="0" smtClean="0"/>
              <a:t>old cluster</a:t>
            </a:r>
            <a:endParaRPr lang="en-GB" sz="2400" dirty="0"/>
          </a:p>
        </p:txBody>
      </p:sp>
      <p:sp>
        <p:nvSpPr>
          <p:cNvPr id="133" name="TextBox 132"/>
          <p:cNvSpPr txBox="1"/>
          <p:nvPr/>
        </p:nvSpPr>
        <p:spPr>
          <a:xfrm>
            <a:off x="8814454" y="4265355"/>
            <a:ext cx="3389069" cy="830997"/>
          </a:xfrm>
          <a:prstGeom prst="rect">
            <a:avLst/>
          </a:prstGeom>
          <a:noFill/>
        </p:spPr>
        <p:txBody>
          <a:bodyPr wrap="none" rtlCol="0">
            <a:spAutoFit/>
          </a:bodyPr>
          <a:lstStyle/>
          <a:p>
            <a:r>
              <a:rPr lang="en-GB" sz="2400" dirty="0" smtClean="0"/>
              <a:t>Sum of links from node </a:t>
            </a:r>
          </a:p>
          <a:p>
            <a:r>
              <a:rPr lang="en-GB" sz="2400" dirty="0" smtClean="0"/>
              <a:t>to be added to old cluster</a:t>
            </a:r>
            <a:endParaRPr lang="en-GB" sz="2400" dirty="0"/>
          </a:p>
        </p:txBody>
      </p:sp>
    </p:spTree>
    <p:extLst>
      <p:ext uri="{BB962C8B-B14F-4D97-AF65-F5344CB8AC3E}">
        <p14:creationId xmlns:p14="http://schemas.microsoft.com/office/powerpoint/2010/main" val="44217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131" grpId="0"/>
      <p:bldP spid="132" grpId="0"/>
      <p:bldP spid="1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0" y="-642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124970" y="76442"/>
            <a:ext cx="10515600" cy="1325563"/>
          </a:xfrm>
        </p:spPr>
        <p:txBody>
          <a:bodyPr/>
          <a:lstStyle/>
          <a:p>
            <a:r>
              <a:rPr lang="en-GB" dirty="0" smtClean="0">
                <a:solidFill>
                  <a:schemeClr val="bg1"/>
                </a:solidFill>
              </a:rPr>
              <a:t>Running the Louvain algorithm</a:t>
            </a:r>
            <a:endParaRPr lang="en-GB" dirty="0">
              <a:solidFill>
                <a:schemeClr val="bg1"/>
              </a:solidFill>
            </a:endParaRPr>
          </a:p>
        </p:txBody>
      </p:sp>
      <p:grpSp>
        <p:nvGrpSpPr>
          <p:cNvPr id="4" name="Group 3"/>
          <p:cNvGrpSpPr/>
          <p:nvPr/>
        </p:nvGrpSpPr>
        <p:grpSpPr>
          <a:xfrm>
            <a:off x="1379070" y="1924972"/>
            <a:ext cx="1603674" cy="941240"/>
            <a:chOff x="1275126" y="939967"/>
            <a:chExt cx="9030410" cy="5300194"/>
          </a:xfrm>
        </p:grpSpPr>
        <p:sp>
          <p:nvSpPr>
            <p:cNvPr id="5" name="Oval 4"/>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6363730" y="1948247"/>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p:cNvCxnSpPr>
              <a:stCxn id="6" idx="2"/>
              <a:endCxn id="13" idx="6"/>
            </p:cNvCxnSpPr>
            <p:nvPr/>
          </p:nvCxnSpPr>
          <p:spPr>
            <a:xfrm flipH="1">
              <a:off x="4069064" y="2458993"/>
              <a:ext cx="2294666" cy="6962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flipV="1">
              <a:off x="7385222" y="2310712"/>
              <a:ext cx="1898822" cy="1482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2" idx="6"/>
            </p:cNvCxnSpPr>
            <p:nvPr/>
          </p:nvCxnSpPr>
          <p:spPr>
            <a:xfrm flipH="1" flipV="1">
              <a:off x="4132351" y="1473436"/>
              <a:ext cx="2380973" cy="624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0"/>
              <a:endCxn id="6" idx="3"/>
            </p:cNvCxnSpPr>
            <p:nvPr/>
          </p:nvCxnSpPr>
          <p:spPr>
            <a:xfrm flipV="1">
              <a:off x="6021860" y="2820145"/>
              <a:ext cx="491464" cy="18877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6"/>
              <a:endCxn id="8"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2"/>
              <a:endCxn id="11" idx="6"/>
            </p:cNvCxnSpPr>
            <p:nvPr/>
          </p:nvCxnSpPr>
          <p:spPr>
            <a:xfrm flipH="1">
              <a:off x="2378232" y="3155231"/>
              <a:ext cx="62389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7"/>
              <a:endCxn id="12" idx="5"/>
            </p:cNvCxnSpPr>
            <p:nvPr/>
          </p:nvCxnSpPr>
          <p:spPr>
            <a:xfrm flipV="1">
              <a:off x="3912815" y="1850656"/>
              <a:ext cx="63287"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0"/>
              <a:endCxn id="10" idx="4"/>
            </p:cNvCxnSpPr>
            <p:nvPr/>
          </p:nvCxnSpPr>
          <p:spPr>
            <a:xfrm flipH="1" flipV="1">
              <a:off x="1808595" y="2006905"/>
              <a:ext cx="36168" cy="6148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1"/>
              <a:endCxn id="10" idx="5"/>
            </p:cNvCxnSpPr>
            <p:nvPr/>
          </p:nvCxnSpPr>
          <p:spPr>
            <a:xfrm flipH="1" flipV="1">
              <a:off x="2185815" y="1850656"/>
              <a:ext cx="972560"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2"/>
              <a:endCxn id="10" idx="6"/>
            </p:cNvCxnSpPr>
            <p:nvPr/>
          </p:nvCxnSpPr>
          <p:spPr>
            <a:xfrm flipH="1">
              <a:off x="2342064" y="1473436"/>
              <a:ext cx="72334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942202" y="3391498"/>
            <a:ext cx="10307595" cy="3416320"/>
          </a:xfrm>
          <a:prstGeom prst="rect">
            <a:avLst/>
          </a:prstGeom>
          <a:noFill/>
        </p:spPr>
        <p:txBody>
          <a:bodyPr wrap="square" rtlCol="0">
            <a:spAutoFit/>
          </a:bodyPr>
          <a:lstStyle/>
          <a:p>
            <a:pPr marL="342900" indent="-342900">
              <a:buFont typeface="Arial" panose="020B0604020202020204" pitchFamily="34" charset="0"/>
              <a:buChar char="•"/>
            </a:pPr>
            <a:r>
              <a:rPr lang="en-GB" dirty="0" smtClean="0"/>
              <a:t>The Louvain algorithm calculates delta Q  for smaller clusters by </a:t>
            </a:r>
            <a:r>
              <a:rPr lang="en-GB" dirty="0"/>
              <a:t>optimizing modularity </a:t>
            </a:r>
            <a:r>
              <a:rPr lang="en-GB" dirty="0" smtClean="0"/>
              <a:t>on individual nodes, </a:t>
            </a:r>
            <a:r>
              <a:rPr lang="en-GB" dirty="0"/>
              <a:t>then each small </a:t>
            </a:r>
            <a:r>
              <a:rPr lang="en-GB" dirty="0" smtClean="0"/>
              <a:t>clusters </a:t>
            </a:r>
            <a:r>
              <a:rPr lang="en-GB" dirty="0"/>
              <a:t>is grouped </a:t>
            </a:r>
            <a:r>
              <a:rPr lang="en-GB" dirty="0" smtClean="0"/>
              <a:t>with one connected </a:t>
            </a:r>
            <a:r>
              <a:rPr lang="en-GB" dirty="0"/>
              <a:t>node and the first step is </a:t>
            </a:r>
            <a:r>
              <a:rPr lang="en-GB" dirty="0" smtClean="0"/>
              <a:t>repeated.</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smtClean="0"/>
          </a:p>
          <a:p>
            <a:pPr marL="342900" indent="-342900">
              <a:buFont typeface="+mj-lt"/>
              <a:buAutoNum type="arabicPeriod"/>
            </a:pPr>
            <a:r>
              <a:rPr lang="en-GB" dirty="0" smtClean="0"/>
              <a:t>For each node – calculate the delta Q of adding it to every possible cluster (a cluster can just be another node)</a:t>
            </a:r>
          </a:p>
          <a:p>
            <a:pPr marL="342900" indent="-342900">
              <a:buFont typeface="+mj-lt"/>
              <a:buAutoNum type="arabicPeriod"/>
            </a:pPr>
            <a:r>
              <a:rPr lang="en-GB" dirty="0" smtClean="0"/>
              <a:t>Find the set of clusters that create the highest possible delta Q – rebuild the graph using them</a:t>
            </a:r>
          </a:p>
          <a:p>
            <a:pPr marL="342900" indent="-342900">
              <a:buFont typeface="+mj-lt"/>
              <a:buAutoNum type="arabicPeriod"/>
            </a:pPr>
            <a:r>
              <a:rPr lang="en-GB" dirty="0" smtClean="0"/>
              <a:t>Repeat step 1 and 2 until it is no longer possible to increase the modularity of the graph</a:t>
            </a:r>
          </a:p>
          <a:p>
            <a:pPr marL="342900" indent="-342900">
              <a:buFont typeface="+mj-lt"/>
              <a:buAutoNum type="arabicPeriod"/>
            </a:pPr>
            <a:r>
              <a:rPr lang="en-GB" dirty="0" smtClean="0"/>
              <a:t>The algorithm ends – with every node classified as belonging to a cluster (although that cluster may only contain itself)</a:t>
            </a:r>
          </a:p>
          <a:p>
            <a:pPr marL="342900" indent="-342900">
              <a:buFont typeface="+mj-lt"/>
              <a:buAutoNum type="arabicPeriod"/>
            </a:pPr>
            <a:endParaRPr lang="en-GB" dirty="0" smtClean="0"/>
          </a:p>
          <a:p>
            <a:endParaRPr lang="en-GB" dirty="0"/>
          </a:p>
        </p:txBody>
      </p:sp>
      <p:grpSp>
        <p:nvGrpSpPr>
          <p:cNvPr id="153" name="Group 152"/>
          <p:cNvGrpSpPr/>
          <p:nvPr/>
        </p:nvGrpSpPr>
        <p:grpSpPr>
          <a:xfrm>
            <a:off x="1327983" y="1799845"/>
            <a:ext cx="4187457" cy="1035473"/>
            <a:chOff x="587929" y="1780995"/>
            <a:chExt cx="4187457" cy="1035473"/>
          </a:xfrm>
        </p:grpSpPr>
        <p:grpSp>
          <p:nvGrpSpPr>
            <p:cNvPr id="63" name="Group 62"/>
            <p:cNvGrpSpPr/>
            <p:nvPr/>
          </p:nvGrpSpPr>
          <p:grpSpPr>
            <a:xfrm>
              <a:off x="3082797" y="1875228"/>
              <a:ext cx="1603674" cy="941240"/>
              <a:chOff x="1275126" y="939967"/>
              <a:chExt cx="9030410" cy="5300194"/>
            </a:xfrm>
          </p:grpSpPr>
          <p:sp>
            <p:nvSpPr>
              <p:cNvPr id="64" name="Oval 63"/>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6363730" y="1948247"/>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p:cNvCxnSpPr>
                <a:stCxn id="65" idx="2"/>
                <a:endCxn id="71" idx="6"/>
              </p:cNvCxnSpPr>
              <p:nvPr/>
            </p:nvCxnSpPr>
            <p:spPr>
              <a:xfrm flipH="1">
                <a:off x="4069064" y="2458993"/>
                <a:ext cx="2294666" cy="6962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5" idx="6"/>
                <a:endCxn id="66" idx="2"/>
              </p:cNvCxnSpPr>
              <p:nvPr/>
            </p:nvCxnSpPr>
            <p:spPr>
              <a:xfrm flipV="1">
                <a:off x="7385222" y="2310712"/>
                <a:ext cx="1898822" cy="1482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5" idx="1"/>
                <a:endCxn id="70" idx="6"/>
              </p:cNvCxnSpPr>
              <p:nvPr/>
            </p:nvCxnSpPr>
            <p:spPr>
              <a:xfrm flipH="1" flipV="1">
                <a:off x="4132351" y="1473436"/>
                <a:ext cx="2380973" cy="624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4" idx="0"/>
                <a:endCxn id="65" idx="3"/>
              </p:cNvCxnSpPr>
              <p:nvPr/>
            </p:nvCxnSpPr>
            <p:spPr>
              <a:xfrm flipV="1">
                <a:off x="6021860" y="2820145"/>
                <a:ext cx="491464" cy="18877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4" idx="6"/>
                <a:endCxn id="67"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1" idx="2"/>
                <a:endCxn id="69" idx="6"/>
              </p:cNvCxnSpPr>
              <p:nvPr/>
            </p:nvCxnSpPr>
            <p:spPr>
              <a:xfrm flipH="1">
                <a:off x="2378232" y="3155231"/>
                <a:ext cx="62389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1" idx="7"/>
                <a:endCxn id="70" idx="5"/>
              </p:cNvCxnSpPr>
              <p:nvPr/>
            </p:nvCxnSpPr>
            <p:spPr>
              <a:xfrm flipV="1">
                <a:off x="3912815" y="1850656"/>
                <a:ext cx="63287"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9" idx="0"/>
                <a:endCxn id="68" idx="4"/>
              </p:cNvCxnSpPr>
              <p:nvPr/>
            </p:nvCxnSpPr>
            <p:spPr>
              <a:xfrm flipH="1" flipV="1">
                <a:off x="1808595" y="2006905"/>
                <a:ext cx="36168" cy="6148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1" idx="1"/>
                <a:endCxn id="68" idx="5"/>
              </p:cNvCxnSpPr>
              <p:nvPr/>
            </p:nvCxnSpPr>
            <p:spPr>
              <a:xfrm flipH="1" flipV="1">
                <a:off x="2185815" y="1850656"/>
                <a:ext cx="972560"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0" idx="2"/>
                <a:endCxn id="68" idx="6"/>
              </p:cNvCxnSpPr>
              <p:nvPr/>
            </p:nvCxnSpPr>
            <p:spPr>
              <a:xfrm flipH="1">
                <a:off x="2342064" y="1473436"/>
                <a:ext cx="72334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39" name="Oval 138"/>
            <p:cNvSpPr/>
            <p:nvPr/>
          </p:nvSpPr>
          <p:spPr>
            <a:xfrm>
              <a:off x="587929" y="1861763"/>
              <a:ext cx="306691" cy="2807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p:cNvSpPr/>
            <p:nvPr/>
          </p:nvSpPr>
          <p:spPr>
            <a:xfrm>
              <a:off x="3039815" y="1780995"/>
              <a:ext cx="306691" cy="6651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p:cNvSpPr/>
            <p:nvPr/>
          </p:nvSpPr>
          <p:spPr>
            <a:xfrm>
              <a:off x="3911650" y="1949133"/>
              <a:ext cx="340403" cy="378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p:cNvSpPr/>
            <p:nvPr/>
          </p:nvSpPr>
          <p:spPr>
            <a:xfrm>
              <a:off x="4434983" y="1919985"/>
              <a:ext cx="340403" cy="378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2" name="Group 151"/>
          <p:cNvGrpSpPr/>
          <p:nvPr/>
        </p:nvGrpSpPr>
        <p:grpSpPr>
          <a:xfrm>
            <a:off x="6254752" y="1789895"/>
            <a:ext cx="1772505" cy="1012849"/>
            <a:chOff x="5002682" y="1786103"/>
            <a:chExt cx="1772505" cy="1012849"/>
          </a:xfrm>
        </p:grpSpPr>
        <p:grpSp>
          <p:nvGrpSpPr>
            <p:cNvPr id="82" name="Group 81"/>
            <p:cNvGrpSpPr/>
            <p:nvPr/>
          </p:nvGrpSpPr>
          <p:grpSpPr>
            <a:xfrm>
              <a:off x="5088589" y="1857712"/>
              <a:ext cx="1603674" cy="941240"/>
              <a:chOff x="1275126" y="939967"/>
              <a:chExt cx="9030410" cy="5300194"/>
            </a:xfrm>
          </p:grpSpPr>
          <p:sp>
            <p:nvSpPr>
              <p:cNvPr id="83" name="Oval 82"/>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p:cNvSpPr/>
              <p:nvPr/>
            </p:nvSpPr>
            <p:spPr>
              <a:xfrm>
                <a:off x="6363730" y="1948247"/>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1" name="Straight Connector 90"/>
              <p:cNvCxnSpPr>
                <a:stCxn id="84" idx="2"/>
                <a:endCxn id="90" idx="6"/>
              </p:cNvCxnSpPr>
              <p:nvPr/>
            </p:nvCxnSpPr>
            <p:spPr>
              <a:xfrm flipH="1">
                <a:off x="4069064" y="2458993"/>
                <a:ext cx="2294666" cy="6962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6"/>
                <a:endCxn id="85" idx="2"/>
              </p:cNvCxnSpPr>
              <p:nvPr/>
            </p:nvCxnSpPr>
            <p:spPr>
              <a:xfrm flipV="1">
                <a:off x="7385222" y="2310712"/>
                <a:ext cx="1898822" cy="1482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4" idx="1"/>
                <a:endCxn id="89" idx="6"/>
              </p:cNvCxnSpPr>
              <p:nvPr/>
            </p:nvCxnSpPr>
            <p:spPr>
              <a:xfrm flipH="1" flipV="1">
                <a:off x="4132351" y="1473436"/>
                <a:ext cx="2380973" cy="624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3" idx="0"/>
                <a:endCxn id="84" idx="3"/>
              </p:cNvCxnSpPr>
              <p:nvPr/>
            </p:nvCxnSpPr>
            <p:spPr>
              <a:xfrm flipV="1">
                <a:off x="6021860" y="2820145"/>
                <a:ext cx="491464" cy="18877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3" idx="6"/>
                <a:endCxn id="86"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0" idx="2"/>
                <a:endCxn id="88" idx="6"/>
              </p:cNvCxnSpPr>
              <p:nvPr/>
            </p:nvCxnSpPr>
            <p:spPr>
              <a:xfrm flipH="1">
                <a:off x="2378232" y="3155231"/>
                <a:ext cx="62389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0" idx="7"/>
                <a:endCxn id="89" idx="5"/>
              </p:cNvCxnSpPr>
              <p:nvPr/>
            </p:nvCxnSpPr>
            <p:spPr>
              <a:xfrm flipV="1">
                <a:off x="3912815" y="1850656"/>
                <a:ext cx="63287"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8" idx="0"/>
                <a:endCxn id="87" idx="4"/>
              </p:cNvCxnSpPr>
              <p:nvPr/>
            </p:nvCxnSpPr>
            <p:spPr>
              <a:xfrm flipH="1" flipV="1">
                <a:off x="1808595" y="2006905"/>
                <a:ext cx="36168" cy="6148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0" idx="1"/>
                <a:endCxn id="87" idx="5"/>
              </p:cNvCxnSpPr>
              <p:nvPr/>
            </p:nvCxnSpPr>
            <p:spPr>
              <a:xfrm flipH="1" flipV="1">
                <a:off x="2185815" y="1850656"/>
                <a:ext cx="972560"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9" idx="2"/>
                <a:endCxn id="87" idx="6"/>
              </p:cNvCxnSpPr>
              <p:nvPr/>
            </p:nvCxnSpPr>
            <p:spPr>
              <a:xfrm flipH="1">
                <a:off x="2342064" y="1473436"/>
                <a:ext cx="72334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41" name="Oval 140"/>
            <p:cNvSpPr/>
            <p:nvPr/>
          </p:nvSpPr>
          <p:spPr>
            <a:xfrm>
              <a:off x="5002682" y="1786103"/>
              <a:ext cx="708417" cy="6132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p:cNvSpPr/>
            <p:nvPr/>
          </p:nvSpPr>
          <p:spPr>
            <a:xfrm>
              <a:off x="5929257" y="1917032"/>
              <a:ext cx="340403" cy="378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p:cNvSpPr/>
            <p:nvPr/>
          </p:nvSpPr>
          <p:spPr>
            <a:xfrm>
              <a:off x="6434784" y="1917031"/>
              <a:ext cx="340403" cy="378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p:cNvSpPr/>
            <p:nvPr/>
          </p:nvSpPr>
          <p:spPr>
            <a:xfrm>
              <a:off x="5793167" y="2484576"/>
              <a:ext cx="256063" cy="3018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1" name="Group 150"/>
          <p:cNvGrpSpPr/>
          <p:nvPr/>
        </p:nvGrpSpPr>
        <p:grpSpPr>
          <a:xfrm>
            <a:off x="8621959" y="1738542"/>
            <a:ext cx="2029358" cy="1153144"/>
            <a:chOff x="6900251" y="1735653"/>
            <a:chExt cx="2029358" cy="1153144"/>
          </a:xfrm>
        </p:grpSpPr>
        <p:grpSp>
          <p:nvGrpSpPr>
            <p:cNvPr id="101" name="Group 100"/>
            <p:cNvGrpSpPr/>
            <p:nvPr/>
          </p:nvGrpSpPr>
          <p:grpSpPr>
            <a:xfrm>
              <a:off x="7222774" y="1826111"/>
              <a:ext cx="1603674" cy="941240"/>
              <a:chOff x="1275126" y="939967"/>
              <a:chExt cx="9030410" cy="5300194"/>
            </a:xfrm>
          </p:grpSpPr>
          <p:sp>
            <p:nvSpPr>
              <p:cNvPr id="102" name="Oval 101"/>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p:cNvSpPr/>
              <p:nvPr/>
            </p:nvSpPr>
            <p:spPr>
              <a:xfrm>
                <a:off x="6363730" y="1948247"/>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0" name="Straight Connector 109"/>
              <p:cNvCxnSpPr>
                <a:stCxn id="103" idx="2"/>
                <a:endCxn id="109" idx="6"/>
              </p:cNvCxnSpPr>
              <p:nvPr/>
            </p:nvCxnSpPr>
            <p:spPr>
              <a:xfrm flipH="1">
                <a:off x="4069064" y="2458993"/>
                <a:ext cx="2294666" cy="6962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3" idx="6"/>
                <a:endCxn id="104" idx="2"/>
              </p:cNvCxnSpPr>
              <p:nvPr/>
            </p:nvCxnSpPr>
            <p:spPr>
              <a:xfrm flipV="1">
                <a:off x="7385222" y="2310712"/>
                <a:ext cx="1898822" cy="1482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3" idx="1"/>
                <a:endCxn id="108" idx="6"/>
              </p:cNvCxnSpPr>
              <p:nvPr/>
            </p:nvCxnSpPr>
            <p:spPr>
              <a:xfrm flipH="1" flipV="1">
                <a:off x="4132351" y="1473436"/>
                <a:ext cx="2380973" cy="624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2" idx="0"/>
                <a:endCxn id="103" idx="3"/>
              </p:cNvCxnSpPr>
              <p:nvPr/>
            </p:nvCxnSpPr>
            <p:spPr>
              <a:xfrm flipV="1">
                <a:off x="6021860" y="2820145"/>
                <a:ext cx="491464" cy="18877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2" idx="6"/>
                <a:endCxn id="105"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2"/>
                <a:endCxn id="107" idx="6"/>
              </p:cNvCxnSpPr>
              <p:nvPr/>
            </p:nvCxnSpPr>
            <p:spPr>
              <a:xfrm flipH="1">
                <a:off x="2378232" y="3155231"/>
                <a:ext cx="62389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9" idx="7"/>
                <a:endCxn id="108" idx="5"/>
              </p:cNvCxnSpPr>
              <p:nvPr/>
            </p:nvCxnSpPr>
            <p:spPr>
              <a:xfrm flipV="1">
                <a:off x="3912815" y="1850656"/>
                <a:ext cx="63287"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7" idx="0"/>
                <a:endCxn id="106" idx="4"/>
              </p:cNvCxnSpPr>
              <p:nvPr/>
            </p:nvCxnSpPr>
            <p:spPr>
              <a:xfrm flipH="1" flipV="1">
                <a:off x="1808595" y="2006905"/>
                <a:ext cx="36168" cy="6148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9" idx="1"/>
                <a:endCxn id="106" idx="5"/>
              </p:cNvCxnSpPr>
              <p:nvPr/>
            </p:nvCxnSpPr>
            <p:spPr>
              <a:xfrm flipH="1" flipV="1">
                <a:off x="2185815" y="1850656"/>
                <a:ext cx="972560"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8" idx="2"/>
                <a:endCxn id="106" idx="6"/>
              </p:cNvCxnSpPr>
              <p:nvPr/>
            </p:nvCxnSpPr>
            <p:spPr>
              <a:xfrm flipH="1">
                <a:off x="2342064" y="1473436"/>
                <a:ext cx="72334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42" name="Oval 141"/>
            <p:cNvSpPr/>
            <p:nvPr/>
          </p:nvSpPr>
          <p:spPr>
            <a:xfrm>
              <a:off x="6900251" y="1735653"/>
              <a:ext cx="1563391" cy="6719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p:cNvSpPr/>
            <p:nvPr/>
          </p:nvSpPr>
          <p:spPr>
            <a:xfrm>
              <a:off x="8564056" y="2510430"/>
              <a:ext cx="340409" cy="378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p:cNvSpPr/>
            <p:nvPr/>
          </p:nvSpPr>
          <p:spPr>
            <a:xfrm>
              <a:off x="8589206" y="1865100"/>
              <a:ext cx="340403" cy="378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1" name="Oval 120"/>
          <p:cNvSpPr/>
          <p:nvPr/>
        </p:nvSpPr>
        <p:spPr>
          <a:xfrm>
            <a:off x="1327321" y="2193932"/>
            <a:ext cx="306691" cy="2807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p:cNvSpPr/>
          <p:nvPr/>
        </p:nvSpPr>
        <p:spPr>
          <a:xfrm>
            <a:off x="1631837" y="1880613"/>
            <a:ext cx="306691" cy="2807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p:cNvSpPr/>
          <p:nvPr/>
        </p:nvSpPr>
        <p:spPr>
          <a:xfrm>
            <a:off x="1617034" y="2184197"/>
            <a:ext cx="306691" cy="2807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p:cNvSpPr/>
          <p:nvPr/>
        </p:nvSpPr>
        <p:spPr>
          <a:xfrm>
            <a:off x="2216811" y="2041188"/>
            <a:ext cx="306691" cy="2807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p:cNvSpPr/>
          <p:nvPr/>
        </p:nvSpPr>
        <p:spPr>
          <a:xfrm>
            <a:off x="2732818" y="2041256"/>
            <a:ext cx="306691" cy="2807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p:cNvSpPr/>
          <p:nvPr/>
        </p:nvSpPr>
        <p:spPr>
          <a:xfrm>
            <a:off x="2071695" y="2536610"/>
            <a:ext cx="306691" cy="2807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p:cNvSpPr/>
          <p:nvPr/>
        </p:nvSpPr>
        <p:spPr>
          <a:xfrm>
            <a:off x="2732818" y="2641492"/>
            <a:ext cx="306691" cy="2807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p:cNvSpPr/>
          <p:nvPr/>
        </p:nvSpPr>
        <p:spPr>
          <a:xfrm>
            <a:off x="4505665" y="2461120"/>
            <a:ext cx="340403" cy="378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p:cNvSpPr/>
          <p:nvPr/>
        </p:nvSpPr>
        <p:spPr>
          <a:xfrm>
            <a:off x="5160825" y="2536109"/>
            <a:ext cx="340403" cy="378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p:cNvSpPr/>
          <p:nvPr/>
        </p:nvSpPr>
        <p:spPr>
          <a:xfrm>
            <a:off x="4101907" y="1829000"/>
            <a:ext cx="306104" cy="3484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p:cNvSpPr/>
          <p:nvPr/>
        </p:nvSpPr>
        <p:spPr>
          <a:xfrm>
            <a:off x="4075130" y="2144215"/>
            <a:ext cx="333729" cy="2947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p:cNvSpPr/>
          <p:nvPr/>
        </p:nvSpPr>
        <p:spPr>
          <a:xfrm>
            <a:off x="7679773" y="2538599"/>
            <a:ext cx="347484" cy="3573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p:cNvSpPr/>
          <p:nvPr/>
        </p:nvSpPr>
        <p:spPr>
          <a:xfrm>
            <a:off x="9638844" y="2424842"/>
            <a:ext cx="340403" cy="378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7019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157449"/>
            <a:ext cx="10515600" cy="1325563"/>
          </a:xfrm>
        </p:spPr>
        <p:txBody>
          <a:bodyPr/>
          <a:lstStyle/>
          <a:p>
            <a:pPr algn="ctr"/>
            <a:r>
              <a:rPr lang="en-GB" dirty="0" smtClean="0">
                <a:solidFill>
                  <a:schemeClr val="bg1"/>
                </a:solidFill>
              </a:rPr>
              <a:t>And Now What?</a:t>
            </a:r>
            <a:endParaRPr lang="en-GB" dirty="0">
              <a:solidFill>
                <a:schemeClr val="bg1"/>
              </a:solidFill>
            </a:endParaRPr>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r>
              <a:rPr lang="en-GB" dirty="0" smtClean="0"/>
              <a:t>The initial results were interesting to say the least.</a:t>
            </a:r>
          </a:p>
          <a:p>
            <a:pPr lvl="1"/>
            <a:r>
              <a:rPr lang="en-GB" dirty="0" smtClean="0"/>
              <a:t>7 clusters, where one cluster was 42% of all nodes, two were circa 20%, and the remaining 4 contained 6 or fewer nodes.</a:t>
            </a:r>
          </a:p>
          <a:p>
            <a:r>
              <a:rPr lang="en-GB" dirty="0" smtClean="0"/>
              <a:t>One of the limitations of how modularity operates is how it compares a cluster to the null model.</a:t>
            </a:r>
          </a:p>
          <a:p>
            <a:pPr lvl="1"/>
            <a:r>
              <a:rPr lang="en-GB" dirty="0" smtClean="0"/>
              <a:t>The number of edges inside a cluster is compared with with the expected number of edges in the cluster if the network was a random network of the same size with randomly attached edges.</a:t>
            </a:r>
          </a:p>
          <a:p>
            <a:pPr lvl="1"/>
            <a:r>
              <a:rPr lang="en-GB" dirty="0" smtClean="0"/>
              <a:t>This assumption does not scale with network size, as the number of edges between to clusters decreases as network size increases, meaning we eventually approach an edge approximation smaller than one.</a:t>
            </a:r>
          </a:p>
          <a:p>
            <a:pPr lvl="1"/>
            <a:r>
              <a:rPr lang="en-GB" dirty="0" smtClean="0"/>
              <a:t>Thus, we end up with unrealistically large clusters, containing a large amount of nodes with notably weak edge weights.</a:t>
            </a:r>
          </a:p>
          <a:p>
            <a:r>
              <a:rPr lang="en-GB" dirty="0" smtClean="0"/>
              <a:t>Can we break up these bigger clusters into more sensible units?</a:t>
            </a:r>
          </a:p>
          <a:p>
            <a:pPr lvl="1"/>
            <a:r>
              <a:rPr lang="en-GB" dirty="0" smtClean="0"/>
              <a:t>Yes we can, thanks to the addition of a resolution parameter!</a:t>
            </a:r>
          </a:p>
          <a:p>
            <a:pPr lvl="1"/>
            <a:r>
              <a:rPr lang="en-GB" dirty="0" smtClean="0"/>
              <a:t>Simply put, a parameter that controls the relative importance of edges inside a cluster when compared with the null model, to avoid underweighting.</a:t>
            </a:r>
          </a:p>
          <a:p>
            <a:endParaRPr lang="en-GB" dirty="0" smtClean="0"/>
          </a:p>
        </p:txBody>
      </p:sp>
    </p:spTree>
    <p:extLst>
      <p:ext uri="{BB962C8B-B14F-4D97-AF65-F5344CB8AC3E}">
        <p14:creationId xmlns:p14="http://schemas.microsoft.com/office/powerpoint/2010/main" val="28574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157449"/>
            <a:ext cx="10515600" cy="1325563"/>
          </a:xfrm>
        </p:spPr>
        <p:txBody>
          <a:bodyPr/>
          <a:lstStyle/>
          <a:p>
            <a:pPr algn="ctr"/>
            <a:r>
              <a:rPr lang="en-GB" dirty="0" smtClean="0">
                <a:solidFill>
                  <a:schemeClr val="bg1"/>
                </a:solidFill>
              </a:rPr>
              <a:t>We Run the Louvain Algorithm on the Leontief </a:t>
            </a:r>
            <a:r>
              <a:rPr lang="en-GB" dirty="0">
                <a:solidFill>
                  <a:schemeClr val="bg1"/>
                </a:solidFill>
              </a:rPr>
              <a:t>T</a:t>
            </a:r>
            <a:r>
              <a:rPr lang="en-GB" dirty="0" smtClean="0">
                <a:solidFill>
                  <a:schemeClr val="bg1"/>
                </a:solidFill>
              </a:rPr>
              <a:t>able</a:t>
            </a:r>
            <a:endParaRPr lang="en-GB" dirty="0">
              <a:solidFill>
                <a:schemeClr val="bg1"/>
              </a:solidFill>
            </a:endParaRPr>
          </a:p>
        </p:txBody>
      </p:sp>
      <p:sp>
        <p:nvSpPr>
          <p:cNvPr id="3" name="Content Placeholder 2"/>
          <p:cNvSpPr>
            <a:spLocks noGrp="1"/>
          </p:cNvSpPr>
          <p:nvPr>
            <p:ph idx="1"/>
          </p:nvPr>
        </p:nvSpPr>
        <p:spPr/>
        <p:txBody>
          <a:bodyPr>
            <a:normAutofit/>
          </a:bodyPr>
          <a:lstStyle/>
          <a:p>
            <a:r>
              <a:rPr lang="en-GB" dirty="0" smtClean="0"/>
              <a:t>“There’s a library for that” – </a:t>
            </a:r>
            <a:r>
              <a:rPr lang="en-GB" dirty="0" err="1" smtClean="0"/>
              <a:t>install.packages</a:t>
            </a:r>
            <a:r>
              <a:rPr lang="en-GB" dirty="0" smtClean="0"/>
              <a:t>(“</a:t>
            </a:r>
            <a:r>
              <a:rPr lang="en-GB" dirty="0" err="1" smtClean="0"/>
              <a:t>networktoolbox</a:t>
            </a:r>
            <a:r>
              <a:rPr lang="en-GB" dirty="0" smtClean="0"/>
              <a:t>”)</a:t>
            </a:r>
          </a:p>
          <a:p>
            <a:r>
              <a:rPr lang="en-GB" dirty="0" smtClean="0"/>
              <a:t>Results: every industry now classified into approximately 16 reasonably logical clusters!</a:t>
            </a:r>
          </a:p>
          <a:p>
            <a:r>
              <a:rPr lang="en-GB" dirty="0" smtClean="0"/>
              <a:t>Some interesting results that make sense on reflection: beer is tightly linked to metal working, since they require so much canning and brewing containers.</a:t>
            </a:r>
          </a:p>
          <a:p>
            <a:r>
              <a:rPr lang="en-GB" dirty="0" smtClean="0"/>
              <a:t>But also some spurious results. A few sectors fit very weakly into their clusters.</a:t>
            </a:r>
          </a:p>
          <a:p>
            <a:pPr lvl="1"/>
            <a:r>
              <a:rPr lang="en-GB" dirty="0"/>
              <a:t>U</a:t>
            </a:r>
            <a:r>
              <a:rPr lang="en-GB" dirty="0" smtClean="0"/>
              <a:t>nfortunately the </a:t>
            </a:r>
            <a:r>
              <a:rPr lang="en-GB" dirty="0" err="1" smtClean="0"/>
              <a:t>networktoolbox</a:t>
            </a:r>
            <a:r>
              <a:rPr lang="en-GB" dirty="0" smtClean="0"/>
              <a:t> package doesn’t provide data on the strength of an association</a:t>
            </a:r>
          </a:p>
        </p:txBody>
      </p:sp>
    </p:spTree>
    <p:extLst>
      <p:ext uri="{BB962C8B-B14F-4D97-AF65-F5344CB8AC3E}">
        <p14:creationId xmlns:p14="http://schemas.microsoft.com/office/powerpoint/2010/main" val="319763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157449"/>
            <a:ext cx="10515600" cy="1325563"/>
          </a:xfrm>
        </p:spPr>
        <p:txBody>
          <a:bodyPr/>
          <a:lstStyle/>
          <a:p>
            <a:pPr algn="ctr"/>
            <a:r>
              <a:rPr lang="en-GB" dirty="0" smtClean="0">
                <a:solidFill>
                  <a:schemeClr val="bg1"/>
                </a:solidFill>
              </a:rPr>
              <a:t>Examining the Clusters in More </a:t>
            </a:r>
            <a:r>
              <a:rPr lang="en-GB" dirty="0">
                <a:solidFill>
                  <a:schemeClr val="bg1"/>
                </a:solidFill>
              </a:rPr>
              <a:t>D</a:t>
            </a:r>
            <a:r>
              <a:rPr lang="en-GB" dirty="0" smtClean="0">
                <a:solidFill>
                  <a:schemeClr val="bg1"/>
                </a:solidFill>
              </a:rPr>
              <a:t>epth</a:t>
            </a:r>
            <a:endParaRPr lang="en-GB" dirty="0">
              <a:solidFill>
                <a:schemeClr val="bg1"/>
              </a:solidFill>
            </a:endParaRPr>
          </a:p>
        </p:txBody>
      </p:sp>
      <p:sp>
        <p:nvSpPr>
          <p:cNvPr id="3" name="Content Placeholder 2"/>
          <p:cNvSpPr>
            <a:spLocks noGrp="1"/>
          </p:cNvSpPr>
          <p:nvPr>
            <p:ph idx="1"/>
          </p:nvPr>
        </p:nvSpPr>
        <p:spPr>
          <a:xfrm>
            <a:off x="838200" y="1825624"/>
            <a:ext cx="10515600" cy="4871737"/>
          </a:xfrm>
        </p:spPr>
        <p:txBody>
          <a:bodyPr>
            <a:normAutofit/>
          </a:bodyPr>
          <a:lstStyle/>
          <a:p>
            <a:r>
              <a:rPr lang="en-GB" dirty="0" smtClean="0"/>
              <a:t>Re-code Louvain’s delta Q equation, so that it outputs the modularity score for each cluster/sector pair, rather than telling you the max</a:t>
            </a:r>
          </a:p>
          <a:p>
            <a:endParaRPr lang="en-GB" dirty="0"/>
          </a:p>
          <a:p>
            <a:endParaRPr lang="en-GB" dirty="0" smtClean="0"/>
          </a:p>
          <a:p>
            <a:endParaRPr lang="en-GB" dirty="0" smtClean="0"/>
          </a:p>
          <a:p>
            <a:endParaRPr lang="en-GB" dirty="0"/>
          </a:p>
          <a:p>
            <a:endParaRPr lang="en-GB" dirty="0" smtClean="0"/>
          </a:p>
          <a:p>
            <a:endParaRPr lang="en-GB" dirty="0"/>
          </a:p>
          <a:p>
            <a:r>
              <a:rPr lang="en-GB" dirty="0" smtClean="0"/>
              <a:t>Use expert judgement to decide on a final set of cluster</a:t>
            </a:r>
            <a:endParaRPr lang="en-GB" dirty="0"/>
          </a:p>
        </p:txBody>
      </p:sp>
      <p:pic>
        <p:nvPicPr>
          <p:cNvPr id="4" name="Picture 3"/>
          <p:cNvPicPr>
            <a:picLocks noChangeAspect="1"/>
          </p:cNvPicPr>
          <p:nvPr/>
        </p:nvPicPr>
        <p:blipFill>
          <a:blip r:embed="rId2"/>
          <a:stretch>
            <a:fillRect/>
          </a:stretch>
        </p:blipFill>
        <p:spPr>
          <a:xfrm>
            <a:off x="1006561" y="2766504"/>
            <a:ext cx="10178878" cy="2757690"/>
          </a:xfrm>
          <a:prstGeom prst="rect">
            <a:avLst/>
          </a:prstGeom>
        </p:spPr>
      </p:pic>
    </p:spTree>
    <p:extLst>
      <p:ext uri="{BB962C8B-B14F-4D97-AF65-F5344CB8AC3E}">
        <p14:creationId xmlns:p14="http://schemas.microsoft.com/office/powerpoint/2010/main" val="852755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231"/>
            <a:ext cx="12205009" cy="6268995"/>
          </a:xfrm>
          <a:prstGeom prst="rect">
            <a:avLst/>
          </a:prstGeom>
        </p:spPr>
      </p:pic>
      <p:sp>
        <p:nvSpPr>
          <p:cNvPr id="5" name="TextBox 4"/>
          <p:cNvSpPr txBox="1"/>
          <p:nvPr/>
        </p:nvSpPr>
        <p:spPr>
          <a:xfrm>
            <a:off x="222422" y="6343135"/>
            <a:ext cx="8998041" cy="369332"/>
          </a:xfrm>
          <a:prstGeom prst="rect">
            <a:avLst/>
          </a:prstGeom>
          <a:noFill/>
        </p:spPr>
        <p:txBody>
          <a:bodyPr wrap="none" rtlCol="0">
            <a:spAutoFit/>
          </a:bodyPr>
          <a:lstStyle/>
          <a:p>
            <a:r>
              <a:rPr lang="en-GB" dirty="0" smtClean="0"/>
              <a:t>Accommodation is very tenuously placed in Cluster 1 – and should be treated with great care. </a:t>
            </a:r>
            <a:endParaRPr lang="en-GB" dirty="0"/>
          </a:p>
        </p:txBody>
      </p:sp>
    </p:spTree>
    <p:extLst>
      <p:ext uri="{BB962C8B-B14F-4D97-AF65-F5344CB8AC3E}">
        <p14:creationId xmlns:p14="http://schemas.microsoft.com/office/powerpoint/2010/main" val="2952150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78724"/>
            <a:ext cx="10515600" cy="1325563"/>
          </a:xfrm>
        </p:spPr>
        <p:txBody>
          <a:bodyPr/>
          <a:lstStyle/>
          <a:p>
            <a:pPr algn="ctr"/>
            <a:r>
              <a:rPr lang="en-GB" dirty="0" smtClean="0">
                <a:solidFill>
                  <a:schemeClr val="bg1"/>
                </a:solidFill>
              </a:rPr>
              <a:t>Sixteen Consistent </a:t>
            </a:r>
            <a:r>
              <a:rPr lang="en-GB" dirty="0">
                <a:solidFill>
                  <a:schemeClr val="bg1"/>
                </a:solidFill>
              </a:rPr>
              <a:t>C</a:t>
            </a:r>
            <a:r>
              <a:rPr lang="en-GB" dirty="0" smtClean="0">
                <a:solidFill>
                  <a:schemeClr val="bg1"/>
                </a:solidFill>
              </a:rPr>
              <a:t>lusters</a:t>
            </a:r>
            <a:endParaRPr lang="en-GB" dirty="0">
              <a:solidFill>
                <a:schemeClr val="bg1"/>
              </a:solidFill>
            </a:endParaRPr>
          </a:p>
        </p:txBody>
      </p:sp>
      <p:sp>
        <p:nvSpPr>
          <p:cNvPr id="3" name="Content Placeholder 2"/>
          <p:cNvSpPr>
            <a:spLocks noGrp="1"/>
          </p:cNvSpPr>
          <p:nvPr>
            <p:ph idx="1"/>
          </p:nvPr>
        </p:nvSpPr>
        <p:spPr>
          <a:xfrm>
            <a:off x="838200" y="1825625"/>
            <a:ext cx="3774989" cy="4351338"/>
          </a:xfrm>
        </p:spPr>
        <p:txBody>
          <a:bodyPr>
            <a:normAutofit lnSpcReduction="10000"/>
          </a:bodyPr>
          <a:lstStyle/>
          <a:p>
            <a:r>
              <a:rPr lang="en-GB" dirty="0"/>
              <a:t>Transport </a:t>
            </a:r>
            <a:endParaRPr lang="en-GB" dirty="0" smtClean="0"/>
          </a:p>
          <a:p>
            <a:r>
              <a:rPr lang="en-GB" dirty="0"/>
              <a:t>Business support services </a:t>
            </a:r>
            <a:endParaRPr lang="en-GB" dirty="0" smtClean="0"/>
          </a:p>
          <a:p>
            <a:r>
              <a:rPr lang="en-GB" dirty="0"/>
              <a:t>Food production </a:t>
            </a:r>
            <a:endParaRPr lang="en-GB" dirty="0" smtClean="0"/>
          </a:p>
          <a:p>
            <a:r>
              <a:rPr lang="en-GB" dirty="0"/>
              <a:t>Offshore </a:t>
            </a:r>
            <a:endParaRPr lang="en-GB" dirty="0" smtClean="0"/>
          </a:p>
          <a:p>
            <a:r>
              <a:rPr lang="en-GB" dirty="0"/>
              <a:t>Communications </a:t>
            </a:r>
            <a:endParaRPr lang="en-GB" dirty="0" smtClean="0"/>
          </a:p>
          <a:p>
            <a:r>
              <a:rPr lang="en-GB" dirty="0"/>
              <a:t>Metal products </a:t>
            </a:r>
            <a:endParaRPr lang="en-GB" dirty="0" smtClean="0"/>
          </a:p>
          <a:p>
            <a:r>
              <a:rPr lang="en-GB" dirty="0"/>
              <a:t>Leisure activities </a:t>
            </a:r>
            <a:endParaRPr lang="en-GB" dirty="0" smtClean="0"/>
          </a:p>
          <a:p>
            <a:r>
              <a:rPr lang="en-GB" dirty="0"/>
              <a:t>Construction materials </a:t>
            </a:r>
          </a:p>
        </p:txBody>
      </p:sp>
      <p:sp>
        <p:nvSpPr>
          <p:cNvPr id="4" name="Content Placeholder 2"/>
          <p:cNvSpPr txBox="1">
            <a:spLocks/>
          </p:cNvSpPr>
          <p:nvPr/>
        </p:nvSpPr>
        <p:spPr>
          <a:xfrm>
            <a:off x="5331940" y="1825625"/>
            <a:ext cx="377498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Rubber and </a:t>
            </a:r>
            <a:r>
              <a:rPr lang="en-GB" dirty="0" smtClean="0"/>
              <a:t>plastic</a:t>
            </a:r>
          </a:p>
          <a:p>
            <a:r>
              <a:rPr lang="en-GB" dirty="0"/>
              <a:t>Energy </a:t>
            </a:r>
            <a:endParaRPr lang="en-GB" dirty="0" smtClean="0"/>
          </a:p>
          <a:p>
            <a:r>
              <a:rPr lang="en-GB" dirty="0" smtClean="0"/>
              <a:t>Construction </a:t>
            </a:r>
          </a:p>
          <a:p>
            <a:r>
              <a:rPr lang="en-GB" dirty="0"/>
              <a:t>Finance and real </a:t>
            </a:r>
            <a:r>
              <a:rPr lang="en-GB" dirty="0" smtClean="0"/>
              <a:t>estate</a:t>
            </a:r>
          </a:p>
          <a:p>
            <a:r>
              <a:rPr lang="en-GB" dirty="0"/>
              <a:t>Health </a:t>
            </a:r>
            <a:endParaRPr lang="en-GB" dirty="0" smtClean="0"/>
          </a:p>
          <a:p>
            <a:r>
              <a:rPr lang="en-GB" dirty="0"/>
              <a:t>Wood products </a:t>
            </a:r>
            <a:endParaRPr lang="en-GB" dirty="0" smtClean="0"/>
          </a:p>
          <a:p>
            <a:r>
              <a:rPr lang="en-GB" dirty="0"/>
              <a:t>Printing </a:t>
            </a:r>
            <a:endParaRPr lang="en-GB" dirty="0" smtClean="0"/>
          </a:p>
          <a:p>
            <a:r>
              <a:rPr lang="en-GB" dirty="0" smtClean="0"/>
              <a:t>Clothes </a:t>
            </a:r>
            <a:endParaRPr lang="en-GB" dirty="0"/>
          </a:p>
        </p:txBody>
      </p:sp>
    </p:spTree>
    <p:extLst>
      <p:ext uri="{BB962C8B-B14F-4D97-AF65-F5344CB8AC3E}">
        <p14:creationId xmlns:p14="http://schemas.microsoft.com/office/powerpoint/2010/main" val="2678589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95679635"/>
              </p:ext>
            </p:extLst>
          </p:nvPr>
        </p:nvGraphicFramePr>
        <p:xfrm>
          <a:off x="1854074" y="2453727"/>
          <a:ext cx="8822163" cy="2712720"/>
        </p:xfrm>
        <a:graphic>
          <a:graphicData uri="http://schemas.openxmlformats.org/drawingml/2006/table">
            <a:tbl>
              <a:tblPr firstRow="1" bandRow="1">
                <a:tableStyleId>{5940675A-B579-460E-94D1-54222C63F5DA}</a:tableStyleId>
              </a:tblPr>
              <a:tblGrid>
                <a:gridCol w="1373758">
                  <a:extLst>
                    <a:ext uri="{9D8B030D-6E8A-4147-A177-3AD203B41FA5}">
                      <a16:colId xmlns:a16="http://schemas.microsoft.com/office/drawing/2014/main" val="3852208784"/>
                    </a:ext>
                  </a:extLst>
                </a:gridCol>
                <a:gridCol w="7448405">
                  <a:extLst>
                    <a:ext uri="{9D8B030D-6E8A-4147-A177-3AD203B41FA5}">
                      <a16:colId xmlns:a16="http://schemas.microsoft.com/office/drawing/2014/main" val="1855734447"/>
                    </a:ext>
                  </a:extLst>
                </a:gridCol>
              </a:tblGrid>
              <a:tr h="824564">
                <a:tc>
                  <a:txBody>
                    <a:bodyPr/>
                    <a:lstStyle/>
                    <a:p>
                      <a:endParaRPr lang="en-GB" sz="3200" b="1" dirty="0" smtClean="0">
                        <a:solidFill>
                          <a:schemeClr val="tx1"/>
                        </a:solidFill>
                      </a:endParaRPr>
                    </a:p>
                    <a:p>
                      <a:pPr algn="ctr"/>
                      <a:r>
                        <a:rPr lang="en-GB" sz="2400" b="1" dirty="0" smtClean="0">
                          <a:solidFill>
                            <a:srgbClr val="81358D"/>
                          </a:solidFill>
                        </a:rPr>
                        <a:t>+60%</a:t>
                      </a:r>
                      <a:endParaRPr lang="en-GB" sz="2400" b="1" dirty="0">
                        <a:solidFill>
                          <a:srgbClr val="81358D"/>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600"/>
                        </a:spcBef>
                        <a:spcAft>
                          <a:spcPts val="600"/>
                        </a:spcAft>
                        <a:buClrTx/>
                        <a:buSzTx/>
                        <a:buFontTx/>
                        <a:buNone/>
                        <a:tabLst/>
                        <a:defRPr/>
                      </a:pPr>
                      <a:r>
                        <a:rPr lang="en-GB" sz="2400" dirty="0" smtClean="0">
                          <a:solidFill>
                            <a:schemeClr val="tx1"/>
                          </a:solidFill>
                        </a:rPr>
                        <a:t>In 2019 Q1 industries</a:t>
                      </a:r>
                      <a:r>
                        <a:rPr lang="en-GB" sz="2400" baseline="0" dirty="0" smtClean="0">
                          <a:solidFill>
                            <a:schemeClr val="tx1"/>
                          </a:solidFill>
                        </a:rPr>
                        <a:t> in the financial &amp; real estate cluster contributed 60% of the total growth to GDP</a:t>
                      </a:r>
                      <a:endParaRPr lang="en-GB" sz="2400" dirty="0" smtClean="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4018984"/>
                  </a:ext>
                </a:extLst>
              </a:tr>
              <a:tr h="824564">
                <a:tc>
                  <a:txBody>
                    <a:bodyPr/>
                    <a:lstStyle/>
                    <a:p>
                      <a:endParaRPr lang="en-GB" sz="3200" b="1" dirty="0" smtClean="0">
                        <a:solidFill>
                          <a:schemeClr val="tx1"/>
                        </a:solidFill>
                      </a:endParaRPr>
                    </a:p>
                    <a:p>
                      <a:pPr algn="ctr"/>
                      <a:r>
                        <a:rPr lang="en-GB" sz="2400" b="1" dirty="0" smtClean="0">
                          <a:solidFill>
                            <a:srgbClr val="81358D"/>
                          </a:solidFill>
                        </a:rPr>
                        <a:t>+20%</a:t>
                      </a:r>
                      <a:endParaRPr lang="en-GB" sz="2400" b="1" dirty="0">
                        <a:solidFill>
                          <a:srgbClr val="81358D"/>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600"/>
                        </a:spcBef>
                        <a:spcAft>
                          <a:spcPts val="600"/>
                        </a:spcAft>
                        <a:buClrTx/>
                        <a:buSzTx/>
                        <a:buFontTx/>
                        <a:buNone/>
                        <a:tabLst/>
                        <a:defRPr/>
                      </a:pPr>
                      <a:r>
                        <a:rPr lang="en-GB" sz="2400" dirty="0" smtClean="0">
                          <a:solidFill>
                            <a:schemeClr val="tx1"/>
                          </a:solidFill>
                        </a:rPr>
                        <a:t>In 2019 Q1 growth in industries</a:t>
                      </a:r>
                      <a:r>
                        <a:rPr lang="en-GB" sz="2400" baseline="0" dirty="0" smtClean="0">
                          <a:solidFill>
                            <a:schemeClr val="tx1"/>
                          </a:solidFill>
                        </a:rPr>
                        <a:t> in the business support cluster contributed 20% of the total growth to GDP</a:t>
                      </a:r>
                      <a:endParaRPr lang="en-GB" sz="2400" dirty="0" smtClean="0">
                        <a:solidFill>
                          <a:schemeClr val="tx1"/>
                        </a:solidFill>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14599020"/>
                  </a:ext>
                </a:extLst>
              </a:tr>
              <a:tr h="62688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400" b="1" dirty="0" smtClean="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2400" b="1" dirty="0" smtClean="0">
                          <a:solidFill>
                            <a:srgbClr val="81358D"/>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600"/>
                        </a:spcBef>
                        <a:spcAft>
                          <a:spcPts val="600"/>
                        </a:spcAft>
                        <a:buClrTx/>
                        <a:buSzTx/>
                        <a:buFontTx/>
                        <a:buNone/>
                        <a:tabLst/>
                        <a:defRPr/>
                      </a:pPr>
                      <a:r>
                        <a:rPr lang="en-GB" sz="2400" dirty="0" smtClean="0">
                          <a:solidFill>
                            <a:schemeClr val="tx1"/>
                          </a:solidFill>
                        </a:rPr>
                        <a:t>In 2019 Q1, contraction in industries</a:t>
                      </a:r>
                      <a:r>
                        <a:rPr lang="en-GB" sz="2400" baseline="0" dirty="0" smtClean="0">
                          <a:solidFill>
                            <a:schemeClr val="tx1"/>
                          </a:solidFill>
                        </a:rPr>
                        <a:t> in the energy cluster lowered total GDP growth by 20%</a:t>
                      </a:r>
                      <a:endParaRPr lang="en-GB" sz="2400" dirty="0" smtClean="0">
                        <a:solidFill>
                          <a:schemeClr val="tx1"/>
                        </a:solidFill>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5298409"/>
                  </a:ext>
                </a:extLst>
              </a:tr>
            </a:tbl>
          </a:graphicData>
        </a:graphic>
      </p:graphicFrame>
      <p:pic>
        <p:nvPicPr>
          <p:cNvPr id="5" name="Picture 4"/>
          <p:cNvPicPr>
            <a:picLocks noChangeAspect="1"/>
          </p:cNvPicPr>
          <p:nvPr/>
        </p:nvPicPr>
        <p:blipFill>
          <a:blip r:embed="rId2"/>
          <a:stretch>
            <a:fillRect/>
          </a:stretch>
        </p:blipFill>
        <p:spPr>
          <a:xfrm>
            <a:off x="2321914" y="4355147"/>
            <a:ext cx="420785" cy="432000"/>
          </a:xfrm>
          <a:prstGeom prst="rect">
            <a:avLst/>
          </a:prstGeom>
        </p:spPr>
      </p:pic>
      <p:pic>
        <p:nvPicPr>
          <p:cNvPr id="6" name="Picture 5"/>
          <p:cNvPicPr>
            <a:picLocks noChangeAspect="1"/>
          </p:cNvPicPr>
          <p:nvPr/>
        </p:nvPicPr>
        <p:blipFill>
          <a:blip r:embed="rId2"/>
          <a:stretch>
            <a:fillRect/>
          </a:stretch>
        </p:blipFill>
        <p:spPr>
          <a:xfrm>
            <a:off x="2321914" y="3543847"/>
            <a:ext cx="420785" cy="432000"/>
          </a:xfrm>
          <a:prstGeom prst="rect">
            <a:avLst/>
          </a:prstGeom>
        </p:spPr>
      </p:pic>
      <p:pic>
        <p:nvPicPr>
          <p:cNvPr id="7" name="Picture 6"/>
          <p:cNvPicPr>
            <a:picLocks noChangeAspect="1"/>
          </p:cNvPicPr>
          <p:nvPr/>
        </p:nvPicPr>
        <p:blipFill>
          <a:blip r:embed="rId3"/>
          <a:stretch>
            <a:fillRect/>
          </a:stretch>
        </p:blipFill>
        <p:spPr>
          <a:xfrm>
            <a:off x="2321914" y="2597181"/>
            <a:ext cx="420784" cy="432000"/>
          </a:xfrm>
          <a:prstGeom prst="rect">
            <a:avLst/>
          </a:prstGeom>
        </p:spPr>
      </p:pic>
      <p:sp>
        <p:nvSpPr>
          <p:cNvPr id="8" name="Rectangle 7"/>
          <p:cNvSpPr/>
          <p:nvPr/>
        </p:nvSpPr>
        <p:spPr>
          <a:xfrm>
            <a:off x="1854074" y="2078583"/>
            <a:ext cx="3781425" cy="290208"/>
          </a:xfrm>
          <a:prstGeom prst="rect">
            <a:avLst/>
          </a:prstGeom>
        </p:spPr>
        <p:txBody>
          <a:bodyPr>
            <a:spAutoFit/>
          </a:bodyPr>
          <a:lstStyle/>
          <a:p>
            <a:pPr>
              <a:lnSpc>
                <a:spcPts val="1200"/>
              </a:lnSpc>
              <a:spcAft>
                <a:spcPts val="0"/>
              </a:spcAft>
            </a:pPr>
            <a:r>
              <a:rPr lang="en-GB" sz="2800" b="1" dirty="0" smtClean="0">
                <a:solidFill>
                  <a:srgbClr val="81358D"/>
                </a:solidFill>
                <a:latin typeface="Trebuchet MS" panose="020B0603020202020204" pitchFamily="34" charset="0"/>
                <a:ea typeface="Times New Roman" panose="02020603050405020304" pitchFamily="18" charset="0"/>
                <a:cs typeface="Times New Roman" panose="02020603050405020304" pitchFamily="18" charset="0"/>
              </a:rPr>
              <a:t>Headline results</a:t>
            </a:r>
            <a:endParaRPr lang="en-GB" sz="2800" b="1" dirty="0">
              <a:solidFill>
                <a:srgbClr val="81358D"/>
              </a:solidFill>
              <a:latin typeface="Trebuchet MS" panose="020B0603020202020204" pitchFamily="34" charset="0"/>
              <a:ea typeface="Times New Roman" panose="02020603050405020304" pitchFamily="18" charset="0"/>
              <a:cs typeface="Times New Roman" panose="02020603050405020304" pitchFamily="18" charset="0"/>
            </a:endParaRPr>
          </a:p>
        </p:txBody>
      </p:sp>
      <p:sp>
        <p:nvSpPr>
          <p:cNvPr id="9" name="Rectangle 8"/>
          <p:cNvSpPr/>
          <p:nvPr/>
        </p:nvSpPr>
        <p:spPr>
          <a:xfrm>
            <a:off x="0" y="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itle 1"/>
          <p:cNvSpPr>
            <a:spLocks noGrp="1"/>
          </p:cNvSpPr>
          <p:nvPr>
            <p:ph type="title"/>
          </p:nvPr>
        </p:nvSpPr>
        <p:spPr>
          <a:xfrm>
            <a:off x="838200" y="78724"/>
            <a:ext cx="10515600" cy="1325563"/>
          </a:xfrm>
        </p:spPr>
        <p:txBody>
          <a:bodyPr/>
          <a:lstStyle/>
          <a:p>
            <a:pPr algn="ctr"/>
            <a:r>
              <a:rPr lang="en-GB" dirty="0" smtClean="0">
                <a:solidFill>
                  <a:schemeClr val="bg1"/>
                </a:solidFill>
              </a:rPr>
              <a:t>Sixteen Consistent </a:t>
            </a:r>
            <a:r>
              <a:rPr lang="en-GB" dirty="0">
                <a:solidFill>
                  <a:schemeClr val="bg1"/>
                </a:solidFill>
              </a:rPr>
              <a:t>C</a:t>
            </a:r>
            <a:r>
              <a:rPr lang="en-GB" dirty="0" smtClean="0">
                <a:solidFill>
                  <a:schemeClr val="bg1"/>
                </a:solidFill>
              </a:rPr>
              <a:t>lusters</a:t>
            </a:r>
            <a:endParaRPr lang="en-GB" dirty="0">
              <a:solidFill>
                <a:schemeClr val="bg1"/>
              </a:solidFill>
            </a:endParaRPr>
          </a:p>
        </p:txBody>
      </p:sp>
    </p:spTree>
    <p:extLst>
      <p:ext uri="{BB962C8B-B14F-4D97-AF65-F5344CB8AC3E}">
        <p14:creationId xmlns:p14="http://schemas.microsoft.com/office/powerpoint/2010/main" val="3196073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chemeClr val="bg1"/>
                </a:solidFill>
              </a:rPr>
              <a:t>Understanding Network Analysis</a:t>
            </a:r>
            <a:br>
              <a:rPr lang="en-GB" dirty="0" smtClean="0">
                <a:solidFill>
                  <a:schemeClr val="bg1"/>
                </a:solidFill>
              </a:rPr>
            </a:br>
            <a:r>
              <a:rPr lang="en-GB" sz="4000" dirty="0" smtClean="0">
                <a:solidFill>
                  <a:schemeClr val="bg1"/>
                </a:solidFill>
              </a:rPr>
              <a:t>What is a network?</a:t>
            </a:r>
            <a:endParaRPr lang="en-GB" sz="4000" dirty="0">
              <a:solidFill>
                <a:schemeClr val="bg1"/>
              </a:solidFill>
            </a:endParaRPr>
          </a:p>
        </p:txBody>
      </p:sp>
      <p:sp>
        <p:nvSpPr>
          <p:cNvPr id="3" name="Content Placeholder 2"/>
          <p:cNvSpPr>
            <a:spLocks noGrp="1"/>
          </p:cNvSpPr>
          <p:nvPr>
            <p:ph sz="half" idx="1"/>
          </p:nvPr>
        </p:nvSpPr>
        <p:spPr/>
        <p:txBody>
          <a:bodyPr>
            <a:normAutofit fontScale="77500" lnSpcReduction="20000"/>
          </a:bodyPr>
          <a:lstStyle/>
          <a:p>
            <a:r>
              <a:rPr lang="en-GB" dirty="0" smtClean="0"/>
              <a:t>A network is a group of data points (called nodes) connected by links (called edges).</a:t>
            </a:r>
          </a:p>
          <a:p>
            <a:r>
              <a:rPr lang="en-GB" dirty="0" smtClean="0"/>
              <a:t>Depending on the type of data being represented, edges possess different properties. </a:t>
            </a:r>
            <a:endParaRPr lang="en-GB" dirty="0"/>
          </a:p>
          <a:p>
            <a:r>
              <a:rPr lang="en-GB" dirty="0" smtClean="0"/>
              <a:t>They can represent:</a:t>
            </a:r>
          </a:p>
          <a:p>
            <a:pPr lvl="1"/>
            <a:r>
              <a:rPr lang="en-GB" dirty="0" smtClean="0"/>
              <a:t>A simple connection, such as in a social network.</a:t>
            </a:r>
          </a:p>
          <a:p>
            <a:pPr lvl="1"/>
            <a:r>
              <a:rPr lang="en-GB" dirty="0" smtClean="0"/>
              <a:t>A directed connection, where information flows in a set pattern from A to B.</a:t>
            </a:r>
          </a:p>
          <a:p>
            <a:pPr lvl="1"/>
            <a:r>
              <a:rPr lang="en-GB" dirty="0" smtClean="0"/>
              <a:t>A weighted connection, which represents the amount a node adds or subtracts to the node it is connected to.</a:t>
            </a:r>
          </a:p>
          <a:p>
            <a:r>
              <a:rPr lang="en-GB" dirty="0" smtClean="0"/>
              <a:t>A network can consist of a combination of these different types of edges.</a:t>
            </a:r>
            <a:endParaRPr lang="en-GB" dirty="0"/>
          </a:p>
        </p:txBody>
      </p:sp>
      <p:pic>
        <p:nvPicPr>
          <p:cNvPr id="11" name="Content Placeholder 10"/>
          <p:cNvPicPr>
            <a:picLocks noGrp="1" noChangeAspect="1"/>
          </p:cNvPicPr>
          <p:nvPr>
            <p:ph sz="half" idx="2"/>
          </p:nvPr>
        </p:nvPicPr>
        <p:blipFill>
          <a:blip r:embed="rId2"/>
          <a:stretch>
            <a:fillRect/>
          </a:stretch>
        </p:blipFill>
        <p:spPr>
          <a:xfrm>
            <a:off x="6172200" y="2103173"/>
            <a:ext cx="5181600" cy="3796241"/>
          </a:xfrm>
          <a:prstGeom prst="rect">
            <a:avLst/>
          </a:prstGeom>
        </p:spPr>
      </p:pic>
      <p:sp>
        <p:nvSpPr>
          <p:cNvPr id="5" name="Rectangle 4"/>
          <p:cNvSpPr/>
          <p:nvPr/>
        </p:nvSpPr>
        <p:spPr>
          <a:xfrm>
            <a:off x="0" y="-642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itle 1"/>
          <p:cNvSpPr txBox="1">
            <a:spLocks/>
          </p:cNvSpPr>
          <p:nvPr/>
        </p:nvSpPr>
        <p:spPr>
          <a:xfrm>
            <a:off x="140042" y="91647"/>
            <a:ext cx="120519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rPr>
              <a:t>Understanding Network Analysis</a:t>
            </a:r>
            <a:br>
              <a:rPr lang="en-GB" dirty="0">
                <a:solidFill>
                  <a:schemeClr val="bg1"/>
                </a:solidFill>
              </a:rPr>
            </a:br>
            <a:r>
              <a:rPr lang="en-GB" sz="4000" dirty="0">
                <a:solidFill>
                  <a:schemeClr val="bg1"/>
                </a:solidFill>
              </a:rPr>
              <a:t>What is a network?</a:t>
            </a:r>
            <a:endParaRPr lang="en-GB" dirty="0">
              <a:solidFill>
                <a:schemeClr val="bg1"/>
              </a:solidFill>
            </a:endParaRPr>
          </a:p>
        </p:txBody>
      </p:sp>
    </p:spTree>
    <p:extLst>
      <p:ext uri="{BB962C8B-B14F-4D97-AF65-F5344CB8AC3E}">
        <p14:creationId xmlns:p14="http://schemas.microsoft.com/office/powerpoint/2010/main" val="281080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half" idx="2"/>
          </p:nvPr>
        </p:nvPicPr>
        <p:blipFill>
          <a:blip r:embed="rId2"/>
          <a:stretch>
            <a:fillRect/>
          </a:stretch>
        </p:blipFill>
        <p:spPr>
          <a:xfrm>
            <a:off x="5706107" y="1690688"/>
            <a:ext cx="6485893" cy="3181758"/>
          </a:xfrm>
          <a:prstGeom prst="rect">
            <a:avLst/>
          </a:prstGeom>
        </p:spPr>
      </p:pic>
      <p:sp>
        <p:nvSpPr>
          <p:cNvPr id="9" name="Rectangle 8"/>
          <p:cNvSpPr/>
          <p:nvPr/>
        </p:nvSpPr>
        <p:spPr>
          <a:xfrm>
            <a:off x="0" y="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itle 1"/>
          <p:cNvSpPr>
            <a:spLocks noGrp="1"/>
          </p:cNvSpPr>
          <p:nvPr>
            <p:ph type="title"/>
          </p:nvPr>
        </p:nvSpPr>
        <p:spPr/>
        <p:txBody>
          <a:bodyPr/>
          <a:lstStyle/>
          <a:p>
            <a:pPr algn="ctr"/>
            <a:r>
              <a:rPr lang="en-GB" dirty="0" smtClean="0">
                <a:solidFill>
                  <a:schemeClr val="bg1"/>
                </a:solidFill>
              </a:rPr>
              <a:t>Alternative Algorithms</a:t>
            </a:r>
            <a:endParaRPr lang="en-GB" dirty="0">
              <a:solidFill>
                <a:schemeClr val="bg1"/>
              </a:solidFill>
            </a:endParaRPr>
          </a:p>
        </p:txBody>
      </p:sp>
      <p:sp>
        <p:nvSpPr>
          <p:cNvPr id="2" name="Content Placeholder 1"/>
          <p:cNvSpPr>
            <a:spLocks noGrp="1"/>
          </p:cNvSpPr>
          <p:nvPr>
            <p:ph sz="half" idx="1"/>
          </p:nvPr>
        </p:nvSpPr>
        <p:spPr>
          <a:xfrm>
            <a:off x="838200" y="1825624"/>
            <a:ext cx="5181600" cy="5032375"/>
          </a:xfrm>
        </p:spPr>
        <p:txBody>
          <a:bodyPr>
            <a:noAutofit/>
          </a:bodyPr>
          <a:lstStyle/>
          <a:p>
            <a:r>
              <a:rPr lang="en-GB" sz="2200" dirty="0" smtClean="0"/>
              <a:t>While the results from the Louvain algorithm have allowed us greater insight into the Scottish economy, it is not without limitations.</a:t>
            </a:r>
          </a:p>
          <a:p>
            <a:r>
              <a:rPr lang="en-GB" sz="2200" dirty="0" smtClean="0"/>
              <a:t>  </a:t>
            </a:r>
            <a:r>
              <a:rPr lang="en-GB" sz="2200" dirty="0" err="1" smtClean="0"/>
              <a:t>Traag</a:t>
            </a:r>
            <a:r>
              <a:rPr lang="en-GB" sz="2200" dirty="0" smtClean="0"/>
              <a:t>, </a:t>
            </a:r>
            <a:r>
              <a:rPr lang="en-GB" sz="2200" dirty="0" err="1" smtClean="0"/>
              <a:t>Waltman</a:t>
            </a:r>
            <a:r>
              <a:rPr lang="en-GB" sz="2200" dirty="0" smtClean="0"/>
              <a:t>, and Van Eck (2018) point out </a:t>
            </a:r>
            <a:r>
              <a:rPr lang="en-GB" sz="2200" dirty="0"/>
              <a:t>that  the Louvain algorithm </a:t>
            </a:r>
            <a:r>
              <a:rPr lang="en-GB" sz="2200" dirty="0" smtClean="0"/>
              <a:t>can randomly produce poorly </a:t>
            </a:r>
            <a:r>
              <a:rPr lang="en-GB" sz="2200" dirty="0"/>
              <a:t>connected </a:t>
            </a:r>
            <a:r>
              <a:rPr lang="en-GB" sz="2200" dirty="0" smtClean="0"/>
              <a:t>clusters, due to it’s fast-greedy design.</a:t>
            </a:r>
          </a:p>
          <a:p>
            <a:r>
              <a:rPr lang="en-GB" sz="2200" dirty="0" smtClean="0"/>
              <a:t>In worst case scenarios, clusters </a:t>
            </a:r>
            <a:r>
              <a:rPr lang="en-GB" sz="2200" dirty="0"/>
              <a:t>may even be disconnected, especially </a:t>
            </a:r>
            <a:r>
              <a:rPr lang="en-GB" sz="2200" dirty="0" smtClean="0"/>
              <a:t>running several iterations.</a:t>
            </a:r>
          </a:p>
          <a:p>
            <a:r>
              <a:rPr lang="en-GB" sz="2200" dirty="0" smtClean="0"/>
              <a:t>While we have no results to show yet, we are currently working on clustering our IO tables using the Leiden algorithm</a:t>
            </a:r>
            <a:endParaRPr lang="en-GB" sz="2200" dirty="0"/>
          </a:p>
        </p:txBody>
      </p:sp>
    </p:spTree>
    <p:extLst>
      <p:ext uri="{BB962C8B-B14F-4D97-AF65-F5344CB8AC3E}">
        <p14:creationId xmlns:p14="http://schemas.microsoft.com/office/powerpoint/2010/main" val="29429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Detailing </a:t>
            </a:r>
            <a:r>
              <a:rPr lang="en-US" b="1" dirty="0"/>
              <a:t>the mathematical underpinnings of Louvain clustering:</a:t>
            </a:r>
            <a:endParaRPr lang="en-GB" dirty="0"/>
          </a:p>
          <a:p>
            <a:pPr lvl="1"/>
            <a:r>
              <a:rPr lang="en-US" dirty="0" err="1"/>
              <a:t>Blondel</a:t>
            </a:r>
            <a:r>
              <a:rPr lang="en-US" dirty="0"/>
              <a:t>, V. D., Guillaume, J. L., </a:t>
            </a:r>
            <a:r>
              <a:rPr lang="en-US" dirty="0" err="1"/>
              <a:t>Lambiotte</a:t>
            </a:r>
            <a:r>
              <a:rPr lang="en-US" dirty="0"/>
              <a:t>, R., &amp; Lefebvre, E. (2008). </a:t>
            </a:r>
            <a:r>
              <a:rPr lang="en-US" i="1" dirty="0"/>
              <a:t>Fast unfolding of communities in large networks</a:t>
            </a:r>
            <a:r>
              <a:rPr lang="en-US" i="1" dirty="0" smtClean="0"/>
              <a:t>.</a:t>
            </a:r>
          </a:p>
          <a:p>
            <a:r>
              <a:rPr lang="en-US" b="1" dirty="0" smtClean="0"/>
              <a:t>Introducing </a:t>
            </a:r>
            <a:r>
              <a:rPr lang="en-US" b="1" dirty="0"/>
              <a:t>the parameter of resolution to the clustering </a:t>
            </a:r>
            <a:r>
              <a:rPr lang="en-US" b="1" dirty="0" smtClean="0"/>
              <a:t>method:</a:t>
            </a:r>
            <a:endParaRPr lang="en-GB" dirty="0"/>
          </a:p>
          <a:p>
            <a:pPr lvl="1"/>
            <a:r>
              <a:rPr lang="en-US" dirty="0" err="1" smtClean="0"/>
              <a:t>Rubinov</a:t>
            </a:r>
            <a:r>
              <a:rPr lang="en-US" dirty="0"/>
              <a:t>, M., &amp; </a:t>
            </a:r>
            <a:r>
              <a:rPr lang="en-US" dirty="0" err="1"/>
              <a:t>Sporns</a:t>
            </a:r>
            <a:r>
              <a:rPr lang="en-US" dirty="0"/>
              <a:t>, O. (2010). </a:t>
            </a:r>
            <a:r>
              <a:rPr lang="en-US" i="1" dirty="0"/>
              <a:t>Complex network measures of brain connectivity: Uses and interpretations</a:t>
            </a:r>
            <a:r>
              <a:rPr lang="en-US" i="1" dirty="0" smtClean="0"/>
              <a:t>.</a:t>
            </a:r>
            <a:endParaRPr lang="en-GB" dirty="0" smtClean="0"/>
          </a:p>
          <a:p>
            <a:r>
              <a:rPr lang="en-GB" b="1" dirty="0" smtClean="0"/>
              <a:t>Introducing the Leiden algorithm</a:t>
            </a:r>
          </a:p>
          <a:p>
            <a:pPr lvl="1"/>
            <a:r>
              <a:rPr lang="en-GB" dirty="0" err="1"/>
              <a:t>Traag</a:t>
            </a:r>
            <a:r>
              <a:rPr lang="en-GB" dirty="0"/>
              <a:t>, V.A., </a:t>
            </a:r>
            <a:r>
              <a:rPr lang="en-GB" dirty="0" err="1"/>
              <a:t>Waltman</a:t>
            </a:r>
            <a:r>
              <a:rPr lang="en-GB" dirty="0"/>
              <a:t>. L., Van Eck, N.-J. (2018). </a:t>
            </a:r>
            <a:r>
              <a:rPr lang="en-GB" i="1" dirty="0"/>
              <a:t>From Louvain to Leiden: guaranteeing well-connected communities. </a:t>
            </a:r>
            <a:endParaRPr lang="en-GB" b="1" i="1" dirty="0"/>
          </a:p>
          <a:p>
            <a:endParaRPr lang="en-GB" dirty="0"/>
          </a:p>
        </p:txBody>
      </p:sp>
      <p:sp>
        <p:nvSpPr>
          <p:cNvPr id="4" name="Title 3"/>
          <p:cNvSpPr>
            <a:spLocks noGrp="1"/>
          </p:cNvSpPr>
          <p:nvPr>
            <p:ph type="title"/>
          </p:nvPr>
        </p:nvSpPr>
        <p:spPr>
          <a:xfrm>
            <a:off x="0" y="0"/>
            <a:ext cx="12192000" cy="1690688"/>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mj-lt"/>
              </a:rPr>
              <a:t>References</a:t>
            </a:r>
            <a:endParaRPr lang="en-GB" dirty="0">
              <a:latin typeface="+mj-lt"/>
            </a:endParaRPr>
          </a:p>
        </p:txBody>
      </p:sp>
    </p:spTree>
    <p:extLst>
      <p:ext uri="{BB962C8B-B14F-4D97-AF65-F5344CB8AC3E}">
        <p14:creationId xmlns:p14="http://schemas.microsoft.com/office/powerpoint/2010/main" val="3512775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359"/>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126090"/>
            <a:ext cx="10515600" cy="1325563"/>
          </a:xfrm>
        </p:spPr>
        <p:txBody>
          <a:bodyPr/>
          <a:lstStyle/>
          <a:p>
            <a:pPr algn="ctr"/>
            <a:r>
              <a:rPr lang="en-GB" dirty="0" smtClean="0">
                <a:solidFill>
                  <a:schemeClr val="bg1"/>
                </a:solidFill>
              </a:rPr>
              <a:t>Network Clustering</a:t>
            </a:r>
            <a:endParaRPr lang="en-GB" dirty="0">
              <a:solidFill>
                <a:schemeClr val="bg1"/>
              </a:solidFill>
            </a:endParaRPr>
          </a:p>
        </p:txBody>
      </p:sp>
      <p:sp>
        <p:nvSpPr>
          <p:cNvPr id="3" name="Content Placeholder 2"/>
          <p:cNvSpPr>
            <a:spLocks noGrp="1"/>
          </p:cNvSpPr>
          <p:nvPr>
            <p:ph sz="half" idx="1"/>
          </p:nvPr>
        </p:nvSpPr>
        <p:spPr/>
        <p:txBody>
          <a:bodyPr>
            <a:normAutofit/>
          </a:bodyPr>
          <a:lstStyle/>
          <a:p>
            <a:r>
              <a:rPr lang="en-GB" dirty="0" smtClean="0"/>
              <a:t>Clustering can be described as grouping nodes that have more in common with each other than the rest of the network.</a:t>
            </a:r>
          </a:p>
          <a:p>
            <a:r>
              <a:rPr lang="en-GB" dirty="0" smtClean="0"/>
              <a:t>To achieve this there are a plethora of clustering algorithms to choose from.</a:t>
            </a:r>
          </a:p>
          <a:p>
            <a:pPr lvl="1"/>
            <a:r>
              <a:rPr lang="en-GB" dirty="0" smtClean="0"/>
              <a:t>Naturally, most algorithms differ in their definition of what a cluster is, and how to best detect them. </a:t>
            </a:r>
          </a:p>
        </p:txBody>
      </p:sp>
      <p:pic>
        <p:nvPicPr>
          <p:cNvPr id="11" name="Content Placeholder 10"/>
          <p:cNvPicPr>
            <a:picLocks noGrp="1" noChangeAspect="1"/>
          </p:cNvPicPr>
          <p:nvPr>
            <p:ph sz="half" idx="2"/>
          </p:nvPr>
        </p:nvPicPr>
        <p:blipFill>
          <a:blip r:embed="rId2"/>
          <a:stretch>
            <a:fillRect/>
          </a:stretch>
        </p:blipFill>
        <p:spPr>
          <a:xfrm>
            <a:off x="6443797" y="1825625"/>
            <a:ext cx="4638405" cy="4351338"/>
          </a:xfrm>
          <a:prstGeom prst="rect">
            <a:avLst/>
          </a:prstGeom>
        </p:spPr>
      </p:pic>
    </p:spTree>
    <p:extLst>
      <p:ext uri="{BB962C8B-B14F-4D97-AF65-F5344CB8AC3E}">
        <p14:creationId xmlns:p14="http://schemas.microsoft.com/office/powerpoint/2010/main" val="313429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21"/>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72304"/>
            <a:ext cx="10515600" cy="1325563"/>
          </a:xfrm>
        </p:spPr>
        <p:txBody>
          <a:bodyPr/>
          <a:lstStyle/>
          <a:p>
            <a:pPr algn="ctr"/>
            <a:r>
              <a:rPr lang="en-GB" dirty="0" smtClean="0">
                <a:solidFill>
                  <a:schemeClr val="bg1"/>
                </a:solidFill>
              </a:rPr>
              <a:t>Why Find </a:t>
            </a:r>
            <a:r>
              <a:rPr lang="en-GB" dirty="0">
                <a:solidFill>
                  <a:schemeClr val="bg1"/>
                </a:solidFill>
              </a:rPr>
              <a:t>C</a:t>
            </a:r>
            <a:r>
              <a:rPr lang="en-GB" dirty="0" smtClean="0">
                <a:solidFill>
                  <a:schemeClr val="bg1"/>
                </a:solidFill>
              </a:rPr>
              <a:t>lusters?</a:t>
            </a:r>
            <a:endParaRPr lang="en-GB" dirty="0">
              <a:solidFill>
                <a:schemeClr val="bg1"/>
              </a:solidFill>
            </a:endParaRPr>
          </a:p>
        </p:txBody>
      </p:sp>
      <p:sp>
        <p:nvSpPr>
          <p:cNvPr id="3" name="Content Placeholder 2"/>
          <p:cNvSpPr>
            <a:spLocks noGrp="1"/>
          </p:cNvSpPr>
          <p:nvPr>
            <p:ph idx="1"/>
          </p:nvPr>
        </p:nvSpPr>
        <p:spPr/>
        <p:txBody>
          <a:bodyPr>
            <a:normAutofit lnSpcReduction="10000"/>
          </a:bodyPr>
          <a:lstStyle/>
          <a:p>
            <a:r>
              <a:rPr lang="en-GB" dirty="0" smtClean="0"/>
              <a:t>Our usual analysis gives us a large-scale image of how each individual industry is performing.</a:t>
            </a:r>
          </a:p>
          <a:p>
            <a:pPr lvl="1"/>
            <a:r>
              <a:rPr lang="en-GB" dirty="0" smtClean="0"/>
              <a:t>E.g.: “The Transport Equipment sector has grown 0.4% since the last quarter.” </a:t>
            </a:r>
          </a:p>
          <a:p>
            <a:r>
              <a:rPr lang="en-GB" dirty="0" smtClean="0"/>
              <a:t>Through clustering we can garner a more granular, medium-level view of the economy.</a:t>
            </a:r>
          </a:p>
          <a:p>
            <a:pPr lvl="1"/>
            <a:r>
              <a:rPr lang="en-GB" dirty="0" smtClean="0"/>
              <a:t>This would help us build a narrative about broad structural changes and how it may affect industries related or dependent on each other.</a:t>
            </a:r>
            <a:endParaRPr lang="en-GB" dirty="0"/>
          </a:p>
          <a:p>
            <a:pPr lvl="1"/>
            <a:r>
              <a:rPr lang="en-GB" dirty="0" smtClean="0"/>
              <a:t>E.g.: “The Energy Sectors are showing solid growth” or “There are persistent weaknesses across Transportation”.</a:t>
            </a:r>
            <a:endParaRPr lang="en-GB" dirty="0"/>
          </a:p>
          <a:p>
            <a:r>
              <a:rPr lang="en-GB" dirty="0" smtClean="0"/>
              <a:t>If there’s a big change in one component of a cluster – that’s a big warning sign for the rest of the industry.</a:t>
            </a:r>
          </a:p>
        </p:txBody>
      </p:sp>
    </p:spTree>
    <p:extLst>
      <p:ext uri="{BB962C8B-B14F-4D97-AF65-F5344CB8AC3E}">
        <p14:creationId xmlns:p14="http://schemas.microsoft.com/office/powerpoint/2010/main" val="417981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65" y="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0"/>
            <a:ext cx="10515600" cy="1483012"/>
          </a:xfrm>
        </p:spPr>
        <p:txBody>
          <a:bodyPr/>
          <a:lstStyle/>
          <a:p>
            <a:pPr algn="ctr"/>
            <a:r>
              <a:rPr lang="en-GB" dirty="0" smtClean="0">
                <a:solidFill>
                  <a:schemeClr val="bg1"/>
                </a:solidFill>
              </a:rPr>
              <a:t>What About the Economy?</a:t>
            </a:r>
            <a:endParaRPr lang="en-GB" dirty="0">
              <a:solidFill>
                <a:schemeClr val="bg1"/>
              </a:solidFill>
            </a:endParaRPr>
          </a:p>
        </p:txBody>
      </p:sp>
      <p:sp>
        <p:nvSpPr>
          <p:cNvPr id="3" name="Content Placeholder 2"/>
          <p:cNvSpPr>
            <a:spLocks noGrp="1"/>
          </p:cNvSpPr>
          <p:nvPr>
            <p:ph sz="half" idx="1"/>
          </p:nvPr>
        </p:nvSpPr>
        <p:spPr>
          <a:xfrm>
            <a:off x="838200" y="1825624"/>
            <a:ext cx="5181600" cy="4914809"/>
          </a:xfrm>
        </p:spPr>
        <p:txBody>
          <a:bodyPr>
            <a:normAutofit fontScale="92500" lnSpcReduction="20000"/>
          </a:bodyPr>
          <a:lstStyle/>
          <a:p>
            <a:r>
              <a:rPr lang="en-GB" dirty="0" smtClean="0"/>
              <a:t>The inner functioning of the Scottish Economy is modelled using Input-Output tables, a matrix of how much each economy sector contributes to each other.</a:t>
            </a:r>
          </a:p>
          <a:p>
            <a:r>
              <a:rPr lang="en-GB" dirty="0" smtClean="0"/>
              <a:t>There are two main types of IO tables: the Industry-by-Industry table, and the Leontief table.</a:t>
            </a:r>
          </a:p>
          <a:p>
            <a:pPr lvl="1"/>
            <a:r>
              <a:rPr lang="en-GB" dirty="0" smtClean="0"/>
              <a:t>Industry-by-Industry tables measure the output of each sector in terms of millions of pounds (£).</a:t>
            </a:r>
          </a:p>
          <a:p>
            <a:pPr lvl="1"/>
            <a:r>
              <a:rPr lang="en-GB" dirty="0" smtClean="0"/>
              <a:t>Leontief (Type 1) tables measure output in terms of units of production.</a:t>
            </a:r>
          </a:p>
          <a:p>
            <a:r>
              <a:rPr lang="en-GB" dirty="0" smtClean="0"/>
              <a:t>For our current model, we are using a Leontief table.</a:t>
            </a:r>
          </a:p>
        </p:txBody>
      </p:sp>
      <p:pic>
        <p:nvPicPr>
          <p:cNvPr id="9" name="Content Placeholder 8"/>
          <p:cNvPicPr>
            <a:picLocks noGrp="1" noChangeAspect="1"/>
          </p:cNvPicPr>
          <p:nvPr>
            <p:ph sz="half" idx="2"/>
          </p:nvPr>
        </p:nvPicPr>
        <p:blipFill>
          <a:blip r:embed="rId2"/>
          <a:stretch>
            <a:fillRect/>
          </a:stretch>
        </p:blipFill>
        <p:spPr>
          <a:xfrm>
            <a:off x="6676718" y="1825625"/>
            <a:ext cx="5337073" cy="3007632"/>
          </a:xfrm>
          <a:prstGeom prst="rect">
            <a:avLst/>
          </a:prstGeom>
        </p:spPr>
      </p:pic>
    </p:spTree>
    <p:extLst>
      <p:ext uri="{BB962C8B-B14F-4D97-AF65-F5344CB8AC3E}">
        <p14:creationId xmlns:p14="http://schemas.microsoft.com/office/powerpoint/2010/main" val="194302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7665" y="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80535" y="141091"/>
            <a:ext cx="10515600" cy="1325563"/>
          </a:xfrm>
        </p:spPr>
        <p:txBody>
          <a:bodyPr/>
          <a:lstStyle/>
          <a:p>
            <a:pPr algn="ctr"/>
            <a:r>
              <a:rPr lang="en-GB" dirty="0" smtClean="0">
                <a:solidFill>
                  <a:schemeClr val="bg1"/>
                </a:solidFill>
              </a:rPr>
              <a:t>The matrix as a graph</a:t>
            </a:r>
            <a:endParaRPr lang="en-GB" dirty="0">
              <a:solidFill>
                <a:schemeClr val="bg1"/>
              </a:solidFill>
            </a:endParaRPr>
          </a:p>
        </p:txBody>
      </p:sp>
      <p:sp>
        <p:nvSpPr>
          <p:cNvPr id="5" name="TextBox 4"/>
          <p:cNvSpPr txBox="1"/>
          <p:nvPr/>
        </p:nvSpPr>
        <p:spPr>
          <a:xfrm>
            <a:off x="10169099" y="4836310"/>
            <a:ext cx="745653" cy="369332"/>
          </a:xfrm>
          <a:prstGeom prst="rect">
            <a:avLst/>
          </a:prstGeom>
          <a:noFill/>
        </p:spPr>
        <p:txBody>
          <a:bodyPr wrap="none" rtlCol="0">
            <a:spAutoFit/>
          </a:bodyPr>
          <a:lstStyle/>
          <a:p>
            <a:r>
              <a:rPr lang="en-GB" dirty="0" smtClean="0"/>
              <a:t>Wood</a:t>
            </a:r>
          </a:p>
        </p:txBody>
      </p:sp>
      <p:sp>
        <p:nvSpPr>
          <p:cNvPr id="6" name="TextBox 5"/>
          <p:cNvSpPr txBox="1"/>
          <p:nvPr/>
        </p:nvSpPr>
        <p:spPr>
          <a:xfrm>
            <a:off x="9988276" y="2976539"/>
            <a:ext cx="1187056" cy="646331"/>
          </a:xfrm>
          <a:prstGeom prst="rect">
            <a:avLst/>
          </a:prstGeom>
          <a:noFill/>
        </p:spPr>
        <p:txBody>
          <a:bodyPr wrap="none" rtlCol="0">
            <a:spAutoFit/>
          </a:bodyPr>
          <a:lstStyle/>
          <a:p>
            <a:r>
              <a:rPr lang="en-GB" dirty="0" smtClean="0"/>
              <a:t>Forestry</a:t>
            </a:r>
          </a:p>
          <a:p>
            <a:r>
              <a:rPr lang="en-GB" dirty="0" smtClean="0"/>
              <a:t>Harvesting</a:t>
            </a:r>
            <a:endParaRPr lang="en-GB" dirty="0"/>
          </a:p>
        </p:txBody>
      </p:sp>
      <p:sp>
        <p:nvSpPr>
          <p:cNvPr id="7" name="TextBox 6"/>
          <p:cNvSpPr txBox="1"/>
          <p:nvPr/>
        </p:nvSpPr>
        <p:spPr>
          <a:xfrm>
            <a:off x="7142288" y="2976541"/>
            <a:ext cx="1004249" cy="646331"/>
          </a:xfrm>
          <a:prstGeom prst="rect">
            <a:avLst/>
          </a:prstGeom>
          <a:noFill/>
        </p:spPr>
        <p:txBody>
          <a:bodyPr wrap="none" rtlCol="0">
            <a:spAutoFit/>
          </a:bodyPr>
          <a:lstStyle/>
          <a:p>
            <a:r>
              <a:rPr lang="en-GB" dirty="0" smtClean="0"/>
              <a:t>Forestry </a:t>
            </a:r>
          </a:p>
          <a:p>
            <a:r>
              <a:rPr lang="en-GB" dirty="0" smtClean="0"/>
              <a:t>Planting</a:t>
            </a:r>
            <a:endParaRPr lang="en-GB" dirty="0"/>
          </a:p>
        </p:txBody>
      </p:sp>
      <p:graphicFrame>
        <p:nvGraphicFramePr>
          <p:cNvPr id="20" name="Table 19"/>
          <p:cNvGraphicFramePr>
            <a:graphicFrameLocks noGrp="1"/>
          </p:cNvGraphicFramePr>
          <p:nvPr>
            <p:extLst>
              <p:ext uri="{D42A27DB-BD31-4B8C-83A1-F6EECF244321}">
                <p14:modId xmlns:p14="http://schemas.microsoft.com/office/powerpoint/2010/main" val="2111964482"/>
              </p:ext>
            </p:extLst>
          </p:nvPr>
        </p:nvGraphicFramePr>
        <p:xfrm>
          <a:off x="901337" y="2976539"/>
          <a:ext cx="3592286" cy="2588237"/>
        </p:xfrm>
        <a:graphic>
          <a:graphicData uri="http://schemas.openxmlformats.org/drawingml/2006/table">
            <a:tbl>
              <a:tblPr>
                <a:tableStyleId>{5C22544A-7EE6-4342-B048-85BDC9FD1C3A}</a:tableStyleId>
              </a:tblPr>
              <a:tblGrid>
                <a:gridCol w="722166">
                  <a:extLst>
                    <a:ext uri="{9D8B030D-6E8A-4147-A177-3AD203B41FA5}">
                      <a16:colId xmlns:a16="http://schemas.microsoft.com/office/drawing/2014/main" val="3957769463"/>
                    </a:ext>
                  </a:extLst>
                </a:gridCol>
                <a:gridCol w="722166">
                  <a:extLst>
                    <a:ext uri="{9D8B030D-6E8A-4147-A177-3AD203B41FA5}">
                      <a16:colId xmlns:a16="http://schemas.microsoft.com/office/drawing/2014/main" val="1232504664"/>
                    </a:ext>
                  </a:extLst>
                </a:gridCol>
                <a:gridCol w="722166">
                  <a:extLst>
                    <a:ext uri="{9D8B030D-6E8A-4147-A177-3AD203B41FA5}">
                      <a16:colId xmlns:a16="http://schemas.microsoft.com/office/drawing/2014/main" val="2871682323"/>
                    </a:ext>
                  </a:extLst>
                </a:gridCol>
                <a:gridCol w="740924">
                  <a:extLst>
                    <a:ext uri="{9D8B030D-6E8A-4147-A177-3AD203B41FA5}">
                      <a16:colId xmlns:a16="http://schemas.microsoft.com/office/drawing/2014/main" val="1696114512"/>
                    </a:ext>
                  </a:extLst>
                </a:gridCol>
                <a:gridCol w="684864">
                  <a:extLst>
                    <a:ext uri="{9D8B030D-6E8A-4147-A177-3AD203B41FA5}">
                      <a16:colId xmlns:a16="http://schemas.microsoft.com/office/drawing/2014/main" val="3479243786"/>
                    </a:ext>
                  </a:extLst>
                </a:gridCol>
              </a:tblGrid>
              <a:tr h="513674">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Forestry planting</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Forestry harvesting</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smtClean="0">
                          <a:effectLst/>
                        </a:rPr>
                        <a:t>Wood</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Furniture</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5596032"/>
                  </a:ext>
                </a:extLst>
              </a:tr>
              <a:tr h="513674">
                <a:tc>
                  <a:txBody>
                    <a:bodyPr/>
                    <a:lstStyle/>
                    <a:p>
                      <a:pPr algn="l" fontAlgn="b"/>
                      <a:r>
                        <a:rPr lang="en-GB" sz="1100" u="none" strike="noStrike">
                          <a:effectLst/>
                        </a:rPr>
                        <a:t>Forestry planting</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318.5</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32.8</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3.2</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438673"/>
                  </a:ext>
                </a:extLst>
              </a:tr>
              <a:tr h="513674">
                <a:tc>
                  <a:txBody>
                    <a:bodyPr/>
                    <a:lstStyle/>
                    <a:p>
                      <a:pPr algn="l" fontAlgn="b"/>
                      <a:r>
                        <a:rPr lang="en-GB" sz="1100" u="none" strike="noStrike">
                          <a:effectLst/>
                        </a:rPr>
                        <a:t>Forestry harvesting</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0.6</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102.9</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9.8</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2000682"/>
                  </a:ext>
                </a:extLst>
              </a:tr>
              <a:tr h="763417">
                <a:tc>
                  <a:txBody>
                    <a:bodyPr/>
                    <a:lstStyle/>
                    <a:p>
                      <a:pPr algn="l" fontAlgn="b"/>
                      <a:r>
                        <a:rPr lang="en-GB" sz="1100" u="none" strike="noStrike">
                          <a:effectLst/>
                        </a:rPr>
                        <a:t>Wood and wood products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4.4</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2.6</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101.6</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357856"/>
                  </a:ext>
                </a:extLst>
              </a:tr>
              <a:tr h="283798">
                <a:tc>
                  <a:txBody>
                    <a:bodyPr/>
                    <a:lstStyle/>
                    <a:p>
                      <a:pPr algn="l" fontAlgn="b"/>
                      <a:r>
                        <a:rPr lang="en-GB" sz="1100" u="none" strike="noStrike">
                          <a:effectLst/>
                        </a:rPr>
                        <a:t>Furniture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0.3</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0.1</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smtClean="0">
                          <a:effectLst/>
                        </a:rPr>
                        <a:t>0.2</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922114"/>
                  </a:ext>
                </a:extLst>
              </a:tr>
            </a:tbl>
          </a:graphicData>
        </a:graphic>
      </p:graphicFrame>
      <p:sp>
        <p:nvSpPr>
          <p:cNvPr id="21" name="TextBox 20"/>
          <p:cNvSpPr txBox="1"/>
          <p:nvPr/>
        </p:nvSpPr>
        <p:spPr>
          <a:xfrm>
            <a:off x="7115165" y="4821900"/>
            <a:ext cx="1058495" cy="369332"/>
          </a:xfrm>
          <a:prstGeom prst="rect">
            <a:avLst/>
          </a:prstGeom>
          <a:noFill/>
        </p:spPr>
        <p:txBody>
          <a:bodyPr wrap="none" rtlCol="0">
            <a:spAutoFit/>
          </a:bodyPr>
          <a:lstStyle/>
          <a:p>
            <a:r>
              <a:rPr lang="en-GB" dirty="0" smtClean="0"/>
              <a:t>Furniture</a:t>
            </a:r>
          </a:p>
        </p:txBody>
      </p:sp>
      <p:cxnSp>
        <p:nvCxnSpPr>
          <p:cNvPr id="23" name="Straight Arrow Connector 22"/>
          <p:cNvCxnSpPr>
            <a:stCxn id="7" idx="3"/>
            <a:endCxn id="6" idx="1"/>
          </p:cNvCxnSpPr>
          <p:nvPr/>
        </p:nvCxnSpPr>
        <p:spPr>
          <a:xfrm flipV="1">
            <a:off x="8146537" y="3299705"/>
            <a:ext cx="1841739"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p:cNvCxnSpPr>
          <p:nvPr/>
        </p:nvCxnSpPr>
        <p:spPr>
          <a:xfrm>
            <a:off x="8146537" y="3299707"/>
            <a:ext cx="2248037" cy="158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21" idx="0"/>
          </p:cNvCxnSpPr>
          <p:nvPr/>
        </p:nvCxnSpPr>
        <p:spPr>
          <a:xfrm>
            <a:off x="7644413" y="3622872"/>
            <a:ext cx="0" cy="1199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2"/>
          </p:cNvCxnSpPr>
          <p:nvPr/>
        </p:nvCxnSpPr>
        <p:spPr>
          <a:xfrm>
            <a:off x="10581804" y="3622870"/>
            <a:ext cx="0" cy="11638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1"/>
            <a:endCxn id="21" idx="0"/>
          </p:cNvCxnSpPr>
          <p:nvPr/>
        </p:nvCxnSpPr>
        <p:spPr>
          <a:xfrm flipH="1">
            <a:off x="7644413" y="3299705"/>
            <a:ext cx="2343863" cy="152219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5" idx="1"/>
            <a:endCxn id="7" idx="2"/>
          </p:cNvCxnSpPr>
          <p:nvPr/>
        </p:nvCxnSpPr>
        <p:spPr>
          <a:xfrm flipH="1" flipV="1">
            <a:off x="7644413" y="3622872"/>
            <a:ext cx="2524686" cy="1398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1"/>
            <a:endCxn id="6" idx="1"/>
          </p:cNvCxnSpPr>
          <p:nvPr/>
        </p:nvCxnSpPr>
        <p:spPr>
          <a:xfrm flipH="1" flipV="1">
            <a:off x="9988276" y="3299705"/>
            <a:ext cx="180823" cy="172127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 idx="1"/>
            <a:endCxn id="21" idx="3"/>
          </p:cNvCxnSpPr>
          <p:nvPr/>
        </p:nvCxnSpPr>
        <p:spPr>
          <a:xfrm flipH="1" flipV="1">
            <a:off x="8173660" y="5006566"/>
            <a:ext cx="1995439" cy="144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3137" y="5735032"/>
            <a:ext cx="6830396" cy="369332"/>
          </a:xfrm>
          <a:prstGeom prst="rect">
            <a:avLst/>
          </a:prstGeom>
          <a:noFill/>
        </p:spPr>
        <p:txBody>
          <a:bodyPr wrap="none" rtlCol="0">
            <a:spAutoFit/>
          </a:bodyPr>
          <a:lstStyle/>
          <a:p>
            <a:r>
              <a:rPr lang="en-GB" dirty="0" smtClean="0"/>
              <a:t>The full Leontief table (after we take out the isolated sectors) is 95 x 95</a:t>
            </a:r>
            <a:endParaRPr lang="en-GB" dirty="0"/>
          </a:p>
        </p:txBody>
      </p:sp>
      <p:sp>
        <p:nvSpPr>
          <p:cNvPr id="4" name="TextBox 3"/>
          <p:cNvSpPr txBox="1"/>
          <p:nvPr/>
        </p:nvSpPr>
        <p:spPr>
          <a:xfrm>
            <a:off x="2094755" y="1819251"/>
            <a:ext cx="7887159" cy="1200329"/>
          </a:xfrm>
          <a:prstGeom prst="rect">
            <a:avLst/>
          </a:prstGeom>
          <a:noFill/>
        </p:spPr>
        <p:txBody>
          <a:bodyPr wrap="none" rtlCol="0">
            <a:spAutoFit/>
          </a:bodyPr>
          <a:lstStyle/>
          <a:p>
            <a:r>
              <a:rPr lang="en-GB" b="1" dirty="0" smtClean="0"/>
              <a:t>Example – The 4 x 4 table is just another representation of the graph on the right</a:t>
            </a:r>
          </a:p>
          <a:p>
            <a:pPr marL="285750" indent="-285750">
              <a:buFont typeface="Arial" panose="020B0604020202020204" pitchFamily="34" charset="0"/>
              <a:buChar char="•"/>
            </a:pPr>
            <a:r>
              <a:rPr lang="en-GB" dirty="0"/>
              <a:t>We can interpret this matrix as a network, where each sector is a node.</a:t>
            </a:r>
          </a:p>
          <a:p>
            <a:pPr marL="285750" indent="-285750">
              <a:buFont typeface="Arial" panose="020B0604020202020204" pitchFamily="34" charset="0"/>
              <a:buChar char="•"/>
            </a:pPr>
            <a:r>
              <a:rPr lang="en-GB" dirty="0"/>
              <a:t>Each cell value is the edge size between two nodes.</a:t>
            </a:r>
          </a:p>
          <a:p>
            <a:endParaRPr lang="en-GB" b="1" dirty="0"/>
          </a:p>
        </p:txBody>
      </p:sp>
    </p:spTree>
    <p:extLst>
      <p:ext uri="{BB962C8B-B14F-4D97-AF65-F5344CB8AC3E}">
        <p14:creationId xmlns:p14="http://schemas.microsoft.com/office/powerpoint/2010/main" val="8290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0" y="-6421"/>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8" name="Straight Arrow Connector 27"/>
          <p:cNvCxnSpPr>
            <a:stCxn id="35" idx="3"/>
          </p:cNvCxnSpPr>
          <p:nvPr/>
        </p:nvCxnSpPr>
        <p:spPr>
          <a:xfrm flipV="1">
            <a:off x="4748414" y="5454949"/>
            <a:ext cx="524184" cy="37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192028" y="3574638"/>
            <a:ext cx="2468973" cy="758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7" idx="3"/>
            <a:endCxn id="63" idx="2"/>
          </p:cNvCxnSpPr>
          <p:nvPr/>
        </p:nvCxnSpPr>
        <p:spPr>
          <a:xfrm flipV="1">
            <a:off x="3192028" y="2965214"/>
            <a:ext cx="2101803" cy="202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89536" y="5366792"/>
            <a:ext cx="4358878" cy="923330"/>
            <a:chOff x="425230" y="1352449"/>
            <a:chExt cx="4358878" cy="923330"/>
          </a:xfrm>
        </p:grpSpPr>
        <p:sp>
          <p:nvSpPr>
            <p:cNvPr id="25" name="TextBox 24"/>
            <p:cNvSpPr txBox="1"/>
            <p:nvPr/>
          </p:nvSpPr>
          <p:spPr>
            <a:xfrm>
              <a:off x="425230" y="1696610"/>
              <a:ext cx="1202702" cy="523220"/>
            </a:xfrm>
            <a:prstGeom prst="rect">
              <a:avLst/>
            </a:prstGeom>
            <a:noFill/>
          </p:spPr>
          <p:txBody>
            <a:bodyPr wrap="none" rtlCol="0">
              <a:spAutoFit/>
            </a:bodyPr>
            <a:lstStyle/>
            <a:p>
              <a:r>
                <a:rPr lang="en-GB" sz="2800" dirty="0" smtClean="0"/>
                <a:t>Cluster</a:t>
              </a:r>
              <a:endParaRPr lang="en-GB" sz="2800" dirty="0"/>
            </a:p>
          </p:txBody>
        </p:sp>
        <p:sp>
          <p:nvSpPr>
            <p:cNvPr id="35" name="TextBox 34"/>
            <p:cNvSpPr txBox="1"/>
            <p:nvPr/>
          </p:nvSpPr>
          <p:spPr>
            <a:xfrm>
              <a:off x="1739061" y="1352449"/>
              <a:ext cx="3045047" cy="923330"/>
            </a:xfrm>
            <a:prstGeom prst="rect">
              <a:avLst/>
            </a:prstGeom>
            <a:noFill/>
          </p:spPr>
          <p:txBody>
            <a:bodyPr wrap="square" rtlCol="0">
              <a:spAutoFit/>
            </a:bodyPr>
            <a:lstStyle/>
            <a:p>
              <a:r>
                <a:rPr lang="en-GB" dirty="0" smtClean="0"/>
                <a:t>A grouping of nodes that are more connected to each other than other nodes</a:t>
              </a:r>
              <a:r>
                <a:rPr lang="en-GB" dirty="0"/>
                <a:t>.</a:t>
              </a:r>
              <a:endParaRPr lang="en-GB" dirty="0" smtClean="0"/>
            </a:p>
          </p:txBody>
        </p:sp>
      </p:grpSp>
      <p:grpSp>
        <p:nvGrpSpPr>
          <p:cNvPr id="85" name="Group 84"/>
          <p:cNvGrpSpPr/>
          <p:nvPr/>
        </p:nvGrpSpPr>
        <p:grpSpPr>
          <a:xfrm>
            <a:off x="584565" y="2844743"/>
            <a:ext cx="2607463" cy="646331"/>
            <a:chOff x="615484" y="3706248"/>
            <a:chExt cx="2607463" cy="646331"/>
          </a:xfrm>
        </p:grpSpPr>
        <p:sp>
          <p:nvSpPr>
            <p:cNvPr id="24" name="TextBox 23"/>
            <p:cNvSpPr txBox="1"/>
            <p:nvPr/>
          </p:nvSpPr>
          <p:spPr>
            <a:xfrm>
              <a:off x="615484" y="3715284"/>
              <a:ext cx="973343" cy="523220"/>
            </a:xfrm>
            <a:prstGeom prst="rect">
              <a:avLst/>
            </a:prstGeom>
            <a:noFill/>
          </p:spPr>
          <p:txBody>
            <a:bodyPr wrap="none" rtlCol="0">
              <a:spAutoFit/>
            </a:bodyPr>
            <a:lstStyle/>
            <a:p>
              <a:r>
                <a:rPr lang="en-GB" sz="2800" dirty="0" smtClean="0"/>
                <a:t>Node</a:t>
              </a:r>
              <a:endParaRPr lang="en-GB" sz="2800" dirty="0"/>
            </a:p>
          </p:txBody>
        </p:sp>
        <p:sp>
          <p:nvSpPr>
            <p:cNvPr id="37" name="TextBox 36"/>
            <p:cNvSpPr txBox="1"/>
            <p:nvPr/>
          </p:nvSpPr>
          <p:spPr>
            <a:xfrm>
              <a:off x="1739061" y="3706248"/>
              <a:ext cx="1483886" cy="646331"/>
            </a:xfrm>
            <a:prstGeom prst="rect">
              <a:avLst/>
            </a:prstGeom>
            <a:noFill/>
          </p:spPr>
          <p:txBody>
            <a:bodyPr wrap="square" rtlCol="0">
              <a:spAutoFit/>
            </a:bodyPr>
            <a:lstStyle/>
            <a:p>
              <a:r>
                <a:rPr lang="en-GB" dirty="0" smtClean="0"/>
                <a:t>An object in the graph</a:t>
              </a:r>
              <a:endParaRPr lang="en-GB" dirty="0"/>
            </a:p>
          </p:txBody>
        </p:sp>
      </p:grpSp>
      <p:grpSp>
        <p:nvGrpSpPr>
          <p:cNvPr id="86" name="Group 85"/>
          <p:cNvGrpSpPr/>
          <p:nvPr/>
        </p:nvGrpSpPr>
        <p:grpSpPr>
          <a:xfrm>
            <a:off x="667579" y="3960405"/>
            <a:ext cx="3270550" cy="1200329"/>
            <a:chOff x="612533" y="4941435"/>
            <a:chExt cx="3017038" cy="1200329"/>
          </a:xfrm>
        </p:grpSpPr>
        <p:sp>
          <p:nvSpPr>
            <p:cNvPr id="26" name="TextBox 25"/>
            <p:cNvSpPr txBox="1"/>
            <p:nvPr/>
          </p:nvSpPr>
          <p:spPr>
            <a:xfrm>
              <a:off x="612533" y="5125702"/>
              <a:ext cx="886589" cy="523220"/>
            </a:xfrm>
            <a:prstGeom prst="rect">
              <a:avLst/>
            </a:prstGeom>
            <a:noFill/>
          </p:spPr>
          <p:txBody>
            <a:bodyPr wrap="none" rtlCol="0">
              <a:spAutoFit/>
            </a:bodyPr>
            <a:lstStyle/>
            <a:p>
              <a:r>
                <a:rPr lang="en-GB" sz="2800" dirty="0" smtClean="0"/>
                <a:t>Edge</a:t>
              </a:r>
              <a:endParaRPr lang="en-GB" sz="2800" dirty="0"/>
            </a:p>
          </p:txBody>
        </p:sp>
        <p:sp>
          <p:nvSpPr>
            <p:cNvPr id="38" name="TextBox 37"/>
            <p:cNvSpPr txBox="1"/>
            <p:nvPr/>
          </p:nvSpPr>
          <p:spPr>
            <a:xfrm>
              <a:off x="1630048" y="4941435"/>
              <a:ext cx="1999523" cy="1200329"/>
            </a:xfrm>
            <a:prstGeom prst="rect">
              <a:avLst/>
            </a:prstGeom>
            <a:noFill/>
          </p:spPr>
          <p:txBody>
            <a:bodyPr wrap="square" rtlCol="0">
              <a:spAutoFit/>
            </a:bodyPr>
            <a:lstStyle/>
            <a:p>
              <a:r>
                <a:rPr lang="en-GB" dirty="0" smtClean="0"/>
                <a:t>A connection between two nodes (can have a weight/direction)</a:t>
              </a:r>
              <a:endParaRPr lang="en-GB" dirty="0"/>
            </a:p>
          </p:txBody>
        </p:sp>
      </p:grpSp>
      <p:sp>
        <p:nvSpPr>
          <p:cNvPr id="40" name="TextBox 39"/>
          <p:cNvSpPr txBox="1"/>
          <p:nvPr/>
        </p:nvSpPr>
        <p:spPr>
          <a:xfrm>
            <a:off x="560768" y="1975162"/>
            <a:ext cx="3893564" cy="523220"/>
          </a:xfrm>
          <a:prstGeom prst="rect">
            <a:avLst/>
          </a:prstGeom>
          <a:noFill/>
        </p:spPr>
        <p:txBody>
          <a:bodyPr wrap="square" rtlCol="0">
            <a:spAutoFit/>
          </a:bodyPr>
          <a:lstStyle/>
          <a:p>
            <a:r>
              <a:rPr lang="en-GB" sz="2800" dirty="0" smtClean="0"/>
              <a:t>Graph   </a:t>
            </a:r>
            <a:r>
              <a:rPr lang="en-GB" dirty="0" smtClean="0"/>
              <a:t>A description of a network</a:t>
            </a:r>
            <a:endParaRPr lang="en-GB" sz="2800" dirty="0"/>
          </a:p>
        </p:txBody>
      </p:sp>
      <p:grpSp>
        <p:nvGrpSpPr>
          <p:cNvPr id="48" name="Group 47"/>
          <p:cNvGrpSpPr/>
          <p:nvPr/>
        </p:nvGrpSpPr>
        <p:grpSpPr>
          <a:xfrm>
            <a:off x="4748414" y="2062676"/>
            <a:ext cx="7030250" cy="4325573"/>
            <a:chOff x="375567" y="1896634"/>
            <a:chExt cx="7030250" cy="4325573"/>
          </a:xfrm>
        </p:grpSpPr>
        <p:grpSp>
          <p:nvGrpSpPr>
            <p:cNvPr id="49" name="Group 48"/>
            <p:cNvGrpSpPr/>
            <p:nvPr/>
          </p:nvGrpSpPr>
          <p:grpSpPr>
            <a:xfrm>
              <a:off x="375567" y="1896634"/>
              <a:ext cx="7030250" cy="4325573"/>
              <a:chOff x="515609" y="216613"/>
              <a:chExt cx="9789927" cy="6023548"/>
            </a:xfrm>
          </p:grpSpPr>
          <p:sp>
            <p:nvSpPr>
              <p:cNvPr id="58" name="Oval 57"/>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p:cNvSpPr/>
              <p:nvPr/>
            </p:nvSpPr>
            <p:spPr>
              <a:xfrm>
                <a:off x="6363730" y="1948247"/>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p:cNvSpPr/>
              <p:nvPr/>
            </p:nvSpPr>
            <p:spPr>
              <a:xfrm>
                <a:off x="515609" y="216613"/>
                <a:ext cx="4484759" cy="448475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7" name="Straight Connector 66"/>
              <p:cNvCxnSpPr>
                <a:stCxn id="59" idx="2"/>
                <a:endCxn id="66" idx="6"/>
              </p:cNvCxnSpPr>
              <p:nvPr/>
            </p:nvCxnSpPr>
            <p:spPr>
              <a:xfrm flipH="1">
                <a:off x="4069064" y="2458993"/>
                <a:ext cx="2294666" cy="6962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9" idx="6"/>
                <a:endCxn id="60" idx="2"/>
              </p:cNvCxnSpPr>
              <p:nvPr/>
            </p:nvCxnSpPr>
            <p:spPr>
              <a:xfrm flipV="1">
                <a:off x="7385222" y="2310712"/>
                <a:ext cx="1898822" cy="1482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1"/>
                <a:endCxn id="65" idx="6"/>
              </p:cNvCxnSpPr>
              <p:nvPr/>
            </p:nvCxnSpPr>
            <p:spPr>
              <a:xfrm flipH="1" flipV="1">
                <a:off x="4132351" y="1473436"/>
                <a:ext cx="2380973" cy="624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8" idx="0"/>
                <a:endCxn id="59" idx="3"/>
              </p:cNvCxnSpPr>
              <p:nvPr/>
            </p:nvCxnSpPr>
            <p:spPr>
              <a:xfrm flipV="1">
                <a:off x="6021860" y="2820145"/>
                <a:ext cx="491464" cy="18877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8" idx="6"/>
                <a:endCxn id="61"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6" idx="2"/>
                <a:endCxn id="64" idx="6"/>
              </p:cNvCxnSpPr>
              <p:nvPr/>
            </p:nvCxnSpPr>
            <p:spPr>
              <a:xfrm flipH="1">
                <a:off x="2378232" y="3155231"/>
                <a:ext cx="62389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7"/>
                <a:endCxn id="65" idx="5"/>
              </p:cNvCxnSpPr>
              <p:nvPr/>
            </p:nvCxnSpPr>
            <p:spPr>
              <a:xfrm flipV="1">
                <a:off x="3912815" y="1850656"/>
                <a:ext cx="63287"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4" idx="0"/>
                <a:endCxn id="63" idx="4"/>
              </p:cNvCxnSpPr>
              <p:nvPr/>
            </p:nvCxnSpPr>
            <p:spPr>
              <a:xfrm flipH="1" flipV="1">
                <a:off x="1808595" y="2006905"/>
                <a:ext cx="36168" cy="6148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6" idx="1"/>
                <a:endCxn id="63" idx="5"/>
              </p:cNvCxnSpPr>
              <p:nvPr/>
            </p:nvCxnSpPr>
            <p:spPr>
              <a:xfrm flipH="1" flipV="1">
                <a:off x="2185815" y="1850656"/>
                <a:ext cx="972560" cy="927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2"/>
                <a:endCxn id="63" idx="6"/>
              </p:cNvCxnSpPr>
              <p:nvPr/>
            </p:nvCxnSpPr>
            <p:spPr>
              <a:xfrm flipH="1">
                <a:off x="2342064" y="1473436"/>
                <a:ext cx="723349" cy="0"/>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50" name="Picture 49"/>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4643" b="83214" l="18462" r="88846">
                          <a14:foregroundMark x1="30385" y1="35357" x2="30385" y2="35357"/>
                          <a14:foregroundMark x1="31923" y1="20357" x2="31923" y2="20357"/>
                        </a14:backgroundRemoval>
                      </a14:imgEffect>
                    </a14:imgLayer>
                  </a14:imgProps>
                </a:ext>
                <a:ext uri="{28A0092B-C50C-407E-A947-70E740481C1C}">
                  <a14:useLocalDpi xmlns:a14="http://schemas.microsoft.com/office/drawing/2010/main" val="0"/>
                </a:ext>
              </a:extLst>
            </a:blip>
            <a:srcRect l="19397" t="15019" r="18732" b="24131"/>
            <a:stretch/>
          </p:blipFill>
          <p:spPr>
            <a:xfrm>
              <a:off x="1003464" y="2404528"/>
              <a:ext cx="661373" cy="700486"/>
            </a:xfrm>
            <a:prstGeom prst="rect">
              <a:avLst/>
            </a:prstGeom>
          </p:spPr>
        </p:pic>
        <p:pic>
          <p:nvPicPr>
            <p:cNvPr id="51" name="Picture 50"/>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07416" y="2514442"/>
              <a:ext cx="1131930" cy="653919"/>
            </a:xfrm>
            <a:prstGeom prst="rect">
              <a:avLst/>
            </a:prstGeom>
          </p:spPr>
        </p:pic>
        <p:pic>
          <p:nvPicPr>
            <p:cNvPr id="52" name="Picture 51"/>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89953" y="3660357"/>
              <a:ext cx="909787" cy="909787"/>
            </a:xfrm>
            <a:prstGeom prst="rect">
              <a:avLst/>
            </a:prstGeom>
          </p:spPr>
        </p:pic>
        <p:pic>
          <p:nvPicPr>
            <p:cNvPr id="53" name="Picture 52"/>
            <p:cNvPicPr>
              <a:picLocks noChangeAspect="1"/>
            </p:cNvPicPr>
            <p:nvPr/>
          </p:nvPicPr>
          <p:blipFill>
            <a:blip r:embed="rId8" cstate="print">
              <a:extLst>
                <a:ext uri="{BEBA8EAE-BF5A-486C-A8C5-ECC9F3942E4B}">
                  <a14:imgProps xmlns:a14="http://schemas.microsoft.com/office/drawing/2010/main">
                    <a14:imgLayer r:embed="rId9">
                      <a14:imgEffect>
                        <a14:backgroundRemoval t="0" b="100000" l="0" r="100000">
                          <a14:foregroundMark x1="17857" y1="51556" x2="17857" y2="51556"/>
                          <a14:foregroundMark x1="59821" y1="60889" x2="59821" y2="60889"/>
                          <a14:foregroundMark x1="31696" y1="74667" x2="31696" y2="74667"/>
                          <a14:backgroundMark x1="35714" y1="82222" x2="35714" y2="82222"/>
                          <a14:backgroundMark x1="30804" y1="81333" x2="30804" y2="81333"/>
                          <a14:backgroundMark x1="26339" y1="81333" x2="26339" y2="81333"/>
                          <a14:backgroundMark x1="26339" y1="85778" x2="26339" y2="85778"/>
                          <a14:backgroundMark x1="31250" y1="86222" x2="31250" y2="86222"/>
                          <a14:backgroundMark x1="36161" y1="85778" x2="36161" y2="85778"/>
                          <a14:backgroundMark x1="26339" y1="94222" x2="26339" y2="94222"/>
                        </a14:backgroundRemoval>
                      </a14:imgEffect>
                    </a14:imgLayer>
                  </a14:imgProps>
                </a:ext>
                <a:ext uri="{28A0092B-C50C-407E-A947-70E740481C1C}">
                  <a14:useLocalDpi xmlns:a14="http://schemas.microsoft.com/office/drawing/2010/main" val="0"/>
                </a:ext>
              </a:extLst>
            </a:blip>
            <a:stretch>
              <a:fillRect/>
            </a:stretch>
          </p:blipFill>
          <p:spPr>
            <a:xfrm>
              <a:off x="933110" y="3686140"/>
              <a:ext cx="671520" cy="674518"/>
            </a:xfrm>
            <a:prstGeom prst="rect">
              <a:avLst/>
            </a:prstGeom>
          </p:spPr>
        </p:pic>
        <p:pic>
          <p:nvPicPr>
            <p:cNvPr id="54" name="Picture 53"/>
            <p:cNvPicPr>
              <a:picLocks noChangeAspect="1"/>
            </p:cNvPicPr>
            <p:nvPr/>
          </p:nvPicPr>
          <p:blipFill>
            <a:blip r:embed="rId10" cstate="print">
              <a:extLst>
                <a:ext uri="{BEBA8EAE-BF5A-486C-A8C5-ECC9F3942E4B}">
                  <a14:imgProps xmlns:a14="http://schemas.microsoft.com/office/drawing/2010/main">
                    <a14:imgLayer r:embed="rId11">
                      <a14:imgEffect>
                        <a14:backgroundRemoval t="3175" b="94180" l="4511" r="97744"/>
                      </a14:imgEffect>
                    </a14:imgLayer>
                  </a14:imgProps>
                </a:ext>
                <a:ext uri="{28A0092B-C50C-407E-A947-70E740481C1C}">
                  <a14:useLocalDpi xmlns:a14="http://schemas.microsoft.com/office/drawing/2010/main" val="0"/>
                </a:ext>
              </a:extLst>
            </a:blip>
            <a:stretch>
              <a:fillRect/>
            </a:stretch>
          </p:blipFill>
          <p:spPr>
            <a:xfrm>
              <a:off x="4563640" y="3256784"/>
              <a:ext cx="756592" cy="537579"/>
            </a:xfrm>
            <a:prstGeom prst="rect">
              <a:avLst/>
            </a:prstGeom>
          </p:spPr>
        </p:pic>
        <p:pic>
          <p:nvPicPr>
            <p:cNvPr id="55" name="Picture 54"/>
            <p:cNvPicPr>
              <a:picLocks noChangeAspect="1"/>
            </p:cNvPicPr>
            <p:nvPr/>
          </p:nvPicPr>
          <p:blipFill>
            <a:blip r:embed="rId12" cstate="print">
              <a:extLst>
                <a:ext uri="{BEBA8EAE-BF5A-486C-A8C5-ECC9F3942E4B}">
                  <a14:imgProps xmlns:a14="http://schemas.microsoft.com/office/drawing/2010/main">
                    <a14:imgLayer r:embed="rId13">
                      <a14:imgEffect>
                        <a14:backgroundRemoval t="0" b="100000" l="0" r="89503">
                          <a14:foregroundMark x1="25967" y1="6452" x2="25967" y2="6452"/>
                          <a14:foregroundMark x1="29282" y1="2509" x2="29282" y2="2509"/>
                          <a14:foregroundMark x1="60773" y1="11470" x2="60773" y2="11470"/>
                          <a14:foregroundMark x1="56906" y1="6810" x2="56906" y2="6810"/>
                          <a14:foregroundMark x1="56354" y1="9677" x2="56354" y2="9677"/>
                          <a14:foregroundMark x1="52486" y1="13978" x2="52486" y2="13978"/>
                          <a14:foregroundMark x1="44751" y1="14337" x2="44751" y2="14337"/>
                          <a14:foregroundMark x1="35912" y1="15054" x2="35912" y2="15054"/>
                          <a14:foregroundMark x1="44199" y1="9677" x2="44199" y2="9677"/>
                          <a14:foregroundMark x1="31492" y1="9677" x2="31492" y2="9677"/>
                          <a14:foregroundMark x1="35912" y1="10394" x2="35912" y2="10394"/>
                          <a14:foregroundMark x1="23204" y1="12545" x2="23204" y2="12545"/>
                          <a14:foregroundMark x1="30387" y1="16487" x2="30387" y2="16487"/>
                          <a14:foregroundMark x1="24862" y1="16129" x2="24862" y2="16129"/>
                          <a14:foregroundMark x1="15470" y1="15771" x2="15470" y2="15771"/>
                          <a14:foregroundMark x1="16575" y1="3584" x2="16575" y2="3584"/>
                          <a14:foregroundMark x1="22652" y1="1434" x2="22652" y2="1434"/>
                          <a14:foregroundMark x1="38674" y1="3584" x2="38674" y2="3584"/>
                          <a14:foregroundMark x1="59116" y1="3584" x2="59116" y2="3584"/>
                          <a14:foregroundMark x1="60773" y1="5018" x2="60773" y2="5018"/>
                          <a14:foregroundMark x1="65746" y1="7168" x2="65746" y2="7168"/>
                        </a14:backgroundRemoval>
                      </a14:imgEffect>
                    </a14:imgLayer>
                  </a14:imgProps>
                </a:ext>
                <a:ext uri="{28A0092B-C50C-407E-A947-70E740481C1C}">
                  <a14:useLocalDpi xmlns:a14="http://schemas.microsoft.com/office/drawing/2010/main" val="0"/>
                </a:ext>
              </a:extLst>
            </a:blip>
            <a:stretch>
              <a:fillRect/>
            </a:stretch>
          </p:blipFill>
          <p:spPr>
            <a:xfrm>
              <a:off x="4135687" y="5156894"/>
              <a:ext cx="449620" cy="693060"/>
            </a:xfrm>
            <a:prstGeom prst="rect">
              <a:avLst/>
            </a:prstGeom>
          </p:spPr>
        </p:pic>
        <p:pic>
          <p:nvPicPr>
            <p:cNvPr id="56" name="Picture 55"/>
            <p:cNvPicPr>
              <a:picLocks noChangeAspect="1"/>
            </p:cNvPicPr>
            <p:nvPr/>
          </p:nvPicPr>
          <p:blipFill>
            <a:blip r:embed="rId14" cstate="print">
              <a:extLst>
                <a:ext uri="{BEBA8EAE-BF5A-486C-A8C5-ECC9F3942E4B}">
                  <a14:imgProps xmlns:a14="http://schemas.microsoft.com/office/drawing/2010/main">
                    <a14:imgLayer r:embed="rId15">
                      <a14:imgEffect>
                        <a14:backgroundRemoval t="1970" b="98030" l="6855" r="93548"/>
                      </a14:imgEffect>
                    </a14:imgLayer>
                  </a14:imgProps>
                </a:ext>
                <a:ext uri="{28A0092B-C50C-407E-A947-70E740481C1C}">
                  <a14:useLocalDpi xmlns:a14="http://schemas.microsoft.com/office/drawing/2010/main" val="0"/>
                </a:ext>
              </a:extLst>
            </a:blip>
            <a:stretch>
              <a:fillRect/>
            </a:stretch>
          </p:blipFill>
          <p:spPr>
            <a:xfrm>
              <a:off x="6733641" y="3178498"/>
              <a:ext cx="610808" cy="499976"/>
            </a:xfrm>
            <a:prstGeom prst="rect">
              <a:avLst/>
            </a:prstGeom>
          </p:spPr>
        </p:pic>
        <p:pic>
          <p:nvPicPr>
            <p:cNvPr id="57" name="Picture 56"/>
            <p:cNvPicPr>
              <a:picLocks noChangeAspect="1"/>
            </p:cNvPicPr>
            <p:nvPr/>
          </p:nvPicPr>
          <p:blipFill>
            <a:blip r:embed="rId16" cstate="print">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672273" y="5519728"/>
              <a:ext cx="702479" cy="702479"/>
            </a:xfrm>
            <a:prstGeom prst="rect">
              <a:avLst/>
            </a:prstGeom>
          </p:spPr>
        </p:pic>
      </p:grpSp>
      <p:sp>
        <p:nvSpPr>
          <p:cNvPr id="47" name="Title 1"/>
          <p:cNvSpPr>
            <a:spLocks noGrp="1"/>
          </p:cNvSpPr>
          <p:nvPr>
            <p:ph type="title"/>
          </p:nvPr>
        </p:nvSpPr>
        <p:spPr>
          <a:xfrm>
            <a:off x="838200" y="72304"/>
            <a:ext cx="10515600" cy="1325563"/>
          </a:xfrm>
        </p:spPr>
        <p:txBody>
          <a:bodyPr/>
          <a:lstStyle/>
          <a:p>
            <a:pPr algn="ctr"/>
            <a:r>
              <a:rPr lang="en-GB" dirty="0" smtClean="0">
                <a:solidFill>
                  <a:schemeClr val="bg1"/>
                </a:solidFill>
              </a:rPr>
              <a:t>Recap: Anatomy of a network</a:t>
            </a:r>
            <a:endParaRPr lang="en-GB" dirty="0">
              <a:solidFill>
                <a:schemeClr val="bg1"/>
              </a:solidFill>
            </a:endParaRPr>
          </a:p>
        </p:txBody>
      </p:sp>
    </p:spTree>
    <p:extLst>
      <p:ext uri="{BB962C8B-B14F-4D97-AF65-F5344CB8AC3E}">
        <p14:creationId xmlns:p14="http://schemas.microsoft.com/office/powerpoint/2010/main" val="216339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0" y="-6421"/>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7" name="Title 1"/>
          <p:cNvSpPr>
            <a:spLocks noGrp="1"/>
          </p:cNvSpPr>
          <p:nvPr>
            <p:ph type="title"/>
          </p:nvPr>
        </p:nvSpPr>
        <p:spPr/>
        <p:txBody>
          <a:bodyPr/>
          <a:lstStyle/>
          <a:p>
            <a:pPr algn="ctr"/>
            <a:r>
              <a:rPr lang="en-GB" dirty="0" smtClean="0">
                <a:solidFill>
                  <a:schemeClr val="bg1"/>
                </a:solidFill>
              </a:rPr>
              <a:t>How to Measure Clustering</a:t>
            </a:r>
            <a:endParaRPr lang="en-GB" dirty="0">
              <a:solidFill>
                <a:schemeClr val="bg1"/>
              </a:solidFill>
            </a:endParaRPr>
          </a:p>
        </p:txBody>
      </p:sp>
      <p:sp>
        <p:nvSpPr>
          <p:cNvPr id="2" name="Content Placeholder 1"/>
          <p:cNvSpPr>
            <a:spLocks noGrp="1"/>
          </p:cNvSpPr>
          <p:nvPr>
            <p:ph idx="1"/>
          </p:nvPr>
        </p:nvSpPr>
        <p:spPr/>
        <p:txBody>
          <a:bodyPr/>
          <a:lstStyle/>
          <a:p>
            <a:r>
              <a:rPr lang="en-GB" dirty="0" smtClean="0"/>
              <a:t>So, how do we measure clustering?</a:t>
            </a:r>
          </a:p>
          <a:p>
            <a:pPr lvl="1"/>
            <a:r>
              <a:rPr lang="en-GB" dirty="0" smtClean="0"/>
              <a:t>While there are a variety of measurements, only a few are suitable for a weighted, directed network such as ours.</a:t>
            </a:r>
          </a:p>
          <a:p>
            <a:r>
              <a:rPr lang="en-GB" dirty="0" smtClean="0"/>
              <a:t>A popular measurement for weighted, directed networks is Louvain Modularity, a fast-greedy algorithm using the modularity measurement.</a:t>
            </a:r>
          </a:p>
          <a:p>
            <a:r>
              <a:rPr lang="en-GB" dirty="0"/>
              <a:t>Although there is no </a:t>
            </a:r>
            <a:r>
              <a:rPr lang="en-GB" dirty="0" smtClean="0"/>
              <a:t>perfect measurement </a:t>
            </a:r>
            <a:r>
              <a:rPr lang="en-GB" dirty="0"/>
              <a:t>of how good a cluster </a:t>
            </a:r>
            <a:r>
              <a:rPr lang="en-GB" dirty="0" smtClean="0"/>
              <a:t>is </a:t>
            </a:r>
            <a:r>
              <a:rPr lang="en-GB" dirty="0"/>
              <a:t>modularity </a:t>
            </a:r>
            <a:r>
              <a:rPr lang="en-GB" dirty="0" smtClean="0"/>
              <a:t>is a useful </a:t>
            </a:r>
            <a:r>
              <a:rPr lang="en-GB" dirty="0"/>
              <a:t>one, as it is (relatively) simple and fast to </a:t>
            </a:r>
            <a:r>
              <a:rPr lang="en-GB" dirty="0" smtClean="0"/>
              <a:t>calculate</a:t>
            </a:r>
            <a:r>
              <a:rPr lang="en-GB" dirty="0"/>
              <a:t>.</a:t>
            </a:r>
          </a:p>
          <a:p>
            <a:endParaRPr lang="en-GB" dirty="0" smtClean="0"/>
          </a:p>
          <a:p>
            <a:endParaRPr lang="en-GB" dirty="0"/>
          </a:p>
        </p:txBody>
      </p:sp>
    </p:spTree>
    <p:extLst>
      <p:ext uri="{BB962C8B-B14F-4D97-AF65-F5344CB8AC3E}">
        <p14:creationId xmlns:p14="http://schemas.microsoft.com/office/powerpoint/2010/main" val="193079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0" y="-6420"/>
            <a:ext cx="12192000" cy="1483012"/>
          </a:xfrm>
          <a:prstGeom prst="rect">
            <a:avLst/>
          </a:prstGeom>
          <a:solidFill>
            <a:srgbClr val="81358D"/>
          </a:solidFill>
          <a:ln>
            <a:solidFill>
              <a:srgbClr val="8135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72304"/>
            <a:ext cx="10515600" cy="1325563"/>
          </a:xfrm>
        </p:spPr>
        <p:txBody>
          <a:bodyPr/>
          <a:lstStyle/>
          <a:p>
            <a:pPr algn="ctr"/>
            <a:r>
              <a:rPr lang="en-GB" dirty="0" smtClean="0">
                <a:solidFill>
                  <a:schemeClr val="bg1"/>
                </a:solidFill>
              </a:rPr>
              <a:t>Modularity – a Measure of Clustering</a:t>
            </a:r>
            <a:endParaRPr lang="en-GB" dirty="0">
              <a:solidFill>
                <a:schemeClr val="bg1"/>
              </a:solidFill>
            </a:endParaRPr>
          </a:p>
        </p:txBody>
      </p:sp>
      <p:sp>
        <p:nvSpPr>
          <p:cNvPr id="4" name="TextBox 3"/>
          <p:cNvSpPr txBox="1"/>
          <p:nvPr/>
        </p:nvSpPr>
        <p:spPr>
          <a:xfrm>
            <a:off x="1227724" y="2669663"/>
            <a:ext cx="2623860" cy="369332"/>
          </a:xfrm>
          <a:prstGeom prst="rect">
            <a:avLst/>
          </a:prstGeom>
          <a:noFill/>
        </p:spPr>
        <p:txBody>
          <a:bodyPr wrap="none" rtlCol="0">
            <a:spAutoFit/>
          </a:bodyPr>
          <a:lstStyle/>
          <a:p>
            <a:r>
              <a:rPr lang="en-GB" dirty="0" smtClean="0"/>
              <a:t>Sum of all edges in cluster</a:t>
            </a:r>
            <a:endParaRPr lang="en-GB" dirty="0"/>
          </a:p>
        </p:txBody>
      </p:sp>
      <p:cxnSp>
        <p:nvCxnSpPr>
          <p:cNvPr id="6" name="Straight Connector 5"/>
          <p:cNvCxnSpPr/>
          <p:nvPr/>
        </p:nvCxnSpPr>
        <p:spPr>
          <a:xfrm>
            <a:off x="1202724" y="3054868"/>
            <a:ext cx="283381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33931" y="3053498"/>
            <a:ext cx="2019784" cy="369332"/>
          </a:xfrm>
          <a:prstGeom prst="rect">
            <a:avLst/>
          </a:prstGeom>
          <a:noFill/>
        </p:spPr>
        <p:txBody>
          <a:bodyPr wrap="none" rtlCol="0">
            <a:spAutoFit/>
          </a:bodyPr>
          <a:lstStyle/>
          <a:p>
            <a:r>
              <a:rPr lang="en-GB" dirty="0" smtClean="0"/>
              <a:t>2 x sum of all edges</a:t>
            </a:r>
            <a:endParaRPr lang="en-GB" dirty="0"/>
          </a:p>
        </p:txBody>
      </p:sp>
      <p:sp>
        <p:nvSpPr>
          <p:cNvPr id="8" name="TextBox 7"/>
          <p:cNvSpPr txBox="1"/>
          <p:nvPr/>
        </p:nvSpPr>
        <p:spPr>
          <a:xfrm>
            <a:off x="4202021" y="2591833"/>
            <a:ext cx="373820" cy="830997"/>
          </a:xfrm>
          <a:prstGeom prst="rect">
            <a:avLst/>
          </a:prstGeom>
          <a:noFill/>
        </p:spPr>
        <p:txBody>
          <a:bodyPr wrap="none" rtlCol="0">
            <a:spAutoFit/>
          </a:bodyPr>
          <a:lstStyle/>
          <a:p>
            <a:r>
              <a:rPr lang="en-GB" sz="4800" dirty="0" smtClean="0"/>
              <a:t>-</a:t>
            </a:r>
            <a:endParaRPr lang="en-GB" sz="4800" dirty="0"/>
          </a:p>
        </p:txBody>
      </p:sp>
      <p:sp>
        <p:nvSpPr>
          <p:cNvPr id="10" name="TextBox 9"/>
          <p:cNvSpPr txBox="1"/>
          <p:nvPr/>
        </p:nvSpPr>
        <p:spPr>
          <a:xfrm>
            <a:off x="5022312" y="2675356"/>
            <a:ext cx="4877617" cy="369332"/>
          </a:xfrm>
          <a:prstGeom prst="rect">
            <a:avLst/>
          </a:prstGeom>
          <a:noFill/>
        </p:spPr>
        <p:txBody>
          <a:bodyPr wrap="none" rtlCol="0">
            <a:spAutoFit/>
          </a:bodyPr>
          <a:lstStyle/>
          <a:p>
            <a:r>
              <a:rPr lang="en-GB" dirty="0" smtClean="0"/>
              <a:t>Sum of all edges between cluster and other nodes</a:t>
            </a:r>
            <a:endParaRPr lang="en-GB" dirty="0"/>
          </a:p>
        </p:txBody>
      </p:sp>
      <p:cxnSp>
        <p:nvCxnSpPr>
          <p:cNvPr id="11" name="Straight Connector 10"/>
          <p:cNvCxnSpPr/>
          <p:nvPr/>
        </p:nvCxnSpPr>
        <p:spPr>
          <a:xfrm>
            <a:off x="4889157" y="3039771"/>
            <a:ext cx="5152767" cy="1372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075" y="3086612"/>
            <a:ext cx="2019784" cy="369332"/>
          </a:xfrm>
          <a:prstGeom prst="rect">
            <a:avLst/>
          </a:prstGeom>
          <a:noFill/>
        </p:spPr>
        <p:txBody>
          <a:bodyPr wrap="none" rtlCol="0">
            <a:spAutoFit/>
          </a:bodyPr>
          <a:lstStyle/>
          <a:p>
            <a:r>
              <a:rPr lang="en-GB" dirty="0" smtClean="0"/>
              <a:t>2 x sum of all edges</a:t>
            </a:r>
            <a:endParaRPr lang="en-GB" dirty="0"/>
          </a:p>
        </p:txBody>
      </p:sp>
      <p:sp>
        <p:nvSpPr>
          <p:cNvPr id="14" name="TextBox 13"/>
          <p:cNvSpPr txBox="1"/>
          <p:nvPr/>
        </p:nvSpPr>
        <p:spPr>
          <a:xfrm>
            <a:off x="4617352" y="2612437"/>
            <a:ext cx="370614" cy="830997"/>
          </a:xfrm>
          <a:prstGeom prst="rect">
            <a:avLst/>
          </a:prstGeom>
          <a:noFill/>
        </p:spPr>
        <p:txBody>
          <a:bodyPr wrap="none" rtlCol="0">
            <a:spAutoFit/>
          </a:bodyPr>
          <a:lstStyle/>
          <a:p>
            <a:r>
              <a:rPr lang="en-GB" sz="4800" dirty="0" smtClean="0"/>
              <a:t>(</a:t>
            </a:r>
            <a:endParaRPr lang="en-GB" sz="4800" dirty="0"/>
          </a:p>
        </p:txBody>
      </p:sp>
      <p:sp>
        <p:nvSpPr>
          <p:cNvPr id="15" name="TextBox 14"/>
          <p:cNvSpPr txBox="1"/>
          <p:nvPr/>
        </p:nvSpPr>
        <p:spPr>
          <a:xfrm>
            <a:off x="9965670" y="2610373"/>
            <a:ext cx="370614" cy="830997"/>
          </a:xfrm>
          <a:prstGeom prst="rect">
            <a:avLst/>
          </a:prstGeom>
          <a:noFill/>
        </p:spPr>
        <p:txBody>
          <a:bodyPr wrap="none" rtlCol="0">
            <a:spAutoFit/>
          </a:bodyPr>
          <a:lstStyle/>
          <a:p>
            <a:r>
              <a:rPr lang="en-GB" sz="4800" dirty="0" smtClean="0"/>
              <a:t>)</a:t>
            </a:r>
            <a:endParaRPr lang="en-GB" sz="4800" dirty="0"/>
          </a:p>
        </p:txBody>
      </p:sp>
      <p:sp>
        <p:nvSpPr>
          <p:cNvPr id="43" name="TextBox 42"/>
          <p:cNvSpPr txBox="1"/>
          <p:nvPr/>
        </p:nvSpPr>
        <p:spPr>
          <a:xfrm>
            <a:off x="10185441" y="2499500"/>
            <a:ext cx="301686" cy="369332"/>
          </a:xfrm>
          <a:prstGeom prst="rect">
            <a:avLst/>
          </a:prstGeom>
          <a:noFill/>
        </p:spPr>
        <p:txBody>
          <a:bodyPr wrap="none" rtlCol="0">
            <a:spAutoFit/>
          </a:bodyPr>
          <a:lstStyle/>
          <a:p>
            <a:r>
              <a:rPr lang="en-GB" dirty="0" smtClean="0"/>
              <a:t>2</a:t>
            </a:r>
            <a:endParaRPr lang="en-GB" dirty="0"/>
          </a:p>
        </p:txBody>
      </p:sp>
      <p:grpSp>
        <p:nvGrpSpPr>
          <p:cNvPr id="9" name="Group 8"/>
          <p:cNvGrpSpPr/>
          <p:nvPr/>
        </p:nvGrpSpPr>
        <p:grpSpPr>
          <a:xfrm>
            <a:off x="2051113" y="4188397"/>
            <a:ext cx="6581746" cy="1492185"/>
            <a:chOff x="1851798" y="4935429"/>
            <a:chExt cx="6581746" cy="1492185"/>
          </a:xfrm>
        </p:grpSpPr>
        <p:grpSp>
          <p:nvGrpSpPr>
            <p:cNvPr id="44" name="Group 43"/>
            <p:cNvGrpSpPr/>
            <p:nvPr/>
          </p:nvGrpSpPr>
          <p:grpSpPr>
            <a:xfrm>
              <a:off x="1851798" y="5032968"/>
              <a:ext cx="2266685" cy="1394646"/>
              <a:chOff x="515607" y="216613"/>
              <a:chExt cx="9789929" cy="6023548"/>
            </a:xfrm>
          </p:grpSpPr>
          <p:sp>
            <p:nvSpPr>
              <p:cNvPr id="45" name="Oval 44"/>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6363730" y="1948247"/>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515607" y="216613"/>
                <a:ext cx="4931821" cy="44847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Connector 53"/>
              <p:cNvCxnSpPr>
                <a:stCxn id="46" idx="2"/>
                <a:endCxn id="53" idx="6"/>
              </p:cNvCxnSpPr>
              <p:nvPr/>
            </p:nvCxnSpPr>
            <p:spPr>
              <a:xfrm flipH="1">
                <a:off x="4069064" y="2458993"/>
                <a:ext cx="2294666" cy="6962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6" idx="6"/>
                <a:endCxn id="47" idx="2"/>
              </p:cNvCxnSpPr>
              <p:nvPr/>
            </p:nvCxnSpPr>
            <p:spPr>
              <a:xfrm flipV="1">
                <a:off x="7385222" y="2310712"/>
                <a:ext cx="1898822" cy="1482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1"/>
                <a:endCxn id="52" idx="6"/>
              </p:cNvCxnSpPr>
              <p:nvPr/>
            </p:nvCxnSpPr>
            <p:spPr>
              <a:xfrm flipH="1" flipV="1">
                <a:off x="4132351" y="1473436"/>
                <a:ext cx="2380973" cy="62440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0"/>
                <a:endCxn id="46" idx="3"/>
              </p:cNvCxnSpPr>
              <p:nvPr/>
            </p:nvCxnSpPr>
            <p:spPr>
              <a:xfrm flipV="1">
                <a:off x="6021860" y="2820145"/>
                <a:ext cx="491464" cy="18877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5" idx="6"/>
                <a:endCxn id="48"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3" idx="2"/>
                <a:endCxn id="51" idx="6"/>
              </p:cNvCxnSpPr>
              <p:nvPr/>
            </p:nvCxnSpPr>
            <p:spPr>
              <a:xfrm flipH="1">
                <a:off x="2378232" y="3155231"/>
                <a:ext cx="62389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3" idx="7"/>
                <a:endCxn id="52" idx="5"/>
              </p:cNvCxnSpPr>
              <p:nvPr/>
            </p:nvCxnSpPr>
            <p:spPr>
              <a:xfrm flipV="1">
                <a:off x="3912815" y="1850656"/>
                <a:ext cx="63287" cy="92735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0"/>
                <a:endCxn id="50" idx="4"/>
              </p:cNvCxnSpPr>
              <p:nvPr/>
            </p:nvCxnSpPr>
            <p:spPr>
              <a:xfrm flipH="1" flipV="1">
                <a:off x="1808595" y="2006905"/>
                <a:ext cx="36168" cy="61485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3" idx="1"/>
                <a:endCxn id="50" idx="5"/>
              </p:cNvCxnSpPr>
              <p:nvPr/>
            </p:nvCxnSpPr>
            <p:spPr>
              <a:xfrm flipH="1" flipV="1">
                <a:off x="2185815" y="1850656"/>
                <a:ext cx="972560" cy="92735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2" idx="2"/>
                <a:endCxn id="50" idx="6"/>
              </p:cNvCxnSpPr>
              <p:nvPr/>
            </p:nvCxnSpPr>
            <p:spPr>
              <a:xfrm flipH="1">
                <a:off x="2342064" y="1473436"/>
                <a:ext cx="72334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6166859" y="4935429"/>
              <a:ext cx="2266685" cy="1394646"/>
              <a:chOff x="515607" y="216613"/>
              <a:chExt cx="9789929" cy="6023548"/>
            </a:xfrm>
          </p:grpSpPr>
          <p:sp>
            <p:nvSpPr>
              <p:cNvPr id="85" name="Oval 84"/>
              <p:cNvSpPr/>
              <p:nvPr/>
            </p:nvSpPr>
            <p:spPr>
              <a:xfrm>
                <a:off x="5511114" y="4707923"/>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p:cNvSpPr/>
              <p:nvPr/>
            </p:nvSpPr>
            <p:spPr>
              <a:xfrm>
                <a:off x="6363730" y="1948247"/>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9284044" y="1799966"/>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p:cNvSpPr/>
              <p:nvPr/>
            </p:nvSpPr>
            <p:spPr>
              <a:xfrm>
                <a:off x="9263449" y="5218669"/>
                <a:ext cx="1021492" cy="102149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p:cNvSpPr/>
              <p:nvPr/>
            </p:nvSpPr>
            <p:spPr>
              <a:xfrm>
                <a:off x="515607" y="216613"/>
                <a:ext cx="4931821" cy="44847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p:cNvSpPr/>
              <p:nvPr/>
            </p:nvSpPr>
            <p:spPr>
              <a:xfrm>
                <a:off x="1275126"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p:cNvSpPr/>
              <p:nvPr/>
            </p:nvSpPr>
            <p:spPr>
              <a:xfrm>
                <a:off x="1311294"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p:cNvSpPr/>
              <p:nvPr/>
            </p:nvSpPr>
            <p:spPr>
              <a:xfrm>
                <a:off x="3065413" y="939967"/>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p:cNvSpPr/>
              <p:nvPr/>
            </p:nvSpPr>
            <p:spPr>
              <a:xfrm>
                <a:off x="3002126" y="2621762"/>
                <a:ext cx="1066938" cy="1066938"/>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4" name="Straight Connector 93"/>
              <p:cNvCxnSpPr>
                <a:stCxn id="86" idx="2"/>
                <a:endCxn id="93" idx="6"/>
              </p:cNvCxnSpPr>
              <p:nvPr/>
            </p:nvCxnSpPr>
            <p:spPr>
              <a:xfrm flipH="1">
                <a:off x="4069064" y="2458993"/>
                <a:ext cx="2294666" cy="69623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6" idx="6"/>
                <a:endCxn id="87" idx="2"/>
              </p:cNvCxnSpPr>
              <p:nvPr/>
            </p:nvCxnSpPr>
            <p:spPr>
              <a:xfrm flipV="1">
                <a:off x="7385222" y="2310712"/>
                <a:ext cx="1898822" cy="1482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6" idx="1"/>
                <a:endCxn id="92" idx="6"/>
              </p:cNvCxnSpPr>
              <p:nvPr/>
            </p:nvCxnSpPr>
            <p:spPr>
              <a:xfrm flipH="1" flipV="1">
                <a:off x="4132351" y="1473436"/>
                <a:ext cx="2380973" cy="62440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5" idx="0"/>
                <a:endCxn id="86" idx="3"/>
              </p:cNvCxnSpPr>
              <p:nvPr/>
            </p:nvCxnSpPr>
            <p:spPr>
              <a:xfrm flipV="1">
                <a:off x="6021860" y="2820145"/>
                <a:ext cx="491464" cy="18877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5" idx="6"/>
                <a:endCxn id="88" idx="2"/>
              </p:cNvCxnSpPr>
              <p:nvPr/>
            </p:nvCxnSpPr>
            <p:spPr>
              <a:xfrm>
                <a:off x="6532606" y="5218669"/>
                <a:ext cx="2730843" cy="5107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3" idx="2"/>
                <a:endCxn id="91" idx="6"/>
              </p:cNvCxnSpPr>
              <p:nvPr/>
            </p:nvCxnSpPr>
            <p:spPr>
              <a:xfrm flipH="1">
                <a:off x="2378232" y="3155231"/>
                <a:ext cx="62389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7"/>
                <a:endCxn id="92" idx="5"/>
              </p:cNvCxnSpPr>
              <p:nvPr/>
            </p:nvCxnSpPr>
            <p:spPr>
              <a:xfrm flipV="1">
                <a:off x="3912815" y="1850656"/>
                <a:ext cx="63287" cy="92735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1" idx="0"/>
                <a:endCxn id="90" idx="4"/>
              </p:cNvCxnSpPr>
              <p:nvPr/>
            </p:nvCxnSpPr>
            <p:spPr>
              <a:xfrm flipH="1" flipV="1">
                <a:off x="1808595" y="2006905"/>
                <a:ext cx="36168" cy="61485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3" idx="1"/>
                <a:endCxn id="90" idx="5"/>
              </p:cNvCxnSpPr>
              <p:nvPr/>
            </p:nvCxnSpPr>
            <p:spPr>
              <a:xfrm flipH="1" flipV="1">
                <a:off x="2185815" y="1850656"/>
                <a:ext cx="972560" cy="92735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2" idx="2"/>
                <a:endCxn id="90" idx="6"/>
              </p:cNvCxnSpPr>
              <p:nvPr/>
            </p:nvCxnSpPr>
            <p:spPr>
              <a:xfrm flipH="1">
                <a:off x="2342064" y="1473436"/>
                <a:ext cx="72334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5" name="TextBox 4"/>
          <p:cNvSpPr txBox="1"/>
          <p:nvPr/>
        </p:nvSpPr>
        <p:spPr>
          <a:xfrm>
            <a:off x="1018541" y="1627873"/>
            <a:ext cx="10056856" cy="369332"/>
          </a:xfrm>
          <a:prstGeom prst="rect">
            <a:avLst/>
          </a:prstGeom>
          <a:noFill/>
        </p:spPr>
        <p:txBody>
          <a:bodyPr wrap="none" rtlCol="0">
            <a:spAutoFit/>
          </a:bodyPr>
          <a:lstStyle/>
          <a:p>
            <a:r>
              <a:rPr lang="en-GB" dirty="0" smtClean="0"/>
              <a:t>Modularity is expressed as a fraction, ranging between -1 to 1, and is calculated using the formula below.</a:t>
            </a:r>
            <a:endParaRPr lang="en-GB" dirty="0"/>
          </a:p>
        </p:txBody>
      </p:sp>
    </p:spTree>
    <p:extLst>
      <p:ext uri="{BB962C8B-B14F-4D97-AF65-F5344CB8AC3E}">
        <p14:creationId xmlns:p14="http://schemas.microsoft.com/office/powerpoint/2010/main" val="1102760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5977</TotalTime>
  <Words>1675</Words>
  <Application>Microsoft Office PowerPoint</Application>
  <PresentationFormat>Widescreen</PresentationFormat>
  <Paragraphs>181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Trebuchet MS</vt:lpstr>
      <vt:lpstr>Office Theme</vt:lpstr>
      <vt:lpstr>Identifying Industry Clusters in the Scottish Economy</vt:lpstr>
      <vt:lpstr>Understanding Network Analysis What is a network?</vt:lpstr>
      <vt:lpstr>Network Clustering</vt:lpstr>
      <vt:lpstr>Why Find Clusters?</vt:lpstr>
      <vt:lpstr>What About the Economy?</vt:lpstr>
      <vt:lpstr>The matrix as a graph</vt:lpstr>
      <vt:lpstr>Recap: Anatomy of a network</vt:lpstr>
      <vt:lpstr>How to Measure Clustering</vt:lpstr>
      <vt:lpstr>Modularity – a Measure of Clustering</vt:lpstr>
      <vt:lpstr>Calculating Change in Modularity</vt:lpstr>
      <vt:lpstr>Change in Modularity</vt:lpstr>
      <vt:lpstr>PowerPoint Presentation</vt:lpstr>
      <vt:lpstr>Running the Louvain algorithm</vt:lpstr>
      <vt:lpstr>And Now What?</vt:lpstr>
      <vt:lpstr>We Run the Louvain Algorithm on the Leontief Table</vt:lpstr>
      <vt:lpstr>Examining the Clusters in More Depth</vt:lpstr>
      <vt:lpstr>PowerPoint Presentation</vt:lpstr>
      <vt:lpstr>Sixteen Consistent Clusters</vt:lpstr>
      <vt:lpstr>Sixteen Consistent Clusters</vt:lpstr>
      <vt:lpstr>Alternative Algorithms</vt:lpstr>
      <vt:lpstr>References</vt:lpstr>
    </vt:vector>
  </TitlesOfParts>
  <Company>Scottish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Bryden G (Gordon)</dc:creator>
  <cp:lastModifiedBy>Hansson B (Benjamin)</cp:lastModifiedBy>
  <cp:revision>96</cp:revision>
  <dcterms:created xsi:type="dcterms:W3CDTF">2019-09-02T08:48:13Z</dcterms:created>
  <dcterms:modified xsi:type="dcterms:W3CDTF">2019-09-26T13:10:52Z</dcterms:modified>
</cp:coreProperties>
</file>