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1" r:id="rId5"/>
    <p:sldId id="258" r:id="rId6"/>
    <p:sldId id="272" r:id="rId7"/>
    <p:sldId id="259" r:id="rId8"/>
    <p:sldId id="260" r:id="rId9"/>
    <p:sldId id="276" r:id="rId10"/>
    <p:sldId id="267" r:id="rId11"/>
    <p:sldId id="261" r:id="rId12"/>
    <p:sldId id="264" r:id="rId13"/>
    <p:sldId id="263" r:id="rId14"/>
    <p:sldId id="265" r:id="rId15"/>
    <p:sldId id="266" r:id="rId16"/>
    <p:sldId id="268" r:id="rId17"/>
    <p:sldId id="269" r:id="rId18"/>
    <p:sldId id="270" r:id="rId19"/>
    <p:sldId id="277" r:id="rId20"/>
    <p:sldId id="273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E88D-E8FF-4916-9881-E0E04C9846A1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B5C1-6574-4D41-8414-D1528595E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8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gov.scot/Topics/Statistics/Browse/Economy/input-output" TargetMode="External"/><Relationship Id="rId2" Type="http://schemas.openxmlformats.org/officeDocument/2006/relationships/hyperlink" Target="https://github.com/GordonBryden/louvain_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cations.work-for-scotland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.shinyapps.io/sg-gross-domestic-product-dashboard/" TargetMode="External"/><Relationship Id="rId2" Type="http://schemas.openxmlformats.org/officeDocument/2006/relationships/hyperlink" Target="https://github.com/DataScienceScotland/opendatasco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Visualising complex outputs with Shiny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12" y="3202215"/>
            <a:ext cx="3033278" cy="3182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79" y="3202215"/>
            <a:ext cx="4060408" cy="27122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6651" y="1806202"/>
            <a:ext cx="6491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When to use an interactive user interface, rather than a single graph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7" y="3472375"/>
            <a:ext cx="3308489" cy="21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Package for easily building interactive web apps with R</a:t>
            </a:r>
          </a:p>
          <a:p>
            <a:r>
              <a:rPr lang="en-GB" dirty="0" smtClean="0"/>
              <a:t>Can also run locally using </a:t>
            </a:r>
            <a:r>
              <a:rPr lang="en-GB" dirty="0" err="1" smtClean="0"/>
              <a:t>Rstudio</a:t>
            </a:r>
            <a:endParaRPr lang="en-GB" dirty="0" smtClean="0"/>
          </a:p>
          <a:p>
            <a:r>
              <a:rPr lang="en-GB" dirty="0" smtClean="0"/>
              <a:t>All your usual R tools are available</a:t>
            </a:r>
          </a:p>
          <a:p>
            <a:endParaRPr lang="en-GB" dirty="0"/>
          </a:p>
          <a:p>
            <a:r>
              <a:rPr lang="en-GB" dirty="0" smtClean="0"/>
              <a:t>Try it yourself – File &gt;&gt; New Project &gt;&gt; Shiny Web Application</a:t>
            </a:r>
          </a:p>
          <a:p>
            <a:pPr marL="0" indent="0">
              <a:buNone/>
            </a:pPr>
            <a:r>
              <a:rPr lang="en-GB" dirty="0" smtClean="0"/>
              <a:t>	- Loads up with a premade app on the faithful dataset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Quick overview of shiny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4924927"/>
            <a:ext cx="2975764" cy="1716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36" y="4924927"/>
            <a:ext cx="5205664" cy="17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Design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042" y="1588168"/>
            <a:ext cx="11891537" cy="5101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73179" y="1580147"/>
            <a:ext cx="10058400" cy="512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6568" y="1780674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Cluster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46484" y="2076916"/>
            <a:ext cx="16202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Drop down of clusters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1526" y="2503097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Sector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1442" y="2799339"/>
            <a:ext cx="16202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Drop down of sectors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6568" y="5846796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6484" y="6143038"/>
            <a:ext cx="16202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Drop down of years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485" y="3426586"/>
            <a:ext cx="668783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Add sector to cluster</a:t>
            </a:r>
            <a:endParaRPr lang="en-GB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3495" y="1780674"/>
            <a:ext cx="4764505" cy="23742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712200" y="2791315"/>
            <a:ext cx="409073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48525" y="3137121"/>
            <a:ext cx="40907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793956" y="2341609"/>
            <a:ext cx="409073" cy="152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402473" y="3625514"/>
            <a:ext cx="409073" cy="2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001125" y="2767790"/>
            <a:ext cx="409073" cy="109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653756" y="2767790"/>
            <a:ext cx="409073" cy="109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093495" y="4235116"/>
            <a:ext cx="4764505" cy="23742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576926" y="4634602"/>
            <a:ext cx="91158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20223" y="5693382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856581" y="5701404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011149" y="5713423"/>
            <a:ext cx="78043" cy="36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156613" y="5713422"/>
            <a:ext cx="68938" cy="56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276929" y="5713423"/>
            <a:ext cx="55064" cy="13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401586" y="5693382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537944" y="5701404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692512" y="5713423"/>
            <a:ext cx="78043" cy="36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837976" y="5713422"/>
            <a:ext cx="68938" cy="56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958292" y="5713423"/>
            <a:ext cx="55064" cy="13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096045" y="4740442"/>
            <a:ext cx="78158" cy="97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 flipV="1">
            <a:off x="4244162" y="5713421"/>
            <a:ext cx="66399" cy="56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flipV="1">
            <a:off x="4380520" y="5701402"/>
            <a:ext cx="66399" cy="56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520198" y="5693382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656556" y="5701404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811124" y="5713423"/>
            <a:ext cx="78043" cy="36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956588" y="5713422"/>
            <a:ext cx="68938" cy="56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076904" y="5713423"/>
            <a:ext cx="55064" cy="13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201561" y="5693382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337919" y="5701404"/>
            <a:ext cx="96253" cy="73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492487" y="5713423"/>
            <a:ext cx="78043" cy="36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5637951" y="5713422"/>
            <a:ext cx="68938" cy="56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758267" y="5713423"/>
            <a:ext cx="55064" cy="13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7047579" y="1780674"/>
            <a:ext cx="4764505" cy="23742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8252118" y="2260862"/>
            <a:ext cx="2383992" cy="1701804"/>
            <a:chOff x="8316286" y="2052316"/>
            <a:chExt cx="2383992" cy="1701804"/>
          </a:xfrm>
        </p:grpSpPr>
        <p:sp>
          <p:nvSpPr>
            <p:cNvPr id="63" name="Oval 62"/>
            <p:cNvSpPr/>
            <p:nvPr/>
          </p:nvSpPr>
          <p:spPr>
            <a:xfrm>
              <a:off x="9802322" y="2052316"/>
              <a:ext cx="276999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8845676" y="2052316"/>
              <a:ext cx="276999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8316286" y="2733928"/>
              <a:ext cx="276999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8845675" y="3477121"/>
              <a:ext cx="276999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9802321" y="3453325"/>
              <a:ext cx="276999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10423279" y="2702684"/>
              <a:ext cx="276999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Arrow Connector 69"/>
            <p:cNvCxnSpPr>
              <a:stCxn id="63" idx="6"/>
              <a:endCxn id="68" idx="1"/>
            </p:cNvCxnSpPr>
            <p:nvPr/>
          </p:nvCxnSpPr>
          <p:spPr>
            <a:xfrm>
              <a:off x="10079321" y="2190816"/>
              <a:ext cx="384524" cy="5524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4"/>
              <a:endCxn id="67" idx="0"/>
            </p:cNvCxnSpPr>
            <p:nvPr/>
          </p:nvCxnSpPr>
          <p:spPr>
            <a:xfrm flipH="1">
              <a:off x="9940821" y="2329315"/>
              <a:ext cx="1" cy="112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3" idx="2"/>
              <a:endCxn id="66" idx="0"/>
            </p:cNvCxnSpPr>
            <p:nvPr/>
          </p:nvCxnSpPr>
          <p:spPr>
            <a:xfrm flipH="1">
              <a:off x="8984175" y="2190816"/>
              <a:ext cx="818147" cy="1286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5" idx="6"/>
              <a:endCxn id="63" idx="2"/>
            </p:cNvCxnSpPr>
            <p:nvPr/>
          </p:nvCxnSpPr>
          <p:spPr>
            <a:xfrm flipV="1">
              <a:off x="8593285" y="2190816"/>
              <a:ext cx="1209037" cy="6816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5" idx="5"/>
              <a:endCxn id="66" idx="1"/>
            </p:cNvCxnSpPr>
            <p:nvPr/>
          </p:nvCxnSpPr>
          <p:spPr>
            <a:xfrm>
              <a:off x="8552719" y="2970361"/>
              <a:ext cx="333522" cy="547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8" idx="3"/>
              <a:endCxn id="67" idx="7"/>
            </p:cNvCxnSpPr>
            <p:nvPr/>
          </p:nvCxnSpPr>
          <p:spPr>
            <a:xfrm flipH="1">
              <a:off x="10038754" y="2939117"/>
              <a:ext cx="425091" cy="5547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4" idx="6"/>
              <a:endCxn id="63" idx="2"/>
            </p:cNvCxnSpPr>
            <p:nvPr/>
          </p:nvCxnSpPr>
          <p:spPr>
            <a:xfrm>
              <a:off x="9122675" y="2190816"/>
              <a:ext cx="6796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6" idx="6"/>
              <a:endCxn id="67" idx="2"/>
            </p:cNvCxnSpPr>
            <p:nvPr/>
          </p:nvCxnSpPr>
          <p:spPr>
            <a:xfrm flipV="1">
              <a:off x="9122674" y="3591825"/>
              <a:ext cx="679647" cy="237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047579" y="4235115"/>
            <a:ext cx="4764505" cy="23742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8316286" y="4269609"/>
            <a:ext cx="2275808" cy="230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8483123" y="4357033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8483123" y="4773060"/>
            <a:ext cx="416027" cy="4160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8483123" y="5189087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8483123" y="5603935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8483123" y="6019962"/>
            <a:ext cx="416027" cy="416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8886241" y="4353022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9302268" y="4357033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9718295" y="4357033"/>
            <a:ext cx="416027" cy="4160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10131791" y="4357033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8886241" y="4767633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9302268" y="4771644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9718295" y="4771644"/>
            <a:ext cx="416027" cy="4160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10131791" y="4771644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8886241" y="5182244"/>
            <a:ext cx="416027" cy="416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9302268" y="5186255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9718295" y="5186255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10131791" y="5186255"/>
            <a:ext cx="416027" cy="4160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8886153" y="5600330"/>
            <a:ext cx="416027" cy="4160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302180" y="5604341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718207" y="5604341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10131703" y="5604341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8884932" y="6010578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9300959" y="6014589"/>
            <a:ext cx="416027" cy="41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9716986" y="6014589"/>
            <a:ext cx="416027" cy="41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130482" y="6014589"/>
            <a:ext cx="416027" cy="4160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2351608" y="1869070"/>
            <a:ext cx="36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Delta Q for sectors in selected cluster</a:t>
            </a:r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2184529" y="4257930"/>
            <a:ext cx="462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Delta Q gain for graph if sector added to cluster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7396851" y="1829625"/>
            <a:ext cx="170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Igraph</a:t>
            </a:r>
            <a:r>
              <a:rPr lang="en-GB" dirty="0" smtClean="0"/>
              <a:t> of cluster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7092797" y="4297152"/>
            <a:ext cx="114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Heatmap</a:t>
            </a:r>
            <a:r>
              <a:rPr lang="en-GB" dirty="0" smtClean="0"/>
              <a:t> of cluster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1013200" y="3425049"/>
            <a:ext cx="734302" cy="509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Remove sector from cluster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364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Show off the app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009" cy="6268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423" y="6352674"/>
            <a:ext cx="769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Here we’re examining “Accommodation” – very weak links scores to five clusters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3" y="3548869"/>
            <a:ext cx="5840408" cy="29998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Quick anatomy of packages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5853" y="1880201"/>
            <a:ext cx="36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Overall engine</a:t>
            </a:r>
            <a:r>
              <a:rPr lang="en-GB" sz="2800" dirty="0" smtClean="0"/>
              <a:t>: shiny</a:t>
            </a:r>
          </a:p>
          <a:p>
            <a:r>
              <a:rPr lang="en-GB" sz="2800" b="1" dirty="0" smtClean="0"/>
              <a:t>Layout</a:t>
            </a:r>
            <a:r>
              <a:rPr lang="en-GB" sz="2800" dirty="0" smtClean="0"/>
              <a:t>: </a:t>
            </a:r>
            <a:r>
              <a:rPr lang="en-GB" sz="2800" dirty="0" err="1" smtClean="0"/>
              <a:t>shinydashboard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939721" y="3802310"/>
            <a:ext cx="2077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Graph diagram</a:t>
            </a:r>
          </a:p>
          <a:p>
            <a:r>
              <a:rPr lang="en-GB" sz="2400" dirty="0" err="1" smtClean="0"/>
              <a:t>igraph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9721" y="5308855"/>
            <a:ext cx="3049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Barplots</a:t>
            </a:r>
            <a:r>
              <a:rPr lang="en-GB" sz="2400" b="1" dirty="0" smtClean="0"/>
              <a:t> and </a:t>
            </a:r>
            <a:r>
              <a:rPr lang="en-GB" sz="2400" b="1" dirty="0" err="1" smtClean="0"/>
              <a:t>Heatmap</a:t>
            </a:r>
            <a:endParaRPr lang="en-GB" sz="2400" b="1" dirty="0" smtClean="0"/>
          </a:p>
          <a:p>
            <a:r>
              <a:rPr lang="en-GB" sz="2400" dirty="0" err="1" smtClean="0"/>
              <a:t>plotly</a:t>
            </a:r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23743" y="1953209"/>
            <a:ext cx="4920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Behind the scenes data manipulation</a:t>
            </a:r>
          </a:p>
          <a:p>
            <a:r>
              <a:rPr lang="en-GB" sz="2400" dirty="0" err="1" smtClean="0"/>
              <a:t>dplyr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4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Shiny – great for building </a:t>
            </a:r>
            <a:r>
              <a:rPr lang="en-GB" dirty="0" smtClean="0">
                <a:solidFill>
                  <a:schemeClr val="bg1"/>
                </a:solidFill>
              </a:rPr>
              <a:t>iteratively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1007" y="3625855"/>
            <a:ext cx="4894636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output$ClusterPlot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renderPlotly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number_clusters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temp_results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 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input$cluster_select</a:t>
            </a:r>
            <a:endParaRPr lang="en-GB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cluster_name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get_cluster_names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cluster_data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cluster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cluster_fit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louvain_results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cluster_name,cluster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cluster_name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cluster_fit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name = "Louvain score",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type = "bar",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source = "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95643" y="2999881"/>
            <a:ext cx="3424989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box(title 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"Modularity score for each sector in cluster",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plotlyOutput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ClusterPlot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042" y="2712831"/>
            <a:ext cx="3187336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cluster_select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label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="Cluster",</a:t>
            </a:r>
          </a:p>
          <a:p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choices =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cluster_list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78" y="2353550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a new </a:t>
            </a:r>
            <a:r>
              <a:rPr lang="en-GB" dirty="0" smtClean="0"/>
              <a:t>drop down list in the UI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62506" y="2322613"/>
            <a:ext cx="4173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selected result is handed to the server</a:t>
            </a:r>
          </a:p>
          <a:p>
            <a:r>
              <a:rPr lang="en-GB" dirty="0" smtClean="0"/>
              <a:t>We then filter the dataset by that</a:t>
            </a:r>
          </a:p>
          <a:p>
            <a:r>
              <a:rPr lang="en-GB" dirty="0" smtClean="0"/>
              <a:t>And generate an graph for output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044237" y="2353550"/>
            <a:ext cx="407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That graph is then handed to the UI again</a:t>
            </a:r>
          </a:p>
          <a:p>
            <a:r>
              <a:rPr lang="en-GB" dirty="0" smtClean="0"/>
              <a:t>And displays it to the viewer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9762" y="1617211"/>
            <a:ext cx="756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Easy to add a new user input, and new graph to an existing 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5" y="3553879"/>
            <a:ext cx="2047875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926" y="3646212"/>
            <a:ext cx="1684421" cy="24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By default shiny doesn’t let you edit a </a:t>
            </a:r>
            <a:r>
              <a:rPr lang="en-GB" dirty="0" err="1" smtClean="0"/>
              <a:t>dataframe</a:t>
            </a:r>
            <a:r>
              <a:rPr lang="en-GB" dirty="0"/>
              <a:t> </a:t>
            </a:r>
            <a:r>
              <a:rPr lang="en-GB" dirty="0" smtClean="0"/>
              <a:t>persistently, and changes you make are reset each time the server recalculates</a:t>
            </a:r>
          </a:p>
          <a:p>
            <a:r>
              <a:rPr lang="en-GB" dirty="0" smtClean="0"/>
              <a:t>You can get around this with </a:t>
            </a:r>
            <a:r>
              <a:rPr lang="en-GB" dirty="0" smtClean="0"/>
              <a:t>a reactive </a:t>
            </a:r>
            <a:r>
              <a:rPr lang="en-GB" dirty="0" smtClean="0"/>
              <a:t>– a storage object that shiny can keep between server </a:t>
            </a:r>
            <a:r>
              <a:rPr lang="en-GB" dirty="0" smtClean="0"/>
              <a:t>calls</a:t>
            </a:r>
          </a:p>
          <a:p>
            <a:endParaRPr lang="en-GB" dirty="0"/>
          </a:p>
          <a:p>
            <a:r>
              <a:rPr lang="en-GB" dirty="0" err="1" smtClean="0"/>
              <a:t>reactiveValues</a:t>
            </a:r>
            <a:r>
              <a:rPr lang="en-GB" dirty="0" smtClean="0"/>
              <a:t>() for values</a:t>
            </a:r>
          </a:p>
          <a:p>
            <a:r>
              <a:rPr lang="en-GB" dirty="0" smtClean="0"/>
              <a:t>reactive</a:t>
            </a:r>
            <a:r>
              <a:rPr lang="en-GB" dirty="0" smtClean="0"/>
              <a:t>() for awkward objects</a:t>
            </a:r>
          </a:p>
          <a:p>
            <a:endParaRPr lang="en-GB" dirty="0"/>
          </a:p>
          <a:p>
            <a:r>
              <a:rPr lang="en-GB" dirty="0" smtClean="0"/>
              <a:t>I don’t fully understand how these operate, but I can get them to do what I need them to do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bg1"/>
                </a:solidFill>
              </a:rPr>
              <a:t>Reactives</a:t>
            </a:r>
            <a:r>
              <a:rPr lang="en-GB" dirty="0" smtClean="0">
                <a:solidFill>
                  <a:schemeClr val="bg1"/>
                </a:solidFill>
              </a:rPr>
              <a:t> – breaking the server boundary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611" y="4427621"/>
            <a:ext cx="14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4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1114" y="1829609"/>
            <a:ext cx="7483643" cy="684298"/>
            <a:chOff x="537410" y="2250003"/>
            <a:chExt cx="7483643" cy="684298"/>
          </a:xfrm>
        </p:grpSpPr>
        <p:sp>
          <p:nvSpPr>
            <p:cNvPr id="4" name="Rectangle 3"/>
            <p:cNvSpPr/>
            <p:nvPr/>
          </p:nvSpPr>
          <p:spPr>
            <a:xfrm>
              <a:off x="537411" y="2534191"/>
              <a:ext cx="74836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 err="1" smtClean="0"/>
                <a:t>survey_reactive</a:t>
              </a:r>
              <a:r>
                <a:rPr lang="en-GB" sz="2000" dirty="0" smtClean="0"/>
                <a:t> &lt;- </a:t>
              </a:r>
              <a:r>
                <a:rPr lang="en-GB" sz="2000" dirty="0" err="1" smtClean="0"/>
                <a:t>reactiveValues</a:t>
              </a:r>
              <a:r>
                <a:rPr lang="en-GB" sz="2000" dirty="0" smtClean="0"/>
                <a:t>(</a:t>
              </a:r>
              <a:r>
                <a:rPr lang="en-GB" sz="2000" dirty="0" err="1" smtClean="0"/>
                <a:t>obj</a:t>
              </a:r>
              <a:r>
                <a:rPr lang="en-GB" sz="2000" dirty="0" smtClean="0"/>
                <a:t> = </a:t>
              </a:r>
              <a:r>
                <a:rPr lang="en-GB" sz="2000" dirty="0" err="1" smtClean="0"/>
                <a:t>cleaned_survey</a:t>
              </a:r>
              <a:r>
                <a:rPr lang="en-GB" sz="2000" dirty="0" smtClean="0"/>
                <a:t>)))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410" y="2250003"/>
              <a:ext cx="1972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Create a reactive</a:t>
              </a:r>
              <a:endParaRPr lang="en-GB" sz="20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1114" y="3242384"/>
            <a:ext cx="6096000" cy="753127"/>
            <a:chOff x="537411" y="3306770"/>
            <a:chExt cx="6096000" cy="753127"/>
          </a:xfrm>
        </p:grpSpPr>
        <p:sp>
          <p:nvSpPr>
            <p:cNvPr id="6" name="Rectangle 5"/>
            <p:cNvSpPr/>
            <p:nvPr/>
          </p:nvSpPr>
          <p:spPr>
            <a:xfrm>
              <a:off x="537411" y="3659787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000" dirty="0" err="1" smtClean="0"/>
                <a:t>my_data</a:t>
              </a:r>
              <a:r>
                <a:rPr lang="en-GB" sz="2000" dirty="0" smtClean="0"/>
                <a:t> &lt;- </a:t>
              </a:r>
              <a:r>
                <a:rPr lang="en-GB" sz="2000" dirty="0" err="1" smtClean="0"/>
                <a:t>survey_reactive$obj</a:t>
              </a:r>
              <a:endParaRPr lang="en-GB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411" y="3306770"/>
              <a:ext cx="24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Use the reactive data </a:t>
              </a:r>
              <a:endParaRPr lang="en-GB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91113" y="4583319"/>
            <a:ext cx="6096001" cy="684298"/>
            <a:chOff x="537410" y="4426357"/>
            <a:chExt cx="6096001" cy="684298"/>
          </a:xfrm>
        </p:grpSpPr>
        <p:sp>
          <p:nvSpPr>
            <p:cNvPr id="8" name="TextBox 7"/>
            <p:cNvSpPr txBox="1"/>
            <p:nvPr/>
          </p:nvSpPr>
          <p:spPr>
            <a:xfrm>
              <a:off x="537410" y="4426357"/>
              <a:ext cx="2105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Change your data </a:t>
              </a:r>
              <a:endParaRPr lang="en-GB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411" y="4710545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000" dirty="0" err="1" smtClean="0"/>
                <a:t>my_data</a:t>
              </a:r>
              <a:r>
                <a:rPr lang="en-GB" sz="2000" dirty="0" smtClean="0"/>
                <a:t>[[</a:t>
              </a:r>
              <a:r>
                <a:rPr lang="en-GB" sz="2000" dirty="0" smtClean="0"/>
                <a:t>351</a:t>
              </a:r>
              <a:r>
                <a:rPr lang="en-GB" sz="2000" dirty="0" smtClean="0"/>
                <a:t>, 77]] </a:t>
              </a:r>
              <a:r>
                <a:rPr lang="en-GB" sz="2000" dirty="0" smtClean="0"/>
                <a:t>&lt;- 56</a:t>
              </a:r>
              <a:endParaRPr lang="en-GB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1114" y="5914500"/>
            <a:ext cx="3518656" cy="684298"/>
            <a:chOff x="537410" y="5477115"/>
            <a:chExt cx="3518656" cy="684298"/>
          </a:xfrm>
        </p:grpSpPr>
        <p:sp>
          <p:nvSpPr>
            <p:cNvPr id="10" name="Rectangle 9"/>
            <p:cNvSpPr/>
            <p:nvPr/>
          </p:nvSpPr>
          <p:spPr>
            <a:xfrm>
              <a:off x="537410" y="5761303"/>
              <a:ext cx="35186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err="1" smtClean="0"/>
                <a:t>survey_reactive$obj</a:t>
              </a:r>
              <a:r>
                <a:rPr lang="en-GB" sz="2000" dirty="0" smtClean="0"/>
                <a:t> &lt;- </a:t>
              </a:r>
              <a:r>
                <a:rPr lang="en-GB" sz="2000" dirty="0" err="1" smtClean="0"/>
                <a:t>my_data</a:t>
              </a:r>
              <a:endParaRPr lang="en-GB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7410" y="5477115"/>
              <a:ext cx="2267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Rebuilt the reactive</a:t>
              </a:r>
              <a:endParaRPr lang="en-GB" sz="20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bg1"/>
                </a:solidFill>
              </a:rPr>
              <a:t>Reactives</a:t>
            </a:r>
            <a:r>
              <a:rPr lang="en-GB" dirty="0" smtClean="0">
                <a:solidFill>
                  <a:schemeClr val="bg1"/>
                </a:solidFill>
              </a:rPr>
              <a:t> – breaking the server boundary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729789" y="2535996"/>
            <a:ext cx="352927" cy="706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3724886" y="4032786"/>
            <a:ext cx="352927" cy="53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3724885" y="5354380"/>
            <a:ext cx="352927" cy="56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rved Right Arrow 21"/>
          <p:cNvSpPr/>
          <p:nvPr/>
        </p:nvSpPr>
        <p:spPr>
          <a:xfrm rot="10800000" flipH="1">
            <a:off x="1179408" y="3320715"/>
            <a:ext cx="1411705" cy="3135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 smtClean="0"/>
              <a:t>use </a:t>
            </a:r>
            <a:r>
              <a:rPr lang="en-GB" dirty="0" err="1" smtClean="0"/>
              <a:t>reactives</a:t>
            </a:r>
            <a:r>
              <a:rPr lang="en-GB" dirty="0" smtClean="0"/>
              <a:t> </a:t>
            </a:r>
            <a:r>
              <a:rPr lang="en-GB" dirty="0" smtClean="0"/>
              <a:t>to test out building new </a:t>
            </a:r>
            <a:r>
              <a:rPr lang="en-GB" dirty="0" smtClean="0"/>
              <a:t>clusters manually </a:t>
            </a:r>
            <a:r>
              <a:rPr lang="en-GB" dirty="0" smtClean="0"/>
              <a:t>– adding and subtracting them and seeing how this would change the metrics.</a:t>
            </a:r>
          </a:p>
          <a:p>
            <a:r>
              <a:rPr lang="en-GB" dirty="0" smtClean="0"/>
              <a:t>There are a number of decisions by the Louvain algorithm that expert opinion casts some doubt on, and a few manifestly dubious groupings with very weak metrics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3" y="87041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Let the experts make expert changes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Getting expert eye onto this data has given us the benefit of their insight</a:t>
            </a:r>
          </a:p>
          <a:p>
            <a:r>
              <a:rPr lang="en-GB" dirty="0" smtClean="0"/>
              <a:t>Gas/Electric interaction not meaningful – these companies just buy lots of each others products to market joint electric/gas deals</a:t>
            </a:r>
          </a:p>
          <a:p>
            <a:r>
              <a:rPr lang="en-GB" dirty="0" smtClean="0"/>
              <a:t>Weakness of fisheries data</a:t>
            </a:r>
          </a:p>
          <a:p>
            <a:endParaRPr lang="en-GB" dirty="0"/>
          </a:p>
          <a:p>
            <a:r>
              <a:rPr lang="en-GB" dirty="0" smtClean="0"/>
              <a:t>Requested feature – how do these clusters change over time?</a:t>
            </a:r>
          </a:p>
          <a:p>
            <a:r>
              <a:rPr lang="en-GB" dirty="0" smtClean="0"/>
              <a:t>Still working out the best way to visualise this, but we will be able to add it in as a new tab or box in the existing dashboard</a:t>
            </a:r>
          </a:p>
          <a:p>
            <a:r>
              <a:rPr lang="en-GB" dirty="0" smtClean="0"/>
              <a:t>Make it look nicer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3" y="87041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Results so far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github.com/GordonBryden/louvain_analysis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Original Input-Output matrices available: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www2.gov.scot/Topics/Statistics/Browse/Economy/input-output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Link to code and data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cluster analysis is still a work in progress, but is giving exciting results</a:t>
            </a:r>
          </a:p>
          <a:p>
            <a:r>
              <a:rPr lang="en-GB" dirty="0" smtClean="0"/>
              <a:t>It’s </a:t>
            </a:r>
            <a:r>
              <a:rPr lang="en-GB" dirty="0" smtClean="0"/>
              <a:t>a good idea to question the results of a data science algorithm</a:t>
            </a:r>
          </a:p>
          <a:p>
            <a:r>
              <a:rPr lang="en-GB" dirty="0" smtClean="0"/>
              <a:t>Wrapping up useful bits of code into functions – really useful</a:t>
            </a:r>
          </a:p>
          <a:p>
            <a:r>
              <a:rPr lang="en-GB" dirty="0" smtClean="0"/>
              <a:t>Give sensible descriptive names to everything</a:t>
            </a:r>
          </a:p>
          <a:p>
            <a:r>
              <a:rPr lang="en-GB" dirty="0" smtClean="0"/>
              <a:t>An interactive shiny dashboard is very useful to help users explore a complex dataset </a:t>
            </a:r>
          </a:p>
          <a:p>
            <a:r>
              <a:rPr lang="en-GB" dirty="0" smtClean="0"/>
              <a:t>Scottish Government is a great place to work – keep an eye on 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https://applications.work-for-scotland.org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3" y="87041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Conclusions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Louvain algorithm can be used to find clusters in many networks, such as social networks, telephone networks etc.</a:t>
            </a:r>
            <a:endParaRPr lang="en-GB" dirty="0"/>
          </a:p>
          <a:p>
            <a:r>
              <a:rPr lang="en-GB" dirty="0" smtClean="0"/>
              <a:t>In the last few weeks we’ve found a new development – the Leiden algorithm that corrects some of the issues with Louvain, but may not be appropriate for a small weighted network like this</a:t>
            </a:r>
          </a:p>
          <a:p>
            <a:r>
              <a:rPr lang="en-GB" dirty="0" smtClean="0"/>
              <a:t>Check out some of our other work:</a:t>
            </a:r>
          </a:p>
          <a:p>
            <a:pPr marL="0" indent="0">
              <a:buNone/>
            </a:pPr>
            <a:r>
              <a:rPr lang="en-GB" dirty="0" smtClean="0"/>
              <a:t>R package </a:t>
            </a:r>
            <a:r>
              <a:rPr lang="en-GB" dirty="0"/>
              <a:t>for downloading SG data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github.com/DataScienceScotland/opendatascot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Experimental shiny dashboard for Scotland’s Economy: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://scotland.shinyapps.io/sg-gross-domestic-product-dashboard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3" y="87041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Final Notes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3" y="87041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Questions?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implementation of Louvain we had available assigned each sector to a cluster – but did not give us any usable </a:t>
            </a:r>
            <a:r>
              <a:rPr lang="en-GB" dirty="0" smtClean="0"/>
              <a:t>metrics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Generating metrics from Louvain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0534" y="2669757"/>
            <a:ext cx="7415700" cy="1563445"/>
            <a:chOff x="870534" y="2669757"/>
            <a:chExt cx="7415700" cy="15634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618" y="2669757"/>
              <a:ext cx="509087" cy="7847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139" y="3240254"/>
              <a:ext cx="755984" cy="6188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33" b="97884" l="1504" r="973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060" y="3549658"/>
              <a:ext cx="962025" cy="6835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87" y="3141814"/>
              <a:ext cx="782931" cy="45230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870534" y="2743200"/>
              <a:ext cx="2213810" cy="14277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8907" y="3062119"/>
              <a:ext cx="4987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Do the sectors in a cluster really fit together? Why?</a:t>
              </a:r>
            </a:p>
            <a:p>
              <a:r>
                <a:rPr lang="en-GB" dirty="0" smtClean="0"/>
                <a:t>You should be able to justify your models decisions</a:t>
              </a: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08220" y="3223070"/>
            <a:ext cx="10515600" cy="2640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Solution </a:t>
            </a:r>
            <a:r>
              <a:rPr lang="en-GB" dirty="0"/>
              <a:t>– re-implement </a:t>
            </a:r>
            <a:r>
              <a:rPr lang="en-GB" dirty="0" smtClean="0"/>
              <a:t>the scoring algorithm in R</a:t>
            </a:r>
          </a:p>
          <a:p>
            <a:endParaRPr lang="en-GB" dirty="0" smtClean="0"/>
          </a:p>
          <a:p>
            <a:r>
              <a:rPr lang="en-GB" dirty="0" smtClean="0"/>
              <a:t>How do we go from an equation in an academic paper, to a function in R?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3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Decompress the equation into meaning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93" t="23304"/>
          <a:stretch/>
        </p:blipFill>
        <p:spPr>
          <a:xfrm>
            <a:off x="3154448" y="3511490"/>
            <a:ext cx="5883103" cy="7159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06128" y="2221309"/>
            <a:ext cx="2528461" cy="1372123"/>
            <a:chOff x="1506128" y="2221309"/>
            <a:chExt cx="2528461" cy="1372123"/>
          </a:xfrm>
        </p:grpSpPr>
        <p:sp>
          <p:nvSpPr>
            <p:cNvPr id="7" name="TextBox 6"/>
            <p:cNvSpPr txBox="1"/>
            <p:nvPr/>
          </p:nvSpPr>
          <p:spPr>
            <a:xfrm>
              <a:off x="1506128" y="2221309"/>
              <a:ext cx="191975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Sum of weights of </a:t>
              </a:r>
            </a:p>
            <a:p>
              <a:r>
                <a:rPr lang="en-GB" dirty="0" smtClean="0"/>
                <a:t>links inside cluster</a:t>
              </a:r>
              <a:endParaRPr lang="en-GB" dirty="0"/>
            </a:p>
          </p:txBody>
        </p:sp>
        <p:cxnSp>
          <p:nvCxnSpPr>
            <p:cNvPr id="13" name="Curved Connector 12"/>
            <p:cNvCxnSpPr>
              <a:stCxn id="7" idx="3"/>
            </p:cNvCxnSpPr>
            <p:nvPr/>
          </p:nvCxnSpPr>
          <p:spPr>
            <a:xfrm>
              <a:off x="3425884" y="2544475"/>
              <a:ext cx="608705" cy="10489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146493" y="1946791"/>
            <a:ext cx="2019527" cy="1646642"/>
            <a:chOff x="4146493" y="1946791"/>
            <a:chExt cx="2019527" cy="1646642"/>
          </a:xfrm>
        </p:grpSpPr>
        <p:sp>
          <p:nvSpPr>
            <p:cNvPr id="8" name="TextBox 7"/>
            <p:cNvSpPr txBox="1"/>
            <p:nvPr/>
          </p:nvSpPr>
          <p:spPr>
            <a:xfrm>
              <a:off x="4146493" y="1946791"/>
              <a:ext cx="20195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Sum of weights of </a:t>
              </a:r>
            </a:p>
            <a:p>
              <a:r>
                <a:rPr lang="en-GB" dirty="0" smtClean="0"/>
                <a:t>links between node</a:t>
              </a:r>
            </a:p>
            <a:p>
              <a:r>
                <a:rPr lang="en-GB" dirty="0" smtClean="0"/>
                <a:t>and cluster</a:t>
              </a:r>
              <a:endParaRPr lang="en-GB" dirty="0"/>
            </a:p>
          </p:txBody>
        </p:sp>
        <p:cxnSp>
          <p:nvCxnSpPr>
            <p:cNvPr id="14" name="Curved Connector 13"/>
            <p:cNvCxnSpPr>
              <a:stCxn id="8" idx="2"/>
            </p:cNvCxnSpPr>
            <p:nvPr/>
          </p:nvCxnSpPr>
          <p:spPr>
            <a:xfrm rot="5400000">
              <a:off x="4515394" y="2952570"/>
              <a:ext cx="723313" cy="55841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5884" y="4170950"/>
            <a:ext cx="1919756" cy="1605623"/>
            <a:chOff x="3425884" y="4170950"/>
            <a:chExt cx="1919756" cy="1605623"/>
          </a:xfrm>
        </p:grpSpPr>
        <p:sp>
          <p:nvSpPr>
            <p:cNvPr id="9" name="TextBox 8"/>
            <p:cNvSpPr txBox="1"/>
            <p:nvPr/>
          </p:nvSpPr>
          <p:spPr>
            <a:xfrm>
              <a:off x="3425884" y="5130242"/>
              <a:ext cx="191975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Sum of weights of </a:t>
              </a:r>
            </a:p>
            <a:p>
              <a:r>
                <a:rPr lang="en-GB" dirty="0" smtClean="0"/>
                <a:t>links in graph</a:t>
              </a:r>
              <a:endParaRPr lang="en-GB" dirty="0"/>
            </a:p>
          </p:txBody>
        </p:sp>
        <p:cxnSp>
          <p:nvCxnSpPr>
            <p:cNvPr id="17" name="Curved Connector 16"/>
            <p:cNvCxnSpPr>
              <a:stCxn id="9" idx="0"/>
            </p:cNvCxnSpPr>
            <p:nvPr/>
          </p:nvCxnSpPr>
          <p:spPr>
            <a:xfrm rot="5400000" flipH="1" flipV="1">
              <a:off x="3906117" y="4650595"/>
              <a:ext cx="959292" cy="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636498" y="1885014"/>
            <a:ext cx="2854211" cy="1708417"/>
            <a:chOff x="8636498" y="1885014"/>
            <a:chExt cx="2854211" cy="1708417"/>
          </a:xfrm>
        </p:grpSpPr>
        <p:sp>
          <p:nvSpPr>
            <p:cNvPr id="11" name="TextBox 10"/>
            <p:cNvSpPr txBox="1"/>
            <p:nvPr/>
          </p:nvSpPr>
          <p:spPr>
            <a:xfrm>
              <a:off x="9471182" y="1885014"/>
              <a:ext cx="20195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Sum of weights of </a:t>
              </a:r>
            </a:p>
            <a:p>
              <a:r>
                <a:rPr lang="en-GB" dirty="0" smtClean="0"/>
                <a:t>links between node</a:t>
              </a:r>
            </a:p>
            <a:p>
              <a:r>
                <a:rPr lang="en-GB" dirty="0" smtClean="0"/>
                <a:t>and rest of graph</a:t>
              </a:r>
              <a:endParaRPr lang="en-GB" dirty="0"/>
            </a:p>
          </p:txBody>
        </p:sp>
        <p:cxnSp>
          <p:nvCxnSpPr>
            <p:cNvPr id="20" name="Curved Connector 19"/>
            <p:cNvCxnSpPr>
              <a:stCxn id="11" idx="1"/>
            </p:cNvCxnSpPr>
            <p:nvPr/>
          </p:nvCxnSpPr>
          <p:spPr>
            <a:xfrm rot="10800000" flipV="1">
              <a:off x="8636498" y="2346678"/>
              <a:ext cx="834684" cy="124675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513329" y="1963700"/>
            <a:ext cx="2168351" cy="1629730"/>
            <a:chOff x="6513329" y="1963700"/>
            <a:chExt cx="2168351" cy="1629730"/>
          </a:xfrm>
        </p:grpSpPr>
        <p:sp>
          <p:nvSpPr>
            <p:cNvPr id="10" name="TextBox 9"/>
            <p:cNvSpPr txBox="1"/>
            <p:nvPr/>
          </p:nvSpPr>
          <p:spPr>
            <a:xfrm>
              <a:off x="6513329" y="1963700"/>
              <a:ext cx="216835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Sum of weights of </a:t>
              </a:r>
            </a:p>
            <a:p>
              <a:r>
                <a:rPr lang="en-GB" dirty="0" smtClean="0"/>
                <a:t>links between cluster</a:t>
              </a:r>
            </a:p>
            <a:p>
              <a:r>
                <a:rPr lang="en-GB" dirty="0" smtClean="0"/>
                <a:t>and rest of graph</a:t>
              </a:r>
              <a:endParaRPr lang="en-GB" dirty="0"/>
            </a:p>
          </p:txBody>
        </p:sp>
        <p:cxnSp>
          <p:nvCxnSpPr>
            <p:cNvPr id="23" name="Curved Connector 22"/>
            <p:cNvCxnSpPr>
              <a:stCxn id="10" idx="2"/>
            </p:cNvCxnSpPr>
            <p:nvPr/>
          </p:nvCxnSpPr>
          <p:spPr>
            <a:xfrm rot="16200000" flipH="1">
              <a:off x="7247531" y="3237003"/>
              <a:ext cx="706401" cy="645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Break down the equation into functions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93" t="23304"/>
          <a:stretch/>
        </p:blipFill>
        <p:spPr>
          <a:xfrm>
            <a:off x="2694207" y="3567637"/>
            <a:ext cx="5883103" cy="7159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817235" y="2039095"/>
            <a:ext cx="1818523" cy="1635724"/>
            <a:chOff x="3817235" y="2039095"/>
            <a:chExt cx="1818523" cy="16357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235" y="2039095"/>
              <a:ext cx="1818523" cy="1014909"/>
            </a:xfrm>
            <a:prstGeom prst="rect">
              <a:avLst/>
            </a:prstGeom>
          </p:spPr>
        </p:pic>
        <p:cxnSp>
          <p:nvCxnSpPr>
            <p:cNvPr id="16" name="Curved Connector 15"/>
            <p:cNvCxnSpPr>
              <a:stCxn id="9" idx="2"/>
            </p:cNvCxnSpPr>
            <p:nvPr/>
          </p:nvCxnSpPr>
          <p:spPr>
            <a:xfrm rot="5400000">
              <a:off x="4148336" y="3096657"/>
              <a:ext cx="620815" cy="53550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58174" y="1977068"/>
            <a:ext cx="3097094" cy="1697750"/>
            <a:chOff x="4958174" y="1977068"/>
            <a:chExt cx="3097094" cy="16977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779" y="1977068"/>
              <a:ext cx="2091489" cy="1118142"/>
            </a:xfrm>
            <a:prstGeom prst="rect">
              <a:avLst/>
            </a:prstGeom>
          </p:spPr>
        </p:pic>
        <p:cxnSp>
          <p:nvCxnSpPr>
            <p:cNvPr id="19" name="Curved Connector 18"/>
            <p:cNvCxnSpPr/>
            <p:nvPr/>
          </p:nvCxnSpPr>
          <p:spPr>
            <a:xfrm rot="10800000" flipV="1">
              <a:off x="4958174" y="3095209"/>
              <a:ext cx="1172957" cy="579609"/>
            </a:xfrm>
            <a:prstGeom prst="curvedConnector3">
              <a:avLst>
                <a:gd name="adj1" fmla="val 985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</p:cNvCxnSpPr>
            <p:nvPr/>
          </p:nvCxnSpPr>
          <p:spPr>
            <a:xfrm rot="16200000" flipH="1">
              <a:off x="6816313" y="3288421"/>
              <a:ext cx="513635" cy="1272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62152" y="2715866"/>
            <a:ext cx="5508227" cy="958953"/>
            <a:chOff x="762152" y="2715866"/>
            <a:chExt cx="5508227" cy="9589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152" y="2715866"/>
              <a:ext cx="2438400" cy="676275"/>
            </a:xfrm>
            <a:prstGeom prst="rect">
              <a:avLst/>
            </a:prstGeom>
          </p:spPr>
        </p:pic>
        <p:cxnSp>
          <p:nvCxnSpPr>
            <p:cNvPr id="12" name="Curved Connector 11"/>
            <p:cNvCxnSpPr>
              <a:stCxn id="7" idx="3"/>
            </p:cNvCxnSpPr>
            <p:nvPr/>
          </p:nvCxnSpPr>
          <p:spPr>
            <a:xfrm>
              <a:off x="3200552" y="3054004"/>
              <a:ext cx="487634" cy="62081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7" idx="3"/>
            </p:cNvCxnSpPr>
            <p:nvPr/>
          </p:nvCxnSpPr>
          <p:spPr>
            <a:xfrm>
              <a:off x="3200552" y="3054004"/>
              <a:ext cx="3069827" cy="562503"/>
            </a:xfrm>
            <a:prstGeom prst="curvedConnector3">
              <a:avLst>
                <a:gd name="adj1" fmla="val 993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461202" y="2036080"/>
            <a:ext cx="5609686" cy="1638739"/>
            <a:chOff x="5461202" y="2036080"/>
            <a:chExt cx="5609686" cy="163873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4413" y="2036080"/>
              <a:ext cx="2276475" cy="1173947"/>
            </a:xfrm>
            <a:prstGeom prst="rect">
              <a:avLst/>
            </a:prstGeom>
          </p:spPr>
        </p:pic>
        <p:cxnSp>
          <p:nvCxnSpPr>
            <p:cNvPr id="33" name="Curved Connector 32"/>
            <p:cNvCxnSpPr/>
            <p:nvPr/>
          </p:nvCxnSpPr>
          <p:spPr>
            <a:xfrm rot="10800000" flipV="1">
              <a:off x="8055269" y="3210027"/>
              <a:ext cx="1813777" cy="406482"/>
            </a:xfrm>
            <a:prstGeom prst="curvedConnector3">
              <a:avLst>
                <a:gd name="adj1" fmla="val 1012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10800000" flipV="1">
              <a:off x="5461202" y="3072573"/>
              <a:ext cx="3322907" cy="602246"/>
            </a:xfrm>
            <a:prstGeom prst="curvedConnector3">
              <a:avLst>
                <a:gd name="adj1" fmla="val 1004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53329" y="4370973"/>
            <a:ext cx="4740442" cy="2114771"/>
            <a:chOff x="3553329" y="4370973"/>
            <a:chExt cx="4740442" cy="211477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8" y="4904372"/>
              <a:ext cx="2657726" cy="1581372"/>
            </a:xfrm>
            <a:prstGeom prst="rect">
              <a:avLst/>
            </a:prstGeom>
          </p:spPr>
        </p:pic>
        <p:sp>
          <p:nvSpPr>
            <p:cNvPr id="43" name="Left Brace 42"/>
            <p:cNvSpPr/>
            <p:nvPr/>
          </p:nvSpPr>
          <p:spPr>
            <a:xfrm rot="16200000">
              <a:off x="5731044" y="2193258"/>
              <a:ext cx="385011" cy="4740442"/>
            </a:xfrm>
            <a:prstGeom prst="leftBrace">
              <a:avLst>
                <a:gd name="adj1" fmla="val 137499"/>
                <a:gd name="adj2" fmla="val 4898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24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Use consistent arguments to aid re-use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1070" y="4310737"/>
            <a:ext cx="4289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 wrote </a:t>
            </a:r>
            <a:r>
              <a:rPr lang="en-GB" b="1" dirty="0" err="1" smtClean="0"/>
              <a:t>select_cluster_matrix</a:t>
            </a:r>
            <a:r>
              <a:rPr lang="en-GB" b="1" dirty="0" smtClean="0"/>
              <a:t> </a:t>
            </a:r>
            <a:r>
              <a:rPr lang="en-GB" dirty="0" smtClean="0"/>
              <a:t>for a previous</a:t>
            </a:r>
          </a:p>
          <a:p>
            <a:r>
              <a:rPr lang="en-GB" dirty="0" smtClean="0"/>
              <a:t>clustering algorithm that didn’t pan out</a:t>
            </a:r>
          </a:p>
          <a:p>
            <a:r>
              <a:rPr lang="en-GB" dirty="0" smtClean="0"/>
              <a:t>It’s proven to be incredibly useful</a:t>
            </a:r>
          </a:p>
          <a:p>
            <a:r>
              <a:rPr lang="en-GB" dirty="0" smtClean="0"/>
              <a:t>Write re-usable functions!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2" y="1656487"/>
            <a:ext cx="4928359" cy="2634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31070" y="3126947"/>
            <a:ext cx="4848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sigma_in</a:t>
            </a:r>
            <a:r>
              <a:rPr lang="en-GB" dirty="0" smtClean="0"/>
              <a:t> (re-used here for convenience) </a:t>
            </a:r>
          </a:p>
          <a:p>
            <a:r>
              <a:rPr lang="en-GB" dirty="0" smtClean="0"/>
              <a:t>takes the same arguments are its parent function,</a:t>
            </a:r>
          </a:p>
          <a:p>
            <a:r>
              <a:rPr lang="en-GB" dirty="0" smtClean="0"/>
              <a:t>and in the same order  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2" y="4471158"/>
            <a:ext cx="4705024" cy="13049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31070" y="1757599"/>
            <a:ext cx="5501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Caution – really slow code</a:t>
            </a:r>
          </a:p>
          <a:p>
            <a:r>
              <a:rPr lang="en-GB" dirty="0" smtClean="0"/>
              <a:t>I don’t have access to the normal suite of matrix libraries</a:t>
            </a:r>
          </a:p>
          <a:p>
            <a:r>
              <a:rPr lang="en-GB" dirty="0" smtClean="0"/>
              <a:t>Have to make my own cobbled together versions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1070" y="5671487"/>
            <a:ext cx="426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 cute names!</a:t>
            </a:r>
          </a:p>
          <a:p>
            <a:r>
              <a:rPr lang="en-GB" dirty="0" smtClean="0"/>
              <a:t>I might need to re-visit this after six months</a:t>
            </a:r>
          </a:p>
          <a:p>
            <a:r>
              <a:rPr lang="en-GB" dirty="0" smtClean="0"/>
              <a:t>don’t make it hard on yourself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we have our own scoring algorithms</a:t>
            </a:r>
          </a:p>
          <a:p>
            <a:r>
              <a:rPr lang="en-GB" dirty="0" smtClean="0"/>
              <a:t>Build a loop (sorry) and:</a:t>
            </a:r>
          </a:p>
          <a:p>
            <a:pPr lvl="1"/>
            <a:r>
              <a:rPr lang="en-GB" dirty="0" smtClean="0"/>
              <a:t>Go through each sector (assuming sector has been removed from it’s cluster):</a:t>
            </a:r>
          </a:p>
          <a:p>
            <a:pPr lvl="2"/>
            <a:r>
              <a:rPr lang="en-GB" dirty="0" smtClean="0"/>
              <a:t>For each cluster, calculate the change in Delta Q if the sector were added to it’s cluster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Put it into action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3742512"/>
            <a:ext cx="6116554" cy="29550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01564" y="3742512"/>
            <a:ext cx="56476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Result:</a:t>
            </a:r>
          </a:p>
          <a:p>
            <a:r>
              <a:rPr lang="en-GB" sz="2400" dirty="0" smtClean="0"/>
              <a:t>A large matrix that has all our answers in,</a:t>
            </a:r>
          </a:p>
          <a:p>
            <a:r>
              <a:rPr lang="en-GB" sz="2400" dirty="0" smtClean="0"/>
              <a:t>If we can find them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Not pictured – 17 more matrices for all data</a:t>
            </a:r>
          </a:p>
          <a:p>
            <a:r>
              <a:rPr lang="en-GB" sz="2400" dirty="0" smtClean="0"/>
              <a:t>From 1998 to 2016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546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there any other clusters that a sector could belong to?</a:t>
            </a:r>
          </a:p>
          <a:p>
            <a:r>
              <a:rPr lang="en-GB" dirty="0" smtClean="0"/>
              <a:t>Are there any other sectors that a cluster could take in?</a:t>
            </a:r>
          </a:p>
          <a:p>
            <a:r>
              <a:rPr lang="en-GB" dirty="0" smtClean="0"/>
              <a:t>Are there any bad fits?</a:t>
            </a:r>
          </a:p>
          <a:p>
            <a:r>
              <a:rPr lang="en-GB" dirty="0" smtClean="0"/>
              <a:t>How does a cluster fit together?</a:t>
            </a:r>
          </a:p>
          <a:p>
            <a:endParaRPr lang="en-GB" dirty="0"/>
          </a:p>
          <a:p>
            <a:r>
              <a:rPr lang="en-GB" dirty="0" smtClean="0"/>
              <a:t>What would it look like if I moved a sector to a different cluster?</a:t>
            </a:r>
          </a:p>
          <a:p>
            <a:r>
              <a:rPr lang="en-GB" dirty="0" smtClean="0"/>
              <a:t>What would it look like on last years data?</a:t>
            </a:r>
          </a:p>
          <a:p>
            <a:r>
              <a:rPr lang="en-GB" dirty="0" smtClean="0"/>
              <a:t>How stable is this cluster across time?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What questions do we want to answer?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people with the best expertise on your data can come from extremely varied backgrounds – try and open the data up to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6420"/>
            <a:ext cx="12192000" cy="1483012"/>
          </a:xfrm>
          <a:prstGeom prst="rect">
            <a:avLst/>
          </a:prstGeom>
          <a:solidFill>
            <a:srgbClr val="81358D"/>
          </a:solidFill>
          <a:ln>
            <a:solidFill>
              <a:srgbClr val="8135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042" y="91647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043" y="87041"/>
            <a:ext cx="12051957" cy="110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Building </a:t>
            </a:r>
            <a:r>
              <a:rPr lang="en-GB" dirty="0" smtClean="0">
                <a:solidFill>
                  <a:schemeClr val="bg1"/>
                </a:solidFill>
              </a:rPr>
              <a:t>a tool to help the experts probe the data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67" y="2770260"/>
            <a:ext cx="4980322" cy="246206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52323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Even if you are the expert, having key visualisations at a glance is extremely powerful for insight</a:t>
            </a:r>
          </a:p>
          <a:p>
            <a:r>
              <a:rPr lang="en-GB" dirty="0" smtClean="0"/>
              <a:t>It’s just a much more pleasant environment</a:t>
            </a:r>
            <a:endParaRPr lang="en-GB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2770260"/>
            <a:ext cx="4377009" cy="24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1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1129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Bryden G (Gordon)</dc:creator>
  <cp:lastModifiedBy>Bryden G (Gordon)</cp:lastModifiedBy>
  <cp:revision>52</cp:revision>
  <dcterms:created xsi:type="dcterms:W3CDTF">2019-09-23T08:44:36Z</dcterms:created>
  <dcterms:modified xsi:type="dcterms:W3CDTF">2019-09-25T15:35:14Z</dcterms:modified>
</cp:coreProperties>
</file>