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307" r:id="rId3"/>
    <p:sldId id="317" r:id="rId4"/>
    <p:sldId id="314" r:id="rId5"/>
    <p:sldId id="315" r:id="rId6"/>
    <p:sldId id="313" r:id="rId7"/>
    <p:sldId id="316" r:id="rId8"/>
    <p:sldId id="319" r:id="rId9"/>
    <p:sldId id="320" r:id="rId10"/>
    <p:sldId id="302" r:id="rId11"/>
    <p:sldId id="306" r:id="rId12"/>
    <p:sldId id="318" r:id="rId13"/>
    <p:sldId id="310" r:id="rId14"/>
    <p:sldId id="311" r:id="rId15"/>
    <p:sldId id="309" r:id="rId16"/>
    <p:sldId id="303" r:id="rId17"/>
    <p:sldId id="304" r:id="rId18"/>
    <p:sldId id="321" r:id="rId19"/>
    <p:sldId id="29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4574"/>
  </p:normalViewPr>
  <p:slideViewPr>
    <p:cSldViewPr snapToGrid="0" snapToObjects="1" showGuides="1">
      <p:cViewPr varScale="1">
        <p:scale>
          <a:sx n="78" d="100"/>
          <a:sy n="78" d="100"/>
        </p:scale>
        <p:origin x="360"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3F6A0D-5483-A845-ACC1-88535117DD15}" type="datetimeFigureOut">
              <a:rPr lang="en-US" smtClean="0"/>
              <a:t>3/8/19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0E2E6-CAB7-8648-9C2A-5EA62008E59D}" type="slidenum">
              <a:rPr lang="en-US" smtClean="0"/>
              <a:t>‹#›</a:t>
            </a:fld>
            <a:endParaRPr lang="en-US"/>
          </a:p>
        </p:txBody>
      </p:sp>
    </p:spTree>
    <p:extLst>
      <p:ext uri="{BB962C8B-B14F-4D97-AF65-F5344CB8AC3E}">
        <p14:creationId xmlns:p14="http://schemas.microsoft.com/office/powerpoint/2010/main" val="2517345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sequence data accumulates, we get the opportunity to identify variants</a:t>
            </a:r>
            <a:r>
              <a:rPr lang="en-US" baseline="0" dirty="0"/>
              <a:t> directly from sequence data. There is a series of </a:t>
            </a:r>
            <a:r>
              <a:rPr lang="en-US" baseline="0" dirty="0" err="1"/>
              <a:t>bioinformatic</a:t>
            </a:r>
            <a:r>
              <a:rPr lang="en-US" baseline="0" dirty="0"/>
              <a:t> methods to do this.</a:t>
            </a:r>
          </a:p>
          <a:p>
            <a:r>
              <a:rPr lang="en-US" baseline="0" dirty="0"/>
              <a:t>Guessing causative variants from sequence data alone is hard, but getting at deleterious variants could be possible (as opposed to the more subtle, often regulatory, variants that we believe cause beneficial variation).</a:t>
            </a:r>
          </a:p>
          <a:p>
            <a:r>
              <a:rPr lang="en-US" baseline="0" dirty="0"/>
              <a:t>So we’ve come up with a strategy to do this</a:t>
            </a:r>
            <a:endParaRPr lang="en-US" dirty="0"/>
          </a:p>
        </p:txBody>
      </p:sp>
      <p:sp>
        <p:nvSpPr>
          <p:cNvPr id="4" name="Slide Number Placeholder 3"/>
          <p:cNvSpPr>
            <a:spLocks noGrp="1"/>
          </p:cNvSpPr>
          <p:nvPr>
            <p:ph type="sldNum" sz="quarter" idx="10"/>
          </p:nvPr>
        </p:nvSpPr>
        <p:spPr/>
        <p:txBody>
          <a:bodyPr/>
          <a:lstStyle/>
          <a:p>
            <a:fld id="{7D3D6669-75E4-1E45-BEF6-E9430300724F}" type="slidenum">
              <a:rPr lang="en-US" smtClean="0"/>
              <a:t>10</a:t>
            </a:fld>
            <a:endParaRPr lang="en-US"/>
          </a:p>
        </p:txBody>
      </p:sp>
    </p:spTree>
    <p:extLst>
      <p:ext uri="{BB962C8B-B14F-4D97-AF65-F5344CB8AC3E}">
        <p14:creationId xmlns:p14="http://schemas.microsoft.com/office/powerpoint/2010/main" val="2024563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3D6669-75E4-1E45-BEF6-E9430300724F}" type="slidenum">
              <a:rPr lang="en-US" smtClean="0"/>
              <a:t>16</a:t>
            </a:fld>
            <a:endParaRPr lang="en-US"/>
          </a:p>
        </p:txBody>
      </p:sp>
    </p:spTree>
    <p:extLst>
      <p:ext uri="{BB962C8B-B14F-4D97-AF65-F5344CB8AC3E}">
        <p14:creationId xmlns:p14="http://schemas.microsoft.com/office/powerpoint/2010/main" val="3056414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variants should you edit first?</a:t>
            </a:r>
          </a:p>
        </p:txBody>
      </p:sp>
      <p:sp>
        <p:nvSpPr>
          <p:cNvPr id="4" name="Slide Number Placeholder 3"/>
          <p:cNvSpPr>
            <a:spLocks noGrp="1"/>
          </p:cNvSpPr>
          <p:nvPr>
            <p:ph type="sldNum" sz="quarter" idx="10"/>
          </p:nvPr>
        </p:nvSpPr>
        <p:spPr/>
        <p:txBody>
          <a:bodyPr/>
          <a:lstStyle/>
          <a:p>
            <a:fld id="{7D3D6669-75E4-1E45-BEF6-E9430300724F}" type="slidenum">
              <a:rPr lang="en-US" smtClean="0"/>
              <a:t>17</a:t>
            </a:fld>
            <a:endParaRPr lang="en-US"/>
          </a:p>
        </p:txBody>
      </p:sp>
    </p:spTree>
    <p:extLst>
      <p:ext uri="{BB962C8B-B14F-4D97-AF65-F5344CB8AC3E}">
        <p14:creationId xmlns:p14="http://schemas.microsoft.com/office/powerpoint/2010/main" val="2414544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3D6669-75E4-1E45-BEF6-E9430300724F}" type="slidenum">
              <a:rPr lang="en-US" smtClean="0"/>
              <a:t>19</a:t>
            </a:fld>
            <a:endParaRPr lang="en-US"/>
          </a:p>
        </p:txBody>
      </p:sp>
    </p:spTree>
    <p:extLst>
      <p:ext uri="{BB962C8B-B14F-4D97-AF65-F5344CB8AC3E}">
        <p14:creationId xmlns:p14="http://schemas.microsoft.com/office/powerpoint/2010/main" val="2426428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CB5C-1FEE-874F-B199-DA8057DD1C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6C0AA0-3D2C-7046-BF5C-916D076E2F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A0DC33-7F4F-424F-986C-34C1C5AD93B8}"/>
              </a:ext>
            </a:extLst>
          </p:cNvPr>
          <p:cNvSpPr>
            <a:spLocks noGrp="1"/>
          </p:cNvSpPr>
          <p:nvPr>
            <p:ph type="dt" sz="half" idx="10"/>
          </p:nvPr>
        </p:nvSpPr>
        <p:spPr/>
        <p:txBody>
          <a:bodyPr/>
          <a:lstStyle/>
          <a:p>
            <a:fld id="{6DB124CA-650E-0B43-B336-6D8E49232E3C}" type="datetimeFigureOut">
              <a:rPr lang="en-US" smtClean="0"/>
              <a:t>3/8/19</a:t>
            </a:fld>
            <a:endParaRPr lang="en-US"/>
          </a:p>
        </p:txBody>
      </p:sp>
      <p:sp>
        <p:nvSpPr>
          <p:cNvPr id="5" name="Footer Placeholder 4">
            <a:extLst>
              <a:ext uri="{FF2B5EF4-FFF2-40B4-BE49-F238E27FC236}">
                <a16:creationId xmlns:a16="http://schemas.microsoft.com/office/drawing/2014/main" id="{2EC8709F-FC0B-E946-A30D-3359A6109A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947870-A80F-5E49-A044-74ECF2E5A281}"/>
              </a:ext>
            </a:extLst>
          </p:cNvPr>
          <p:cNvSpPr>
            <a:spLocks noGrp="1"/>
          </p:cNvSpPr>
          <p:nvPr>
            <p:ph type="sldNum" sz="quarter" idx="12"/>
          </p:nvPr>
        </p:nvSpPr>
        <p:spPr/>
        <p:txBody>
          <a:bodyPr/>
          <a:lstStyle/>
          <a:p>
            <a:fld id="{6CDCFD4F-1DBE-1B43-846E-5B5DA9D615D2}" type="slidenum">
              <a:rPr lang="en-US" smtClean="0"/>
              <a:t>‹#›</a:t>
            </a:fld>
            <a:endParaRPr lang="en-US"/>
          </a:p>
        </p:txBody>
      </p:sp>
    </p:spTree>
    <p:extLst>
      <p:ext uri="{BB962C8B-B14F-4D97-AF65-F5344CB8AC3E}">
        <p14:creationId xmlns:p14="http://schemas.microsoft.com/office/powerpoint/2010/main" val="3511607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B0ED4-C060-8C43-8E27-E7D8CF29B5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6EB0C3-377B-9745-B371-807B016A0E0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84DB31-F157-6C4F-A8C1-21331B88E5F2}"/>
              </a:ext>
            </a:extLst>
          </p:cNvPr>
          <p:cNvSpPr>
            <a:spLocks noGrp="1"/>
          </p:cNvSpPr>
          <p:nvPr>
            <p:ph type="dt" sz="half" idx="10"/>
          </p:nvPr>
        </p:nvSpPr>
        <p:spPr/>
        <p:txBody>
          <a:bodyPr/>
          <a:lstStyle/>
          <a:p>
            <a:fld id="{6DB124CA-650E-0B43-B336-6D8E49232E3C}" type="datetimeFigureOut">
              <a:rPr lang="en-US" smtClean="0"/>
              <a:t>3/8/19</a:t>
            </a:fld>
            <a:endParaRPr lang="en-US"/>
          </a:p>
        </p:txBody>
      </p:sp>
      <p:sp>
        <p:nvSpPr>
          <p:cNvPr id="5" name="Footer Placeholder 4">
            <a:extLst>
              <a:ext uri="{FF2B5EF4-FFF2-40B4-BE49-F238E27FC236}">
                <a16:creationId xmlns:a16="http://schemas.microsoft.com/office/drawing/2014/main" id="{4CF6C628-741C-894F-84ED-4A182FA277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1B2743-EDF6-4C4A-9548-065B8EE7725E}"/>
              </a:ext>
            </a:extLst>
          </p:cNvPr>
          <p:cNvSpPr>
            <a:spLocks noGrp="1"/>
          </p:cNvSpPr>
          <p:nvPr>
            <p:ph type="sldNum" sz="quarter" idx="12"/>
          </p:nvPr>
        </p:nvSpPr>
        <p:spPr/>
        <p:txBody>
          <a:bodyPr/>
          <a:lstStyle/>
          <a:p>
            <a:fld id="{6CDCFD4F-1DBE-1B43-846E-5B5DA9D615D2}" type="slidenum">
              <a:rPr lang="en-US" smtClean="0"/>
              <a:t>‹#›</a:t>
            </a:fld>
            <a:endParaRPr lang="en-US"/>
          </a:p>
        </p:txBody>
      </p:sp>
    </p:spTree>
    <p:extLst>
      <p:ext uri="{BB962C8B-B14F-4D97-AF65-F5344CB8AC3E}">
        <p14:creationId xmlns:p14="http://schemas.microsoft.com/office/powerpoint/2010/main" val="2935491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2DF88A-6556-9147-BCB5-5F8F9C685B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2E8C4E-9925-0F45-817F-5A5E9661EB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64C309-4E43-D14F-AD71-D175CB412C9A}"/>
              </a:ext>
            </a:extLst>
          </p:cNvPr>
          <p:cNvSpPr>
            <a:spLocks noGrp="1"/>
          </p:cNvSpPr>
          <p:nvPr>
            <p:ph type="dt" sz="half" idx="10"/>
          </p:nvPr>
        </p:nvSpPr>
        <p:spPr/>
        <p:txBody>
          <a:bodyPr/>
          <a:lstStyle/>
          <a:p>
            <a:fld id="{6DB124CA-650E-0B43-B336-6D8E49232E3C}" type="datetimeFigureOut">
              <a:rPr lang="en-US" smtClean="0"/>
              <a:t>3/8/19</a:t>
            </a:fld>
            <a:endParaRPr lang="en-US"/>
          </a:p>
        </p:txBody>
      </p:sp>
      <p:sp>
        <p:nvSpPr>
          <p:cNvPr id="5" name="Footer Placeholder 4">
            <a:extLst>
              <a:ext uri="{FF2B5EF4-FFF2-40B4-BE49-F238E27FC236}">
                <a16:creationId xmlns:a16="http://schemas.microsoft.com/office/drawing/2014/main" id="{54ED2432-4E13-9144-900D-8E559F3FA5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345A93-5D7F-354C-BE20-FFA453625055}"/>
              </a:ext>
            </a:extLst>
          </p:cNvPr>
          <p:cNvSpPr>
            <a:spLocks noGrp="1"/>
          </p:cNvSpPr>
          <p:nvPr>
            <p:ph type="sldNum" sz="quarter" idx="12"/>
          </p:nvPr>
        </p:nvSpPr>
        <p:spPr/>
        <p:txBody>
          <a:bodyPr/>
          <a:lstStyle/>
          <a:p>
            <a:fld id="{6CDCFD4F-1DBE-1B43-846E-5B5DA9D615D2}" type="slidenum">
              <a:rPr lang="en-US" smtClean="0"/>
              <a:t>‹#›</a:t>
            </a:fld>
            <a:endParaRPr lang="en-US"/>
          </a:p>
        </p:txBody>
      </p:sp>
    </p:spTree>
    <p:extLst>
      <p:ext uri="{BB962C8B-B14F-4D97-AF65-F5344CB8AC3E}">
        <p14:creationId xmlns:p14="http://schemas.microsoft.com/office/powerpoint/2010/main" val="171638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70B8-96C6-E249-96A2-F8C0A496D4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E8054F-33E3-784D-BDDC-24F3E765F26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BDA3BE-E7D2-E046-8849-0B770D9DCE37}"/>
              </a:ext>
            </a:extLst>
          </p:cNvPr>
          <p:cNvSpPr>
            <a:spLocks noGrp="1"/>
          </p:cNvSpPr>
          <p:nvPr>
            <p:ph type="dt" sz="half" idx="10"/>
          </p:nvPr>
        </p:nvSpPr>
        <p:spPr/>
        <p:txBody>
          <a:bodyPr/>
          <a:lstStyle/>
          <a:p>
            <a:fld id="{6DB124CA-650E-0B43-B336-6D8E49232E3C}" type="datetimeFigureOut">
              <a:rPr lang="en-US" smtClean="0"/>
              <a:t>3/8/19</a:t>
            </a:fld>
            <a:endParaRPr lang="en-US"/>
          </a:p>
        </p:txBody>
      </p:sp>
      <p:sp>
        <p:nvSpPr>
          <p:cNvPr id="5" name="Footer Placeholder 4">
            <a:extLst>
              <a:ext uri="{FF2B5EF4-FFF2-40B4-BE49-F238E27FC236}">
                <a16:creationId xmlns:a16="http://schemas.microsoft.com/office/drawing/2014/main" id="{1D7E7A1B-021E-904E-8FB3-D00ADFB22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327CF-8C26-4A49-A840-8D2CA8C67656}"/>
              </a:ext>
            </a:extLst>
          </p:cNvPr>
          <p:cNvSpPr>
            <a:spLocks noGrp="1"/>
          </p:cNvSpPr>
          <p:nvPr>
            <p:ph type="sldNum" sz="quarter" idx="12"/>
          </p:nvPr>
        </p:nvSpPr>
        <p:spPr/>
        <p:txBody>
          <a:bodyPr/>
          <a:lstStyle/>
          <a:p>
            <a:fld id="{6CDCFD4F-1DBE-1B43-846E-5B5DA9D615D2}" type="slidenum">
              <a:rPr lang="en-US" smtClean="0"/>
              <a:t>‹#›</a:t>
            </a:fld>
            <a:endParaRPr lang="en-US"/>
          </a:p>
        </p:txBody>
      </p:sp>
    </p:spTree>
    <p:extLst>
      <p:ext uri="{BB962C8B-B14F-4D97-AF65-F5344CB8AC3E}">
        <p14:creationId xmlns:p14="http://schemas.microsoft.com/office/powerpoint/2010/main" val="286260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9A891-CC63-0141-8C6B-52DF59A822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EEAB80-95C0-214A-B142-A6A46EC34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57C61B-6ECB-7347-ABFA-0CB6ED0217D2}"/>
              </a:ext>
            </a:extLst>
          </p:cNvPr>
          <p:cNvSpPr>
            <a:spLocks noGrp="1"/>
          </p:cNvSpPr>
          <p:nvPr>
            <p:ph type="dt" sz="half" idx="10"/>
          </p:nvPr>
        </p:nvSpPr>
        <p:spPr/>
        <p:txBody>
          <a:bodyPr/>
          <a:lstStyle/>
          <a:p>
            <a:fld id="{6DB124CA-650E-0B43-B336-6D8E49232E3C}" type="datetimeFigureOut">
              <a:rPr lang="en-US" smtClean="0"/>
              <a:t>3/8/19</a:t>
            </a:fld>
            <a:endParaRPr lang="en-US"/>
          </a:p>
        </p:txBody>
      </p:sp>
      <p:sp>
        <p:nvSpPr>
          <p:cNvPr id="5" name="Footer Placeholder 4">
            <a:extLst>
              <a:ext uri="{FF2B5EF4-FFF2-40B4-BE49-F238E27FC236}">
                <a16:creationId xmlns:a16="http://schemas.microsoft.com/office/drawing/2014/main" id="{A078CD37-5D25-8C48-9688-2EDF21F62A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8F3D48-70B1-9F47-AA12-9B10FB752B39}"/>
              </a:ext>
            </a:extLst>
          </p:cNvPr>
          <p:cNvSpPr>
            <a:spLocks noGrp="1"/>
          </p:cNvSpPr>
          <p:nvPr>
            <p:ph type="sldNum" sz="quarter" idx="12"/>
          </p:nvPr>
        </p:nvSpPr>
        <p:spPr/>
        <p:txBody>
          <a:bodyPr/>
          <a:lstStyle/>
          <a:p>
            <a:fld id="{6CDCFD4F-1DBE-1B43-846E-5B5DA9D615D2}" type="slidenum">
              <a:rPr lang="en-US" smtClean="0"/>
              <a:t>‹#›</a:t>
            </a:fld>
            <a:endParaRPr lang="en-US"/>
          </a:p>
        </p:txBody>
      </p:sp>
    </p:spTree>
    <p:extLst>
      <p:ext uri="{BB962C8B-B14F-4D97-AF65-F5344CB8AC3E}">
        <p14:creationId xmlns:p14="http://schemas.microsoft.com/office/powerpoint/2010/main" val="3462169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66C5-1F3E-764F-9977-88DEA76242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9B7DB1-C72E-0649-B8E2-60B3B6E8650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8471C8-716B-7F48-AFF9-1E34A69AEE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68B306-CF4E-1745-9F06-F1537E6B11DE}"/>
              </a:ext>
            </a:extLst>
          </p:cNvPr>
          <p:cNvSpPr>
            <a:spLocks noGrp="1"/>
          </p:cNvSpPr>
          <p:nvPr>
            <p:ph type="dt" sz="half" idx="10"/>
          </p:nvPr>
        </p:nvSpPr>
        <p:spPr/>
        <p:txBody>
          <a:bodyPr/>
          <a:lstStyle/>
          <a:p>
            <a:fld id="{6DB124CA-650E-0B43-B336-6D8E49232E3C}" type="datetimeFigureOut">
              <a:rPr lang="en-US" smtClean="0"/>
              <a:t>3/8/19</a:t>
            </a:fld>
            <a:endParaRPr lang="en-US"/>
          </a:p>
        </p:txBody>
      </p:sp>
      <p:sp>
        <p:nvSpPr>
          <p:cNvPr id="6" name="Footer Placeholder 5">
            <a:extLst>
              <a:ext uri="{FF2B5EF4-FFF2-40B4-BE49-F238E27FC236}">
                <a16:creationId xmlns:a16="http://schemas.microsoft.com/office/drawing/2014/main" id="{4DD8B299-1EAC-9F45-AF17-B6ADCC5E1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9048E4-F21C-2748-A2F1-CE9B55A27374}"/>
              </a:ext>
            </a:extLst>
          </p:cNvPr>
          <p:cNvSpPr>
            <a:spLocks noGrp="1"/>
          </p:cNvSpPr>
          <p:nvPr>
            <p:ph type="sldNum" sz="quarter" idx="12"/>
          </p:nvPr>
        </p:nvSpPr>
        <p:spPr/>
        <p:txBody>
          <a:bodyPr/>
          <a:lstStyle/>
          <a:p>
            <a:fld id="{6CDCFD4F-1DBE-1B43-846E-5B5DA9D615D2}" type="slidenum">
              <a:rPr lang="en-US" smtClean="0"/>
              <a:t>‹#›</a:t>
            </a:fld>
            <a:endParaRPr lang="en-US"/>
          </a:p>
        </p:txBody>
      </p:sp>
    </p:spTree>
    <p:extLst>
      <p:ext uri="{BB962C8B-B14F-4D97-AF65-F5344CB8AC3E}">
        <p14:creationId xmlns:p14="http://schemas.microsoft.com/office/powerpoint/2010/main" val="498147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B9D43-9105-9649-BBE0-C161AE5264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A53FE6-5610-4F4E-B3CF-E53FFD17AD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75EBA77-CC0D-BC40-8BEB-10BB3609248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4835BE-42F5-8748-8EF0-F6C6361F68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DA8439-BE38-A54B-B4EA-CD82F7A39FE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68519E-4ACB-F642-AEDF-AAFA07E283A7}"/>
              </a:ext>
            </a:extLst>
          </p:cNvPr>
          <p:cNvSpPr>
            <a:spLocks noGrp="1"/>
          </p:cNvSpPr>
          <p:nvPr>
            <p:ph type="dt" sz="half" idx="10"/>
          </p:nvPr>
        </p:nvSpPr>
        <p:spPr/>
        <p:txBody>
          <a:bodyPr/>
          <a:lstStyle/>
          <a:p>
            <a:fld id="{6DB124CA-650E-0B43-B336-6D8E49232E3C}" type="datetimeFigureOut">
              <a:rPr lang="en-US" smtClean="0"/>
              <a:t>3/8/19</a:t>
            </a:fld>
            <a:endParaRPr lang="en-US"/>
          </a:p>
        </p:txBody>
      </p:sp>
      <p:sp>
        <p:nvSpPr>
          <p:cNvPr id="8" name="Footer Placeholder 7">
            <a:extLst>
              <a:ext uri="{FF2B5EF4-FFF2-40B4-BE49-F238E27FC236}">
                <a16:creationId xmlns:a16="http://schemas.microsoft.com/office/drawing/2014/main" id="{FA47D915-722F-CB4F-84E7-99931BBA96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370383-0D18-4E45-B103-806F6E8ACDEC}"/>
              </a:ext>
            </a:extLst>
          </p:cNvPr>
          <p:cNvSpPr>
            <a:spLocks noGrp="1"/>
          </p:cNvSpPr>
          <p:nvPr>
            <p:ph type="sldNum" sz="quarter" idx="12"/>
          </p:nvPr>
        </p:nvSpPr>
        <p:spPr/>
        <p:txBody>
          <a:bodyPr/>
          <a:lstStyle/>
          <a:p>
            <a:fld id="{6CDCFD4F-1DBE-1B43-846E-5B5DA9D615D2}" type="slidenum">
              <a:rPr lang="en-US" smtClean="0"/>
              <a:t>‹#›</a:t>
            </a:fld>
            <a:endParaRPr lang="en-US"/>
          </a:p>
        </p:txBody>
      </p:sp>
    </p:spTree>
    <p:extLst>
      <p:ext uri="{BB962C8B-B14F-4D97-AF65-F5344CB8AC3E}">
        <p14:creationId xmlns:p14="http://schemas.microsoft.com/office/powerpoint/2010/main" val="2892275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8A835-2F1C-2E4B-9AAD-6A947393BD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319656-3394-4D49-A19E-FBEEE6668356}"/>
              </a:ext>
            </a:extLst>
          </p:cNvPr>
          <p:cNvSpPr>
            <a:spLocks noGrp="1"/>
          </p:cNvSpPr>
          <p:nvPr>
            <p:ph type="dt" sz="half" idx="10"/>
          </p:nvPr>
        </p:nvSpPr>
        <p:spPr/>
        <p:txBody>
          <a:bodyPr/>
          <a:lstStyle/>
          <a:p>
            <a:fld id="{6DB124CA-650E-0B43-B336-6D8E49232E3C}" type="datetimeFigureOut">
              <a:rPr lang="en-US" smtClean="0"/>
              <a:t>3/8/19</a:t>
            </a:fld>
            <a:endParaRPr lang="en-US"/>
          </a:p>
        </p:txBody>
      </p:sp>
      <p:sp>
        <p:nvSpPr>
          <p:cNvPr id="4" name="Footer Placeholder 3">
            <a:extLst>
              <a:ext uri="{FF2B5EF4-FFF2-40B4-BE49-F238E27FC236}">
                <a16:creationId xmlns:a16="http://schemas.microsoft.com/office/drawing/2014/main" id="{5BF855BA-A310-4F4D-95DF-4804F5D5DD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B2BA0D-E140-074C-A1F0-16096F949D71}"/>
              </a:ext>
            </a:extLst>
          </p:cNvPr>
          <p:cNvSpPr>
            <a:spLocks noGrp="1"/>
          </p:cNvSpPr>
          <p:nvPr>
            <p:ph type="sldNum" sz="quarter" idx="12"/>
          </p:nvPr>
        </p:nvSpPr>
        <p:spPr/>
        <p:txBody>
          <a:bodyPr/>
          <a:lstStyle/>
          <a:p>
            <a:fld id="{6CDCFD4F-1DBE-1B43-846E-5B5DA9D615D2}" type="slidenum">
              <a:rPr lang="en-US" smtClean="0"/>
              <a:t>‹#›</a:t>
            </a:fld>
            <a:endParaRPr lang="en-US"/>
          </a:p>
        </p:txBody>
      </p:sp>
    </p:spTree>
    <p:extLst>
      <p:ext uri="{BB962C8B-B14F-4D97-AF65-F5344CB8AC3E}">
        <p14:creationId xmlns:p14="http://schemas.microsoft.com/office/powerpoint/2010/main" val="2640464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0F040B-A900-8447-8D26-354279FD8FA8}"/>
              </a:ext>
            </a:extLst>
          </p:cNvPr>
          <p:cNvSpPr>
            <a:spLocks noGrp="1"/>
          </p:cNvSpPr>
          <p:nvPr>
            <p:ph type="dt" sz="half" idx="10"/>
          </p:nvPr>
        </p:nvSpPr>
        <p:spPr/>
        <p:txBody>
          <a:bodyPr/>
          <a:lstStyle/>
          <a:p>
            <a:fld id="{6DB124CA-650E-0B43-B336-6D8E49232E3C}" type="datetimeFigureOut">
              <a:rPr lang="en-US" smtClean="0"/>
              <a:t>3/8/19</a:t>
            </a:fld>
            <a:endParaRPr lang="en-US"/>
          </a:p>
        </p:txBody>
      </p:sp>
      <p:sp>
        <p:nvSpPr>
          <p:cNvPr id="3" name="Footer Placeholder 2">
            <a:extLst>
              <a:ext uri="{FF2B5EF4-FFF2-40B4-BE49-F238E27FC236}">
                <a16:creationId xmlns:a16="http://schemas.microsoft.com/office/drawing/2014/main" id="{B1C76268-DBE8-B344-AD3C-47E3F8A28D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6F7E96-8BDA-7A40-84BD-06C2E375759C}"/>
              </a:ext>
            </a:extLst>
          </p:cNvPr>
          <p:cNvSpPr>
            <a:spLocks noGrp="1"/>
          </p:cNvSpPr>
          <p:nvPr>
            <p:ph type="sldNum" sz="quarter" idx="12"/>
          </p:nvPr>
        </p:nvSpPr>
        <p:spPr/>
        <p:txBody>
          <a:bodyPr/>
          <a:lstStyle/>
          <a:p>
            <a:fld id="{6CDCFD4F-1DBE-1B43-846E-5B5DA9D615D2}" type="slidenum">
              <a:rPr lang="en-US" smtClean="0"/>
              <a:t>‹#›</a:t>
            </a:fld>
            <a:endParaRPr lang="en-US"/>
          </a:p>
        </p:txBody>
      </p:sp>
    </p:spTree>
    <p:extLst>
      <p:ext uri="{BB962C8B-B14F-4D97-AF65-F5344CB8AC3E}">
        <p14:creationId xmlns:p14="http://schemas.microsoft.com/office/powerpoint/2010/main" val="2883377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11E63-09FB-3B49-A704-03FE4DAC21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232B1A-B95C-E643-ABFC-BBC7A8B753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7A46E0-5687-E042-BD1B-4D519FD175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8E2DF1-D3E0-0F46-AFC7-0BEFB0A41C89}"/>
              </a:ext>
            </a:extLst>
          </p:cNvPr>
          <p:cNvSpPr>
            <a:spLocks noGrp="1"/>
          </p:cNvSpPr>
          <p:nvPr>
            <p:ph type="dt" sz="half" idx="10"/>
          </p:nvPr>
        </p:nvSpPr>
        <p:spPr/>
        <p:txBody>
          <a:bodyPr/>
          <a:lstStyle/>
          <a:p>
            <a:fld id="{6DB124CA-650E-0B43-B336-6D8E49232E3C}" type="datetimeFigureOut">
              <a:rPr lang="en-US" smtClean="0"/>
              <a:t>3/8/19</a:t>
            </a:fld>
            <a:endParaRPr lang="en-US"/>
          </a:p>
        </p:txBody>
      </p:sp>
      <p:sp>
        <p:nvSpPr>
          <p:cNvPr id="6" name="Footer Placeholder 5">
            <a:extLst>
              <a:ext uri="{FF2B5EF4-FFF2-40B4-BE49-F238E27FC236}">
                <a16:creationId xmlns:a16="http://schemas.microsoft.com/office/drawing/2014/main" id="{22998189-D76A-274F-9194-8D53C63EA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E534E9-CDE3-734B-BBAE-EDF9FD30785E}"/>
              </a:ext>
            </a:extLst>
          </p:cNvPr>
          <p:cNvSpPr>
            <a:spLocks noGrp="1"/>
          </p:cNvSpPr>
          <p:nvPr>
            <p:ph type="sldNum" sz="quarter" idx="12"/>
          </p:nvPr>
        </p:nvSpPr>
        <p:spPr/>
        <p:txBody>
          <a:bodyPr/>
          <a:lstStyle/>
          <a:p>
            <a:fld id="{6CDCFD4F-1DBE-1B43-846E-5B5DA9D615D2}" type="slidenum">
              <a:rPr lang="en-US" smtClean="0"/>
              <a:t>‹#›</a:t>
            </a:fld>
            <a:endParaRPr lang="en-US"/>
          </a:p>
        </p:txBody>
      </p:sp>
    </p:spTree>
    <p:extLst>
      <p:ext uri="{BB962C8B-B14F-4D97-AF65-F5344CB8AC3E}">
        <p14:creationId xmlns:p14="http://schemas.microsoft.com/office/powerpoint/2010/main" val="304292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8855C-BBFB-2D4C-8ED3-2D4C0C12DA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86E255-04EC-5149-94AA-923E4DDC3D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BB1458-18DE-3E49-9C91-B3A34E911A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FA98F4-23C9-BB47-9831-BFDABC90606B}"/>
              </a:ext>
            </a:extLst>
          </p:cNvPr>
          <p:cNvSpPr>
            <a:spLocks noGrp="1"/>
          </p:cNvSpPr>
          <p:nvPr>
            <p:ph type="dt" sz="half" idx="10"/>
          </p:nvPr>
        </p:nvSpPr>
        <p:spPr/>
        <p:txBody>
          <a:bodyPr/>
          <a:lstStyle/>
          <a:p>
            <a:fld id="{6DB124CA-650E-0B43-B336-6D8E49232E3C}" type="datetimeFigureOut">
              <a:rPr lang="en-US" smtClean="0"/>
              <a:t>3/8/19</a:t>
            </a:fld>
            <a:endParaRPr lang="en-US"/>
          </a:p>
        </p:txBody>
      </p:sp>
      <p:sp>
        <p:nvSpPr>
          <p:cNvPr id="6" name="Footer Placeholder 5">
            <a:extLst>
              <a:ext uri="{FF2B5EF4-FFF2-40B4-BE49-F238E27FC236}">
                <a16:creationId xmlns:a16="http://schemas.microsoft.com/office/drawing/2014/main" id="{4DBA8D57-E4B9-1F47-B5B3-63DC42CC33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CCCB64-B6E8-6140-8A49-197E4543F1F0}"/>
              </a:ext>
            </a:extLst>
          </p:cNvPr>
          <p:cNvSpPr>
            <a:spLocks noGrp="1"/>
          </p:cNvSpPr>
          <p:nvPr>
            <p:ph type="sldNum" sz="quarter" idx="12"/>
          </p:nvPr>
        </p:nvSpPr>
        <p:spPr/>
        <p:txBody>
          <a:bodyPr/>
          <a:lstStyle/>
          <a:p>
            <a:fld id="{6CDCFD4F-1DBE-1B43-846E-5B5DA9D615D2}" type="slidenum">
              <a:rPr lang="en-US" smtClean="0"/>
              <a:t>‹#›</a:t>
            </a:fld>
            <a:endParaRPr lang="en-US"/>
          </a:p>
        </p:txBody>
      </p:sp>
    </p:spTree>
    <p:extLst>
      <p:ext uri="{BB962C8B-B14F-4D97-AF65-F5344CB8AC3E}">
        <p14:creationId xmlns:p14="http://schemas.microsoft.com/office/powerpoint/2010/main" val="1160781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44C1F-443D-674A-83D4-9DA30D18E3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AF7EA4-E9D0-F443-95F0-EA55D81C6C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CAB8DB-4CA1-284A-A4BB-CC9429657C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124CA-650E-0B43-B336-6D8E49232E3C}" type="datetimeFigureOut">
              <a:rPr lang="en-US" smtClean="0"/>
              <a:t>3/8/19</a:t>
            </a:fld>
            <a:endParaRPr lang="en-US"/>
          </a:p>
        </p:txBody>
      </p:sp>
      <p:sp>
        <p:nvSpPr>
          <p:cNvPr id="5" name="Footer Placeholder 4">
            <a:extLst>
              <a:ext uri="{FF2B5EF4-FFF2-40B4-BE49-F238E27FC236}">
                <a16:creationId xmlns:a16="http://schemas.microsoft.com/office/drawing/2014/main" id="{49A4A679-0565-2244-9467-BF3BB16657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8C6652-A0F9-E74A-B054-A1A3721F0B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DCFD4F-1DBE-1B43-846E-5B5DA9D615D2}" type="slidenum">
              <a:rPr lang="en-US" smtClean="0"/>
              <a:t>‹#›</a:t>
            </a:fld>
            <a:endParaRPr lang="en-US"/>
          </a:p>
        </p:txBody>
      </p:sp>
    </p:spTree>
    <p:extLst>
      <p:ext uri="{BB962C8B-B14F-4D97-AF65-F5344CB8AC3E}">
        <p14:creationId xmlns:p14="http://schemas.microsoft.com/office/powerpoint/2010/main" val="3746709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A881B-FC03-A54A-A698-8381FB1BA244}"/>
              </a:ext>
            </a:extLst>
          </p:cNvPr>
          <p:cNvSpPr>
            <a:spLocks noGrp="1"/>
          </p:cNvSpPr>
          <p:nvPr>
            <p:ph type="ctrTitle"/>
          </p:nvPr>
        </p:nvSpPr>
        <p:spPr/>
        <p:txBody>
          <a:bodyPr>
            <a:normAutofit/>
          </a:bodyPr>
          <a:lstStyle/>
          <a:p>
            <a:pPr algn="l"/>
            <a:r>
              <a:rPr lang="en-US" sz="4800" dirty="0">
                <a:latin typeface="Century Gothic" panose="020B0502020202020204" pitchFamily="34" charset="0"/>
              </a:rPr>
              <a:t>Simulating genetic data in R: an example with deleterious variants (and a pun)</a:t>
            </a:r>
          </a:p>
        </p:txBody>
      </p:sp>
      <p:sp>
        <p:nvSpPr>
          <p:cNvPr id="3" name="Subtitle 2">
            <a:extLst>
              <a:ext uri="{FF2B5EF4-FFF2-40B4-BE49-F238E27FC236}">
                <a16:creationId xmlns:a16="http://schemas.microsoft.com/office/drawing/2014/main" id="{3BA9A0BF-2A31-D94F-AA03-FCEF352FEB52}"/>
              </a:ext>
            </a:extLst>
          </p:cNvPr>
          <p:cNvSpPr>
            <a:spLocks noGrp="1"/>
          </p:cNvSpPr>
          <p:nvPr>
            <p:ph type="subTitle" idx="1"/>
          </p:nvPr>
        </p:nvSpPr>
        <p:spPr/>
        <p:txBody>
          <a:bodyPr>
            <a:normAutofit/>
          </a:bodyPr>
          <a:lstStyle/>
          <a:p>
            <a:pPr algn="l"/>
            <a:r>
              <a:rPr lang="en-US" dirty="0">
                <a:latin typeface="Century Gothic" panose="020B0502020202020204" pitchFamily="34" charset="0"/>
              </a:rPr>
              <a:t>Martin Johnsson</a:t>
            </a:r>
          </a:p>
          <a:p>
            <a:pPr algn="l"/>
            <a:r>
              <a:rPr lang="en-US" sz="1600" dirty="0">
                <a:latin typeface="Century Gothic" panose="020B0502020202020204" pitchFamily="34" charset="0"/>
              </a:rPr>
              <a:t>The </a:t>
            </a:r>
            <a:r>
              <a:rPr lang="en-US" sz="1600" dirty="0" err="1">
                <a:latin typeface="Century Gothic" panose="020B0502020202020204" pitchFamily="34" charset="0"/>
              </a:rPr>
              <a:t>Roslin</a:t>
            </a:r>
            <a:r>
              <a:rPr lang="en-US" sz="1600" dirty="0">
                <a:latin typeface="Century Gothic" panose="020B0502020202020204" pitchFamily="34" charset="0"/>
              </a:rPr>
              <a:t> Institute, University of Edinburgh</a:t>
            </a:r>
          </a:p>
          <a:p>
            <a:pPr algn="l"/>
            <a:r>
              <a:rPr lang="en-US" sz="1600" dirty="0">
                <a:latin typeface="Century Gothic" panose="020B0502020202020204" pitchFamily="34" charset="0"/>
              </a:rPr>
              <a:t>Department of Animal Breeding and Genetics, Swedish University of Agricultural Science</a:t>
            </a:r>
          </a:p>
        </p:txBody>
      </p:sp>
      <p:sp>
        <p:nvSpPr>
          <p:cNvPr id="5" name="TextBox 4">
            <a:extLst>
              <a:ext uri="{FF2B5EF4-FFF2-40B4-BE49-F238E27FC236}">
                <a16:creationId xmlns:a16="http://schemas.microsoft.com/office/drawing/2014/main" id="{246E5D1C-D7E6-5A4D-A43E-365A509151E0}"/>
              </a:ext>
            </a:extLst>
          </p:cNvPr>
          <p:cNvSpPr txBox="1"/>
          <p:nvPr/>
        </p:nvSpPr>
        <p:spPr>
          <a:xfrm>
            <a:off x="1524000" y="5257800"/>
            <a:ext cx="1188146" cy="461665"/>
          </a:xfrm>
          <a:prstGeom prst="rect">
            <a:avLst/>
          </a:prstGeom>
          <a:noFill/>
        </p:spPr>
        <p:txBody>
          <a:bodyPr wrap="none" rtlCol="0">
            <a:spAutoFit/>
          </a:bodyPr>
          <a:lstStyle/>
          <a:p>
            <a:r>
              <a:rPr lang="en-US" sz="2400" dirty="0">
                <a:latin typeface="Century Gothic" panose="020B0502020202020204" pitchFamily="34" charset="0"/>
              </a:rPr>
              <a:t>@</a:t>
            </a:r>
            <a:r>
              <a:rPr lang="en-US" sz="2400" dirty="0" err="1">
                <a:latin typeface="Century Gothic" panose="020B0502020202020204" pitchFamily="34" charset="0"/>
              </a:rPr>
              <a:t>mrtnj</a:t>
            </a:r>
            <a:endParaRPr lang="en-US" sz="2400" dirty="0">
              <a:latin typeface="Century Gothic" panose="020B0502020202020204" pitchFamily="34" charset="0"/>
            </a:endParaRPr>
          </a:p>
        </p:txBody>
      </p:sp>
    </p:spTree>
    <p:extLst>
      <p:ext uri="{BB962C8B-B14F-4D97-AF65-F5344CB8AC3E}">
        <p14:creationId xmlns:p14="http://schemas.microsoft.com/office/powerpoint/2010/main" val="3029638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695325" y="1661665"/>
            <a:ext cx="6747192" cy="4191000"/>
          </a:xfrm>
          <a:prstGeom prst="rect">
            <a:avLst/>
          </a:prstGeom>
        </p:spPr>
        <p:txBody>
          <a:bodyPr/>
          <a:lstStyle/>
          <a:p>
            <a:pPr marL="0" indent="0">
              <a:buNone/>
            </a:pPr>
            <a:r>
              <a:rPr lang="en-US" dirty="0">
                <a:latin typeface="Century Gothic" charset="0"/>
                <a:ea typeface="Century Gothic" charset="0"/>
                <a:cs typeface="Century Gothic" charset="0"/>
              </a:rPr>
              <a:t>Breeding goal trait</a:t>
            </a:r>
          </a:p>
          <a:p>
            <a:pPr marL="0" indent="0">
              <a:buNone/>
            </a:pPr>
            <a:endParaRPr lang="en-US" dirty="0">
              <a:latin typeface="Century Gothic" charset="0"/>
              <a:ea typeface="Century Gothic" charset="0"/>
              <a:cs typeface="Century Gothic" charset="0"/>
            </a:endParaRPr>
          </a:p>
          <a:p>
            <a:pPr marL="0" indent="0">
              <a:buNone/>
            </a:pPr>
            <a:r>
              <a:rPr lang="en-US" dirty="0">
                <a:latin typeface="Century Gothic" charset="0"/>
                <a:ea typeface="Century Gothic" charset="0"/>
                <a:cs typeface="Century Gothic" charset="0"/>
              </a:rPr>
              <a:t>Fitness trait</a:t>
            </a:r>
          </a:p>
          <a:p>
            <a:pPr marL="0" indent="0">
              <a:buNone/>
            </a:pPr>
            <a:endParaRPr lang="en-US" dirty="0">
              <a:latin typeface="Century Gothic" charset="0"/>
              <a:ea typeface="Century Gothic" charset="0"/>
              <a:cs typeface="Century Gothic" charset="0"/>
            </a:endParaRPr>
          </a:p>
          <a:p>
            <a:pPr marL="0" indent="0">
              <a:buNone/>
            </a:pPr>
            <a:r>
              <a:rPr lang="en-US" dirty="0">
                <a:latin typeface="Century Gothic" charset="0"/>
                <a:ea typeface="Century Gothic" charset="0"/>
                <a:cs typeface="Century Gothic" charset="0"/>
              </a:rPr>
              <a:t>Discover 75% of deleterious variants</a:t>
            </a:r>
          </a:p>
        </p:txBody>
      </p:sp>
      <p:sp>
        <p:nvSpPr>
          <p:cNvPr id="13" name="Title 3"/>
          <p:cNvSpPr txBox="1">
            <a:spLocks/>
          </p:cNvSpPr>
          <p:nvPr/>
        </p:nvSpPr>
        <p:spPr>
          <a:xfrm>
            <a:off x="563880" y="57740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Century Gothic" charset="0"/>
                <a:ea typeface="Century Gothic" charset="0"/>
                <a:cs typeface="Century Gothic" charset="0"/>
              </a:rPr>
              <a:t>Removal of alleles by genome editing (RAGE)</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6252" y="1682020"/>
            <a:ext cx="3551895" cy="3939977"/>
          </a:xfrm>
          <a:prstGeom prst="rect">
            <a:avLst/>
          </a:prstGeom>
        </p:spPr>
      </p:pic>
    </p:spTree>
    <p:extLst>
      <p:ext uri="{BB962C8B-B14F-4D97-AF65-F5344CB8AC3E}">
        <p14:creationId xmlns:p14="http://schemas.microsoft.com/office/powerpoint/2010/main" val="2425726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3880" y="365125"/>
            <a:ext cx="10515600" cy="1325563"/>
          </a:xfrm>
        </p:spPr>
        <p:txBody>
          <a:bodyPr/>
          <a:lstStyle/>
          <a:p>
            <a:r>
              <a:rPr lang="en-US" dirty="0">
                <a:latin typeface="Century Gothic" charset="0"/>
                <a:ea typeface="Century Gothic" charset="0"/>
                <a:cs typeface="Century Gothic" charset="0"/>
              </a:rPr>
              <a:t>Preprint and code</a:t>
            </a:r>
          </a:p>
        </p:txBody>
      </p:sp>
      <p:pic>
        <p:nvPicPr>
          <p:cNvPr id="10" name="Picture 9">
            <a:extLst>
              <a:ext uri="{FF2B5EF4-FFF2-40B4-BE49-F238E27FC236}">
                <a16:creationId xmlns:a16="http://schemas.microsoft.com/office/drawing/2014/main" id="{B9C41338-40D0-C140-A402-7E4F858ADA7D}"/>
              </a:ext>
            </a:extLst>
          </p:cNvPr>
          <p:cNvPicPr>
            <a:picLocks noChangeAspect="1"/>
          </p:cNvPicPr>
          <p:nvPr/>
        </p:nvPicPr>
        <p:blipFill rotWithShape="1">
          <a:blip r:embed="rId2"/>
          <a:srcRect b="12137"/>
          <a:stretch/>
        </p:blipFill>
        <p:spPr>
          <a:xfrm>
            <a:off x="7828402" y="1449952"/>
            <a:ext cx="3636963" cy="1766777"/>
          </a:xfrm>
          <a:prstGeom prst="rect">
            <a:avLst/>
          </a:prstGeom>
        </p:spPr>
      </p:pic>
      <p:sp>
        <p:nvSpPr>
          <p:cNvPr id="14" name="TextBox 13">
            <a:extLst>
              <a:ext uri="{FF2B5EF4-FFF2-40B4-BE49-F238E27FC236}">
                <a16:creationId xmlns:a16="http://schemas.microsoft.com/office/drawing/2014/main" id="{8020ED55-40A6-C247-90E7-E9966A7705B8}"/>
              </a:ext>
            </a:extLst>
          </p:cNvPr>
          <p:cNvSpPr txBox="1"/>
          <p:nvPr/>
        </p:nvSpPr>
        <p:spPr>
          <a:xfrm>
            <a:off x="695325" y="2328529"/>
            <a:ext cx="3350597" cy="369332"/>
          </a:xfrm>
          <a:prstGeom prst="rect">
            <a:avLst/>
          </a:prstGeom>
          <a:noFill/>
        </p:spPr>
        <p:txBody>
          <a:bodyPr wrap="none" rtlCol="0">
            <a:spAutoFit/>
          </a:bodyPr>
          <a:lstStyle/>
          <a:p>
            <a:r>
              <a:rPr lang="en-US" dirty="0">
                <a:latin typeface="Century Gothic" charset="0"/>
                <a:ea typeface="Century Gothic" charset="0"/>
                <a:cs typeface="Century Gothic" charset="0"/>
              </a:rPr>
              <a:t>Johnsson et al (2018) </a:t>
            </a:r>
            <a:r>
              <a:rPr lang="en-US" dirty="0" err="1">
                <a:latin typeface="Century Gothic" charset="0"/>
                <a:ea typeface="Century Gothic" charset="0"/>
                <a:cs typeface="Century Gothic" charset="0"/>
              </a:rPr>
              <a:t>bioRxiv</a:t>
            </a:r>
            <a:endParaRPr lang="en-US" dirty="0">
              <a:latin typeface="Century Gothic" charset="0"/>
              <a:ea typeface="Century Gothic" charset="0"/>
              <a:cs typeface="Century Gothic" charset="0"/>
            </a:endParaRPr>
          </a:p>
        </p:txBody>
      </p:sp>
      <p:sp>
        <p:nvSpPr>
          <p:cNvPr id="2" name="TextBox 1">
            <a:extLst>
              <a:ext uri="{FF2B5EF4-FFF2-40B4-BE49-F238E27FC236}">
                <a16:creationId xmlns:a16="http://schemas.microsoft.com/office/drawing/2014/main" id="{64410B63-4753-EF4C-A8D6-65BC773047B6}"/>
              </a:ext>
            </a:extLst>
          </p:cNvPr>
          <p:cNvSpPr txBox="1"/>
          <p:nvPr/>
        </p:nvSpPr>
        <p:spPr>
          <a:xfrm>
            <a:off x="695325" y="4446905"/>
            <a:ext cx="5115503" cy="369332"/>
          </a:xfrm>
          <a:prstGeom prst="rect">
            <a:avLst/>
          </a:prstGeom>
          <a:noFill/>
        </p:spPr>
        <p:txBody>
          <a:bodyPr wrap="none" rtlCol="0">
            <a:spAutoFit/>
          </a:bodyPr>
          <a:lstStyle/>
          <a:p>
            <a:r>
              <a:rPr lang="en-US" dirty="0">
                <a:latin typeface="Century Gothic" panose="020B0502020202020204" pitchFamily="34" charset="0"/>
              </a:rPr>
              <a:t>https://</a:t>
            </a:r>
            <a:r>
              <a:rPr lang="en-US" dirty="0" err="1">
                <a:latin typeface="Century Gothic" panose="020B0502020202020204" pitchFamily="34" charset="0"/>
              </a:rPr>
              <a:t>bitbucket.org</a:t>
            </a:r>
            <a:r>
              <a:rPr lang="en-US" dirty="0">
                <a:latin typeface="Century Gothic" panose="020B0502020202020204" pitchFamily="34" charset="0"/>
              </a:rPr>
              <a:t>/</a:t>
            </a:r>
            <a:r>
              <a:rPr lang="en-US" dirty="0" err="1">
                <a:latin typeface="Century Gothic" panose="020B0502020202020204" pitchFamily="34" charset="0"/>
              </a:rPr>
              <a:t>hickeyjohnteam</a:t>
            </a:r>
            <a:r>
              <a:rPr lang="en-US" dirty="0">
                <a:latin typeface="Century Gothic" panose="020B0502020202020204" pitchFamily="34" charset="0"/>
              </a:rPr>
              <a:t>/rage </a:t>
            </a:r>
          </a:p>
        </p:txBody>
      </p:sp>
      <p:pic>
        <p:nvPicPr>
          <p:cNvPr id="5" name="Picture 4">
            <a:extLst>
              <a:ext uri="{FF2B5EF4-FFF2-40B4-BE49-F238E27FC236}">
                <a16:creationId xmlns:a16="http://schemas.microsoft.com/office/drawing/2014/main" id="{F3993E42-8DBA-B04D-8904-289364745704}"/>
              </a:ext>
            </a:extLst>
          </p:cNvPr>
          <p:cNvPicPr>
            <a:picLocks noChangeAspect="1"/>
          </p:cNvPicPr>
          <p:nvPr/>
        </p:nvPicPr>
        <p:blipFill>
          <a:blip r:embed="rId3"/>
          <a:stretch>
            <a:fillRect/>
          </a:stretch>
        </p:blipFill>
        <p:spPr>
          <a:xfrm>
            <a:off x="7893718" y="3647810"/>
            <a:ext cx="3568907" cy="2629195"/>
          </a:xfrm>
          <a:prstGeom prst="rect">
            <a:avLst/>
          </a:prstGeom>
        </p:spPr>
      </p:pic>
    </p:spTree>
    <p:extLst>
      <p:ext uri="{BB962C8B-B14F-4D97-AF65-F5344CB8AC3E}">
        <p14:creationId xmlns:p14="http://schemas.microsoft.com/office/powerpoint/2010/main" val="1534343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6771" y="365125"/>
            <a:ext cx="10252708" cy="1325563"/>
          </a:xfrm>
        </p:spPr>
        <p:txBody>
          <a:bodyPr/>
          <a:lstStyle/>
          <a:p>
            <a:r>
              <a:rPr lang="en-US" dirty="0">
                <a:latin typeface="Century Gothic" charset="0"/>
                <a:ea typeface="Century Gothic" charset="0"/>
                <a:cs typeface="Century Gothic" charset="0"/>
              </a:rPr>
              <a:t>Poking the internals (C++)</a:t>
            </a:r>
          </a:p>
        </p:txBody>
      </p:sp>
      <p:sp>
        <p:nvSpPr>
          <p:cNvPr id="3" name="Rectangle 2">
            <a:extLst>
              <a:ext uri="{FF2B5EF4-FFF2-40B4-BE49-F238E27FC236}">
                <a16:creationId xmlns:a16="http://schemas.microsoft.com/office/drawing/2014/main" id="{6CCF4BDB-86EA-B747-89FF-3D7430626D1D}"/>
              </a:ext>
            </a:extLst>
          </p:cNvPr>
          <p:cNvSpPr/>
          <p:nvPr/>
        </p:nvSpPr>
        <p:spPr>
          <a:xfrm>
            <a:off x="826771" y="1393946"/>
            <a:ext cx="8482681" cy="5047536"/>
          </a:xfrm>
          <a:prstGeom prst="rect">
            <a:avLst/>
          </a:prstGeom>
        </p:spPr>
        <p:txBody>
          <a:bodyPr wrap="square">
            <a:spAutoFit/>
          </a:bodyPr>
          <a:lstStyle/>
          <a:p>
            <a:r>
              <a:rPr lang="en-US" sz="1400" dirty="0" err="1">
                <a:solidFill>
                  <a:srgbClr val="FF0000"/>
                </a:solidFill>
                <a:latin typeface="Courier New" panose="02070309020205020404" pitchFamily="49" charset="0"/>
                <a:cs typeface="Courier New" panose="02070309020205020404" pitchFamily="49" charset="0"/>
              </a:rPr>
              <a:t>condition.cpp</a:t>
            </a:r>
            <a:r>
              <a:rPr lang="en-US" sz="1400" dirty="0">
                <a:solidFill>
                  <a:srgbClr val="FF0000"/>
                </a:solidFill>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Calculates genetic values for multiplicative condition effects</a:t>
            </a:r>
          </a:p>
          <a:p>
            <a:r>
              <a:rPr lang="en-US" sz="1400" dirty="0" err="1">
                <a:latin typeface="Courier New" panose="02070309020205020404" pitchFamily="49" charset="0"/>
                <a:cs typeface="Courier New" panose="02070309020205020404" pitchFamily="49" charset="0"/>
              </a:rPr>
              <a:t>arma</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vec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calcGvCondition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arma</a:t>
            </a:r>
            <a:r>
              <a:rPr lang="en-US" sz="1400" dirty="0">
                <a:latin typeface="Courier New" panose="02070309020205020404" pitchFamily="49" charset="0"/>
                <a:cs typeface="Courier New" panose="02070309020205020404" pitchFamily="49" charset="0"/>
              </a:rPr>
              <a:t>::Mat&lt;unsigned char&gt;&amp; </a:t>
            </a:r>
            <a:r>
              <a:rPr lang="en-US" sz="1400" dirty="0" err="1">
                <a:latin typeface="Courier New" panose="02070309020205020404" pitchFamily="49" charset="0"/>
                <a:cs typeface="Courier New" panose="02070309020205020404" pitchFamily="49" charset="0"/>
              </a:rPr>
              <a:t>geno</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arma</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vec</a:t>
            </a:r>
            <a:r>
              <a:rPr lang="en-US" sz="1400" dirty="0">
                <a:latin typeface="Courier New" panose="02070309020205020404" pitchFamily="49" charset="0"/>
                <a:cs typeface="Courier New" panose="02070309020205020404" pitchFamily="49" charset="0"/>
              </a:rPr>
              <a:t>&amp; a,</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arma</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vec</a:t>
            </a:r>
            <a:r>
              <a:rPr lang="en-US" sz="1400" dirty="0">
                <a:latin typeface="Courier New" panose="02070309020205020404" pitchFamily="49" charset="0"/>
                <a:cs typeface="Courier New" panose="02070309020205020404" pitchFamily="49" charset="0"/>
              </a:rPr>
              <a:t>&amp; d,</a:t>
            </a:r>
          </a:p>
          <a:p>
            <a:r>
              <a:rPr lang="en-US" sz="1400" dirty="0">
                <a:latin typeface="Courier New" panose="02070309020205020404" pitchFamily="49" charset="0"/>
                <a:cs typeface="Courier New" panose="02070309020205020404" pitchFamily="49" charset="0"/>
              </a:rPr>
              <a:t>			  double intercept){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arma</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vec</a:t>
            </a:r>
            <a:r>
              <a:rPr lang="en-US" sz="1400" dirty="0">
                <a:latin typeface="Courier New" panose="02070309020205020404" pitchFamily="49" charset="0"/>
                <a:cs typeface="Courier New" panose="02070309020205020404" pitchFamily="49" charset="0"/>
              </a:rPr>
              <a:t> output(</a:t>
            </a:r>
            <a:r>
              <a:rPr lang="en-US" sz="1400" dirty="0" err="1">
                <a:latin typeface="Courier New" panose="02070309020205020404" pitchFamily="49" charset="0"/>
                <a:cs typeface="Courier New" panose="02070309020205020404" pitchFamily="49" charset="0"/>
              </a:rPr>
              <a:t>geno.n_rows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for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output.n_elem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 each individual</a:t>
            </a:r>
          </a:p>
          <a:p>
            <a:r>
              <a:rPr lang="en-US" sz="1400" dirty="0">
                <a:latin typeface="Courier New" panose="02070309020205020404" pitchFamily="49" charset="0"/>
                <a:cs typeface="Courier New" panose="02070309020205020404" pitchFamily="49" charset="0"/>
              </a:rPr>
              <a:t>    double survival = 1;</a:t>
            </a:r>
          </a:p>
          <a:p>
            <a:r>
              <a:rPr lang="en-US" sz="1400" dirty="0">
                <a:latin typeface="Courier New" panose="02070309020205020404" pitchFamily="49" charset="0"/>
                <a:cs typeface="Courier New" panose="02070309020205020404" pitchFamily="49" charset="0"/>
              </a:rPr>
              <a:t>    for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j = 0; j &lt; </a:t>
            </a:r>
            <a:r>
              <a:rPr lang="en-US" sz="1400" dirty="0" err="1">
                <a:latin typeface="Courier New" panose="02070309020205020404" pitchFamily="49" charset="0"/>
                <a:cs typeface="Courier New" panose="02070309020205020404" pitchFamily="49" charset="0"/>
              </a:rPr>
              <a:t>geno.n_cols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j++</a:t>
            </a:r>
            <a:r>
              <a:rPr lang="en-US" sz="1400" dirty="0">
                <a:latin typeface="Courier New" panose="02070309020205020404" pitchFamily="49" charset="0"/>
                <a:cs typeface="Courier New" panose="02070309020205020404" pitchFamily="49" charset="0"/>
              </a:rPr>
              <a:t>) { // each locus</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switch (</a:t>
            </a:r>
            <a:r>
              <a:rPr lang="en-US" sz="1400" dirty="0" err="1">
                <a:latin typeface="Courier New" panose="02070309020205020404" pitchFamily="49" charset="0"/>
                <a:cs typeface="Courier New" panose="02070309020205020404" pitchFamily="49" charset="0"/>
              </a:rPr>
              <a:t>geno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j)) {</a:t>
            </a:r>
          </a:p>
          <a:p>
            <a:r>
              <a:rPr lang="en-US" sz="1400" dirty="0">
                <a:latin typeface="Courier New" panose="02070309020205020404" pitchFamily="49" charset="0"/>
                <a:cs typeface="Courier New" panose="02070309020205020404" pitchFamily="49" charset="0"/>
              </a:rPr>
              <a:t>        case 1 : survival = survival * (1 - a(j) * d(j)); break;</a:t>
            </a:r>
          </a:p>
          <a:p>
            <a:r>
              <a:rPr lang="en-US" sz="1400" dirty="0">
                <a:latin typeface="Courier New" panose="02070309020205020404" pitchFamily="49" charset="0"/>
                <a:cs typeface="Courier New" panose="02070309020205020404" pitchFamily="49" charset="0"/>
              </a:rPr>
              <a:t>        case 2 : survival = survival * (1 - a(j));</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output(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survival;</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output + intercept;</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09877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8183" y="365125"/>
            <a:ext cx="10515600" cy="1325563"/>
          </a:xfrm>
        </p:spPr>
        <p:txBody>
          <a:bodyPr/>
          <a:lstStyle/>
          <a:p>
            <a:r>
              <a:rPr lang="en-US" dirty="0">
                <a:latin typeface="Century Gothic" charset="0"/>
                <a:ea typeface="Century Gothic" charset="0"/>
                <a:cs typeface="Century Gothic" charset="0"/>
              </a:rPr>
              <a:t>Running on the Eddie cluster</a:t>
            </a:r>
          </a:p>
        </p:txBody>
      </p:sp>
      <p:sp>
        <p:nvSpPr>
          <p:cNvPr id="2" name="Rectangle 1">
            <a:extLst>
              <a:ext uri="{FF2B5EF4-FFF2-40B4-BE49-F238E27FC236}">
                <a16:creationId xmlns:a16="http://schemas.microsoft.com/office/drawing/2014/main" id="{F41F8F72-4373-A043-9241-9AD050ED64AE}"/>
              </a:ext>
            </a:extLst>
          </p:cNvPr>
          <p:cNvSpPr/>
          <p:nvPr/>
        </p:nvSpPr>
        <p:spPr>
          <a:xfrm>
            <a:off x="695325" y="3875838"/>
            <a:ext cx="7010400" cy="2862322"/>
          </a:xfrm>
          <a:prstGeom prst="rect">
            <a:avLst/>
          </a:prstGeom>
        </p:spPr>
        <p:txBody>
          <a:bodyPr wrap="square">
            <a:spAutoFit/>
          </a:bodyPr>
          <a:lstStyle/>
          <a:p>
            <a:r>
              <a:rPr lang="en-US" sz="1200" dirty="0" err="1">
                <a:solidFill>
                  <a:srgbClr val="FF0000"/>
                </a:solidFill>
                <a:latin typeface="Courier New" panose="02070309020205020404" pitchFamily="49" charset="0"/>
                <a:cs typeface="Courier New" panose="02070309020205020404" pitchFamily="49" charset="0"/>
              </a:rPr>
              <a:t>sim_three_blocks_codominant.sh</a:t>
            </a:r>
            <a:r>
              <a:rPr lang="en-US" sz="1200" dirty="0">
                <a:solidFill>
                  <a:srgbClr val="FF0000"/>
                </a:solidFill>
                <a:latin typeface="Courier New" panose="02070309020205020404" pitchFamily="49" charset="0"/>
                <a:cs typeface="Courier New" panose="02070309020205020404" pitchFamily="49" charset="0"/>
              </a:rPr>
              <a:t>:</a:t>
            </a:r>
          </a:p>
          <a:p>
            <a:endParaRPr lang="en-US" sz="1200" dirty="0">
              <a:solidFill>
                <a:srgbClr val="FF0000"/>
              </a:solidFill>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Load simulations</a:t>
            </a:r>
          </a:p>
          <a:p>
            <a:r>
              <a:rPr lang="en-US" sz="1200" dirty="0">
                <a:latin typeface="Courier New" panose="02070309020205020404" pitchFamily="49" charset="0"/>
                <a:cs typeface="Courier New" panose="02070309020205020404" pitchFamily="49" charset="0"/>
              </a:rPr>
              <a:t>for LOCI in 5000 10000 15000;</a:t>
            </a:r>
          </a:p>
          <a:p>
            <a:r>
              <a:rPr lang="en-US" sz="1200" dirty="0">
                <a:latin typeface="Courier New" panose="02070309020205020404" pitchFamily="49" charset="0"/>
                <a:cs typeface="Courier New" panose="02070309020205020404" pitchFamily="49" charset="0"/>
              </a:rPr>
              <a:t>do</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for I in {1..10};</a:t>
            </a:r>
          </a:p>
          <a:p>
            <a:r>
              <a:rPr lang="en-US" sz="1200" dirty="0">
                <a:latin typeface="Courier New" panose="02070309020205020404" pitchFamily="49" charset="0"/>
                <a:cs typeface="Courier New" panose="02070309020205020404" pitchFamily="49" charset="0"/>
              </a:rPr>
              <a:t>    do</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qsub</a:t>
            </a:r>
            <a:r>
              <a:rPr lang="en-US" sz="1200" dirty="0">
                <a:latin typeface="Courier New" panose="02070309020205020404" pitchFamily="49" charset="0"/>
                <a:cs typeface="Courier New" panose="02070309020205020404" pitchFamily="49" charset="0"/>
              </a:rPr>
              <a:t> scripts/</a:t>
            </a:r>
            <a:r>
              <a:rPr lang="en-US" sz="1200" dirty="0" err="1">
                <a:latin typeface="Courier New" panose="02070309020205020404" pitchFamily="49" charset="0"/>
                <a:cs typeface="Courier New" panose="02070309020205020404" pitchFamily="49" charset="0"/>
              </a:rPr>
              <a:t>qsub_three_blocks_codominant.sh</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simulations/3bc/load/ $I $LOCI FALSE 0 0 FALSE 0</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done</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done</a:t>
            </a:r>
          </a:p>
        </p:txBody>
      </p:sp>
      <p:sp>
        <p:nvSpPr>
          <p:cNvPr id="14" name="Content Placeholder 2">
            <a:extLst>
              <a:ext uri="{FF2B5EF4-FFF2-40B4-BE49-F238E27FC236}">
                <a16:creationId xmlns:a16="http://schemas.microsoft.com/office/drawing/2014/main" id="{6489F0D5-E2DE-1C4E-AF92-AE5E39640E1B}"/>
              </a:ext>
            </a:extLst>
          </p:cNvPr>
          <p:cNvSpPr txBox="1">
            <a:spLocks/>
          </p:cNvSpPr>
          <p:nvPr/>
        </p:nvSpPr>
        <p:spPr>
          <a:xfrm>
            <a:off x="695325" y="1488129"/>
            <a:ext cx="10636704" cy="4191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Century Gothic" charset="0"/>
                <a:ea typeface="Century Gothic" charset="0"/>
                <a:cs typeface="Century Gothic" charset="0"/>
              </a:rPr>
              <a:t>Grid engine job scheduling</a:t>
            </a:r>
          </a:p>
          <a:p>
            <a:pPr marL="0" indent="0">
              <a:buFont typeface="Arial" panose="020B0604020202020204" pitchFamily="34" charset="0"/>
              <a:buNone/>
            </a:pPr>
            <a:endParaRPr lang="en-US" dirty="0">
              <a:latin typeface="Century Gothic" charset="0"/>
              <a:ea typeface="Century Gothic" charset="0"/>
              <a:cs typeface="Century Gothic" charset="0"/>
            </a:endParaRPr>
          </a:p>
          <a:p>
            <a:pPr marL="0" indent="0">
              <a:buFont typeface="Arial" panose="020B0604020202020204" pitchFamily="34" charset="0"/>
              <a:buNone/>
            </a:pPr>
            <a:r>
              <a:rPr lang="en-US" dirty="0">
                <a:latin typeface="Century Gothic" charset="0"/>
                <a:ea typeface="Century Gothic" charset="0"/>
                <a:cs typeface="Century Gothic" charset="0"/>
              </a:rPr>
              <a:t>Bash script at head node that sends job scripts that run </a:t>
            </a:r>
            <a:r>
              <a:rPr lang="en-US" dirty="0" err="1">
                <a:latin typeface="Century Gothic" charset="0"/>
                <a:ea typeface="Century Gothic" charset="0"/>
                <a:cs typeface="Century Gothic" charset="0"/>
              </a:rPr>
              <a:t>Rscript</a:t>
            </a:r>
            <a:r>
              <a:rPr lang="en-US" dirty="0">
                <a:latin typeface="Century Gothic" charset="0"/>
                <a:ea typeface="Century Gothic" charset="0"/>
                <a:cs typeface="Century Gothic" charset="0"/>
              </a:rPr>
              <a:t> …</a:t>
            </a:r>
          </a:p>
          <a:p>
            <a:pPr marL="0" indent="0">
              <a:buFont typeface="Arial" panose="020B0604020202020204" pitchFamily="34" charset="0"/>
              <a:buNone/>
            </a:pPr>
            <a:endParaRPr lang="en-US" dirty="0">
              <a:latin typeface="Century Gothic" charset="0"/>
              <a:ea typeface="Century Gothic" charset="0"/>
              <a:cs typeface="Century Gothic" charset="0"/>
            </a:endParaRPr>
          </a:p>
        </p:txBody>
      </p:sp>
    </p:spTree>
    <p:extLst>
      <p:ext uri="{BB962C8B-B14F-4D97-AF65-F5344CB8AC3E}">
        <p14:creationId xmlns:p14="http://schemas.microsoft.com/office/powerpoint/2010/main" val="1112556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8183" y="365125"/>
            <a:ext cx="10515600" cy="1325563"/>
          </a:xfrm>
        </p:spPr>
        <p:txBody>
          <a:bodyPr/>
          <a:lstStyle/>
          <a:p>
            <a:r>
              <a:rPr lang="en-US" dirty="0">
                <a:latin typeface="Century Gothic" charset="0"/>
                <a:ea typeface="Century Gothic" charset="0"/>
                <a:cs typeface="Century Gothic" charset="0"/>
              </a:rPr>
              <a:t>… that take many arguments</a:t>
            </a:r>
          </a:p>
        </p:txBody>
      </p:sp>
      <p:sp>
        <p:nvSpPr>
          <p:cNvPr id="2" name="Rectangle 1">
            <a:extLst>
              <a:ext uri="{FF2B5EF4-FFF2-40B4-BE49-F238E27FC236}">
                <a16:creationId xmlns:a16="http://schemas.microsoft.com/office/drawing/2014/main" id="{424F8616-A7BA-BC49-ABDD-5AE28A7D2A60}"/>
              </a:ext>
            </a:extLst>
          </p:cNvPr>
          <p:cNvSpPr/>
          <p:nvPr/>
        </p:nvSpPr>
        <p:spPr>
          <a:xfrm>
            <a:off x="695325" y="1531253"/>
            <a:ext cx="10835356" cy="3970318"/>
          </a:xfrm>
          <a:prstGeom prst="rect">
            <a:avLst/>
          </a:prstGeom>
        </p:spPr>
        <p:txBody>
          <a:bodyPr wrap="square">
            <a:spAutoFit/>
          </a:bodyPr>
          <a:lstStyle/>
          <a:p>
            <a:r>
              <a:rPr lang="en-US" sz="1400" dirty="0" err="1">
                <a:solidFill>
                  <a:srgbClr val="FF0000"/>
                </a:solidFill>
                <a:latin typeface="Courier New" panose="02070309020205020404" pitchFamily="49" charset="0"/>
                <a:cs typeface="Courier New" panose="02070309020205020404" pitchFamily="49" charset="0"/>
              </a:rPr>
              <a:t>sim_three_blocks_codominant.R</a:t>
            </a:r>
            <a:r>
              <a:rPr lang="en-US" sz="1400" dirty="0">
                <a:solidFill>
                  <a:srgbClr val="FF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commandArgs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trailingOnly</a:t>
            </a:r>
            <a:r>
              <a:rPr lang="en-US" sz="1400" dirty="0">
                <a:latin typeface="Courier New" panose="02070309020205020404" pitchFamily="49" charset="0"/>
                <a:cs typeface="Courier New" panose="02070309020205020404" pitchFamily="49" charset="0"/>
              </a:rPr>
              <a:t> = TRUE)</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if (length(</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 8) {</a:t>
            </a:r>
          </a:p>
          <a:p>
            <a:r>
              <a:rPr lang="en-US" sz="1400" dirty="0">
                <a:latin typeface="Courier New" panose="02070309020205020404" pitchFamily="49" charset="0"/>
                <a:cs typeface="Courier New" panose="02070309020205020404" pitchFamily="49" charset="0"/>
              </a:rPr>
              <a:t>    stop("Usage: </a:t>
            </a:r>
            <a:r>
              <a:rPr lang="en-US" sz="1400" dirty="0" err="1">
                <a:latin typeface="Courier New" panose="02070309020205020404" pitchFamily="49" charset="0"/>
                <a:cs typeface="Courier New" panose="02070309020205020404" pitchFamily="49" charset="0"/>
              </a:rPr>
              <a:t>Rscript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sim_three_blocks_codominant.R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out_path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file_suffix</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number_loci</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do_breeding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n_edits</a:t>
            </a:r>
            <a:r>
              <a:rPr lang="en-US" sz="1400" dirty="0">
                <a:latin typeface="Courier New" panose="02070309020205020404" pitchFamily="49" charset="0"/>
                <a:cs typeface="Courier New" panose="02070309020205020404" pitchFamily="49" charset="0"/>
              </a:rPr>
              <a:t> discovery </a:t>
            </a:r>
            <a:r>
              <a:rPr lang="en-US" sz="1400" dirty="0" err="1">
                <a:latin typeface="Courier New" panose="02070309020205020404" pitchFamily="49" charset="0"/>
                <a:cs typeface="Courier New" panose="02070309020205020404" pitchFamily="49" charset="0"/>
              </a:rPr>
              <a:t>do_avoidance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n_avoid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out_path</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[1]</a:t>
            </a:r>
          </a:p>
          <a:p>
            <a:r>
              <a:rPr lang="en-US" sz="1400" dirty="0" err="1">
                <a:latin typeface="Courier New" panose="02070309020205020404" pitchFamily="49" charset="0"/>
                <a:cs typeface="Courier New" panose="02070309020205020404" pitchFamily="49" charset="0"/>
              </a:rPr>
              <a:t>file_suffix</a:t>
            </a:r>
            <a:r>
              <a:rPr lang="en-US" sz="1400" dirty="0">
                <a:latin typeface="Courier New" panose="02070309020205020404" pitchFamily="49" charset="0"/>
                <a:cs typeface="Courier New" panose="02070309020205020404" pitchFamily="49" charset="0"/>
              </a:rPr>
              <a:t> &lt;- paste(</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[2],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[3], </a:t>
            </a:r>
            <a:r>
              <a:rPr lang="en-US" sz="1400" dirty="0" err="1">
                <a:latin typeface="Courier New" panose="02070309020205020404" pitchFamily="49" charset="0"/>
                <a:cs typeface="Courier New" panose="02070309020205020404" pitchFamily="49" charset="0"/>
              </a:rPr>
              <a:t>sep</a:t>
            </a:r>
            <a:r>
              <a:rPr lang="en-US" sz="1400" dirty="0">
                <a:latin typeface="Courier New" panose="02070309020205020404" pitchFamily="49" charset="0"/>
                <a:cs typeface="Courier New" panose="02070309020205020404" pitchFamily="49" charset="0"/>
              </a:rPr>
              <a:t> = "_")</a:t>
            </a:r>
          </a:p>
          <a:p>
            <a:r>
              <a:rPr lang="en-US" sz="1400" dirty="0">
                <a:latin typeface="Courier New" panose="02070309020205020404" pitchFamily="49" charset="0"/>
                <a:cs typeface="Courier New" panose="02070309020205020404" pitchFamily="49" charset="0"/>
              </a:rPr>
              <a:t>L &lt;- </a:t>
            </a:r>
            <a:r>
              <a:rPr lang="en-US" sz="1400" dirty="0" err="1">
                <a:latin typeface="Courier New" panose="02070309020205020404" pitchFamily="49" charset="0"/>
                <a:cs typeface="Courier New" panose="02070309020205020404" pitchFamily="49" charset="0"/>
              </a:rPr>
              <a:t>as.numeric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[3])</a:t>
            </a:r>
          </a:p>
          <a:p>
            <a:r>
              <a:rPr lang="en-US" sz="1400" dirty="0" err="1">
                <a:latin typeface="Courier New" panose="02070309020205020404" pitchFamily="49" charset="0"/>
                <a:cs typeface="Courier New" panose="02070309020205020404" pitchFamily="49" charset="0"/>
              </a:rPr>
              <a:t>do_breeding</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as.logical</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[4])</a:t>
            </a:r>
          </a:p>
          <a:p>
            <a:r>
              <a:rPr lang="en-US" sz="1400" dirty="0" err="1">
                <a:latin typeface="Courier New" panose="02070309020205020404" pitchFamily="49" charset="0"/>
                <a:cs typeface="Courier New" panose="02070309020205020404" pitchFamily="49" charset="0"/>
              </a:rPr>
              <a:t>n_edits</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as.numeric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[5])</a:t>
            </a:r>
          </a:p>
          <a:p>
            <a:r>
              <a:rPr lang="en-US" sz="1400" dirty="0">
                <a:latin typeface="Courier New" panose="02070309020205020404" pitchFamily="49" charset="0"/>
                <a:cs typeface="Courier New" panose="02070309020205020404" pitchFamily="49" charset="0"/>
              </a:rPr>
              <a:t>discovery &lt;- </a:t>
            </a:r>
            <a:r>
              <a:rPr lang="en-US" sz="1400" dirty="0" err="1">
                <a:latin typeface="Courier New" panose="02070309020205020404" pitchFamily="49" charset="0"/>
                <a:cs typeface="Courier New" panose="02070309020205020404" pitchFamily="49" charset="0"/>
              </a:rPr>
              <a:t>as.numeric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[6])</a:t>
            </a:r>
          </a:p>
          <a:p>
            <a:r>
              <a:rPr lang="en-US" sz="1400" dirty="0" err="1">
                <a:latin typeface="Courier New" panose="02070309020205020404" pitchFamily="49" charset="0"/>
                <a:cs typeface="Courier New" panose="02070309020205020404" pitchFamily="49" charset="0"/>
              </a:rPr>
              <a:t>do_avoidance</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as.logical</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[7])</a:t>
            </a:r>
          </a:p>
          <a:p>
            <a:r>
              <a:rPr lang="en-US" sz="1400" dirty="0" err="1">
                <a:latin typeface="Courier New" panose="02070309020205020404" pitchFamily="49" charset="0"/>
                <a:cs typeface="Courier New" panose="02070309020205020404" pitchFamily="49" charset="0"/>
              </a:rPr>
              <a:t>n_avoid</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as.numeric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[8])</a:t>
            </a:r>
          </a:p>
          <a:p>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45452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7170" y="365125"/>
            <a:ext cx="10515600" cy="1325563"/>
          </a:xfrm>
        </p:spPr>
        <p:txBody>
          <a:bodyPr/>
          <a:lstStyle/>
          <a:p>
            <a:r>
              <a:rPr lang="en-US" dirty="0">
                <a:latin typeface="Century Gothic" charset="0"/>
                <a:ea typeface="Century Gothic" charset="0"/>
                <a:cs typeface="Century Gothic" charset="0"/>
              </a:rPr>
              <a:t>Plotting: ggplot2</a:t>
            </a:r>
          </a:p>
        </p:txBody>
      </p:sp>
      <p:sp>
        <p:nvSpPr>
          <p:cNvPr id="3" name="Rectangle 2">
            <a:extLst>
              <a:ext uri="{FF2B5EF4-FFF2-40B4-BE49-F238E27FC236}">
                <a16:creationId xmlns:a16="http://schemas.microsoft.com/office/drawing/2014/main" id="{504122A3-FEE0-0143-BB3D-3EE67719E6F0}"/>
              </a:ext>
            </a:extLst>
          </p:cNvPr>
          <p:cNvSpPr/>
          <p:nvPr/>
        </p:nvSpPr>
        <p:spPr>
          <a:xfrm>
            <a:off x="738860" y="1690688"/>
            <a:ext cx="11837087" cy="3323987"/>
          </a:xfrm>
          <a:prstGeom prst="rect">
            <a:avLst/>
          </a:prstGeom>
        </p:spPr>
        <p:txBody>
          <a:bodyPr wrap="square">
            <a:spAutoFit/>
          </a:bodyPr>
          <a:lstStyle/>
          <a:p>
            <a:r>
              <a:rPr lang="en-US" sz="1400" dirty="0" err="1">
                <a:latin typeface="Courier New" panose="02070309020205020404" pitchFamily="49" charset="0"/>
                <a:cs typeface="Courier New" panose="02070309020205020404" pitchFamily="49" charset="0"/>
              </a:rPr>
              <a:t>plot_average</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ggplot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geom_line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aes</a:t>
            </a:r>
            <a:r>
              <a:rPr lang="en-US" sz="1400" dirty="0">
                <a:latin typeface="Courier New" panose="02070309020205020404" pitchFamily="49" charset="0"/>
                <a:cs typeface="Courier New" panose="02070309020205020404" pitchFamily="49" charset="0"/>
              </a:rPr>
              <a:t>(x = gen, y = average, </a:t>
            </a:r>
            <a:r>
              <a:rPr lang="en-US" sz="1400" dirty="0" err="1">
                <a:latin typeface="Courier New" panose="02070309020205020404" pitchFamily="49" charset="0"/>
                <a:cs typeface="Courier New" panose="02070309020205020404" pitchFamily="49" charset="0"/>
              </a:rPr>
              <a:t>colour</a:t>
            </a:r>
            <a:r>
              <a:rPr lang="en-US" sz="1400" dirty="0">
                <a:latin typeface="Courier New" panose="02070309020205020404" pitchFamily="49" charset="0"/>
                <a:cs typeface="Courier New" panose="02070309020205020404" pitchFamily="49" charset="0"/>
              </a:rPr>
              <a:t> = case, </a:t>
            </a:r>
            <a:r>
              <a:rPr lang="en-US" sz="1400" dirty="0" err="1">
                <a:latin typeface="Courier New" panose="02070309020205020404" pitchFamily="49" charset="0"/>
                <a:cs typeface="Courier New" panose="02070309020205020404" pitchFamily="49" charset="0"/>
              </a:rPr>
              <a:t>linetype</a:t>
            </a:r>
            <a:r>
              <a:rPr lang="en-US" sz="1400" dirty="0">
                <a:latin typeface="Courier New" panose="02070309020205020404" pitchFamily="49" charset="0"/>
                <a:cs typeface="Courier New" panose="02070309020205020404" pitchFamily="49" charset="0"/>
              </a:rPr>
              <a:t> = case),</a:t>
            </a:r>
          </a:p>
          <a:p>
            <a:r>
              <a:rPr lang="en-US" sz="1400" dirty="0">
                <a:latin typeface="Courier New" panose="02070309020205020404" pitchFamily="49" charset="0"/>
                <a:cs typeface="Courier New" panose="02070309020205020404" pitchFamily="49" charset="0"/>
              </a:rPr>
              <a:t>                  data = </a:t>
            </a:r>
            <a:r>
              <a:rPr lang="en-US" sz="1400" dirty="0" err="1">
                <a:latin typeface="Courier New" panose="02070309020205020404" pitchFamily="49" charset="0"/>
                <a:cs typeface="Courier New" panose="02070309020205020404" pitchFamily="49" charset="0"/>
              </a:rPr>
              <a:t>combined_average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facet_wrap</a:t>
            </a:r>
            <a:r>
              <a:rPr lang="en-US" sz="1400" dirty="0">
                <a:latin typeface="Courier New" panose="02070309020205020404" pitchFamily="49" charset="0"/>
                <a:cs typeface="Courier New" panose="02070309020205020404" pitchFamily="49" charset="0"/>
              </a:rPr>
              <a:t>(~ dominance)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theme_bw</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base_size</a:t>
            </a:r>
            <a:r>
              <a:rPr lang="en-US" sz="1400" dirty="0">
                <a:latin typeface="Courier New" panose="02070309020205020404" pitchFamily="49" charset="0"/>
                <a:cs typeface="Courier New" panose="02070309020205020404" pitchFamily="49" charset="0"/>
              </a:rPr>
              <a:t> = 12) + </a:t>
            </a:r>
            <a:r>
              <a:rPr lang="en-US" sz="1400" dirty="0" err="1">
                <a:latin typeface="Courier New" panose="02070309020205020404" pitchFamily="49" charset="0"/>
                <a:cs typeface="Courier New" panose="02070309020205020404" pitchFamily="49" charset="0"/>
              </a:rPr>
              <a:t>ggtitle</a:t>
            </a:r>
            <a:r>
              <a:rPr lang="en-US" sz="1400" dirty="0">
                <a:latin typeface="Courier New" panose="02070309020205020404" pitchFamily="49" charset="0"/>
                <a:cs typeface="Courier New" panose="02070309020205020404" pitchFamily="49" charset="0"/>
              </a:rPr>
              <a:t>("Fitness effects of genome editing and selection")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xlab</a:t>
            </a:r>
            <a:r>
              <a:rPr lang="en-US" sz="1400" dirty="0">
                <a:latin typeface="Courier New" panose="02070309020205020404" pitchFamily="49" charset="0"/>
                <a:cs typeface="Courier New" panose="02070309020205020404" pitchFamily="49" charset="0"/>
              </a:rPr>
              <a:t>("Generation") + </a:t>
            </a:r>
            <a:r>
              <a:rPr lang="en-US" sz="1400" dirty="0" err="1">
                <a:latin typeface="Courier New" panose="02070309020205020404" pitchFamily="49" charset="0"/>
                <a:cs typeface="Courier New" panose="02070309020205020404" pitchFamily="49" charset="0"/>
              </a:rPr>
              <a:t>ylab</a:t>
            </a:r>
            <a:r>
              <a:rPr lang="en-US" sz="1400" dirty="0">
                <a:latin typeface="Courier New" panose="02070309020205020404" pitchFamily="49" charset="0"/>
                <a:cs typeface="Courier New" panose="02070309020205020404" pitchFamily="49" charset="0"/>
              </a:rPr>
              <a:t>("Average fitness")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xlim</a:t>
            </a:r>
            <a:r>
              <a:rPr lang="en-US" sz="1400" dirty="0">
                <a:latin typeface="Courier New" panose="02070309020205020404" pitchFamily="49" charset="0"/>
                <a:cs typeface="Courier New" panose="02070309020205020404" pitchFamily="49" charset="0"/>
              </a:rPr>
              <a:t>(1,10) + </a:t>
            </a:r>
            <a:r>
              <a:rPr lang="en-US" sz="1400" dirty="0" err="1">
                <a:latin typeface="Courier New" panose="02070309020205020404" pitchFamily="49" charset="0"/>
                <a:cs typeface="Courier New" panose="02070309020205020404" pitchFamily="49" charset="0"/>
              </a:rPr>
              <a:t>scale_x_continuous</a:t>
            </a:r>
            <a:r>
              <a:rPr lang="en-US" sz="1400" dirty="0">
                <a:latin typeface="Courier New" panose="02070309020205020404" pitchFamily="49" charset="0"/>
                <a:cs typeface="Courier New" panose="02070309020205020404" pitchFamily="49" charset="0"/>
              </a:rPr>
              <a:t>(breaks = c(1, 5, 10))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scale_colour_manual</a:t>
            </a:r>
            <a:r>
              <a:rPr lang="en-US" sz="1400" dirty="0">
                <a:latin typeface="Courier New" panose="02070309020205020404" pitchFamily="49" charset="0"/>
                <a:cs typeface="Courier New" panose="02070309020205020404" pitchFamily="49" charset="0"/>
              </a:rPr>
              <a:t>(values = c("#E69F00", "#56B4E9", "#009E73",</a:t>
            </a:r>
          </a:p>
          <a:p>
            <a:r>
              <a:rPr lang="en-US" sz="1400" dirty="0">
                <a:latin typeface="Courier New" panose="02070309020205020404" pitchFamily="49" charset="0"/>
                <a:cs typeface="Courier New" panose="02070309020205020404" pitchFamily="49" charset="0"/>
              </a:rPr>
              <a:t>                                   "#0072B2", "#D55E00", "#CC79A7"))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scale_fill_manual</a:t>
            </a:r>
            <a:r>
              <a:rPr lang="en-US" sz="1400" dirty="0">
                <a:latin typeface="Courier New" panose="02070309020205020404" pitchFamily="49" charset="0"/>
                <a:cs typeface="Courier New" panose="02070309020205020404" pitchFamily="49" charset="0"/>
              </a:rPr>
              <a:t>(values = c("#E69F00", "#56B4E9", "#009E73",</a:t>
            </a:r>
          </a:p>
          <a:p>
            <a:r>
              <a:rPr lang="en-US" sz="1400" dirty="0">
                <a:latin typeface="Courier New" panose="02070309020205020404" pitchFamily="49" charset="0"/>
                <a:cs typeface="Courier New" panose="02070309020205020404" pitchFamily="49" charset="0"/>
              </a:rPr>
              <a:t>                                 "#0072B2", "#D55E00", "#CC79A7")) +</a:t>
            </a:r>
          </a:p>
          <a:p>
            <a:r>
              <a:rPr lang="en-US" sz="1400" dirty="0">
                <a:latin typeface="Courier New" panose="02070309020205020404" pitchFamily="49" charset="0"/>
                <a:cs typeface="Courier New" panose="02070309020205020404" pitchFamily="49" charset="0"/>
              </a:rPr>
              <a:t>    theme(</a:t>
            </a:r>
            <a:r>
              <a:rPr lang="en-US" sz="1400" dirty="0" err="1">
                <a:latin typeface="Courier New" panose="02070309020205020404" pitchFamily="49" charset="0"/>
                <a:cs typeface="Courier New" panose="02070309020205020404" pitchFamily="49" charset="0"/>
              </a:rPr>
              <a:t>panel.grid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element_blank</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strip.background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element_blank</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legend.position</a:t>
            </a:r>
            <a:r>
              <a:rPr lang="en-US" sz="1400" dirty="0">
                <a:latin typeface="Courier New" panose="02070309020205020404" pitchFamily="49" charset="0"/>
                <a:cs typeface="Courier New" panose="02070309020205020404" pitchFamily="49" charset="0"/>
              </a:rPr>
              <a:t> = "bottom",</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legend.title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element_blank</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98849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126" y="1449389"/>
            <a:ext cx="7066947" cy="4993412"/>
          </a:xfrm>
          <a:prstGeom prst="rect">
            <a:avLst/>
          </a:prstGeom>
        </p:spPr>
      </p:pic>
    </p:spTree>
    <p:extLst>
      <p:ext uri="{BB962C8B-B14F-4D97-AF65-F5344CB8AC3E}">
        <p14:creationId xmlns:p14="http://schemas.microsoft.com/office/powerpoint/2010/main" val="788740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41429"/>
          <a:stretch/>
        </p:blipFill>
        <p:spPr>
          <a:xfrm>
            <a:off x="826771" y="1438264"/>
            <a:ext cx="7126437" cy="4044911"/>
          </a:xfrm>
          <a:prstGeom prst="rect">
            <a:avLst/>
          </a:prstGeom>
        </p:spPr>
      </p:pic>
      <p:sp>
        <p:nvSpPr>
          <p:cNvPr id="12" name="Rectangle 11"/>
          <p:cNvSpPr/>
          <p:nvPr/>
        </p:nvSpPr>
        <p:spPr>
          <a:xfrm>
            <a:off x="5155567" y="1877785"/>
            <a:ext cx="911314" cy="29291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1139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0A7A8E62-34CF-D440-BBCB-120B4C59A520}"/>
              </a:ext>
            </a:extLst>
          </p:cNvPr>
          <p:cNvSpPr txBox="1">
            <a:spLocks/>
          </p:cNvSpPr>
          <p:nvPr/>
        </p:nvSpPr>
        <p:spPr>
          <a:xfrm>
            <a:off x="695324" y="1490890"/>
            <a:ext cx="7648575" cy="4191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Century Gothic" charset="0"/>
                <a:ea typeface="Century Gothic" charset="0"/>
                <a:cs typeface="Century Gothic" charset="0"/>
              </a:rPr>
              <a:t>Simulation is useful</a:t>
            </a:r>
          </a:p>
          <a:p>
            <a:pPr marL="0" indent="0">
              <a:buFont typeface="Arial" panose="020B0604020202020204" pitchFamily="34" charset="0"/>
              <a:buNone/>
            </a:pPr>
            <a:endParaRPr lang="en-US" dirty="0">
              <a:latin typeface="Century Gothic" charset="0"/>
              <a:ea typeface="Century Gothic" charset="0"/>
              <a:cs typeface="Century Gothic" charset="0"/>
            </a:endParaRPr>
          </a:p>
          <a:p>
            <a:pPr marL="0" indent="0">
              <a:buFont typeface="Arial" panose="020B0604020202020204" pitchFamily="34" charset="0"/>
              <a:buNone/>
            </a:pPr>
            <a:r>
              <a:rPr lang="en-US" dirty="0" err="1">
                <a:latin typeface="Century Gothic" charset="0"/>
                <a:ea typeface="Century Gothic" charset="0"/>
                <a:cs typeface="Century Gothic" charset="0"/>
              </a:rPr>
              <a:t>AlphaSimR</a:t>
            </a:r>
            <a:r>
              <a:rPr lang="en-US" dirty="0">
                <a:latin typeface="Century Gothic" charset="0"/>
                <a:ea typeface="Century Gothic" charset="0"/>
                <a:cs typeface="Century Gothic" charset="0"/>
              </a:rPr>
              <a:t> can help you simulate pretty complicated things</a:t>
            </a:r>
          </a:p>
          <a:p>
            <a:pPr marL="0" indent="0">
              <a:buFont typeface="Arial" panose="020B0604020202020204" pitchFamily="34" charset="0"/>
              <a:buNone/>
            </a:pPr>
            <a:endParaRPr lang="en-US" dirty="0">
              <a:latin typeface="Century Gothic" charset="0"/>
              <a:ea typeface="Century Gothic" charset="0"/>
              <a:cs typeface="Century Gothic" charset="0"/>
            </a:endParaRPr>
          </a:p>
          <a:p>
            <a:pPr marL="0" indent="0">
              <a:buFont typeface="Arial" panose="020B0604020202020204" pitchFamily="34" charset="0"/>
              <a:buNone/>
            </a:pPr>
            <a:r>
              <a:rPr lang="en-US" dirty="0">
                <a:latin typeface="Century Gothic" charset="0"/>
                <a:ea typeface="Century Gothic" charset="0"/>
                <a:cs typeface="Century Gothic" charset="0"/>
              </a:rPr>
              <a:t>It might be possible to improve livestock fitness by new breeding strategies</a:t>
            </a:r>
          </a:p>
        </p:txBody>
      </p:sp>
    </p:spTree>
    <p:extLst>
      <p:ext uri="{BB962C8B-B14F-4D97-AF65-F5344CB8AC3E}">
        <p14:creationId xmlns:p14="http://schemas.microsoft.com/office/powerpoint/2010/main" val="3248320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3227" y="2522702"/>
            <a:ext cx="6205545" cy="2677656"/>
          </a:xfrm>
          <a:prstGeom prst="rect">
            <a:avLst/>
          </a:prstGeom>
          <a:noFill/>
        </p:spPr>
        <p:txBody>
          <a:bodyPr wrap="none" rtlCol="0">
            <a:spAutoFit/>
          </a:bodyPr>
          <a:lstStyle/>
          <a:p>
            <a:r>
              <a:rPr lang="en-US" sz="2800" dirty="0" err="1">
                <a:latin typeface="Century Gothic" charset="0"/>
                <a:ea typeface="Century Gothic" charset="0"/>
                <a:cs typeface="Century Gothic" charset="0"/>
              </a:rPr>
              <a:t>martin.johnsson@roslin.ed.ac.uk</a:t>
            </a:r>
            <a:endParaRPr lang="en-US" sz="2800" dirty="0">
              <a:latin typeface="Century Gothic" charset="0"/>
              <a:ea typeface="Century Gothic" charset="0"/>
              <a:cs typeface="Century Gothic" charset="0"/>
            </a:endParaRPr>
          </a:p>
          <a:p>
            <a:endParaRPr lang="en-US" sz="2800" dirty="0">
              <a:latin typeface="Century Gothic" charset="0"/>
              <a:ea typeface="Century Gothic" charset="0"/>
              <a:cs typeface="Century Gothic" charset="0"/>
            </a:endParaRPr>
          </a:p>
          <a:p>
            <a:r>
              <a:rPr lang="en-US" sz="2800" dirty="0">
                <a:latin typeface="Century Gothic" panose="020B0502020202020204" pitchFamily="34" charset="0"/>
              </a:rPr>
              <a:t>@</a:t>
            </a:r>
            <a:r>
              <a:rPr lang="en-US" sz="2800" dirty="0" err="1">
                <a:latin typeface="Century Gothic" panose="020B0502020202020204" pitchFamily="34" charset="0"/>
              </a:rPr>
              <a:t>mrtnj</a:t>
            </a:r>
            <a:endParaRPr lang="en-US" sz="2800" dirty="0">
              <a:latin typeface="Century Gothic" panose="020B0502020202020204" pitchFamily="34" charset="0"/>
            </a:endParaRPr>
          </a:p>
          <a:p>
            <a:endParaRPr lang="en-US" sz="2800" dirty="0">
              <a:latin typeface="Century Gothic" panose="020B0502020202020204" pitchFamily="34" charset="0"/>
            </a:endParaRPr>
          </a:p>
          <a:p>
            <a:r>
              <a:rPr lang="en-US" sz="2800" dirty="0">
                <a:latin typeface="Century Gothic" panose="020B0502020202020204" pitchFamily="34" charset="0"/>
              </a:rPr>
              <a:t>https://</a:t>
            </a:r>
            <a:r>
              <a:rPr lang="en-US" sz="2800" dirty="0" err="1">
                <a:latin typeface="Century Gothic" panose="020B0502020202020204" pitchFamily="34" charset="0"/>
              </a:rPr>
              <a:t>OnUnicornsAndGenes.blog</a:t>
            </a:r>
            <a:endParaRPr lang="en-US" sz="2800" dirty="0">
              <a:latin typeface="Century Gothic" panose="020B0502020202020204" pitchFamily="34" charset="0"/>
            </a:endParaRPr>
          </a:p>
          <a:p>
            <a:endParaRPr lang="en-US" sz="2800" dirty="0">
              <a:latin typeface="Century Gothic" charset="0"/>
              <a:ea typeface="Century Gothic" charset="0"/>
              <a:cs typeface="Century Gothic" charset="0"/>
            </a:endParaRPr>
          </a:p>
        </p:txBody>
      </p:sp>
    </p:spTree>
    <p:extLst>
      <p:ext uri="{BB962C8B-B14F-4D97-AF65-F5344CB8AC3E}">
        <p14:creationId xmlns:p14="http://schemas.microsoft.com/office/powerpoint/2010/main" val="2816632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0A7A8E62-34CF-D440-BBCB-120B4C59A520}"/>
              </a:ext>
            </a:extLst>
          </p:cNvPr>
          <p:cNvSpPr txBox="1">
            <a:spLocks/>
          </p:cNvSpPr>
          <p:nvPr/>
        </p:nvSpPr>
        <p:spPr>
          <a:xfrm>
            <a:off x="695324" y="1490890"/>
            <a:ext cx="7648575" cy="4191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Century Gothic" charset="0"/>
                <a:ea typeface="Century Gothic" charset="0"/>
                <a:cs typeface="Century Gothic" charset="0"/>
              </a:rPr>
              <a:t>Why and what to simulate</a:t>
            </a:r>
          </a:p>
          <a:p>
            <a:pPr marL="0" indent="0">
              <a:buFont typeface="Arial" panose="020B0604020202020204" pitchFamily="34" charset="0"/>
              <a:buNone/>
            </a:pPr>
            <a:endParaRPr lang="en-US" dirty="0">
              <a:latin typeface="Century Gothic" charset="0"/>
              <a:ea typeface="Century Gothic" charset="0"/>
              <a:cs typeface="Century Gothic" charset="0"/>
            </a:endParaRPr>
          </a:p>
          <a:p>
            <a:pPr marL="0" indent="0">
              <a:buFont typeface="Arial" panose="020B0604020202020204" pitchFamily="34" charset="0"/>
              <a:buNone/>
            </a:pPr>
            <a:r>
              <a:rPr lang="en-US" dirty="0">
                <a:latin typeface="Century Gothic" charset="0"/>
                <a:ea typeface="Century Gothic" charset="0"/>
                <a:cs typeface="Century Gothic" charset="0"/>
              </a:rPr>
              <a:t>Toy breeding program with </a:t>
            </a:r>
            <a:r>
              <a:rPr lang="en-US" dirty="0" err="1">
                <a:latin typeface="Century Gothic" charset="0"/>
                <a:ea typeface="Century Gothic" charset="0"/>
                <a:cs typeface="Century Gothic" charset="0"/>
              </a:rPr>
              <a:t>AlphaSimR</a:t>
            </a:r>
            <a:endParaRPr lang="en-US" dirty="0">
              <a:latin typeface="Century Gothic" charset="0"/>
              <a:ea typeface="Century Gothic" charset="0"/>
              <a:cs typeface="Century Gothic" charset="0"/>
            </a:endParaRPr>
          </a:p>
          <a:p>
            <a:pPr marL="0" indent="0">
              <a:buFont typeface="Arial" panose="020B0604020202020204" pitchFamily="34" charset="0"/>
              <a:buNone/>
            </a:pPr>
            <a:endParaRPr lang="en-US" dirty="0">
              <a:latin typeface="Century Gothic" charset="0"/>
              <a:ea typeface="Century Gothic" charset="0"/>
              <a:cs typeface="Century Gothic" charset="0"/>
            </a:endParaRPr>
          </a:p>
          <a:p>
            <a:pPr marL="0" indent="0">
              <a:buFont typeface="Arial" panose="020B0604020202020204" pitchFamily="34" charset="0"/>
              <a:buNone/>
            </a:pPr>
            <a:r>
              <a:rPr lang="en-US" dirty="0">
                <a:latin typeface="Century Gothic" charset="0"/>
                <a:ea typeface="Century Gothic" charset="0"/>
                <a:cs typeface="Century Gothic" charset="0"/>
              </a:rPr>
              <a:t>The RAGE paper</a:t>
            </a:r>
          </a:p>
        </p:txBody>
      </p:sp>
    </p:spTree>
    <p:extLst>
      <p:ext uri="{BB962C8B-B14F-4D97-AF65-F5344CB8AC3E}">
        <p14:creationId xmlns:p14="http://schemas.microsoft.com/office/powerpoint/2010/main" val="3249481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3880" y="365125"/>
            <a:ext cx="10515600" cy="1325563"/>
          </a:xfrm>
        </p:spPr>
        <p:txBody>
          <a:bodyPr/>
          <a:lstStyle/>
          <a:p>
            <a:r>
              <a:rPr lang="en-US" dirty="0">
                <a:latin typeface="Century Gothic" charset="0"/>
                <a:ea typeface="Century Gothic" charset="0"/>
                <a:cs typeface="Century Gothic" charset="0"/>
              </a:rPr>
              <a:t>Simulation</a:t>
            </a:r>
          </a:p>
        </p:txBody>
      </p:sp>
      <p:sp>
        <p:nvSpPr>
          <p:cNvPr id="10" name="Content Placeholder 2">
            <a:extLst>
              <a:ext uri="{FF2B5EF4-FFF2-40B4-BE49-F238E27FC236}">
                <a16:creationId xmlns:a16="http://schemas.microsoft.com/office/drawing/2014/main" id="{0A7A8E62-34CF-D440-BBCB-120B4C59A520}"/>
              </a:ext>
            </a:extLst>
          </p:cNvPr>
          <p:cNvSpPr txBox="1">
            <a:spLocks/>
          </p:cNvSpPr>
          <p:nvPr/>
        </p:nvSpPr>
        <p:spPr>
          <a:xfrm>
            <a:off x="695325" y="1490890"/>
            <a:ext cx="6747192" cy="4191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Century Gothic" charset="0"/>
                <a:ea typeface="Century Gothic" charset="0"/>
                <a:cs typeface="Century Gothic" charset="0"/>
              </a:rPr>
              <a:t>Learning tool</a:t>
            </a:r>
          </a:p>
          <a:p>
            <a:pPr marL="0" indent="0">
              <a:buFont typeface="Arial" panose="020B0604020202020204" pitchFamily="34" charset="0"/>
              <a:buNone/>
            </a:pPr>
            <a:endParaRPr lang="en-US" dirty="0">
              <a:latin typeface="Century Gothic" charset="0"/>
              <a:ea typeface="Century Gothic" charset="0"/>
              <a:cs typeface="Century Gothic" charset="0"/>
            </a:endParaRPr>
          </a:p>
          <a:p>
            <a:pPr marL="0" indent="0">
              <a:buFont typeface="Arial" panose="020B0604020202020204" pitchFamily="34" charset="0"/>
              <a:buNone/>
            </a:pPr>
            <a:r>
              <a:rPr lang="en-US" dirty="0">
                <a:latin typeface="Century Gothic" charset="0"/>
                <a:ea typeface="Century Gothic" charset="0"/>
                <a:cs typeface="Century Gothic" charset="0"/>
              </a:rPr>
              <a:t>Benchmarking methods</a:t>
            </a:r>
          </a:p>
          <a:p>
            <a:pPr marL="0" indent="0">
              <a:buFont typeface="Arial" panose="020B0604020202020204" pitchFamily="34" charset="0"/>
              <a:buNone/>
            </a:pPr>
            <a:endParaRPr lang="en-US" dirty="0">
              <a:latin typeface="Century Gothic" charset="0"/>
              <a:ea typeface="Century Gothic" charset="0"/>
              <a:cs typeface="Century Gothic" charset="0"/>
            </a:endParaRPr>
          </a:p>
          <a:p>
            <a:pPr marL="0" indent="0">
              <a:buFont typeface="Arial" panose="020B0604020202020204" pitchFamily="34" charset="0"/>
              <a:buNone/>
            </a:pPr>
            <a:r>
              <a:rPr lang="en-US" dirty="0">
                <a:latin typeface="Century Gothic" charset="0"/>
                <a:ea typeface="Century Gothic" charset="0"/>
                <a:cs typeface="Century Gothic" charset="0"/>
              </a:rPr>
              <a:t>Way to do theory</a:t>
            </a:r>
          </a:p>
        </p:txBody>
      </p:sp>
      <p:pic>
        <p:nvPicPr>
          <p:cNvPr id="3" name="Picture 2">
            <a:extLst>
              <a:ext uri="{FF2B5EF4-FFF2-40B4-BE49-F238E27FC236}">
                <a16:creationId xmlns:a16="http://schemas.microsoft.com/office/drawing/2014/main" id="{5E1D8EFC-CB33-8543-8A56-7433154FE576}"/>
              </a:ext>
            </a:extLst>
          </p:cNvPr>
          <p:cNvPicPr>
            <a:picLocks noChangeAspect="1"/>
          </p:cNvPicPr>
          <p:nvPr/>
        </p:nvPicPr>
        <p:blipFill rotWithShape="1">
          <a:blip r:embed="rId2"/>
          <a:srcRect b="16465"/>
          <a:stretch/>
        </p:blipFill>
        <p:spPr>
          <a:xfrm>
            <a:off x="5642065" y="3500096"/>
            <a:ext cx="6020362" cy="729188"/>
          </a:xfrm>
          <a:prstGeom prst="rect">
            <a:avLst/>
          </a:prstGeom>
        </p:spPr>
      </p:pic>
      <p:sp>
        <p:nvSpPr>
          <p:cNvPr id="5" name="TextBox 4">
            <a:extLst>
              <a:ext uri="{FF2B5EF4-FFF2-40B4-BE49-F238E27FC236}">
                <a16:creationId xmlns:a16="http://schemas.microsoft.com/office/drawing/2014/main" id="{5D4BA540-7B42-634B-8E11-DC4C9B36731E}"/>
              </a:ext>
            </a:extLst>
          </p:cNvPr>
          <p:cNvSpPr txBox="1"/>
          <p:nvPr/>
        </p:nvSpPr>
        <p:spPr>
          <a:xfrm>
            <a:off x="8652246" y="4386673"/>
            <a:ext cx="2658100" cy="369332"/>
          </a:xfrm>
          <a:prstGeom prst="rect">
            <a:avLst/>
          </a:prstGeom>
          <a:noFill/>
        </p:spPr>
        <p:txBody>
          <a:bodyPr wrap="none" rtlCol="0">
            <a:spAutoFit/>
          </a:bodyPr>
          <a:lstStyle/>
          <a:p>
            <a:r>
              <a:rPr lang="en-US" dirty="0">
                <a:latin typeface="Century Gothic" panose="020B0502020202020204" pitchFamily="34" charset="0"/>
              </a:rPr>
              <a:t>(Hill &amp; Robertson 1966)</a:t>
            </a:r>
          </a:p>
        </p:txBody>
      </p:sp>
    </p:spTree>
    <p:extLst>
      <p:ext uri="{BB962C8B-B14F-4D97-AF65-F5344CB8AC3E}">
        <p14:creationId xmlns:p14="http://schemas.microsoft.com/office/powerpoint/2010/main" val="2454157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5324" y="365125"/>
            <a:ext cx="10384155" cy="1325563"/>
          </a:xfrm>
        </p:spPr>
        <p:txBody>
          <a:bodyPr/>
          <a:lstStyle/>
          <a:p>
            <a:r>
              <a:rPr lang="en-US" dirty="0">
                <a:latin typeface="Century Gothic" charset="0"/>
                <a:ea typeface="Century Gothic" charset="0"/>
                <a:cs typeface="Century Gothic" charset="0"/>
              </a:rPr>
              <a:t>Our mental model of the genome</a:t>
            </a:r>
          </a:p>
        </p:txBody>
      </p:sp>
      <p:graphicFrame>
        <p:nvGraphicFramePr>
          <p:cNvPr id="2" name="Table 1">
            <a:extLst>
              <a:ext uri="{FF2B5EF4-FFF2-40B4-BE49-F238E27FC236}">
                <a16:creationId xmlns:a16="http://schemas.microsoft.com/office/drawing/2014/main" id="{C2E5CDF7-BD77-CA46-8BA5-F27C79FE82D9}"/>
              </a:ext>
            </a:extLst>
          </p:cNvPr>
          <p:cNvGraphicFramePr>
            <a:graphicFrameLocks noGrp="1"/>
          </p:cNvGraphicFramePr>
          <p:nvPr>
            <p:extLst>
              <p:ext uri="{D42A27DB-BD31-4B8C-83A1-F6EECF244321}">
                <p14:modId xmlns:p14="http://schemas.microsoft.com/office/powerpoint/2010/main" val="4232361257"/>
              </p:ext>
            </p:extLst>
          </p:nvPr>
        </p:nvGraphicFramePr>
        <p:xfrm>
          <a:off x="695323" y="1508093"/>
          <a:ext cx="9102821" cy="3162350"/>
        </p:xfrm>
        <a:graphic>
          <a:graphicData uri="http://schemas.openxmlformats.org/drawingml/2006/table">
            <a:tbl>
              <a:tblPr firstRow="1" bandRow="1">
                <a:tableStyleId>{5C22544A-7EE6-4342-B048-85BDC9FD1C3A}</a:tableStyleId>
              </a:tblPr>
              <a:tblGrid>
                <a:gridCol w="1300403">
                  <a:extLst>
                    <a:ext uri="{9D8B030D-6E8A-4147-A177-3AD203B41FA5}">
                      <a16:colId xmlns:a16="http://schemas.microsoft.com/office/drawing/2014/main" val="1580949493"/>
                    </a:ext>
                  </a:extLst>
                </a:gridCol>
                <a:gridCol w="1300403">
                  <a:extLst>
                    <a:ext uri="{9D8B030D-6E8A-4147-A177-3AD203B41FA5}">
                      <a16:colId xmlns:a16="http://schemas.microsoft.com/office/drawing/2014/main" val="1282137225"/>
                    </a:ext>
                  </a:extLst>
                </a:gridCol>
                <a:gridCol w="1300403">
                  <a:extLst>
                    <a:ext uri="{9D8B030D-6E8A-4147-A177-3AD203B41FA5}">
                      <a16:colId xmlns:a16="http://schemas.microsoft.com/office/drawing/2014/main" val="1402049050"/>
                    </a:ext>
                  </a:extLst>
                </a:gridCol>
                <a:gridCol w="1300403">
                  <a:extLst>
                    <a:ext uri="{9D8B030D-6E8A-4147-A177-3AD203B41FA5}">
                      <a16:colId xmlns:a16="http://schemas.microsoft.com/office/drawing/2014/main" val="3149642702"/>
                    </a:ext>
                  </a:extLst>
                </a:gridCol>
                <a:gridCol w="1300403">
                  <a:extLst>
                    <a:ext uri="{9D8B030D-6E8A-4147-A177-3AD203B41FA5}">
                      <a16:colId xmlns:a16="http://schemas.microsoft.com/office/drawing/2014/main" val="1321753520"/>
                    </a:ext>
                  </a:extLst>
                </a:gridCol>
                <a:gridCol w="1300403">
                  <a:extLst>
                    <a:ext uri="{9D8B030D-6E8A-4147-A177-3AD203B41FA5}">
                      <a16:colId xmlns:a16="http://schemas.microsoft.com/office/drawing/2014/main" val="2961038587"/>
                    </a:ext>
                  </a:extLst>
                </a:gridCol>
                <a:gridCol w="1300403">
                  <a:extLst>
                    <a:ext uri="{9D8B030D-6E8A-4147-A177-3AD203B41FA5}">
                      <a16:colId xmlns:a16="http://schemas.microsoft.com/office/drawing/2014/main" val="3219808584"/>
                    </a:ext>
                  </a:extLst>
                </a:gridCol>
              </a:tblGrid>
              <a:tr h="40009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Position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Position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Position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Position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Position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Position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3751063"/>
                  </a:ext>
                </a:extLst>
              </a:tr>
              <a:tr h="690565">
                <a:tc>
                  <a:txBody>
                    <a:bodyPr/>
                    <a:lstStyle/>
                    <a:p>
                      <a:r>
                        <a:rPr lang="en-US" b="0" dirty="0">
                          <a:solidFill>
                            <a:schemeClr val="tx1"/>
                          </a:solidFill>
                        </a:rPr>
                        <a:t>Individual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0577567"/>
                  </a:ext>
                </a:extLst>
              </a:tr>
              <a:tr h="690565">
                <a:tc>
                  <a:txBody>
                    <a:bodyPr/>
                    <a:lstStyle/>
                    <a:p>
                      <a:r>
                        <a:rPr lang="en-US" b="0" dirty="0">
                          <a:solidFill>
                            <a:schemeClr val="tx1"/>
                          </a:solidFill>
                        </a:rPr>
                        <a:t>Individual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3916784"/>
                  </a:ext>
                </a:extLst>
              </a:tr>
              <a:tr h="690565">
                <a:tc>
                  <a:txBody>
                    <a:bodyPr/>
                    <a:lstStyle/>
                    <a:p>
                      <a:r>
                        <a:rPr lang="en-US" b="0" dirty="0">
                          <a:solidFill>
                            <a:schemeClr val="tx1"/>
                          </a:solidFill>
                        </a:rPr>
                        <a:t>Individual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7278284"/>
                  </a:ext>
                </a:extLst>
              </a:tr>
              <a:tr h="690565">
                <a:tc>
                  <a:txBody>
                    <a:bodyPr/>
                    <a:lstStyle/>
                    <a:p>
                      <a:r>
                        <a:rPr lang="en-US" b="0" dirty="0">
                          <a:solidFill>
                            <a:schemeClr val="tx1"/>
                          </a:solidFill>
                        </a:rPr>
                        <a:t>Individual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6861558"/>
                  </a:ext>
                </a:extLst>
              </a:tr>
            </a:tbl>
          </a:graphicData>
        </a:graphic>
      </p:graphicFrame>
    </p:spTree>
    <p:extLst>
      <p:ext uri="{BB962C8B-B14F-4D97-AF65-F5344CB8AC3E}">
        <p14:creationId xmlns:p14="http://schemas.microsoft.com/office/powerpoint/2010/main" val="429372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5324" y="365125"/>
            <a:ext cx="10384155" cy="1325563"/>
          </a:xfrm>
        </p:spPr>
        <p:txBody>
          <a:bodyPr>
            <a:normAutofit/>
          </a:bodyPr>
          <a:lstStyle/>
          <a:p>
            <a:r>
              <a:rPr lang="en-US" sz="3600" dirty="0">
                <a:latin typeface="Century Gothic" charset="0"/>
                <a:ea typeface="Century Gothic" charset="0"/>
                <a:cs typeface="Century Gothic" charset="0"/>
              </a:rPr>
              <a:t>… with genotypes drawn from an urn</a:t>
            </a:r>
          </a:p>
        </p:txBody>
      </p:sp>
      <p:sp>
        <p:nvSpPr>
          <p:cNvPr id="2" name="Rectangle 1">
            <a:extLst>
              <a:ext uri="{FF2B5EF4-FFF2-40B4-BE49-F238E27FC236}">
                <a16:creationId xmlns:a16="http://schemas.microsoft.com/office/drawing/2014/main" id="{6DD0889F-E736-7B42-A632-901EA593CFA0}"/>
              </a:ext>
            </a:extLst>
          </p:cNvPr>
          <p:cNvSpPr/>
          <p:nvPr/>
        </p:nvSpPr>
        <p:spPr>
          <a:xfrm>
            <a:off x="680713" y="4623783"/>
            <a:ext cx="8147133" cy="1569660"/>
          </a:xfrm>
          <a:prstGeom prst="rect">
            <a:avLst/>
          </a:prstGeom>
        </p:spPr>
        <p:txBody>
          <a:bodyPr wrap="square">
            <a:spAutoFit/>
          </a:bodyPr>
          <a:lstStyle/>
          <a:p>
            <a:r>
              <a:rPr lang="en-GB" sz="1600" dirty="0">
                <a:latin typeface="Courier New" panose="02070309020205020404" pitchFamily="49" charset="0"/>
                <a:cs typeface="Courier New" panose="02070309020205020404" pitchFamily="49" charset="0"/>
              </a:rPr>
              <a:t>     [,1] [,2] [,3] [,4] [,5] [,6] [,7] [,8] [,9] [,10]</a:t>
            </a:r>
          </a:p>
          <a:p>
            <a:r>
              <a:rPr lang="en-GB" sz="1600" dirty="0">
                <a:latin typeface="Courier New" panose="02070309020205020404" pitchFamily="49" charset="0"/>
                <a:cs typeface="Courier New" panose="02070309020205020404" pitchFamily="49" charset="0"/>
              </a:rPr>
              <a:t>[1,]    0    1    0    1    0    0    0    0    0     1</a:t>
            </a:r>
          </a:p>
          <a:p>
            <a:r>
              <a:rPr lang="en-GB" sz="1600" dirty="0">
                <a:latin typeface="Courier New" panose="02070309020205020404" pitchFamily="49" charset="0"/>
                <a:cs typeface="Courier New" panose="02070309020205020404" pitchFamily="49" charset="0"/>
              </a:rPr>
              <a:t>[2,]    0    0    0    0    0    0    0    0    0     1</a:t>
            </a:r>
          </a:p>
          <a:p>
            <a:r>
              <a:rPr lang="en-GB" sz="1600" dirty="0">
                <a:latin typeface="Courier New" panose="02070309020205020404" pitchFamily="49" charset="0"/>
                <a:cs typeface="Courier New" panose="02070309020205020404" pitchFamily="49" charset="0"/>
              </a:rPr>
              <a:t>[3,]    0    0    0    1    0    0    1    0    0     2</a:t>
            </a:r>
          </a:p>
          <a:p>
            <a:r>
              <a:rPr lang="en-GB" sz="1600" dirty="0">
                <a:latin typeface="Courier New" panose="02070309020205020404" pitchFamily="49" charset="0"/>
                <a:cs typeface="Courier New" panose="02070309020205020404" pitchFamily="49" charset="0"/>
              </a:rPr>
              <a:t>[4,]    0    0    0    0    0    0    0    0    0     1</a:t>
            </a:r>
          </a:p>
          <a:p>
            <a:r>
              <a:rPr lang="en-GB" sz="1600" dirty="0">
                <a:latin typeface="Courier New" panose="02070309020205020404" pitchFamily="49" charset="0"/>
                <a:cs typeface="Courier New" panose="02070309020205020404" pitchFamily="49" charset="0"/>
              </a:rPr>
              <a:t>[5,]    0    0    0    0    1    0    0    0    0     1</a:t>
            </a:r>
            <a:endParaRPr lang="en-GB" sz="1600" dirty="0">
              <a:effectLst/>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C14836EC-CA15-DC42-9F1B-478EB2E3E8EA}"/>
              </a:ext>
            </a:extLst>
          </p:cNvPr>
          <p:cNvSpPr/>
          <p:nvPr/>
        </p:nvSpPr>
        <p:spPr>
          <a:xfrm>
            <a:off x="795986" y="1628507"/>
            <a:ext cx="8282699" cy="1569660"/>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frequencies &lt;- </a:t>
            </a:r>
            <a:r>
              <a:rPr lang="en-US" sz="1600" dirty="0" err="1">
                <a:latin typeface="Courier New" panose="02070309020205020404" pitchFamily="49" charset="0"/>
                <a:cs typeface="Courier New" panose="02070309020205020404" pitchFamily="49" charset="0"/>
              </a:rPr>
              <a:t>rbeta</a:t>
            </a:r>
            <a:r>
              <a:rPr lang="en-US" sz="1600" dirty="0">
                <a:latin typeface="Courier New" panose="02070309020205020404" pitchFamily="49" charset="0"/>
                <a:cs typeface="Courier New" panose="02070309020205020404" pitchFamily="49" charset="0"/>
              </a:rPr>
              <a:t>(10, 0.1, 1)</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genotypes &lt;- </a:t>
            </a:r>
            <a:r>
              <a:rPr lang="en-US" sz="1600" dirty="0" err="1">
                <a:latin typeface="Courier New" panose="02070309020205020404" pitchFamily="49" charset="0"/>
                <a:cs typeface="Courier New" panose="02070309020205020404" pitchFamily="49" charset="0"/>
              </a:rPr>
              <a:t>sapply</a:t>
            </a:r>
            <a:r>
              <a:rPr lang="en-US" sz="1600" dirty="0">
                <a:latin typeface="Courier New" panose="02070309020205020404" pitchFamily="49" charset="0"/>
                <a:cs typeface="Courier New" panose="02070309020205020404" pitchFamily="49" charset="0"/>
              </a:rPr>
              <a:t>(frequencies,</a:t>
            </a:r>
          </a:p>
          <a:p>
            <a:r>
              <a:rPr lang="en-US" sz="1600" dirty="0">
                <a:latin typeface="Courier New" panose="02070309020205020404" pitchFamily="49" charset="0"/>
                <a:cs typeface="Courier New" panose="02070309020205020404" pitchFamily="49" charset="0"/>
              </a:rPr>
              <a:t>                    function(f) </a:t>
            </a:r>
            <a:r>
              <a:rPr lang="en-US" sz="1600" dirty="0" err="1">
                <a:latin typeface="Courier New" panose="02070309020205020404" pitchFamily="49" charset="0"/>
                <a:cs typeface="Courier New" panose="02070309020205020404" pitchFamily="49" charset="0"/>
              </a:rPr>
              <a:t>rbinom</a:t>
            </a:r>
            <a:r>
              <a:rPr lang="en-US" sz="1600" dirty="0">
                <a:latin typeface="Courier New" panose="02070309020205020404" pitchFamily="49" charset="0"/>
                <a:cs typeface="Courier New" panose="02070309020205020404" pitchFamily="49" charset="0"/>
              </a:rPr>
              <a:t>(n = 5,</a:t>
            </a:r>
          </a:p>
          <a:p>
            <a:r>
              <a:rPr lang="en-US" sz="1600" dirty="0">
                <a:latin typeface="Courier New" panose="02070309020205020404" pitchFamily="49" charset="0"/>
                <a:cs typeface="Courier New" panose="02070309020205020404" pitchFamily="49" charset="0"/>
              </a:rPr>
              <a:t>                                       size = 2,</a:t>
            </a:r>
          </a:p>
          <a:p>
            <a:r>
              <a:rPr lang="en-US" sz="1600" dirty="0">
                <a:latin typeface="Courier New" panose="02070309020205020404" pitchFamily="49" charset="0"/>
                <a:cs typeface="Courier New" panose="02070309020205020404" pitchFamily="49" charset="0"/>
              </a:rPr>
              <a:t>                                       p = f))</a:t>
            </a:r>
          </a:p>
        </p:txBody>
      </p:sp>
      <p:pic>
        <p:nvPicPr>
          <p:cNvPr id="5" name="Picture 4">
            <a:extLst>
              <a:ext uri="{FF2B5EF4-FFF2-40B4-BE49-F238E27FC236}">
                <a16:creationId xmlns:a16="http://schemas.microsoft.com/office/drawing/2014/main" id="{1728D16E-97F4-5744-9314-46128FE341D4}"/>
              </a:ext>
            </a:extLst>
          </p:cNvPr>
          <p:cNvPicPr>
            <a:picLocks noChangeAspect="1"/>
          </p:cNvPicPr>
          <p:nvPr/>
        </p:nvPicPr>
        <p:blipFill rotWithShape="1">
          <a:blip r:embed="rId2"/>
          <a:srcRect t="11091"/>
          <a:stretch/>
        </p:blipFill>
        <p:spPr>
          <a:xfrm>
            <a:off x="7919397" y="1449388"/>
            <a:ext cx="3252703" cy="2891943"/>
          </a:xfrm>
          <a:prstGeom prst="rect">
            <a:avLst/>
          </a:prstGeom>
        </p:spPr>
      </p:pic>
    </p:spTree>
    <p:extLst>
      <p:ext uri="{BB962C8B-B14F-4D97-AF65-F5344CB8AC3E}">
        <p14:creationId xmlns:p14="http://schemas.microsoft.com/office/powerpoint/2010/main" val="2448421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5324" y="365125"/>
            <a:ext cx="10384155" cy="1325563"/>
          </a:xfrm>
        </p:spPr>
        <p:txBody>
          <a:bodyPr/>
          <a:lstStyle/>
          <a:p>
            <a:r>
              <a:rPr lang="en-US" dirty="0">
                <a:latin typeface="Century Gothic" charset="0"/>
                <a:ea typeface="Century Gothic" charset="0"/>
                <a:cs typeface="Century Gothic" charset="0"/>
              </a:rPr>
              <a:t>… in a pedigree</a:t>
            </a:r>
          </a:p>
        </p:txBody>
      </p:sp>
      <p:pic>
        <p:nvPicPr>
          <p:cNvPr id="10" name="Picture 9">
            <a:extLst>
              <a:ext uri="{FF2B5EF4-FFF2-40B4-BE49-F238E27FC236}">
                <a16:creationId xmlns:a16="http://schemas.microsoft.com/office/drawing/2014/main" id="{5D680725-AD6E-4640-9691-F8267F907607}"/>
              </a:ext>
            </a:extLst>
          </p:cNvPr>
          <p:cNvPicPr>
            <a:picLocks noChangeAspect="1"/>
          </p:cNvPicPr>
          <p:nvPr/>
        </p:nvPicPr>
        <p:blipFill>
          <a:blip r:embed="rId2"/>
          <a:stretch>
            <a:fillRect/>
          </a:stretch>
        </p:blipFill>
        <p:spPr>
          <a:xfrm>
            <a:off x="660197" y="1449388"/>
            <a:ext cx="5415040" cy="4231821"/>
          </a:xfrm>
          <a:prstGeom prst="rect">
            <a:avLst/>
          </a:prstGeom>
        </p:spPr>
      </p:pic>
      <p:sp>
        <p:nvSpPr>
          <p:cNvPr id="14" name="Content Placeholder 2">
            <a:extLst>
              <a:ext uri="{FF2B5EF4-FFF2-40B4-BE49-F238E27FC236}">
                <a16:creationId xmlns:a16="http://schemas.microsoft.com/office/drawing/2014/main" id="{44B977DF-A338-3F4C-BB4F-5B683713A1AD}"/>
              </a:ext>
            </a:extLst>
          </p:cNvPr>
          <p:cNvSpPr txBox="1">
            <a:spLocks/>
          </p:cNvSpPr>
          <p:nvPr/>
        </p:nvSpPr>
        <p:spPr>
          <a:xfrm>
            <a:off x="6123913" y="1574800"/>
            <a:ext cx="6747192" cy="4191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Century Gothic" charset="0"/>
                <a:ea typeface="Century Gothic" charset="0"/>
                <a:cs typeface="Century Gothic" charset="0"/>
              </a:rPr>
              <a:t>We want:</a:t>
            </a:r>
          </a:p>
          <a:p>
            <a:pPr marL="0" indent="0">
              <a:buFont typeface="Arial" panose="020B0604020202020204" pitchFamily="34" charset="0"/>
              <a:buNone/>
            </a:pPr>
            <a:endParaRPr lang="en-US" sz="2400" dirty="0">
              <a:latin typeface="Century Gothic" charset="0"/>
              <a:ea typeface="Century Gothic" charset="0"/>
              <a:cs typeface="Century Gothic" charset="0"/>
            </a:endParaRPr>
          </a:p>
          <a:p>
            <a:pPr marL="0" indent="0">
              <a:buFont typeface="Arial" panose="020B0604020202020204" pitchFamily="34" charset="0"/>
              <a:buNone/>
            </a:pPr>
            <a:r>
              <a:rPr lang="en-US" sz="2400" dirty="0">
                <a:latin typeface="Century Gothic" charset="0"/>
                <a:ea typeface="Century Gothic" charset="0"/>
                <a:cs typeface="Century Gothic" charset="0"/>
              </a:rPr>
              <a:t>Chromosomes and recombination</a:t>
            </a:r>
          </a:p>
          <a:p>
            <a:pPr marL="0" indent="0">
              <a:buFont typeface="Arial" panose="020B0604020202020204" pitchFamily="34" charset="0"/>
              <a:buNone/>
            </a:pPr>
            <a:endParaRPr lang="en-US" sz="2400" dirty="0">
              <a:latin typeface="Century Gothic" charset="0"/>
              <a:ea typeface="Century Gothic" charset="0"/>
              <a:cs typeface="Century Gothic" charset="0"/>
            </a:endParaRPr>
          </a:p>
          <a:p>
            <a:pPr marL="0" indent="0">
              <a:buFont typeface="Arial" panose="020B0604020202020204" pitchFamily="34" charset="0"/>
              <a:buNone/>
            </a:pPr>
            <a:r>
              <a:rPr lang="en-US" sz="2400" dirty="0">
                <a:latin typeface="Century Gothic" charset="0"/>
                <a:ea typeface="Century Gothic" charset="0"/>
                <a:cs typeface="Century Gothic" charset="0"/>
              </a:rPr>
              <a:t>Sexes and </a:t>
            </a:r>
            <a:r>
              <a:rPr lang="en-US" sz="2400" dirty="0" err="1">
                <a:latin typeface="Century Gothic" charset="0"/>
                <a:ea typeface="Century Gothic" charset="0"/>
                <a:cs typeface="Century Gothic" charset="0"/>
              </a:rPr>
              <a:t>matings</a:t>
            </a:r>
            <a:endParaRPr lang="en-US" sz="2400" dirty="0">
              <a:latin typeface="Century Gothic" charset="0"/>
              <a:ea typeface="Century Gothic" charset="0"/>
              <a:cs typeface="Century Gothic" charset="0"/>
            </a:endParaRPr>
          </a:p>
          <a:p>
            <a:pPr marL="0" indent="0">
              <a:buFont typeface="Arial" panose="020B0604020202020204" pitchFamily="34" charset="0"/>
              <a:buNone/>
            </a:pPr>
            <a:endParaRPr lang="en-US" sz="2400" dirty="0">
              <a:latin typeface="Century Gothic" charset="0"/>
              <a:ea typeface="Century Gothic" charset="0"/>
              <a:cs typeface="Century Gothic" charset="0"/>
            </a:endParaRPr>
          </a:p>
          <a:p>
            <a:pPr marL="0" indent="0">
              <a:buFont typeface="Arial" panose="020B0604020202020204" pitchFamily="34" charset="0"/>
              <a:buNone/>
            </a:pPr>
            <a:r>
              <a:rPr lang="en-US" sz="2400" dirty="0">
                <a:latin typeface="Century Gothic" charset="0"/>
                <a:ea typeface="Century Gothic" charset="0"/>
                <a:cs typeface="Century Gothic" charset="0"/>
              </a:rPr>
              <a:t>Traits</a:t>
            </a:r>
          </a:p>
          <a:p>
            <a:pPr marL="0" indent="0">
              <a:buFont typeface="Arial" panose="020B0604020202020204" pitchFamily="34" charset="0"/>
              <a:buNone/>
            </a:pPr>
            <a:endParaRPr lang="en-US" sz="2400" dirty="0">
              <a:latin typeface="Century Gothic" charset="0"/>
              <a:ea typeface="Century Gothic" charset="0"/>
              <a:cs typeface="Century Gothic" charset="0"/>
            </a:endParaRPr>
          </a:p>
          <a:p>
            <a:pPr marL="0" indent="0">
              <a:buFont typeface="Arial" panose="020B0604020202020204" pitchFamily="34" charset="0"/>
              <a:buNone/>
            </a:pPr>
            <a:r>
              <a:rPr lang="en-US" sz="2400" dirty="0">
                <a:latin typeface="Century Gothic" charset="0"/>
                <a:ea typeface="Century Gothic" charset="0"/>
                <a:cs typeface="Century Gothic" charset="0"/>
              </a:rPr>
              <a:t>Selection</a:t>
            </a:r>
          </a:p>
        </p:txBody>
      </p:sp>
    </p:spTree>
    <p:extLst>
      <p:ext uri="{BB962C8B-B14F-4D97-AF65-F5344CB8AC3E}">
        <p14:creationId xmlns:p14="http://schemas.microsoft.com/office/powerpoint/2010/main" val="740470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5324" y="365125"/>
            <a:ext cx="10384155" cy="1325563"/>
          </a:xfrm>
        </p:spPr>
        <p:txBody>
          <a:bodyPr/>
          <a:lstStyle/>
          <a:p>
            <a:r>
              <a:rPr lang="en-US" dirty="0" err="1">
                <a:latin typeface="Century Gothic" charset="0"/>
                <a:ea typeface="Century Gothic" charset="0"/>
                <a:cs typeface="Century Gothic" charset="0"/>
              </a:rPr>
              <a:t>AlphaSimR</a:t>
            </a:r>
            <a:endParaRPr lang="en-US" dirty="0">
              <a:latin typeface="Century Gothic" charset="0"/>
              <a:ea typeface="Century Gothic" charset="0"/>
              <a:cs typeface="Century Gothic" charset="0"/>
            </a:endParaRPr>
          </a:p>
        </p:txBody>
      </p:sp>
      <p:sp>
        <p:nvSpPr>
          <p:cNvPr id="10" name="Content Placeholder 2">
            <a:extLst>
              <a:ext uri="{FF2B5EF4-FFF2-40B4-BE49-F238E27FC236}">
                <a16:creationId xmlns:a16="http://schemas.microsoft.com/office/drawing/2014/main" id="{53B5C3D5-F90F-1E45-A346-FE8C9D0208ED}"/>
              </a:ext>
            </a:extLst>
          </p:cNvPr>
          <p:cNvSpPr txBox="1">
            <a:spLocks/>
          </p:cNvSpPr>
          <p:nvPr/>
        </p:nvSpPr>
        <p:spPr>
          <a:xfrm>
            <a:off x="695324" y="1490890"/>
            <a:ext cx="8856890" cy="4191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Century Gothic" charset="0"/>
                <a:ea typeface="Century Gothic" charset="0"/>
                <a:cs typeface="Century Gothic" charset="0"/>
              </a:rPr>
              <a:t>Developed by Chris Gaynor at </a:t>
            </a:r>
            <a:r>
              <a:rPr lang="en-US" dirty="0" err="1">
                <a:latin typeface="Century Gothic" charset="0"/>
                <a:ea typeface="Century Gothic" charset="0"/>
                <a:cs typeface="Century Gothic" charset="0"/>
              </a:rPr>
              <a:t>Roslin</a:t>
            </a:r>
            <a:r>
              <a:rPr lang="en-US" dirty="0">
                <a:latin typeface="Century Gothic" charset="0"/>
                <a:ea typeface="Century Gothic" charset="0"/>
                <a:cs typeface="Century Gothic" charset="0"/>
              </a:rPr>
              <a:t> (I’m so lucky to have him as a colleague!)</a:t>
            </a:r>
          </a:p>
          <a:p>
            <a:pPr marL="0" indent="0">
              <a:buFont typeface="Arial" panose="020B0604020202020204" pitchFamily="34" charset="0"/>
              <a:buNone/>
            </a:pPr>
            <a:endParaRPr lang="en-US" dirty="0">
              <a:latin typeface="Century Gothic" charset="0"/>
              <a:ea typeface="Century Gothic" charset="0"/>
              <a:cs typeface="Century Gothic" charset="0"/>
            </a:endParaRPr>
          </a:p>
          <a:p>
            <a:pPr marL="0" indent="0">
              <a:buNone/>
            </a:pPr>
            <a:r>
              <a:rPr lang="en-US" dirty="0" err="1">
                <a:latin typeface="Century Gothic" charset="0"/>
                <a:ea typeface="Century Gothic" charset="0"/>
                <a:cs typeface="Century Gothic" charset="0"/>
              </a:rPr>
              <a:t>Rcpp</a:t>
            </a:r>
            <a:r>
              <a:rPr lang="en-US" dirty="0">
                <a:latin typeface="Century Gothic" charset="0"/>
                <a:ea typeface="Century Gothic" charset="0"/>
                <a:cs typeface="Century Gothic" charset="0"/>
              </a:rPr>
              <a:t> and Armadillo</a:t>
            </a:r>
          </a:p>
          <a:p>
            <a:pPr marL="0" indent="0">
              <a:buFont typeface="Arial" panose="020B0604020202020204" pitchFamily="34" charset="0"/>
              <a:buNone/>
            </a:pPr>
            <a:endParaRPr lang="en-US" dirty="0">
              <a:latin typeface="Century Gothic" charset="0"/>
              <a:ea typeface="Century Gothic" charset="0"/>
              <a:cs typeface="Century Gothic" charset="0"/>
            </a:endParaRPr>
          </a:p>
          <a:p>
            <a:pPr marL="0" indent="0">
              <a:buFont typeface="Arial" panose="020B0604020202020204" pitchFamily="34" charset="0"/>
              <a:buNone/>
            </a:pPr>
            <a:r>
              <a:rPr lang="en-US" dirty="0">
                <a:latin typeface="Century Gothic" charset="0"/>
                <a:ea typeface="Century Gothic" charset="0"/>
                <a:cs typeface="Century Gothic" charset="0"/>
              </a:rPr>
              <a:t>On CRAN</a:t>
            </a:r>
          </a:p>
        </p:txBody>
      </p:sp>
      <p:pic>
        <p:nvPicPr>
          <p:cNvPr id="3" name="Picture 2">
            <a:extLst>
              <a:ext uri="{FF2B5EF4-FFF2-40B4-BE49-F238E27FC236}">
                <a16:creationId xmlns:a16="http://schemas.microsoft.com/office/drawing/2014/main" id="{739ED97E-7937-2147-9FE8-E6A1253F8C11}"/>
              </a:ext>
            </a:extLst>
          </p:cNvPr>
          <p:cNvPicPr>
            <a:picLocks noChangeAspect="1"/>
          </p:cNvPicPr>
          <p:nvPr/>
        </p:nvPicPr>
        <p:blipFill>
          <a:blip r:embed="rId2"/>
          <a:stretch>
            <a:fillRect/>
          </a:stretch>
        </p:blipFill>
        <p:spPr>
          <a:xfrm>
            <a:off x="7915379" y="3439733"/>
            <a:ext cx="3599260" cy="2399506"/>
          </a:xfrm>
          <a:prstGeom prst="rect">
            <a:avLst/>
          </a:prstGeom>
        </p:spPr>
      </p:pic>
    </p:spTree>
    <p:extLst>
      <p:ext uri="{BB962C8B-B14F-4D97-AF65-F5344CB8AC3E}">
        <p14:creationId xmlns:p14="http://schemas.microsoft.com/office/powerpoint/2010/main" val="1714176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5324" y="365125"/>
            <a:ext cx="10384155" cy="1325563"/>
          </a:xfrm>
        </p:spPr>
        <p:txBody>
          <a:bodyPr/>
          <a:lstStyle/>
          <a:p>
            <a:r>
              <a:rPr lang="en-US" dirty="0">
                <a:latin typeface="Century Gothic" charset="0"/>
                <a:ea typeface="Century Gothic" charset="0"/>
                <a:cs typeface="Century Gothic" charset="0"/>
              </a:rPr>
              <a:t>Demo</a:t>
            </a:r>
          </a:p>
        </p:txBody>
      </p:sp>
      <p:sp>
        <p:nvSpPr>
          <p:cNvPr id="2" name="Rectangle 1">
            <a:extLst>
              <a:ext uri="{FF2B5EF4-FFF2-40B4-BE49-F238E27FC236}">
                <a16:creationId xmlns:a16="http://schemas.microsoft.com/office/drawing/2014/main" id="{203209A0-08D7-5D46-BC3E-E3CA6DAB681B}"/>
              </a:ext>
            </a:extLst>
          </p:cNvPr>
          <p:cNvSpPr/>
          <p:nvPr/>
        </p:nvSpPr>
        <p:spPr>
          <a:xfrm>
            <a:off x="695323" y="1449388"/>
            <a:ext cx="6096000" cy="5016758"/>
          </a:xfrm>
          <a:prstGeom prst="rect">
            <a:avLst/>
          </a:prstGeom>
        </p:spPr>
        <p:txBody>
          <a:bodyPr>
            <a:spAutoFit/>
          </a:bodyPr>
          <a:lstStyle/>
          <a:p>
            <a:r>
              <a:rPr lang="en-US" sz="1600" dirty="0">
                <a:latin typeface="Courier New" panose="02070309020205020404" pitchFamily="49" charset="0"/>
                <a:cs typeface="Courier New" panose="02070309020205020404" pitchFamily="49" charset="0"/>
              </a:rPr>
              <a:t>library(</a:t>
            </a:r>
            <a:r>
              <a:rPr lang="en-US" sz="1600" dirty="0" err="1">
                <a:latin typeface="Courier New" panose="02070309020205020404" pitchFamily="49" charset="0"/>
                <a:cs typeface="Courier New" panose="02070309020205020404" pitchFamily="49" charset="0"/>
              </a:rPr>
              <a:t>AlphaSimR</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FOUNDERPOP &lt;- </a:t>
            </a:r>
            <a:r>
              <a:rPr lang="en-US" sz="1600" dirty="0" err="1">
                <a:latin typeface="Courier New" panose="02070309020205020404" pitchFamily="49" charset="0"/>
                <a:cs typeface="Courier New" panose="02070309020205020404" pitchFamily="49" charset="0"/>
              </a:rPr>
              <a:t>runMacs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nInd</a:t>
            </a:r>
            <a:r>
              <a:rPr lang="en-US" sz="1600" dirty="0">
                <a:latin typeface="Courier New" panose="02070309020205020404" pitchFamily="49" charset="0"/>
                <a:cs typeface="Courier New" panose="02070309020205020404" pitchFamily="49" charset="0"/>
              </a:rPr>
              <a:t> = 1000,</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nChr</a:t>
            </a:r>
            <a:r>
              <a:rPr lang="en-US" sz="1600" dirty="0">
                <a:latin typeface="Courier New" panose="02070309020205020404" pitchFamily="49" charset="0"/>
                <a:cs typeface="Courier New" panose="02070309020205020404" pitchFamily="49" charset="0"/>
              </a:rPr>
              <a:t> = 10,</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segSites</a:t>
            </a:r>
            <a:r>
              <a:rPr lang="en-US" sz="1600" dirty="0">
                <a:latin typeface="Courier New" panose="02070309020205020404" pitchFamily="49" charset="0"/>
                <a:cs typeface="Courier New" panose="02070309020205020404" pitchFamily="49" charset="0"/>
              </a:rPr>
              <a:t> = 5000,</a:t>
            </a:r>
          </a:p>
          <a:p>
            <a:r>
              <a:rPr lang="en-US" sz="1600" dirty="0">
                <a:latin typeface="Courier New" panose="02070309020205020404" pitchFamily="49" charset="0"/>
                <a:cs typeface="Courier New" panose="02070309020205020404" pitchFamily="49" charset="0"/>
              </a:rPr>
              <a:t>                      inbred = FALSE,</a:t>
            </a:r>
          </a:p>
          <a:p>
            <a:r>
              <a:rPr lang="en-US" sz="1600" dirty="0">
                <a:latin typeface="Courier New" panose="02070309020205020404" pitchFamily="49" charset="0"/>
                <a:cs typeface="Courier New" panose="02070309020205020404" pitchFamily="49" charset="0"/>
              </a:rPr>
              <a:t>                      species = "GENERIC")</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SIMPARAM &lt;- </a:t>
            </a:r>
            <a:r>
              <a:rPr lang="en-US" sz="1600" dirty="0" err="1">
                <a:latin typeface="Courier New" panose="02070309020205020404" pitchFamily="49" charset="0"/>
                <a:cs typeface="Courier New" panose="02070309020205020404" pitchFamily="49" charset="0"/>
              </a:rPr>
              <a:t>SimParam$new</a:t>
            </a:r>
            <a:r>
              <a:rPr lang="en-US" sz="1600" dirty="0">
                <a:latin typeface="Courier New" panose="02070309020205020404" pitchFamily="49" charset="0"/>
                <a:cs typeface="Courier New" panose="02070309020205020404" pitchFamily="49" charset="0"/>
              </a:rPr>
              <a:t>(FOUNDERPOP)</a:t>
            </a:r>
          </a:p>
          <a:p>
            <a:r>
              <a:rPr lang="en-US" sz="1600" dirty="0" err="1">
                <a:latin typeface="Courier New" panose="02070309020205020404" pitchFamily="49" charset="0"/>
                <a:cs typeface="Courier New" panose="02070309020205020404" pitchFamily="49" charset="0"/>
              </a:rPr>
              <a:t>SIMPARAM$addTraitA</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nQtlPerChr</a:t>
            </a:r>
            <a:r>
              <a:rPr lang="en-US" sz="1600" dirty="0">
                <a:latin typeface="Courier New" panose="02070309020205020404" pitchFamily="49" charset="0"/>
                <a:cs typeface="Courier New" panose="02070309020205020404" pitchFamily="49" charset="0"/>
              </a:rPr>
              <a:t> = 100,</a:t>
            </a:r>
          </a:p>
          <a:p>
            <a:r>
              <a:rPr lang="en-US" sz="1600" dirty="0">
                <a:latin typeface="Courier New" panose="02070309020205020404" pitchFamily="49" charset="0"/>
                <a:cs typeface="Courier New" panose="02070309020205020404" pitchFamily="49" charset="0"/>
              </a:rPr>
              <a:t>                   mean = 100,</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var</a:t>
            </a:r>
            <a:r>
              <a:rPr lang="en-US" sz="1600" dirty="0">
                <a:latin typeface="Courier New" panose="02070309020205020404" pitchFamily="49" charset="0"/>
                <a:cs typeface="Courier New" panose="02070309020205020404" pitchFamily="49" charset="0"/>
              </a:rPr>
              <a:t> = 10)</a:t>
            </a:r>
          </a:p>
          <a:p>
            <a:r>
              <a:rPr lang="en-US" sz="1600" dirty="0" err="1">
                <a:latin typeface="Courier New" panose="02070309020205020404" pitchFamily="49" charset="0"/>
                <a:cs typeface="Courier New" panose="02070309020205020404" pitchFamily="49" charset="0"/>
              </a:rPr>
              <a:t>SIMPARAM$addSnpChip</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nSnpPerChr</a:t>
            </a:r>
            <a:r>
              <a:rPr lang="en-US" sz="1600" dirty="0">
                <a:latin typeface="Courier New" panose="02070309020205020404" pitchFamily="49" charset="0"/>
                <a:cs typeface="Courier New" panose="02070309020205020404" pitchFamily="49" charset="0"/>
              </a:rPr>
              <a:t> = 1000)</a:t>
            </a:r>
          </a:p>
          <a:p>
            <a:r>
              <a:rPr lang="en-US" sz="1600" dirty="0" err="1">
                <a:latin typeface="Courier New" panose="02070309020205020404" pitchFamily="49" charset="0"/>
                <a:cs typeface="Courier New" panose="02070309020205020404" pitchFamily="49" charset="0"/>
              </a:rPr>
              <a:t>SIMPARAM$setGender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yes_sys</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pop &lt;- </a:t>
            </a:r>
            <a:r>
              <a:rPr lang="en-US" sz="1600" dirty="0" err="1">
                <a:latin typeface="Courier New" panose="02070309020205020404" pitchFamily="49" charset="0"/>
                <a:cs typeface="Courier New" panose="02070309020205020404" pitchFamily="49" charset="0"/>
              </a:rPr>
              <a:t>newPop</a:t>
            </a:r>
            <a:r>
              <a:rPr lang="en-US" sz="1600" dirty="0">
                <a:latin typeface="Courier New" panose="02070309020205020404" pitchFamily="49" charset="0"/>
                <a:cs typeface="Courier New" panose="02070309020205020404" pitchFamily="49" charset="0"/>
              </a:rPr>
              <a:t>(FOUNDERPOP,</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simParam</a:t>
            </a:r>
            <a:r>
              <a:rPr lang="en-US" sz="1600" dirty="0">
                <a:latin typeface="Courier New" panose="02070309020205020404" pitchFamily="49" charset="0"/>
                <a:cs typeface="Courier New" panose="02070309020205020404" pitchFamily="49" charset="0"/>
              </a:rPr>
              <a:t> = SIMPARAM)</a:t>
            </a:r>
          </a:p>
          <a:p>
            <a:r>
              <a:rPr lang="en-US" sz="1600" dirty="0">
                <a:latin typeface="Courier New" panose="02070309020205020404" pitchFamily="49" charset="0"/>
                <a:cs typeface="Courier New" panose="02070309020205020404" pitchFamily="49" charset="0"/>
              </a:rPr>
              <a:t>pop &lt;- </a:t>
            </a:r>
            <a:r>
              <a:rPr lang="en-US" sz="1600" dirty="0" err="1">
                <a:latin typeface="Courier New" panose="02070309020205020404" pitchFamily="49" charset="0"/>
                <a:cs typeface="Courier New" panose="02070309020205020404" pitchFamily="49" charset="0"/>
              </a:rPr>
              <a:t>setPheno</a:t>
            </a:r>
            <a:r>
              <a:rPr lang="en-US" sz="1600" dirty="0">
                <a:latin typeface="Courier New" panose="02070309020205020404" pitchFamily="49" charset="0"/>
                <a:cs typeface="Courier New" panose="02070309020205020404" pitchFamily="49" charset="0"/>
              </a:rPr>
              <a:t>(pop,</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varE</a:t>
            </a:r>
            <a:r>
              <a:rPr lang="en-US" sz="1600" dirty="0">
                <a:latin typeface="Courier New" panose="02070309020205020404" pitchFamily="49" charset="0"/>
                <a:cs typeface="Courier New" panose="02070309020205020404" pitchFamily="49" charset="0"/>
              </a:rPr>
              <a:t> = 20,</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simParam</a:t>
            </a:r>
            <a:r>
              <a:rPr lang="en-US" sz="1600" dirty="0">
                <a:latin typeface="Courier New" panose="02070309020205020404" pitchFamily="49" charset="0"/>
                <a:cs typeface="Courier New" panose="02070309020205020404" pitchFamily="49" charset="0"/>
              </a:rPr>
              <a:t> = SIMPARAM)</a:t>
            </a:r>
          </a:p>
        </p:txBody>
      </p:sp>
      <p:sp>
        <p:nvSpPr>
          <p:cNvPr id="16" name="Content Placeholder 2">
            <a:extLst>
              <a:ext uri="{FF2B5EF4-FFF2-40B4-BE49-F238E27FC236}">
                <a16:creationId xmlns:a16="http://schemas.microsoft.com/office/drawing/2014/main" id="{799FF5AC-2997-B149-A9F2-3B7A8A76833A}"/>
              </a:ext>
            </a:extLst>
          </p:cNvPr>
          <p:cNvSpPr txBox="1">
            <a:spLocks/>
          </p:cNvSpPr>
          <p:nvPr/>
        </p:nvSpPr>
        <p:spPr>
          <a:xfrm>
            <a:off x="7049849" y="3482507"/>
            <a:ext cx="4480832" cy="9416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Century Gothic" charset="0"/>
                <a:ea typeface="Century Gothic" charset="0"/>
                <a:cs typeface="Century Gothic" charset="0"/>
              </a:rPr>
              <a:t>Simulation parameters (R6 object)</a:t>
            </a:r>
          </a:p>
        </p:txBody>
      </p:sp>
      <p:sp>
        <p:nvSpPr>
          <p:cNvPr id="17" name="Content Placeholder 2">
            <a:extLst>
              <a:ext uri="{FF2B5EF4-FFF2-40B4-BE49-F238E27FC236}">
                <a16:creationId xmlns:a16="http://schemas.microsoft.com/office/drawing/2014/main" id="{3AAAE25F-8ADE-3746-AAEC-E718C389CD0F}"/>
              </a:ext>
            </a:extLst>
          </p:cNvPr>
          <p:cNvSpPr txBox="1">
            <a:spLocks/>
          </p:cNvSpPr>
          <p:nvPr/>
        </p:nvSpPr>
        <p:spPr>
          <a:xfrm>
            <a:off x="7049849" y="2041070"/>
            <a:ext cx="4480832" cy="9597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Century Gothic" charset="0"/>
                <a:ea typeface="Century Gothic" charset="0"/>
                <a:cs typeface="Century Gothic" charset="0"/>
              </a:rPr>
              <a:t>Make founder chromosomes (Markovian Coalescent Simulator)</a:t>
            </a:r>
          </a:p>
        </p:txBody>
      </p:sp>
      <p:sp>
        <p:nvSpPr>
          <p:cNvPr id="18" name="Content Placeholder 2">
            <a:extLst>
              <a:ext uri="{FF2B5EF4-FFF2-40B4-BE49-F238E27FC236}">
                <a16:creationId xmlns:a16="http://schemas.microsoft.com/office/drawing/2014/main" id="{F5CB8E80-FD4E-F24A-8E6F-A457F3AE71E9}"/>
              </a:ext>
            </a:extLst>
          </p:cNvPr>
          <p:cNvSpPr txBox="1">
            <a:spLocks/>
          </p:cNvSpPr>
          <p:nvPr/>
        </p:nvSpPr>
        <p:spPr>
          <a:xfrm>
            <a:off x="7049849" y="5190490"/>
            <a:ext cx="4480832" cy="6908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Century Gothic" charset="0"/>
                <a:ea typeface="Century Gothic" charset="0"/>
                <a:cs typeface="Century Gothic" charset="0"/>
              </a:rPr>
              <a:t>Our first population!</a:t>
            </a:r>
          </a:p>
        </p:txBody>
      </p:sp>
    </p:spTree>
    <p:extLst>
      <p:ext uri="{BB962C8B-B14F-4D97-AF65-F5344CB8AC3E}">
        <p14:creationId xmlns:p14="http://schemas.microsoft.com/office/powerpoint/2010/main" val="3736355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3209A0-08D7-5D46-BC3E-E3CA6DAB681B}"/>
              </a:ext>
            </a:extLst>
          </p:cNvPr>
          <p:cNvSpPr/>
          <p:nvPr/>
        </p:nvSpPr>
        <p:spPr>
          <a:xfrm>
            <a:off x="695324" y="269633"/>
            <a:ext cx="6096000" cy="5909310"/>
          </a:xfrm>
          <a:prstGeom prst="rect">
            <a:avLst/>
          </a:prstGeom>
        </p:spPr>
        <p:txBody>
          <a:bodyPr>
            <a:spAutoFit/>
          </a:bodyPr>
          <a:lstStyle/>
          <a:p>
            <a:r>
              <a:rPr lang="en-US" sz="1400" dirty="0">
                <a:latin typeface="Courier New" panose="02070309020205020404" pitchFamily="49" charset="0"/>
                <a:cs typeface="Courier New" panose="02070309020205020404" pitchFamily="49" charset="0"/>
              </a:rPr>
              <a:t>breeding &lt;- vector(length = 11, mode = "list")</a:t>
            </a:r>
          </a:p>
          <a:p>
            <a:r>
              <a:rPr lang="en-US" sz="1400" dirty="0">
                <a:latin typeface="Courier New" panose="02070309020205020404" pitchFamily="49" charset="0"/>
                <a:cs typeface="Courier New" panose="02070309020205020404" pitchFamily="49" charset="0"/>
              </a:rPr>
              <a:t>breeding[[1]] &lt;- pop</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for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in 2:11) {</a:t>
            </a:r>
          </a:p>
          <a:p>
            <a:r>
              <a:rPr lang="en-US" sz="1400" dirty="0">
                <a:latin typeface="Courier New" panose="02070309020205020404" pitchFamily="49" charset="0"/>
                <a:cs typeface="Courier New" panose="02070309020205020404" pitchFamily="49" charset="0"/>
              </a:rPr>
              <a:t>    print(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sires &lt;- </a:t>
            </a:r>
            <a:r>
              <a:rPr lang="en-US" sz="1400" dirty="0" err="1">
                <a:latin typeface="Courier New" panose="02070309020205020404" pitchFamily="49" charset="0"/>
                <a:cs typeface="Courier New" panose="02070309020205020404" pitchFamily="49" charset="0"/>
              </a:rPr>
              <a:t>selectInd</a:t>
            </a:r>
            <a:r>
              <a:rPr lang="en-US" sz="1400" dirty="0">
                <a:latin typeface="Courier New" panose="02070309020205020404" pitchFamily="49" charset="0"/>
                <a:cs typeface="Courier New" panose="02070309020205020404" pitchFamily="49" charset="0"/>
              </a:rPr>
              <a:t>(pop = breeding[[</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- 1]],</a:t>
            </a:r>
          </a:p>
          <a:p>
            <a:r>
              <a:rPr lang="en-US" sz="1400" dirty="0">
                <a:latin typeface="Courier New" panose="02070309020205020404" pitchFamily="49" charset="0"/>
                <a:cs typeface="Courier New" panose="02070309020205020404" pitchFamily="49" charset="0"/>
              </a:rPr>
              <a:t>                       gender = "M",</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nInd</a:t>
            </a:r>
            <a:r>
              <a:rPr lang="en-US" sz="1400" dirty="0">
                <a:latin typeface="Courier New" panose="02070309020205020404" pitchFamily="49" charset="0"/>
                <a:cs typeface="Courier New" panose="02070309020205020404" pitchFamily="49" charset="0"/>
              </a:rPr>
              <a:t> = 25,</a:t>
            </a:r>
          </a:p>
          <a:p>
            <a:r>
              <a:rPr lang="en-US" sz="1400" dirty="0">
                <a:latin typeface="Courier New" panose="02070309020205020404" pitchFamily="49" charset="0"/>
                <a:cs typeface="Courier New" panose="02070309020205020404" pitchFamily="49" charset="0"/>
              </a:rPr>
              <a:t>                       trait = 1,</a:t>
            </a:r>
          </a:p>
          <a:p>
            <a:r>
              <a:rPr lang="en-US" sz="1400" dirty="0">
                <a:latin typeface="Courier New" panose="02070309020205020404" pitchFamily="49" charset="0"/>
                <a:cs typeface="Courier New" panose="02070309020205020404" pitchFamily="49" charset="0"/>
              </a:rPr>
              <a:t>                       use = "</a:t>
            </a:r>
            <a:r>
              <a:rPr lang="en-US" sz="1400" dirty="0" err="1">
                <a:latin typeface="Courier New" panose="02070309020205020404" pitchFamily="49" charset="0"/>
                <a:cs typeface="Courier New" panose="02070309020205020404" pitchFamily="49" charset="0"/>
              </a:rPr>
              <a:t>pheno</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simParam</a:t>
            </a:r>
            <a:r>
              <a:rPr lang="en-US" sz="1400" dirty="0">
                <a:latin typeface="Courier New" panose="02070309020205020404" pitchFamily="49" charset="0"/>
                <a:cs typeface="Courier New" panose="02070309020205020404" pitchFamily="49" charset="0"/>
              </a:rPr>
              <a:t> = SIMPARAM)</a:t>
            </a:r>
          </a:p>
          <a:p>
            <a:r>
              <a:rPr lang="en-US" sz="1400" dirty="0">
                <a:latin typeface="Courier New" panose="02070309020205020404" pitchFamily="49" charset="0"/>
                <a:cs typeface="Courier New" panose="02070309020205020404" pitchFamily="49" charset="0"/>
              </a:rPr>
              <a:t>    dams &lt;- </a:t>
            </a:r>
            <a:r>
              <a:rPr lang="en-US" sz="1400" dirty="0" err="1">
                <a:latin typeface="Courier New" panose="02070309020205020404" pitchFamily="49" charset="0"/>
                <a:cs typeface="Courier New" panose="02070309020205020404" pitchFamily="49" charset="0"/>
              </a:rPr>
              <a:t>selectInd</a:t>
            </a:r>
            <a:r>
              <a:rPr lang="en-US" sz="1400" dirty="0">
                <a:latin typeface="Courier New" panose="02070309020205020404" pitchFamily="49" charset="0"/>
                <a:cs typeface="Courier New" panose="02070309020205020404" pitchFamily="49" charset="0"/>
              </a:rPr>
              <a:t>(pop = breeding[[</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- 1]],</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nInd</a:t>
            </a:r>
            <a:r>
              <a:rPr lang="en-US" sz="1400" dirty="0">
                <a:latin typeface="Courier New" panose="02070309020205020404" pitchFamily="49" charset="0"/>
                <a:cs typeface="Courier New" panose="02070309020205020404" pitchFamily="49" charset="0"/>
              </a:rPr>
              <a:t> = 500,</a:t>
            </a:r>
          </a:p>
          <a:p>
            <a:r>
              <a:rPr lang="en-US" sz="1400" dirty="0">
                <a:latin typeface="Courier New" panose="02070309020205020404" pitchFamily="49" charset="0"/>
                <a:cs typeface="Courier New" panose="02070309020205020404" pitchFamily="49" charset="0"/>
              </a:rPr>
              <a:t>                      gender = "F",</a:t>
            </a:r>
          </a:p>
          <a:p>
            <a:r>
              <a:rPr lang="en-US" sz="1400" dirty="0">
                <a:latin typeface="Courier New" panose="02070309020205020404" pitchFamily="49" charset="0"/>
                <a:cs typeface="Courier New" panose="02070309020205020404" pitchFamily="49" charset="0"/>
              </a:rPr>
              <a:t>                      trait = 1,</a:t>
            </a:r>
          </a:p>
          <a:p>
            <a:r>
              <a:rPr lang="en-US" sz="1400" dirty="0">
                <a:latin typeface="Courier New" panose="02070309020205020404" pitchFamily="49" charset="0"/>
                <a:cs typeface="Courier New" panose="02070309020205020404" pitchFamily="49" charset="0"/>
              </a:rPr>
              <a:t>                      use = "</a:t>
            </a:r>
            <a:r>
              <a:rPr lang="en-US" sz="1400" dirty="0" err="1">
                <a:latin typeface="Courier New" panose="02070309020205020404" pitchFamily="49" charset="0"/>
                <a:cs typeface="Courier New" panose="02070309020205020404" pitchFamily="49" charset="0"/>
              </a:rPr>
              <a:t>pheno</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simParam</a:t>
            </a:r>
            <a:r>
              <a:rPr lang="en-US" sz="1400" dirty="0">
                <a:latin typeface="Courier New" panose="02070309020205020404" pitchFamily="49" charset="0"/>
                <a:cs typeface="Courier New" panose="02070309020205020404" pitchFamily="49" charset="0"/>
              </a:rPr>
              <a:t> = SIMPARAM)</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breeding[[</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randCross2(males = sires,</a:t>
            </a:r>
          </a:p>
          <a:p>
            <a:r>
              <a:rPr lang="en-US" sz="1400" dirty="0">
                <a:latin typeface="Courier New" panose="02070309020205020404" pitchFamily="49" charset="0"/>
                <a:cs typeface="Courier New" panose="02070309020205020404" pitchFamily="49" charset="0"/>
              </a:rPr>
              <a:t>                                females = dams,</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nCrosses</a:t>
            </a:r>
            <a:r>
              <a:rPr lang="en-US" sz="1400" dirty="0">
                <a:latin typeface="Courier New" panose="02070309020205020404" pitchFamily="49" charset="0"/>
                <a:cs typeface="Courier New" panose="02070309020205020404" pitchFamily="49" charset="0"/>
              </a:rPr>
              <a:t> = 500,</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nProgeny</a:t>
            </a:r>
            <a:r>
              <a:rPr lang="en-US" sz="1400" dirty="0">
                <a:latin typeface="Courier New" panose="02070309020205020404" pitchFamily="49" charset="0"/>
                <a:cs typeface="Courier New" panose="02070309020205020404" pitchFamily="49" charset="0"/>
              </a:rPr>
              <a:t> = 10,</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simParam</a:t>
            </a:r>
            <a:r>
              <a:rPr lang="en-US" sz="1400" dirty="0">
                <a:latin typeface="Courier New" panose="02070309020205020404" pitchFamily="49" charset="0"/>
                <a:cs typeface="Courier New" panose="02070309020205020404" pitchFamily="49" charset="0"/>
              </a:rPr>
              <a:t> = SIMPARAM)</a:t>
            </a:r>
          </a:p>
          <a:p>
            <a:r>
              <a:rPr lang="en-US" sz="1400" dirty="0">
                <a:latin typeface="Courier New" panose="02070309020205020404" pitchFamily="49" charset="0"/>
                <a:cs typeface="Courier New" panose="02070309020205020404" pitchFamily="49" charset="0"/>
              </a:rPr>
              <a:t>    breeding[[</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setPheno</a:t>
            </a:r>
            <a:r>
              <a:rPr lang="en-US" sz="1400" dirty="0">
                <a:latin typeface="Courier New" panose="02070309020205020404" pitchFamily="49" charset="0"/>
                <a:cs typeface="Courier New" panose="02070309020205020404" pitchFamily="49" charset="0"/>
              </a:rPr>
              <a:t>(breeding[[</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varE</a:t>
            </a:r>
            <a:r>
              <a:rPr lang="en-US" sz="1400" dirty="0">
                <a:latin typeface="Courier New" panose="02070309020205020404" pitchFamily="49" charset="0"/>
                <a:cs typeface="Courier New" panose="02070309020205020404" pitchFamily="49" charset="0"/>
              </a:rPr>
              <a:t> = 20,</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simParam</a:t>
            </a:r>
            <a:r>
              <a:rPr lang="en-US" sz="1400" dirty="0">
                <a:latin typeface="Courier New" panose="02070309020205020404" pitchFamily="49" charset="0"/>
                <a:cs typeface="Courier New" panose="02070309020205020404" pitchFamily="49" charset="0"/>
              </a:rPr>
              <a:t> = SIMPARAM)</a:t>
            </a:r>
          </a:p>
          <a:p>
            <a:r>
              <a:rPr lang="en-US" sz="1400" dirty="0">
                <a:latin typeface="Courier New" panose="02070309020205020404" pitchFamily="49" charset="0"/>
                <a:cs typeface="Courier New" panose="02070309020205020404" pitchFamily="49" charset="0"/>
              </a:rPr>
              <a:t>}</a:t>
            </a:r>
          </a:p>
        </p:txBody>
      </p:sp>
      <p:sp>
        <p:nvSpPr>
          <p:cNvPr id="16" name="Content Placeholder 2">
            <a:extLst>
              <a:ext uri="{FF2B5EF4-FFF2-40B4-BE49-F238E27FC236}">
                <a16:creationId xmlns:a16="http://schemas.microsoft.com/office/drawing/2014/main" id="{799FF5AC-2997-B149-A9F2-3B7A8A76833A}"/>
              </a:ext>
            </a:extLst>
          </p:cNvPr>
          <p:cNvSpPr txBox="1">
            <a:spLocks/>
          </p:cNvSpPr>
          <p:nvPr/>
        </p:nvSpPr>
        <p:spPr>
          <a:xfrm>
            <a:off x="7049849" y="4167451"/>
            <a:ext cx="4480832" cy="9416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Century Gothic" charset="0"/>
                <a:ea typeface="Century Gothic" charset="0"/>
                <a:cs typeface="Century Gothic" charset="0"/>
              </a:rPr>
              <a:t>Cross them to give 10 offspring each (pretend this is pigs)</a:t>
            </a:r>
          </a:p>
        </p:txBody>
      </p:sp>
      <p:sp>
        <p:nvSpPr>
          <p:cNvPr id="17" name="Content Placeholder 2">
            <a:extLst>
              <a:ext uri="{FF2B5EF4-FFF2-40B4-BE49-F238E27FC236}">
                <a16:creationId xmlns:a16="http://schemas.microsoft.com/office/drawing/2014/main" id="{3AAAE25F-8ADE-3746-AAEC-E718C389CD0F}"/>
              </a:ext>
            </a:extLst>
          </p:cNvPr>
          <p:cNvSpPr txBox="1">
            <a:spLocks/>
          </p:cNvSpPr>
          <p:nvPr/>
        </p:nvSpPr>
        <p:spPr>
          <a:xfrm>
            <a:off x="7049849" y="1484976"/>
            <a:ext cx="4480832" cy="9597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Century Gothic" charset="0"/>
                <a:ea typeface="Century Gothic" charset="0"/>
                <a:cs typeface="Century Gothic" charset="0"/>
              </a:rPr>
              <a:t>Select the best 25 males and 500 females</a:t>
            </a:r>
          </a:p>
        </p:txBody>
      </p:sp>
      <p:sp>
        <p:nvSpPr>
          <p:cNvPr id="21" name="Content Placeholder 2">
            <a:extLst>
              <a:ext uri="{FF2B5EF4-FFF2-40B4-BE49-F238E27FC236}">
                <a16:creationId xmlns:a16="http://schemas.microsoft.com/office/drawing/2014/main" id="{C784E365-87C6-3F45-B11C-0034C781FFCF}"/>
              </a:ext>
            </a:extLst>
          </p:cNvPr>
          <p:cNvSpPr txBox="1">
            <a:spLocks/>
          </p:cNvSpPr>
          <p:nvPr/>
        </p:nvSpPr>
        <p:spPr>
          <a:xfrm>
            <a:off x="7049849" y="5436931"/>
            <a:ext cx="4480832" cy="9416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Century Gothic" charset="0"/>
                <a:ea typeface="Century Gothic" charset="0"/>
                <a:cs typeface="Century Gothic" charset="0"/>
              </a:rPr>
              <a:t>Add environmental noise to trait values</a:t>
            </a:r>
          </a:p>
        </p:txBody>
      </p:sp>
    </p:spTree>
    <p:extLst>
      <p:ext uri="{BB962C8B-B14F-4D97-AF65-F5344CB8AC3E}">
        <p14:creationId xmlns:p14="http://schemas.microsoft.com/office/powerpoint/2010/main" val="819573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1135</Words>
  <Application>Microsoft Macintosh PowerPoint</Application>
  <PresentationFormat>Widescreen</PresentationFormat>
  <Paragraphs>238</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Century Gothic</vt:lpstr>
      <vt:lpstr>Courier New</vt:lpstr>
      <vt:lpstr>Office Theme</vt:lpstr>
      <vt:lpstr>Simulating genetic data in R: an example with deleterious variants (and a pun)</vt:lpstr>
      <vt:lpstr>PowerPoint Presentation</vt:lpstr>
      <vt:lpstr>Simulation</vt:lpstr>
      <vt:lpstr>Our mental model of the genome</vt:lpstr>
      <vt:lpstr>… with genotypes drawn from an urn</vt:lpstr>
      <vt:lpstr>… in a pedigree</vt:lpstr>
      <vt:lpstr>AlphaSimR</vt:lpstr>
      <vt:lpstr>Demo</vt:lpstr>
      <vt:lpstr>PowerPoint Presentation</vt:lpstr>
      <vt:lpstr>PowerPoint Presentation</vt:lpstr>
      <vt:lpstr>Preprint and code</vt:lpstr>
      <vt:lpstr>Poking the internals (C++)</vt:lpstr>
      <vt:lpstr>Running on the Eddie cluster</vt:lpstr>
      <vt:lpstr>… that take many arguments</vt:lpstr>
      <vt:lpstr>Plotting: ggplot2</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JOHNSSON Martin</dc:creator>
  <cp:lastModifiedBy>JOHNSSON Martin</cp:lastModifiedBy>
  <cp:revision>68</cp:revision>
  <dcterms:created xsi:type="dcterms:W3CDTF">2019-03-08T12:59:39Z</dcterms:created>
  <dcterms:modified xsi:type="dcterms:W3CDTF">2019-03-08T16:19:41Z</dcterms:modified>
</cp:coreProperties>
</file>