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best way of doing anything? -&gt; mathematically you are solving an optimisation problem:</a:t>
            </a:r>
          </a:p>
          <a:p>
            <a:pPr/>
          </a:p>
          <a:p>
            <a:pPr marL="436562" indent="-436562">
              <a:buSzPct val="100000"/>
              <a:buAutoNum type="alphaLcParenR" startAt="1"/>
            </a:pPr>
            <a:r>
              <a:t>curve fitting</a:t>
            </a:r>
          </a:p>
          <a:p>
            <a:pPr marL="436562" indent="-436562">
              <a:buSzPct val="100000"/>
              <a:buAutoNum type="alphaLcParenR" startAt="1"/>
            </a:pPr>
            <a:r>
              <a:t>Antenna shape has been optimised by genetic algorithm to optimise the signal (rather than straight antenna)</a:t>
            </a:r>
          </a:p>
          <a:p>
            <a:pPr marL="436562" indent="-436562">
              <a:buSzPct val="100000"/>
              <a:buAutoNum type="alphaLcParenR" startAt="1"/>
            </a:pPr>
            <a:r>
              <a:t>Protein docking </a:t>
            </a:r>
          </a:p>
          <a:p>
            <a:pPr marL="436562" indent="-436562">
              <a:buSzPct val="100000"/>
              <a:buAutoNum type="alphaLcParenR" startAt="1"/>
            </a:pPr>
            <a:r>
              <a:t>Shortest path that goes through all the states touching them only once.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Noisy 3rd order polynomial</a:t>
            </a:r>
          </a:p>
          <a:p>
            <a:pPr/>
            <a:r>
              <a:t>Blue line matches poorly</a:t>
            </a:r>
          </a:p>
          <a:p>
            <a:pPr/>
            <a:r>
              <a:t>3 it looks better</a:t>
            </a:r>
          </a:p>
          <a:p>
            <a:pPr/>
            <a:r>
              <a:t>6 is quite accurate around your data</a:t>
            </a:r>
          </a:p>
          <a:p>
            <a:pPr/>
            <a:r>
              <a:t>More parameters you add the better your data is explained. </a:t>
            </a:r>
          </a:p>
          <a:p>
            <a:pPr/>
            <a:r>
              <a:t>Explaining whatever explains nothing -&gt; overfitting.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N-1 will perfectly through every datapoint, but the usefulness of the model is 0. And the generalisability is also 0. </a:t>
            </a:r>
          </a:p>
          <a:p>
            <a:pPr/>
            <a:r>
              <a:t>You don’t want models that only perfectly explain your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0" algn="ctr" defTabSz="821531">
              <a:spcBef>
                <a:spcPts val="0"/>
              </a:spcBef>
              <a:buSzTx/>
              <a:buNone/>
            </a:lvl2pPr>
            <a:lvl3pPr marL="0" indent="0" algn="ctr" defTabSz="821531">
              <a:spcBef>
                <a:spcPts val="0"/>
              </a:spcBef>
              <a:buSzTx/>
              <a:buNone/>
            </a:lvl3pPr>
            <a:lvl4pPr marL="0" indent="0" algn="ctr" defTabSz="821531">
              <a:spcBef>
                <a:spcPts val="0"/>
              </a:spcBef>
              <a:buSzTx/>
              <a:buNone/>
            </a:lvl4pPr>
            <a:lvl5pPr marL="0" indent="0" algn="ctr" defTabSz="821531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antonia.mey@ed.ac.uk" TargetMode="External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jpeg"/><Relationship Id="rId7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.tif"/><Relationship Id="rId6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-Driven Chemistry:…"/>
          <p:cNvSpPr txBox="1"/>
          <p:nvPr>
            <p:ph type="ctrTitle"/>
          </p:nvPr>
        </p:nvSpPr>
        <p:spPr>
          <a:xfrm>
            <a:off x="3935355" y="712039"/>
            <a:ext cx="16513290" cy="3654558"/>
          </a:xfrm>
          <a:prstGeom prst="rect">
            <a:avLst/>
          </a:prstGeom>
        </p:spPr>
        <p:txBody>
          <a:bodyPr lIns="71437" tIns="71437" rIns="71437" bIns="71437"/>
          <a:lstStyle/>
          <a:p>
            <a:pPr defTabSz="821531">
              <a:defRPr sz="10000"/>
            </a:pPr>
            <a:r>
              <a:t>Data-Driven Chemistry:</a:t>
            </a:r>
          </a:p>
          <a:p>
            <a:pPr defTabSz="821531">
              <a:defRPr sz="10000"/>
            </a:pPr>
            <a:r>
              <a:t>Fitting data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7603" y="7427077"/>
            <a:ext cx="641814" cy="64181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om 214 JBB"/>
          <p:cNvSpPr txBox="1"/>
          <p:nvPr/>
        </p:nvSpPr>
        <p:spPr>
          <a:xfrm>
            <a:off x="11035696" y="8415470"/>
            <a:ext cx="301581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/>
            </a:lvl1pPr>
          </a:lstStyle>
          <a:p>
            <a:pPr/>
            <a:r>
              <a:t>Room 214 JBB</a:t>
            </a:r>
          </a:p>
        </p:txBody>
      </p:sp>
      <p:sp>
        <p:nvSpPr>
          <p:cNvPr id="131" name="antonia.mey@ed.ac.uk"/>
          <p:cNvSpPr txBox="1"/>
          <p:nvPr/>
        </p:nvSpPr>
        <p:spPr>
          <a:xfrm>
            <a:off x="10856029" y="7429804"/>
            <a:ext cx="449917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antonia.mey@ed.ac.uk</a:t>
            </a:r>
          </a:p>
        </p:txBody>
      </p:sp>
      <p:sp>
        <p:nvSpPr>
          <p:cNvPr id="132" name="Dr Antonia Mey"/>
          <p:cNvSpPr txBox="1"/>
          <p:nvPr/>
        </p:nvSpPr>
        <p:spPr>
          <a:xfrm>
            <a:off x="9920605" y="5606704"/>
            <a:ext cx="4542791" cy="120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0" sz="5000"/>
            </a:lvl1pPr>
          </a:lstStyle>
          <a:p>
            <a:pPr/>
            <a:r>
              <a:t>Dr Antonia Mey</a:t>
            </a:r>
          </a:p>
        </p:txBody>
      </p:sp>
      <p:pic>
        <p:nvPicPr>
          <p:cNvPr id="133" name="Screenshot 2022-10-17 at 15.38.29.png" descr="Screenshot 2022-10-17 at 15.3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84725" y="8269875"/>
            <a:ext cx="847570" cy="917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he more parameters the better the fit?"/>
          <p:cNvSpPr txBox="1"/>
          <p:nvPr/>
        </p:nvSpPr>
        <p:spPr>
          <a:xfrm>
            <a:off x="4952555" y="167234"/>
            <a:ext cx="14478890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The more parameters the better the fit?</a:t>
            </a:r>
          </a:p>
        </p:txBody>
      </p:sp>
      <p:sp>
        <p:nvSpPr>
          <p:cNvPr id="259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6240" y="1561277"/>
            <a:ext cx="14592067" cy="10950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80858" y="3855374"/>
            <a:ext cx="8538270" cy="7794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he more parameters the better the fit?"/>
          <p:cNvSpPr txBox="1"/>
          <p:nvPr/>
        </p:nvSpPr>
        <p:spPr>
          <a:xfrm>
            <a:off x="4952555" y="167234"/>
            <a:ext cx="14478890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The more parameters the better the fit?</a:t>
            </a:r>
          </a:p>
        </p:txBody>
      </p:sp>
      <p:sp>
        <p:nvSpPr>
          <p:cNvPr id="267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80858" y="3855374"/>
            <a:ext cx="8538270" cy="7794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5459" y="1391004"/>
            <a:ext cx="13231359" cy="991207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N points can be perfectly fitted with an N-1 order polynomial"/>
          <p:cNvSpPr txBox="1"/>
          <p:nvPr/>
        </p:nvSpPr>
        <p:spPr>
          <a:xfrm>
            <a:off x="572137" y="11763248"/>
            <a:ext cx="17291686" cy="88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0" sz="5000"/>
            </a:pPr>
            <a:r>
              <a:rPr i="1"/>
              <a:t>N</a:t>
            </a:r>
            <a:r>
              <a:t> points can be perfectly fitted with an N-1 order polynomial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Finding the line of best fit: an example"/>
          <p:cNvSpPr txBox="1"/>
          <p:nvPr/>
        </p:nvSpPr>
        <p:spPr>
          <a:xfrm>
            <a:off x="5208587" y="167234"/>
            <a:ext cx="13966826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Finding the line of best fit: an example</a:t>
            </a:r>
          </a:p>
        </p:txBody>
      </p:sp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2802" y="2520625"/>
            <a:ext cx="9626601" cy="957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2889" y="7531042"/>
            <a:ext cx="14732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Now the model is the line of best fit that will allow us to identify an unknown concentration"/>
          <p:cNvSpPr txBox="1"/>
          <p:nvPr/>
        </p:nvSpPr>
        <p:spPr>
          <a:xfrm>
            <a:off x="15244430" y="3755369"/>
            <a:ext cx="7152261" cy="16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3200"/>
            </a:lvl1pPr>
          </a:lstStyle>
          <a:p>
            <a:pPr/>
            <a:r>
              <a:t>Now the model is the line of best fit that will allow us to identify an unknown concentration</a:t>
            </a:r>
          </a:p>
        </p:txBody>
      </p:sp>
      <p:sp>
        <p:nvSpPr>
          <p:cNvPr id="141" name="How do we find the line of best fit?"/>
          <p:cNvSpPr txBox="1"/>
          <p:nvPr/>
        </p:nvSpPr>
        <p:spPr>
          <a:xfrm>
            <a:off x="15244430" y="7899918"/>
            <a:ext cx="7152261" cy="1673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How do we find the line of best fit?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ata Fitting is an Optimisation Problem"/>
          <p:cNvSpPr txBox="1"/>
          <p:nvPr/>
        </p:nvSpPr>
        <p:spPr>
          <a:xfrm>
            <a:off x="4991036" y="167234"/>
            <a:ext cx="1440192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Data Fitting is an Optimisation Problem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5761" y="2398121"/>
            <a:ext cx="7858647" cy="5477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95741" y="2525036"/>
            <a:ext cx="7387601" cy="4789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35689" y="8578463"/>
            <a:ext cx="7658715" cy="3313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59532" y="7928519"/>
            <a:ext cx="5912000" cy="461375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Optimisation problem mathematically"/>
          <p:cNvSpPr txBox="1"/>
          <p:nvPr/>
        </p:nvSpPr>
        <p:spPr>
          <a:xfrm>
            <a:off x="5310314" y="167234"/>
            <a:ext cx="13763372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Optimisation problem mathematically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1) Define the parameters x of your problem…"/>
          <p:cNvSpPr txBox="1"/>
          <p:nvPr>
            <p:ph type="body" sz="quarter" idx="1"/>
          </p:nvPr>
        </p:nvSpPr>
        <p:spPr>
          <a:xfrm>
            <a:off x="518651" y="2686054"/>
            <a:ext cx="11358517" cy="4597307"/>
          </a:xfrm>
          <a:prstGeom prst="rect">
            <a:avLst/>
          </a:prstGeom>
        </p:spPr>
        <p:txBody>
          <a:bodyPr lIns="0" tIns="0" rIns="0" bIns="0"/>
          <a:lstStyle/>
          <a:p>
            <a:pPr indent="107999" algn="l" defTabSz="914400">
              <a:spcBef>
                <a:spcPts val="1500"/>
              </a:spcBef>
              <a:buFont typeface="Helvetica"/>
              <a:defRPr sz="4000"/>
            </a:pPr>
            <a:r>
              <a:t>1) Define the parameters </a:t>
            </a:r>
            <a:r>
              <a:rPr b="1"/>
              <a:t>x</a:t>
            </a:r>
            <a:r>
              <a:t> of your problem</a:t>
            </a:r>
          </a:p>
          <a:p>
            <a:pPr indent="107999" algn="l" defTabSz="914400">
              <a:spcBef>
                <a:spcPts val="1500"/>
              </a:spcBef>
              <a:buFont typeface="Helvetica"/>
              <a:defRPr sz="4000"/>
            </a:pPr>
            <a:r>
              <a:t>2) Let y=f(</a:t>
            </a:r>
            <a:r>
              <a:rPr b="1"/>
              <a:t>x</a:t>
            </a:r>
            <a:r>
              <a:t>) a function associating a score to every parameter combination in a subset of Euclidean space </a:t>
            </a:r>
            <a:r>
              <a:rPr b="1"/>
              <a:t>R</a:t>
            </a:r>
            <a:r>
              <a:rPr baseline="30599"/>
              <a:t>n</a:t>
            </a:r>
            <a:endParaRPr baseline="30599" i="1"/>
          </a:p>
          <a:p>
            <a:pPr indent="107999" algn="l" defTabSz="914400">
              <a:spcBef>
                <a:spcPts val="1500"/>
              </a:spcBef>
              <a:buFont typeface="Helvetica"/>
              <a:defRPr sz="4000"/>
            </a:pPr>
            <a:r>
              <a:t>3) find </a:t>
            </a:r>
            <a:r>
              <a:rPr b="1"/>
              <a:t>x* </a:t>
            </a:r>
            <a:r>
              <a:t>such that f(</a:t>
            </a:r>
            <a:r>
              <a:rPr b="1"/>
              <a:t>x*</a:t>
            </a:r>
            <a:r>
              <a:t>) &lt; f(</a:t>
            </a:r>
            <a:r>
              <a:rPr b="1"/>
              <a:t>x</a:t>
            </a:r>
            <a:r>
              <a:t>) for all </a:t>
            </a:r>
            <a:r>
              <a:rPr b="1"/>
              <a:t>x </a:t>
            </a:r>
            <a:r>
              <a:t>(a.k.a. </a:t>
            </a:r>
            <a:r>
              <a:rPr i="1"/>
              <a:t>minimization</a:t>
            </a:r>
            <a:r>
              <a:t>)</a:t>
            </a:r>
          </a:p>
        </p:txBody>
      </p:sp>
      <p:sp>
        <p:nvSpPr>
          <p:cNvPr id="157" name="TextBox 7"/>
          <p:cNvSpPr txBox="1"/>
          <p:nvPr/>
        </p:nvSpPr>
        <p:spPr>
          <a:xfrm>
            <a:off x="771847" y="8407886"/>
            <a:ext cx="11119105" cy="254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sz="4000"/>
            </a:pPr>
            <a:r>
              <a:t>Definitions:</a:t>
            </a:r>
          </a:p>
          <a:p>
            <a:pPr marL="457200" indent="-457200" algn="l" defTabSz="914400">
              <a:buSzPct val="100000"/>
              <a:buFont typeface="Arial"/>
              <a:buChar char="•"/>
              <a:defRPr b="0" sz="4000"/>
            </a:pPr>
            <a:r>
              <a:rPr i="1"/>
              <a:t>parameters </a:t>
            </a:r>
            <a:r>
              <a:rPr b="1" i="1"/>
              <a:t>x</a:t>
            </a:r>
            <a:r>
              <a:t>: (sometimes) degrees of freedom</a:t>
            </a:r>
          </a:p>
          <a:p>
            <a:pPr marL="457200" indent="-457200" algn="l" defTabSz="914400">
              <a:buSzPct val="100000"/>
              <a:buFont typeface="Arial"/>
              <a:buChar char="•"/>
              <a:defRPr b="0" sz="4000"/>
            </a:pPr>
            <a:r>
              <a:rPr i="1"/>
              <a:t>subset of Euclidean space</a:t>
            </a:r>
            <a:r>
              <a:t>: search space</a:t>
            </a:r>
          </a:p>
          <a:p>
            <a:pPr marL="457200" indent="-457200" algn="l" defTabSz="914400">
              <a:buSzPct val="100000"/>
              <a:buFont typeface="Arial"/>
              <a:buChar char="•"/>
              <a:defRPr b="0" sz="4000"/>
            </a:pPr>
            <a:r>
              <a:rPr i="1"/>
              <a:t>f(x)</a:t>
            </a:r>
            <a:r>
              <a:t>: fitness / scoring / objective / cost function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12663200" y="2519193"/>
            <a:ext cx="10266571" cy="8606424"/>
            <a:chOff x="0" y="0"/>
            <a:chExt cx="10266569" cy="8606423"/>
          </a:xfrm>
        </p:grpSpPr>
        <p:pic>
          <p:nvPicPr>
            <p:cNvPr id="158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449092"/>
              <a:ext cx="9297228" cy="4833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Content Placeholder 2"/>
            <p:cNvSpPr txBox="1"/>
            <p:nvPr/>
          </p:nvSpPr>
          <p:spPr>
            <a:xfrm>
              <a:off x="620073" y="6601347"/>
              <a:ext cx="9061700" cy="200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07999" algn="l" defTabSz="914400">
                <a:spcBef>
                  <a:spcPts val="1500"/>
                </a:spcBef>
                <a:defRPr b="0" sz="4000"/>
              </a:pPr>
              <a:r>
                <a:t>the function has </a:t>
              </a:r>
              <a:r>
                <a:rPr i="1"/>
                <a:t>only</a:t>
              </a:r>
              <a:r>
                <a:t> </a:t>
              </a:r>
              <a:r>
                <a:rPr i="1"/>
                <a:t>one</a:t>
              </a:r>
              <a:r>
                <a:t> minimum</a:t>
              </a:r>
            </a:p>
            <a:p>
              <a:pPr indent="107999" algn="l" defTabSz="914400">
                <a:spcBef>
                  <a:spcPts val="1500"/>
                </a:spcBef>
                <a:defRPr b="0" sz="4000"/>
              </a:pPr>
              <a:r>
                <a:t>demonstrating that a problem is convex is a </a:t>
              </a:r>
              <a:r>
                <a:rPr i="1"/>
                <a:t>big </a:t>
              </a:r>
              <a:r>
                <a:t>deal!</a:t>
              </a:r>
            </a:p>
          </p:txBody>
        </p:sp>
        <p:sp>
          <p:nvSpPr>
            <p:cNvPr id="160" name="Content Placeholder 2"/>
            <p:cNvSpPr txBox="1"/>
            <p:nvPr/>
          </p:nvSpPr>
          <p:spPr>
            <a:xfrm>
              <a:off x="35277" y="0"/>
              <a:ext cx="10231293" cy="12960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indent="103679" algn="l" defTabSz="877823">
                <a:spcBef>
                  <a:spcPts val="1400"/>
                </a:spcBef>
                <a:buFont typeface="Helvetica"/>
                <a:defRPr sz="3839"/>
              </a:pPr>
              <a:r>
                <a:t>Convex function</a:t>
              </a:r>
              <a:r>
                <a:rPr b="0"/>
                <a:t>: iff the segments connecting any two points on the function, lie above it</a:t>
              </a:r>
            </a:p>
          </p:txBody>
        </p:sp>
      </p:grpSp>
      <p:sp>
        <p:nvSpPr>
          <p:cNvPr id="162" name="What is a good objective function?"/>
          <p:cNvSpPr txBox="1"/>
          <p:nvPr/>
        </p:nvSpPr>
        <p:spPr>
          <a:xfrm>
            <a:off x="887405" y="12073428"/>
            <a:ext cx="10621011" cy="89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What is a good objective function?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3"/>
      <p:bldP build="p" bldLvl="1" animBg="1" rev="0" advAuto="0" spid="156" grpId="1"/>
      <p:bldP build="whole" bldLvl="1" animBg="1" rev="0" advAuto="0" spid="162" grpId="4"/>
      <p:bldP build="whole" bldLvl="1" animBg="1" rev="0" advAuto="0" spid="15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inear regression means finding the minimum of an objective function"/>
          <p:cNvSpPr txBox="1"/>
          <p:nvPr/>
        </p:nvSpPr>
        <p:spPr>
          <a:xfrm>
            <a:off x="3658552" y="322300"/>
            <a:ext cx="17066896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4000"/>
            </a:lvl1pPr>
          </a:lstStyle>
          <a:p>
            <a:pPr/>
            <a:r>
              <a:t>Linear regression means finding the minimum of an objective function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9" name="Group"/>
          <p:cNvGrpSpPr/>
          <p:nvPr/>
        </p:nvGrpSpPr>
        <p:grpSpPr>
          <a:xfrm>
            <a:off x="3279779" y="1863383"/>
            <a:ext cx="4876295" cy="5292383"/>
            <a:chOff x="0" y="0"/>
            <a:chExt cx="4876293" cy="5292381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2652" y="0"/>
              <a:ext cx="4150989" cy="3958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he blue line is meant to fit the green data points."/>
            <p:cNvSpPr txBox="1"/>
            <p:nvPr/>
          </p:nvSpPr>
          <p:spPr>
            <a:xfrm>
              <a:off x="0" y="4170695"/>
              <a:ext cx="4876294" cy="1121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821531">
                <a:defRPr sz="3200"/>
              </a:pPr>
              <a:r>
                <a:rPr b="0"/>
                <a:t>The blue line is meant to</a:t>
              </a:r>
              <a:r>
                <a:t> fit </a:t>
              </a:r>
              <a:r>
                <a:rPr b="0"/>
                <a:t>the green data points.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8475765" y="1739865"/>
            <a:ext cx="5397163" cy="5657405"/>
            <a:chOff x="0" y="0"/>
            <a:chExt cx="5397161" cy="5657404"/>
          </a:xfrm>
        </p:grpSpPr>
        <p:pic>
          <p:nvPicPr>
            <p:cNvPr id="17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369365" cy="3958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Red arrows are a called residuals and small arrows mean a good fit."/>
            <p:cNvSpPr txBox="1"/>
            <p:nvPr/>
          </p:nvSpPr>
          <p:spPr>
            <a:xfrm>
              <a:off x="520868" y="4052708"/>
              <a:ext cx="4876294" cy="1604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821531">
                <a:defRPr sz="3200"/>
              </a:pPr>
              <a:r>
                <a:rPr b="0"/>
                <a:t>Red arrows are a called</a:t>
              </a:r>
              <a:r>
                <a:t> residuals </a:t>
              </a:r>
              <a:r>
                <a:rPr b="0"/>
                <a:t>and small arrows mean a good fit.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4527166" y="1649826"/>
            <a:ext cx="5196104" cy="5747239"/>
            <a:chOff x="0" y="0"/>
            <a:chExt cx="5196103" cy="5747238"/>
          </a:xfrm>
        </p:grpSpPr>
        <p:pic>
          <p:nvPicPr>
            <p:cNvPr id="17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150988" cy="4139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The objective is to minimise the mean square error"/>
            <p:cNvSpPr txBox="1"/>
            <p:nvPr/>
          </p:nvSpPr>
          <p:spPr>
            <a:xfrm>
              <a:off x="319809" y="4142951"/>
              <a:ext cx="4876295" cy="1604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821531">
                <a:defRPr sz="3200"/>
              </a:pPr>
              <a:r>
                <a:rPr b="0"/>
                <a:t>The objective is to </a:t>
              </a:r>
              <a:r>
                <a:t>minimise the mean square error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800357" y="8917385"/>
            <a:ext cx="12990464" cy="2694557"/>
            <a:chOff x="0" y="0"/>
            <a:chExt cx="12990463" cy="2694555"/>
          </a:xfrm>
        </p:grpSpPr>
        <p:grpSp>
          <p:nvGrpSpPr>
            <p:cNvPr id="181" name="Group"/>
            <p:cNvGrpSpPr/>
            <p:nvPr/>
          </p:nvGrpSpPr>
          <p:grpSpPr>
            <a:xfrm>
              <a:off x="-1" y="-1"/>
              <a:ext cx="12990465" cy="2694557"/>
              <a:chOff x="0" y="0"/>
              <a:chExt cx="12990463" cy="2694555"/>
            </a:xfrm>
          </p:grpSpPr>
          <p:pic>
            <p:nvPicPr>
              <p:cNvPr id="17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4597400" cy="939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7" name="is the number of data points,…"/>
              <p:cNvSpPr txBox="1"/>
              <p:nvPr/>
            </p:nvSpPr>
            <p:spPr>
              <a:xfrm>
                <a:off x="542101" y="1115259"/>
                <a:ext cx="12448363" cy="1579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 algn="l" defTabSz="821531">
                  <a:defRPr b="0" sz="3200"/>
                </a:pPr>
                <a:r>
                  <a:t>is the number of data points,   </a:t>
                </a:r>
              </a:p>
              <a:p>
                <a:pPr algn="l" defTabSz="821531">
                  <a:defRPr b="0" sz="3200"/>
                </a:pPr>
                <a:r>
                  <a:t>is the observed value (i.e. the measured data point),   </a:t>
                </a:r>
              </a:p>
              <a:p>
                <a:pPr algn="l" defTabSz="821531">
                  <a:defRPr b="0" sz="3200"/>
                </a:pPr>
                <a:r>
                  <a:t>is the predicted value (i.e. the value that lies on the line of best fit).   </a:t>
                </a:r>
              </a:p>
            </p:txBody>
          </p:sp>
          <p:pic>
            <p:nvPicPr>
              <p:cNvPr id="178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64866" y="1324930"/>
                <a:ext cx="254001" cy="215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7716" y="1708057"/>
                <a:ext cx="368301" cy="393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07716" y="2125674"/>
                <a:ext cx="368301" cy="520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2" name="MSE is called the objective function"/>
            <p:cNvSpPr txBox="1"/>
            <p:nvPr/>
          </p:nvSpPr>
          <p:spPr>
            <a:xfrm>
              <a:off x="4956720" y="167691"/>
              <a:ext cx="659739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MSE is called the objective function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2"/>
      <p:bldP build="whole" bldLvl="1" animBg="1" rev="0" advAuto="0" spid="183" grpId="3"/>
      <p:bldP build="whole" bldLvl="1" animBg="1" rev="0" advAuto="0" spid="1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Finding the minimum in high dimensions"/>
          <p:cNvSpPr txBox="1"/>
          <p:nvPr/>
        </p:nvSpPr>
        <p:spPr>
          <a:xfrm>
            <a:off x="4787582" y="167234"/>
            <a:ext cx="14808836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Finding the minimum in high dimensions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923" y="1866257"/>
            <a:ext cx="45974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Using least squares let’s you find the best solution."/>
          <p:cNvSpPr txBox="1"/>
          <p:nvPr/>
        </p:nvSpPr>
        <p:spPr>
          <a:xfrm>
            <a:off x="7475307" y="1775233"/>
            <a:ext cx="14142960" cy="73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b="0" sz="4000"/>
            </a:lvl1pPr>
          </a:lstStyle>
          <a:p>
            <a:pPr/>
            <a:r>
              <a:t>Using least squares let’s you find the best solution.</a:t>
            </a:r>
          </a:p>
        </p:txBody>
      </p:sp>
      <p:sp>
        <p:nvSpPr>
          <p:cNvPr id="190" name="Rectangle"/>
          <p:cNvSpPr/>
          <p:nvPr/>
        </p:nvSpPr>
        <p:spPr>
          <a:xfrm>
            <a:off x="5048632" y="8616087"/>
            <a:ext cx="820392" cy="5176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8500142" y="11478312"/>
            <a:ext cx="3155676" cy="6338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15068756" y="4584095"/>
            <a:ext cx="7520528" cy="8112733"/>
            <a:chOff x="0" y="1283525"/>
            <a:chExt cx="7520527" cy="8112730"/>
          </a:xfrm>
        </p:grpSpPr>
        <p:sp>
          <p:nvSpPr>
            <p:cNvPr id="192" name="Group"/>
            <p:cNvSpPr/>
            <p:nvPr/>
          </p:nvSpPr>
          <p:spPr>
            <a:xfrm>
              <a:off x="0" y="1283525"/>
              <a:ext cx="75205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457200">
                <a:defRPr b="0" sz="4000"/>
              </a:lvl1pPr>
            </a:lstStyle>
            <a:p>
              <a:pPr/>
              <a:r>
                <a:t>There are different algorithms that let you find the minimum of an objective function.</a:t>
              </a:r>
            </a:p>
          </p:txBody>
        </p:sp>
        <p:pic>
          <p:nvPicPr>
            <p:cNvPr id="193" name="Screenshot 2022-11-02 at 12.13.49.png" descr="Screenshot 2022-11-02 at 12.13.4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2560" y="2424470"/>
              <a:ext cx="4995410" cy="69717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4741" y="5715639"/>
            <a:ext cx="5727701" cy="563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89299" y="5715639"/>
            <a:ext cx="55626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ar Least Squares: A Summary"/>
          <p:cNvSpPr txBox="1"/>
          <p:nvPr/>
        </p:nvSpPr>
        <p:spPr>
          <a:xfrm>
            <a:off x="5968301" y="167234"/>
            <a:ext cx="1244739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Linear Least Squares: A Summary</a:t>
            </a:r>
          </a:p>
        </p:txBody>
      </p:sp>
      <p:sp>
        <p:nvSpPr>
          <p:cNvPr id="200" name="Model predicts values for each datapoint"/>
          <p:cNvSpPr txBox="1"/>
          <p:nvPr/>
        </p:nvSpPr>
        <p:spPr>
          <a:xfrm>
            <a:off x="10291904" y="2793963"/>
            <a:ext cx="807184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/>
            </a:lvl1pPr>
          </a:lstStyle>
          <a:p>
            <a:pPr/>
            <a:r>
              <a:t>Model predicts values for each datapoint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0350" y="3699085"/>
            <a:ext cx="3543300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4" name="Group"/>
          <p:cNvGrpSpPr/>
          <p:nvPr/>
        </p:nvGrpSpPr>
        <p:grpSpPr>
          <a:xfrm>
            <a:off x="1464127" y="8010198"/>
            <a:ext cx="4596467" cy="1848200"/>
            <a:chOff x="0" y="307047"/>
            <a:chExt cx="4596465" cy="1848199"/>
          </a:xfrm>
        </p:grpSpPr>
        <p:sp>
          <p:nvSpPr>
            <p:cNvPr id="202" name="The best model minimizes the sum of squared residuals"/>
            <p:cNvSpPr/>
            <p:nvPr/>
          </p:nvSpPr>
          <p:spPr>
            <a:xfrm>
              <a:off x="0" y="3070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marL="146050" algn="l" defTabSz="457200">
                <a:defRPr b="0" sz="3200"/>
              </a:lvl1pPr>
            </a:lstStyle>
            <a:p>
              <a:pPr/>
              <a:r>
                <a:t>The best model minimizes the sum of squared residuals</a:t>
              </a:r>
            </a:p>
          </p:txBody>
        </p:sp>
        <p:pic>
          <p:nvPicPr>
            <p:cNvPr id="20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9165" y="821747"/>
              <a:ext cx="3797301" cy="1333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6" name="Immagine 22" descr="Immagin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736" y="2210439"/>
            <a:ext cx="8276924" cy="5517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5" name="Group"/>
          <p:cNvGrpSpPr/>
          <p:nvPr/>
        </p:nvGrpSpPr>
        <p:grpSpPr>
          <a:xfrm>
            <a:off x="2074079" y="2960887"/>
            <a:ext cx="14972556" cy="4257579"/>
            <a:chOff x="0" y="0"/>
            <a:chExt cx="14972555" cy="4257578"/>
          </a:xfrm>
        </p:grpSpPr>
        <p:grpSp>
          <p:nvGrpSpPr>
            <p:cNvPr id="209" name="Group"/>
            <p:cNvGrpSpPr/>
            <p:nvPr/>
          </p:nvGrpSpPr>
          <p:grpSpPr>
            <a:xfrm>
              <a:off x="8120320" y="1616204"/>
              <a:ext cx="6852236" cy="1258559"/>
              <a:chOff x="0" y="0"/>
              <a:chExt cx="6852234" cy="1258558"/>
            </a:xfrm>
          </p:grpSpPr>
          <p:sp>
            <p:nvSpPr>
              <p:cNvPr id="207" name="Residuals quantify prediction error"/>
              <p:cNvSpPr txBox="1"/>
              <p:nvPr/>
            </p:nvSpPr>
            <p:spPr>
              <a:xfrm>
                <a:off x="0" y="0"/>
                <a:ext cx="6852235" cy="626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defTabSz="821531">
                  <a:defRPr sz="3200"/>
                </a:lvl1pPr>
              </a:lstStyle>
              <a:p>
                <a:pPr/>
                <a:r>
                  <a:t>Residuals quantify prediction error</a:t>
                </a:r>
              </a:p>
            </p:txBody>
          </p:sp>
          <p:pic>
            <p:nvPicPr>
              <p:cNvPr id="208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88986" y="788658"/>
                <a:ext cx="44577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4" name="Gruppo 9221"/>
            <p:cNvGrpSpPr/>
            <p:nvPr/>
          </p:nvGrpSpPr>
          <p:grpSpPr>
            <a:xfrm>
              <a:off x="-1" y="-1"/>
              <a:ext cx="6063817" cy="4257580"/>
              <a:chOff x="0" y="0"/>
              <a:chExt cx="6063815" cy="4257578"/>
            </a:xfrm>
          </p:grpSpPr>
          <p:grpSp>
            <p:nvGrpSpPr>
              <p:cNvPr id="212" name="Gruppo 26"/>
              <p:cNvGrpSpPr/>
              <p:nvPr/>
            </p:nvGrpSpPr>
            <p:grpSpPr>
              <a:xfrm>
                <a:off x="1945011" y="3147061"/>
                <a:ext cx="218115" cy="590052"/>
                <a:chOff x="0" y="0"/>
                <a:chExt cx="218114" cy="590050"/>
              </a:xfrm>
            </p:grpSpPr>
            <p:sp>
              <p:nvSpPr>
                <p:cNvPr id="210" name="Segno di moltiplicazione 27"/>
                <p:cNvSpPr/>
                <p:nvPr/>
              </p:nvSpPr>
              <p:spPr>
                <a:xfrm>
                  <a:off x="0" y="0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1" name="Connettore diritto 28"/>
                <p:cNvSpPr/>
                <p:nvPr/>
              </p:nvSpPr>
              <p:spPr>
                <a:xfrm flipV="1">
                  <a:off x="107582" y="111488"/>
                  <a:ext cx="1" cy="478563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15" name="Gruppo 30"/>
              <p:cNvGrpSpPr/>
              <p:nvPr/>
            </p:nvGrpSpPr>
            <p:grpSpPr>
              <a:xfrm>
                <a:off x="1299115" y="3129723"/>
                <a:ext cx="218115" cy="565578"/>
                <a:chOff x="0" y="0"/>
                <a:chExt cx="218114" cy="565576"/>
              </a:xfrm>
            </p:grpSpPr>
            <p:sp>
              <p:nvSpPr>
                <p:cNvPr id="213" name="Segno di moltiplicazione 31"/>
                <p:cNvSpPr/>
                <p:nvPr/>
              </p:nvSpPr>
              <p:spPr>
                <a:xfrm>
                  <a:off x="0" y="324175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4" name="Connettore diritto 32"/>
                <p:cNvSpPr/>
                <p:nvPr/>
              </p:nvSpPr>
              <p:spPr>
                <a:xfrm flipH="1">
                  <a:off x="107582" y="0"/>
                  <a:ext cx="1476" cy="435664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18" name="Gruppo 33"/>
              <p:cNvGrpSpPr/>
              <p:nvPr/>
            </p:nvGrpSpPr>
            <p:grpSpPr>
              <a:xfrm>
                <a:off x="651583" y="3634260"/>
                <a:ext cx="218115" cy="241402"/>
                <a:chOff x="0" y="0"/>
                <a:chExt cx="218114" cy="241401"/>
              </a:xfrm>
            </p:grpSpPr>
            <p:sp>
              <p:nvSpPr>
                <p:cNvPr id="216" name="Segno di moltiplicazione 34"/>
                <p:cNvSpPr/>
                <p:nvPr/>
              </p:nvSpPr>
              <p:spPr>
                <a:xfrm>
                  <a:off x="0" y="0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7" name="Connettore diritto 35"/>
                <p:cNvSpPr/>
                <p:nvPr/>
              </p:nvSpPr>
              <p:spPr>
                <a:xfrm flipV="1">
                  <a:off x="107582" y="30288"/>
                  <a:ext cx="1" cy="121743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21" name="Gruppo 36"/>
              <p:cNvGrpSpPr/>
              <p:nvPr/>
            </p:nvGrpSpPr>
            <p:grpSpPr>
              <a:xfrm>
                <a:off x="0" y="3666178"/>
                <a:ext cx="218115" cy="591401"/>
                <a:chOff x="0" y="0"/>
                <a:chExt cx="218114" cy="591400"/>
              </a:xfrm>
            </p:grpSpPr>
            <p:sp>
              <p:nvSpPr>
                <p:cNvPr id="219" name="Segno di moltiplicazione 37"/>
                <p:cNvSpPr/>
                <p:nvPr/>
              </p:nvSpPr>
              <p:spPr>
                <a:xfrm>
                  <a:off x="0" y="0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0" name="Connettore diritto 38"/>
                <p:cNvSpPr/>
                <p:nvPr/>
              </p:nvSpPr>
              <p:spPr>
                <a:xfrm flipV="1">
                  <a:off x="104284" y="112837"/>
                  <a:ext cx="1" cy="478564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24" name="Gruppo 39"/>
              <p:cNvGrpSpPr/>
              <p:nvPr/>
            </p:nvGrpSpPr>
            <p:grpSpPr>
              <a:xfrm>
                <a:off x="3239475" y="2463416"/>
                <a:ext cx="218115" cy="307919"/>
                <a:chOff x="0" y="0"/>
                <a:chExt cx="218114" cy="307917"/>
              </a:xfrm>
            </p:grpSpPr>
            <p:sp>
              <p:nvSpPr>
                <p:cNvPr id="222" name="Segno di moltiplicazione 40"/>
                <p:cNvSpPr/>
                <p:nvPr/>
              </p:nvSpPr>
              <p:spPr>
                <a:xfrm>
                  <a:off x="0" y="0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3" name="Connettore diritto 41"/>
                <p:cNvSpPr/>
                <p:nvPr/>
              </p:nvSpPr>
              <p:spPr>
                <a:xfrm flipH="1" flipV="1">
                  <a:off x="107582" y="111488"/>
                  <a:ext cx="1476" cy="19643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27" name="Gruppo 42"/>
              <p:cNvGrpSpPr/>
              <p:nvPr/>
            </p:nvGrpSpPr>
            <p:grpSpPr>
              <a:xfrm>
                <a:off x="3884554" y="1486271"/>
                <a:ext cx="218115" cy="739985"/>
                <a:chOff x="0" y="0"/>
                <a:chExt cx="218114" cy="739983"/>
              </a:xfrm>
            </p:grpSpPr>
            <p:sp>
              <p:nvSpPr>
                <p:cNvPr id="225" name="Segno di moltiplicazione 43"/>
                <p:cNvSpPr/>
                <p:nvPr/>
              </p:nvSpPr>
              <p:spPr>
                <a:xfrm>
                  <a:off x="0" y="498582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6" name="Connettore diritto 44"/>
                <p:cNvSpPr/>
                <p:nvPr/>
              </p:nvSpPr>
              <p:spPr>
                <a:xfrm flipH="1">
                  <a:off x="107582" y="-1"/>
                  <a:ext cx="1476" cy="610072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228" name="Segno di moltiplicazione 46"/>
              <p:cNvSpPr/>
              <p:nvPr/>
            </p:nvSpPr>
            <p:spPr>
              <a:xfrm>
                <a:off x="5201134" y="739041"/>
                <a:ext cx="218115" cy="24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90"/>
                    </a:moveTo>
                    <a:lnTo>
                      <a:pt x="5576" y="0"/>
                    </a:lnTo>
                    <a:lnTo>
                      <a:pt x="10800" y="5676"/>
                    </a:lnTo>
                    <a:lnTo>
                      <a:pt x="16024" y="0"/>
                    </a:lnTo>
                    <a:lnTo>
                      <a:pt x="21600" y="4190"/>
                    </a:lnTo>
                    <a:lnTo>
                      <a:pt x="15516" y="10800"/>
                    </a:lnTo>
                    <a:lnTo>
                      <a:pt x="21600" y="17410"/>
                    </a:lnTo>
                    <a:lnTo>
                      <a:pt x="16024" y="21600"/>
                    </a:lnTo>
                    <a:lnTo>
                      <a:pt x="10800" y="15924"/>
                    </a:lnTo>
                    <a:lnTo>
                      <a:pt x="5576" y="21600"/>
                    </a:lnTo>
                    <a:lnTo>
                      <a:pt x="0" y="17410"/>
                    </a:lnTo>
                    <a:lnTo>
                      <a:pt x="6084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231" name="Gruppo 48"/>
              <p:cNvGrpSpPr/>
              <p:nvPr/>
            </p:nvGrpSpPr>
            <p:grpSpPr>
              <a:xfrm>
                <a:off x="4536137" y="1374783"/>
                <a:ext cx="218115" cy="241402"/>
                <a:chOff x="0" y="0"/>
                <a:chExt cx="218114" cy="241401"/>
              </a:xfrm>
            </p:grpSpPr>
            <p:sp>
              <p:nvSpPr>
                <p:cNvPr id="229" name="Segno di moltiplicazione 49"/>
                <p:cNvSpPr/>
                <p:nvPr/>
              </p:nvSpPr>
              <p:spPr>
                <a:xfrm>
                  <a:off x="0" y="0"/>
                  <a:ext cx="218115" cy="241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90"/>
                      </a:moveTo>
                      <a:lnTo>
                        <a:pt x="5576" y="0"/>
                      </a:lnTo>
                      <a:lnTo>
                        <a:pt x="10800" y="5676"/>
                      </a:lnTo>
                      <a:lnTo>
                        <a:pt x="16024" y="0"/>
                      </a:lnTo>
                      <a:lnTo>
                        <a:pt x="21600" y="4190"/>
                      </a:lnTo>
                      <a:lnTo>
                        <a:pt x="15516" y="10800"/>
                      </a:lnTo>
                      <a:lnTo>
                        <a:pt x="21600" y="17410"/>
                      </a:lnTo>
                      <a:lnTo>
                        <a:pt x="16024" y="21600"/>
                      </a:lnTo>
                      <a:lnTo>
                        <a:pt x="10800" y="15924"/>
                      </a:lnTo>
                      <a:lnTo>
                        <a:pt x="5576" y="21600"/>
                      </a:lnTo>
                      <a:lnTo>
                        <a:pt x="0" y="17410"/>
                      </a:lnTo>
                      <a:lnTo>
                        <a:pt x="6084" y="108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b="0"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0" name="Connettore diritto 50"/>
                <p:cNvSpPr/>
                <p:nvPr/>
              </p:nvSpPr>
              <p:spPr>
                <a:xfrm flipH="1" flipV="1">
                  <a:off x="107582" y="111488"/>
                  <a:ext cx="1476" cy="10866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914400">
                    <a:defRPr b="0"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232" name="Segno di moltiplicazione 52"/>
              <p:cNvSpPr/>
              <p:nvPr/>
            </p:nvSpPr>
            <p:spPr>
              <a:xfrm>
                <a:off x="5845701" y="0"/>
                <a:ext cx="218115" cy="241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90"/>
                    </a:moveTo>
                    <a:lnTo>
                      <a:pt x="5576" y="0"/>
                    </a:lnTo>
                    <a:lnTo>
                      <a:pt x="10800" y="5676"/>
                    </a:lnTo>
                    <a:lnTo>
                      <a:pt x="16024" y="0"/>
                    </a:lnTo>
                    <a:lnTo>
                      <a:pt x="21600" y="4190"/>
                    </a:lnTo>
                    <a:lnTo>
                      <a:pt x="15516" y="10800"/>
                    </a:lnTo>
                    <a:lnTo>
                      <a:pt x="21600" y="17410"/>
                    </a:lnTo>
                    <a:lnTo>
                      <a:pt x="16024" y="21600"/>
                    </a:lnTo>
                    <a:lnTo>
                      <a:pt x="10800" y="15924"/>
                    </a:lnTo>
                    <a:lnTo>
                      <a:pt x="5576" y="21600"/>
                    </a:lnTo>
                    <a:lnTo>
                      <a:pt x="0" y="17410"/>
                    </a:lnTo>
                    <a:lnTo>
                      <a:pt x="6084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b="0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3" name="Connettore diritto 58"/>
              <p:cNvSpPr/>
              <p:nvPr/>
            </p:nvSpPr>
            <p:spPr>
              <a:xfrm flipH="1" flipV="1">
                <a:off x="5308487" y="706256"/>
                <a:ext cx="1475" cy="19643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b="0"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238" name="Gruppo 9222"/>
          <p:cNvGrpSpPr/>
          <p:nvPr/>
        </p:nvGrpSpPr>
        <p:grpSpPr>
          <a:xfrm>
            <a:off x="4670229" y="4713303"/>
            <a:ext cx="228544" cy="1333501"/>
            <a:chOff x="0" y="0"/>
            <a:chExt cx="228543" cy="1333500"/>
          </a:xfrm>
        </p:grpSpPr>
        <p:sp>
          <p:nvSpPr>
            <p:cNvPr id="236" name="Segno di moltiplicazione 62"/>
            <p:cNvSpPr/>
            <p:nvPr/>
          </p:nvSpPr>
          <p:spPr>
            <a:xfrm>
              <a:off x="0" y="1080555"/>
              <a:ext cx="228544" cy="25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190"/>
                  </a:moveTo>
                  <a:lnTo>
                    <a:pt x="5576" y="0"/>
                  </a:lnTo>
                  <a:lnTo>
                    <a:pt x="10800" y="5676"/>
                  </a:lnTo>
                  <a:lnTo>
                    <a:pt x="16024" y="0"/>
                  </a:lnTo>
                  <a:lnTo>
                    <a:pt x="21600" y="4190"/>
                  </a:lnTo>
                  <a:lnTo>
                    <a:pt x="15516" y="10800"/>
                  </a:lnTo>
                  <a:lnTo>
                    <a:pt x="21600" y="17410"/>
                  </a:lnTo>
                  <a:lnTo>
                    <a:pt x="16024" y="21600"/>
                  </a:lnTo>
                  <a:lnTo>
                    <a:pt x="10800" y="15924"/>
                  </a:lnTo>
                  <a:lnTo>
                    <a:pt x="5576" y="21600"/>
                  </a:lnTo>
                  <a:lnTo>
                    <a:pt x="0" y="17410"/>
                  </a:lnTo>
                  <a:lnTo>
                    <a:pt x="608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" name="Connettore diritto 63"/>
            <p:cNvSpPr/>
            <p:nvPr/>
          </p:nvSpPr>
          <p:spPr>
            <a:xfrm flipH="1">
              <a:off x="112726" y="0"/>
              <a:ext cx="1" cy="1197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8361676" y="9132125"/>
            <a:ext cx="12729583" cy="1435101"/>
            <a:chOff x="0" y="141947"/>
            <a:chExt cx="12729581" cy="1435100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593046" y="141947"/>
              <a:ext cx="15621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olve:"/>
            <p:cNvSpPr/>
            <p:nvPr/>
          </p:nvSpPr>
          <p:spPr>
            <a:xfrm>
              <a:off x="0" y="3070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821531">
                <a:defRPr b="0" sz="3200"/>
              </a:lvl1pPr>
            </a:lstStyle>
            <a:p>
              <a:pPr/>
              <a:r>
                <a:t>Solve:</a:t>
              </a:r>
            </a:p>
          </p:txBody>
        </p:sp>
        <p:sp>
          <p:nvSpPr>
            <p:cNvPr id="241" name="-&gt; find the minimum"/>
            <p:cNvSpPr/>
            <p:nvPr/>
          </p:nvSpPr>
          <p:spPr>
            <a:xfrm>
              <a:off x="3955258" y="360102"/>
              <a:ext cx="877432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b="0" sz="3200"/>
              </a:lvl1pPr>
            </a:lstStyle>
            <a:p>
              <a:pPr/>
              <a:r>
                <a:t>-&gt; find the minimum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  <p:bldP build="whole" bldLvl="1" animBg="1" rev="0" advAuto="0" spid="235" grpId="2"/>
      <p:bldP build="whole" bldLvl="1" animBg="1" rev="0" advAuto="0" spid="242" grpId="4"/>
      <p:bldP build="whole" bldLvl="1" animBg="1" rev="0" advAuto="0" spid="20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Finding the line of best fit in action"/>
          <p:cNvSpPr txBox="1"/>
          <p:nvPr/>
        </p:nvSpPr>
        <p:spPr>
          <a:xfrm>
            <a:off x="5843333" y="167234"/>
            <a:ext cx="12697334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Finding the line of best fit in action</a:t>
            </a:r>
          </a:p>
        </p:txBody>
      </p:sp>
      <p:pic>
        <p:nvPicPr>
          <p:cNvPr id="246" name="video_0.1.gif" descr="video_0.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666" y="1865061"/>
            <a:ext cx="10830668" cy="1083066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NugvkPhdRKTjie4vOEe8wEiinApyizaIeBk9frz3Q9dFmIP1P5njfDibEy2tuy7qIy7zRLHg86cVRzWuMAVfYTXc-45FyjyWcWaFrkU6tWZcudABerOM-DC5cXHqIQvyMGj_dL2kW2H78dKyHF-Hig.png" descr="NugvkPhdRKTjie4vOEe8wEiinApyizaIeBk9frz3Q9dFmIP1P5njfDibEy2tuy7qIy7zRLHg86cVRzWuMAVfYTXc-45FyjyWcWaFrkU6tWZcudABerOM-DC5cXHqIQvyMGj_dL2kW2H78dKyHF-H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8938" y="176438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Non-linear Least squares"/>
          <p:cNvSpPr txBox="1"/>
          <p:nvPr/>
        </p:nvSpPr>
        <p:spPr>
          <a:xfrm>
            <a:off x="7549451" y="167234"/>
            <a:ext cx="9285098" cy="106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6000"/>
            </a:lvl1pPr>
          </a:lstStyle>
          <a:p>
            <a:pPr/>
            <a:r>
              <a:t>Non-linear Least squares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1337" y="4503159"/>
            <a:ext cx="14280982" cy="6097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1402" y="5243747"/>
            <a:ext cx="5291807" cy="168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4652" y="8710879"/>
            <a:ext cx="6221974" cy="160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Non-linear combinations of model parameters, e.g. Michaelis Menten"/>
          <p:cNvSpPr txBox="1"/>
          <p:nvPr/>
        </p:nvSpPr>
        <p:spPr>
          <a:xfrm>
            <a:off x="1391913" y="2711714"/>
            <a:ext cx="16894684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4000"/>
            </a:lvl1pPr>
          </a:lstStyle>
          <a:p>
            <a:pPr/>
            <a:r>
              <a:t>Non-linear combinations of model parameters, e.g. Michaelis Menten</a:t>
            </a:r>
          </a:p>
        </p:txBody>
      </p:sp>
      <p:sp>
        <p:nvSpPr>
          <p:cNvPr id="255" name="Slide Number"/>
          <p:cNvSpPr txBox="1"/>
          <p:nvPr>
            <p:ph type="sldNum" sz="quarter" idx="4294967295"/>
          </p:nvPr>
        </p:nvSpPr>
        <p:spPr>
          <a:xfrm>
            <a:off x="22532136" y="12818987"/>
            <a:ext cx="350928" cy="517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