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6B34-40B7-4756-82F5-D87B3D9D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4CD0-3798-4B6A-BC61-0F39F1C70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052F-7DAE-47B4-9F59-94DD31FF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DE83-56D1-4885-922B-B5B892E8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4FBD-48F5-4B4E-99B7-33FB314E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5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C4EF-6CEF-437C-AD6A-C2071FAB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0534-D8B3-408D-ADFC-5314E587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8D4C-7298-43C7-933B-D2CBF89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5C2E-31EC-4BD6-95F1-F8AF477B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5925-DB2D-4460-A0EF-5578F9C3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460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C5719-53E5-413A-8089-2A623F25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A89B-E39F-49DD-8679-FA79E316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744B-18D6-44DB-B8AB-29D75A0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BC60-3C3A-4DB8-B745-F7A1009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0BB9-A3DC-4061-BC44-71E5370C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5063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FB5-6994-4838-88F8-4A99A77C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C68D-A72E-45CD-93E8-0F993F09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FBC-DEB2-4434-828E-6FC50ADB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1B75-25D2-4452-BADC-95A69398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EB7E-15DA-4F5A-ABCB-EF3F082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376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9236-02A5-49A6-B889-9B4915F3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2395-A170-4FAB-9FBD-07716B32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76E4-5FD1-42B9-8868-D5A8016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FD5E-D724-4DC6-A49C-69BBB8D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4E8F-B33A-4FE7-85A3-6E47531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809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546B-9192-47BA-9929-63C1C0C2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6028-5D5C-48C4-8046-DAA8852C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D8D5-E965-4160-A3AB-D4C7B58F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9B45-31FE-400E-A8CF-F4C95471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58BB6-4430-4BA9-89D6-582AB612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96B6-A49B-4F89-9B6F-2E36E3A3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74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03C7-1658-4CDB-95CF-3911BC9E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3B06-4145-472A-B6C8-77975F10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61EB0-9930-4FCD-A771-CB64E737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A4DE7-CE94-4900-A667-EC7BFBE10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F788C-A711-466D-A3BF-21234183F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F66EC-A112-47CA-B122-D745785A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434DD-962E-494C-9BBA-52D3B268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BB9FF-480C-4103-AC1F-5EBCBC90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286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1608-CF45-4239-8BA6-B090867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09F8-9EE4-44C8-9905-86A31321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CD07D-C1DC-44EF-A7E9-3AD7452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E945F-6CE6-48A7-AAA6-7062F187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132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BC645-F4DA-4354-BC39-65C2510B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225C9-C63B-43EC-8DFE-DB4EE164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61FB-191A-4678-A53F-B0B05419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680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322A-C129-49E8-BAF6-B5E24E4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6E9C-F10E-490D-A47A-646CC297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76AA9-5699-4DAF-99C2-3DF902E2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BC76-1DEC-469E-8C75-6C1D85A6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2514-ECD4-4E5D-9781-30F91348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137A-1B14-4F72-B7EF-FBA834B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898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BF28-2D9C-4CBF-ACA8-D6591C72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1F622-640F-469E-9442-EF32999F2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A8358-A0B0-46F1-9C01-57D038F3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B97BF-B8DD-4D72-884E-ECC442C8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C625-B9F1-42FA-BE18-97BBAC12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8AB4-1487-48C2-BBC5-D0BF28F0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1761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6150-F4AD-4E07-BE49-6E9ADF8E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B83D-6906-4346-B557-FD593FE8B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A24F-E7AF-497F-9471-D7380B47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5BF7-4C3F-458C-B7D3-66969838C848}" type="datetimeFigureOut">
              <a:rPr lang="lv-LV" smtClean="0"/>
              <a:t>25.08.2019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F6B5-E0D7-413F-B6B0-F2572C0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7F2E-6346-494F-8773-2D8382A33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C722-6487-45DE-A9A0-513E1FC58B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37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785D-9EB2-4303-99FB-47DBBC25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 NMT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F10BF-99A4-47A4-9552-82D6484A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Tilde</a:t>
            </a:r>
          </a:p>
        </p:txBody>
      </p:sp>
    </p:spTree>
    <p:extLst>
      <p:ext uri="{BB962C8B-B14F-4D97-AF65-F5344CB8AC3E}">
        <p14:creationId xmlns:p14="http://schemas.microsoft.com/office/powerpoint/2010/main" val="6614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D049-2EE9-4F8F-A93D-E6B36CA3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113D-8651-40BD-ADF6-3CC95EB4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 research has shown that NMT systems are not robust to noise in input data (e.g., </a:t>
            </a:r>
            <a:r>
              <a:rPr lang="en-GB" dirty="0" err="1"/>
              <a:t>Belinkov</a:t>
            </a:r>
            <a:r>
              <a:rPr lang="en-GB" dirty="0"/>
              <a:t> &amp; Bisk, 2018).</a:t>
            </a:r>
          </a:p>
          <a:p>
            <a:r>
              <a:rPr lang="en-GB" dirty="0"/>
              <a:t>Noise types: spelling mistakes, grammar mistakes, noise from speech recognition output (phonetic noise), foreign language noise, 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8E4DBD-A9B7-48BE-ABD9-B65C46FF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86834"/>
              </p:ext>
            </p:extLst>
          </p:nvPr>
        </p:nvGraphicFramePr>
        <p:xfrm>
          <a:off x="838201" y="4001294"/>
          <a:ext cx="10515599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733">
                  <a:extLst>
                    <a:ext uri="{9D8B030D-6E8A-4147-A177-3AD203B41FA5}">
                      <a16:colId xmlns:a16="http://schemas.microsoft.com/office/drawing/2014/main" val="781690091"/>
                    </a:ext>
                  </a:extLst>
                </a:gridCol>
                <a:gridCol w="6037866">
                  <a:extLst>
                    <a:ext uri="{9D8B030D-6E8A-4147-A177-3AD203B41FA5}">
                      <a16:colId xmlns:a16="http://schemas.microsoft.com/office/drawing/2014/main" val="15900415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>
                          <a:effectLst/>
                        </a:rPr>
                        <a:t>Es tagad atrodos Edinburgā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>
                          <a:effectLst/>
                        </a:rPr>
                        <a:t>I'm in Edinburgh now</a:t>
                      </a:r>
                      <a:endParaRPr lang="lv-LV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108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>
                          <a:effectLst/>
                        </a:rPr>
                        <a:t>Es tagad </a:t>
                      </a:r>
                      <a:r>
                        <a:rPr lang="lv-LV" sz="2800" u="none" strike="noStrike" dirty="0" err="1">
                          <a:effectLst/>
                        </a:rPr>
                        <a:t>at</a:t>
                      </a:r>
                      <a:r>
                        <a:rPr lang="lv-LV" sz="2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lv-LV" sz="2800" u="none" strike="noStrike" dirty="0" err="1">
                          <a:effectLst/>
                        </a:rPr>
                        <a:t>dos</a:t>
                      </a:r>
                      <a:r>
                        <a:rPr lang="lv-LV" sz="2800" u="none" strike="noStrike" dirty="0">
                          <a:effectLst/>
                        </a:rPr>
                        <a:t> Edinburgā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I'm </a:t>
                      </a:r>
                      <a:r>
                        <a:rPr lang="en-US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going to be</a:t>
                      </a:r>
                      <a:r>
                        <a:rPr lang="en-US" sz="2800" u="none" strike="noStrike" dirty="0">
                          <a:effectLst/>
                        </a:rPr>
                        <a:t> in Edinburgh now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3718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 tagad </a:t>
                      </a:r>
                      <a:r>
                        <a:rPr lang="lv-LV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  <a:r>
                        <a:rPr lang="lv-LV" sz="2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lv-LV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</a:t>
                      </a:r>
                      <a:r>
                        <a:rPr lang="lv-LV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Edinburgā</a:t>
                      </a:r>
                      <a:r>
                        <a:rPr lang="lv-LV" sz="2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I'm in Edinburgh now.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2812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>
                          <a:effectLst/>
                        </a:rPr>
                        <a:t>Es </a:t>
                      </a:r>
                      <a:r>
                        <a:rPr lang="lv-LV" sz="2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tagd</a:t>
                      </a:r>
                      <a:r>
                        <a:rPr lang="lv-LV" sz="2800" u="none" strike="noStrike" dirty="0">
                          <a:effectLst/>
                        </a:rPr>
                        <a:t> atrodos Edinburgā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>
                          <a:effectLst/>
                        </a:rPr>
                        <a:t>I </a:t>
                      </a:r>
                      <a:r>
                        <a:rPr lang="lv-LV" sz="2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tagd</a:t>
                      </a:r>
                      <a:r>
                        <a:rPr lang="lv-LV" sz="2800" u="none" strike="noStrike" dirty="0">
                          <a:effectLst/>
                        </a:rPr>
                        <a:t> </a:t>
                      </a:r>
                      <a:r>
                        <a:rPr lang="lv-LV" sz="2800" u="none" strike="noStrike" dirty="0" err="1">
                          <a:effectLst/>
                        </a:rPr>
                        <a:t>in</a:t>
                      </a:r>
                      <a:r>
                        <a:rPr lang="lv-LV" sz="2800" u="none" strike="noStrike" dirty="0">
                          <a:effectLst/>
                        </a:rPr>
                        <a:t> </a:t>
                      </a:r>
                      <a:r>
                        <a:rPr lang="lv-LV" sz="2800" u="none" strike="noStrike" dirty="0" err="1">
                          <a:effectLst/>
                        </a:rPr>
                        <a:t>Edinburgh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316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>
                          <a:effectLst/>
                        </a:rPr>
                        <a:t>Es </a:t>
                      </a:r>
                      <a:r>
                        <a:rPr lang="lv-LV" sz="2800" u="none" strike="noStrike" dirty="0" err="1">
                          <a:effectLst/>
                        </a:rPr>
                        <a:t>taga</a:t>
                      </a:r>
                      <a:r>
                        <a:rPr lang="lv-LV" sz="2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lv-LV" sz="2800" u="none" strike="noStrike" dirty="0" err="1">
                          <a:effectLst/>
                        </a:rPr>
                        <a:t>d</a:t>
                      </a:r>
                      <a:r>
                        <a:rPr lang="lv-LV" sz="2800" u="none" strike="noStrike" dirty="0">
                          <a:effectLst/>
                        </a:rPr>
                        <a:t> atrodos Edinburgā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800" u="none" strike="noStrike" dirty="0" err="1">
                          <a:effectLst/>
                        </a:rPr>
                        <a:t>I'm</a:t>
                      </a:r>
                      <a:r>
                        <a:rPr lang="lv-LV" sz="2800" u="none" strike="noStrike" dirty="0">
                          <a:effectLst/>
                        </a:rPr>
                        <a:t> </a:t>
                      </a:r>
                      <a:r>
                        <a:rPr lang="lv-LV" sz="2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tagaad</a:t>
                      </a:r>
                      <a:r>
                        <a:rPr lang="lv-LV" sz="2800" u="none" strike="noStrike" dirty="0">
                          <a:effectLst/>
                        </a:rPr>
                        <a:t> </a:t>
                      </a:r>
                      <a:r>
                        <a:rPr lang="lv-LV" sz="2800" u="none" strike="noStrike" dirty="0" err="1">
                          <a:effectLst/>
                        </a:rPr>
                        <a:t>in</a:t>
                      </a:r>
                      <a:r>
                        <a:rPr lang="lv-LV" sz="2800" u="none" strike="noStrike" dirty="0">
                          <a:effectLst/>
                        </a:rPr>
                        <a:t> </a:t>
                      </a:r>
                      <a:r>
                        <a:rPr lang="lv-LV" sz="2800" u="none" strike="noStrike" dirty="0" err="1">
                          <a:effectLst/>
                        </a:rPr>
                        <a:t>Edinburgh</a:t>
                      </a:r>
                      <a:endParaRPr lang="lv-LV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005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143-61C5-43B1-9C2A-7F0F2C4D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2830-F146-483E-987C-7F8F72AD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</a:t>
            </a:r>
            <a:r>
              <a:rPr lang="en-US" dirty="0"/>
              <a:t>o explore methods that can help improving NMT system robustness with respect to some types of noise in input data.</a:t>
            </a:r>
            <a:endParaRPr lang="lv-LV" dirty="0"/>
          </a:p>
          <a:p>
            <a:r>
              <a:rPr lang="en-GB" dirty="0"/>
              <a:t>To evaluate different methods in a controlled set-up.</a:t>
            </a:r>
          </a:p>
          <a:p>
            <a:r>
              <a:rPr lang="en-GB" dirty="0"/>
              <a:t>Possible avenues:</a:t>
            </a:r>
          </a:p>
          <a:p>
            <a:pPr lvl="1"/>
            <a:r>
              <a:rPr lang="en-GB" dirty="0"/>
              <a:t>Pre-processing of input data (automatic error correction)</a:t>
            </a:r>
          </a:p>
          <a:p>
            <a:pPr lvl="1"/>
            <a:r>
              <a:rPr lang="en-GB" dirty="0"/>
              <a:t>Synthetic data generation</a:t>
            </a:r>
          </a:p>
          <a:p>
            <a:pPr lvl="1"/>
            <a:r>
              <a:rPr lang="en-GB" dirty="0"/>
              <a:t>Other?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5730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6DFF-46E0-4ABA-B9E9-469B6F4E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Terminology Integration in NMT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117E-8D23-40AE-A089-AC4F48FF9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Tilde</a:t>
            </a:r>
          </a:p>
        </p:txBody>
      </p:sp>
    </p:spTree>
    <p:extLst>
      <p:ext uri="{BB962C8B-B14F-4D97-AF65-F5344CB8AC3E}">
        <p14:creationId xmlns:p14="http://schemas.microsoft.com/office/powerpoint/2010/main" val="188728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DCABA-D2E3-496C-A6DF-98FD79CF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problem?</a:t>
            </a:r>
            <a:endParaRPr lang="lv-LV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763DA-8ACF-426D-85EC-AFC26148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Unless (domain-specific) terms are somehow «addressed» in NMT, it can be that they are mistranslated (omitted or translated using wrong lexical choice)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C57230-481F-4FD7-A371-015F9FD7F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5014"/>
              </p:ext>
            </p:extLst>
          </p:nvPr>
        </p:nvGraphicFramePr>
        <p:xfrm>
          <a:off x="444630" y="3597593"/>
          <a:ext cx="11302740" cy="257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313">
                  <a:extLst>
                    <a:ext uri="{9D8B030D-6E8A-4147-A177-3AD203B41FA5}">
                      <a16:colId xmlns:a16="http://schemas.microsoft.com/office/drawing/2014/main" val="2295186438"/>
                    </a:ext>
                  </a:extLst>
                </a:gridCol>
                <a:gridCol w="3995395">
                  <a:extLst>
                    <a:ext uri="{9D8B030D-6E8A-4147-A177-3AD203B41FA5}">
                      <a16:colId xmlns:a16="http://schemas.microsoft.com/office/drawing/2014/main" val="231354005"/>
                    </a:ext>
                  </a:extLst>
                </a:gridCol>
                <a:gridCol w="4157221">
                  <a:extLst>
                    <a:ext uri="{9D8B030D-6E8A-4147-A177-3AD203B41FA5}">
                      <a16:colId xmlns:a16="http://schemas.microsoft.com/office/drawing/2014/main" val="2695486276"/>
                    </a:ext>
                  </a:extLst>
                </a:gridCol>
                <a:gridCol w="1773811">
                  <a:extLst>
                    <a:ext uri="{9D8B030D-6E8A-4147-A177-3AD203B41FA5}">
                      <a16:colId xmlns:a16="http://schemas.microsoft.com/office/drawing/2014/main" val="12721396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>
                          <a:effectLst/>
                        </a:rPr>
                        <a:t>Direction</a:t>
                      </a:r>
                      <a:endParaRPr lang="lv-LV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>
                          <a:effectLst/>
                        </a:rPr>
                        <a:t>Source</a:t>
                      </a:r>
                      <a:endParaRPr lang="lv-LV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>
                          <a:effectLst/>
                        </a:rPr>
                        <a:t>MT</a:t>
                      </a:r>
                      <a:endParaRPr lang="lv-LV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 dirty="0">
                          <a:effectLst/>
                        </a:rPr>
                        <a:t>Terms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5218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>
                          <a:effectLst/>
                        </a:rPr>
                        <a:t>lv-en</a:t>
                      </a:r>
                      <a:endParaRPr lang="lv-LV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 dirty="0">
                          <a:effectLst/>
                        </a:rPr>
                        <a:t>Piedāvājam </a:t>
                      </a:r>
                      <a:r>
                        <a:rPr lang="lv-LV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alergologa</a:t>
                      </a:r>
                      <a:r>
                        <a:rPr lang="lv-LV" sz="2400" u="none" strike="noStrike" dirty="0">
                          <a:effectLst/>
                        </a:rPr>
                        <a:t> konsultācijas un ārstēšanu alerģisku saslimšanu gadījumā.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 offer counselling and treatment for allergic diseases.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 dirty="0" err="1">
                          <a:effectLst/>
                        </a:rPr>
                        <a:t>allergist</a:t>
                      </a:r>
                      <a:r>
                        <a:rPr lang="lv-LV" sz="2400" u="none" strike="noStrike" dirty="0">
                          <a:effectLst/>
                        </a:rPr>
                        <a:t>/ </a:t>
                      </a:r>
                      <a:r>
                        <a:rPr lang="lv-LV" sz="2400" u="none" strike="noStrike" dirty="0" err="1">
                          <a:effectLst/>
                        </a:rPr>
                        <a:t>allergenist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9474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>
                          <a:effectLst/>
                        </a:rPr>
                        <a:t>en-lv</a:t>
                      </a:r>
                      <a:endParaRPr lang="lv-LV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The stochastic gradient descent </a:t>
                      </a:r>
                      <a:r>
                        <a:rPr lang="en-US" sz="2400" u="none" strike="noStrike" dirty="0" err="1">
                          <a:effectLst/>
                        </a:rPr>
                        <a:t>optimisation</a:t>
                      </a:r>
                      <a:r>
                        <a:rPr lang="en-US" sz="2400" u="none" strike="noStrike" dirty="0">
                          <a:effectLst/>
                        </a:rPr>
                        <a:t> method  is applied when training </a:t>
                      </a:r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neural networks</a:t>
                      </a:r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 dirty="0">
                          <a:effectLst/>
                        </a:rPr>
                        <a:t>Trenējot </a:t>
                      </a:r>
                      <a:r>
                        <a:rPr lang="lv-LV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nervu tīklus</a:t>
                      </a:r>
                      <a:r>
                        <a:rPr lang="lv-LV" sz="2400" u="none" strike="noStrike" dirty="0">
                          <a:effectLst/>
                        </a:rPr>
                        <a:t>, tiek izmantota stohastiskā gradienta nolaišanās optimizācijas metode.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v-LV" sz="2400" u="none" strike="noStrike" dirty="0">
                          <a:effectLst/>
                        </a:rPr>
                        <a:t>neironu tīkls</a:t>
                      </a:r>
                      <a:endParaRPr lang="lv-LV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948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6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143-61C5-43B1-9C2A-7F0F2C4D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2830-F146-483E-987C-7F8F72AD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explore methods that can help improving term translation in NMT systems.</a:t>
            </a:r>
          </a:p>
          <a:p>
            <a:r>
              <a:rPr lang="en-GB" dirty="0"/>
              <a:t>To evaluate different methods in a controlled set-up.</a:t>
            </a:r>
          </a:p>
          <a:p>
            <a:r>
              <a:rPr lang="en-GB" dirty="0"/>
              <a:t>Possible avenues:</a:t>
            </a:r>
          </a:p>
          <a:p>
            <a:pPr lvl="1"/>
            <a:r>
              <a:rPr lang="en-GB" dirty="0"/>
              <a:t>Pre-processing of input data (infusion of terms in source text)</a:t>
            </a:r>
          </a:p>
          <a:p>
            <a:pPr lvl="1"/>
            <a:r>
              <a:rPr lang="en-GB" dirty="0"/>
              <a:t>Factored input data (in combination with terms infused in source text)</a:t>
            </a:r>
          </a:p>
          <a:p>
            <a:pPr lvl="1"/>
            <a:r>
              <a:rPr lang="en-GB" dirty="0"/>
              <a:t>Constrained decoding (by addressing morphologically rich languages)</a:t>
            </a:r>
          </a:p>
          <a:p>
            <a:pPr lvl="1"/>
            <a:r>
              <a:rPr lang="en-GB" dirty="0"/>
              <a:t>Self-adaptive NMT</a:t>
            </a:r>
          </a:p>
          <a:p>
            <a:pPr lvl="1"/>
            <a:r>
              <a:rPr lang="en-GB" dirty="0"/>
              <a:t>Automatic post-editing of terms</a:t>
            </a:r>
          </a:p>
        </p:txBody>
      </p:sp>
    </p:spTree>
    <p:extLst>
      <p:ext uri="{BB962C8B-B14F-4D97-AF65-F5344CB8AC3E}">
        <p14:creationId xmlns:p14="http://schemas.microsoft.com/office/powerpoint/2010/main" val="3825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320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Robust NMT Systems</vt:lpstr>
      <vt:lpstr>The problem?</vt:lpstr>
      <vt:lpstr>What do we want to achieve?</vt:lpstr>
      <vt:lpstr>Terminology Integration in NMT</vt:lpstr>
      <vt:lpstr>The problem?</vt:lpstr>
      <vt:lpstr>What do we want to achieve?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NMT Systems</dc:title>
  <dc:creator>Mārcis Pinnis</dc:creator>
  <cp:lastModifiedBy>Mārcis Pinnis</cp:lastModifiedBy>
  <cp:revision>14</cp:revision>
  <dcterms:created xsi:type="dcterms:W3CDTF">2019-08-25T20:38:05Z</dcterms:created>
  <dcterms:modified xsi:type="dcterms:W3CDTF">2019-08-26T10:09:52Z</dcterms:modified>
</cp:coreProperties>
</file>