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F13E0181-0729-4AC0-BB40-36D75F47CBA9}">
  <a:tblStyle styleId="{F13E0181-0729-4AC0-BB40-36D75F47CBA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a6500dbafe00f2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a6500dbafe00f2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a6500dbafe00f22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a6500dbafe00f22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b252a0f1631ed6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b252a0f1631ed6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a6500dbafe00f2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a6500dbafe00f2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b252a0f1631ed62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b252a0f1631ed62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404ec64e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404ec64e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6b4fb83bf8117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6b4fb83bf8117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Intelligent Crawling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Farheem, Patrick, William, Tomasz * 2, Michal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4750" y="1102800"/>
            <a:ext cx="5792676" cy="326397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1" name="Google Shape;61;p14"/>
          <p:cNvCxnSpPr/>
          <p:nvPr/>
        </p:nvCxnSpPr>
        <p:spPr>
          <a:xfrm flipH="1">
            <a:off x="1015326" y="2954125"/>
            <a:ext cx="1040100" cy="63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2" name="Google Shape;62;p14"/>
          <p:cNvCxnSpPr/>
          <p:nvPr/>
        </p:nvCxnSpPr>
        <p:spPr>
          <a:xfrm>
            <a:off x="3292326" y="4152625"/>
            <a:ext cx="885000" cy="66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3" name="Google Shape;63;p14"/>
          <p:cNvCxnSpPr/>
          <p:nvPr/>
        </p:nvCxnSpPr>
        <p:spPr>
          <a:xfrm>
            <a:off x="7026126" y="1866625"/>
            <a:ext cx="1567500" cy="68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4" name="Google Shape;64;p14"/>
          <p:cNvSpPr txBox="1"/>
          <p:nvPr/>
        </p:nvSpPr>
        <p:spPr>
          <a:xfrm>
            <a:off x="292600" y="3646875"/>
            <a:ext cx="926700" cy="1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 1</a:t>
            </a:r>
            <a:endParaRPr/>
          </a:p>
        </p:txBody>
      </p:sp>
      <p:sp>
        <p:nvSpPr>
          <p:cNvPr id="65" name="Google Shape;65;p14"/>
          <p:cNvSpPr txBox="1"/>
          <p:nvPr/>
        </p:nvSpPr>
        <p:spPr>
          <a:xfrm>
            <a:off x="3950200" y="4866075"/>
            <a:ext cx="926700" cy="1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 2</a:t>
            </a:r>
            <a:endParaRPr/>
          </a:p>
        </p:txBody>
      </p:sp>
      <p:sp>
        <p:nvSpPr>
          <p:cNvPr id="66" name="Google Shape;66;p14"/>
          <p:cNvSpPr txBox="1"/>
          <p:nvPr/>
        </p:nvSpPr>
        <p:spPr>
          <a:xfrm>
            <a:off x="8522200" y="2580075"/>
            <a:ext cx="926700" cy="1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 3</a:t>
            </a:r>
            <a:endParaRPr/>
          </a:p>
        </p:txBody>
      </p:sp>
      <p:sp>
        <p:nvSpPr>
          <p:cNvPr id="67" name="Google Shape;67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Intelligent Crawling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9449" y="1178025"/>
            <a:ext cx="1492553" cy="84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01075" y="2876549"/>
            <a:ext cx="1492553" cy="841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4" name="Google Shape;74;p15"/>
          <p:cNvCxnSpPr>
            <a:stCxn id="72" idx="2"/>
            <a:endCxn id="73" idx="0"/>
          </p:cNvCxnSpPr>
          <p:nvPr/>
        </p:nvCxnSpPr>
        <p:spPr>
          <a:xfrm flipH="1">
            <a:off x="1947426" y="2019025"/>
            <a:ext cx="1878300" cy="85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5" name="Google Shape;75;p15"/>
          <p:cNvCxnSpPr>
            <a:stCxn id="72" idx="2"/>
          </p:cNvCxnSpPr>
          <p:nvPr/>
        </p:nvCxnSpPr>
        <p:spPr>
          <a:xfrm>
            <a:off x="3825726" y="2019025"/>
            <a:ext cx="52800" cy="69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6" name="Google Shape;76;p15"/>
          <p:cNvCxnSpPr>
            <a:stCxn id="72" idx="2"/>
          </p:cNvCxnSpPr>
          <p:nvPr/>
        </p:nvCxnSpPr>
        <p:spPr>
          <a:xfrm>
            <a:off x="3825726" y="2019025"/>
            <a:ext cx="885000" cy="66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7" name="Google Shape;77;p15"/>
          <p:cNvCxnSpPr>
            <a:stCxn id="72" idx="2"/>
          </p:cNvCxnSpPr>
          <p:nvPr/>
        </p:nvCxnSpPr>
        <p:spPr>
          <a:xfrm>
            <a:off x="3825726" y="2019025"/>
            <a:ext cx="1567500" cy="68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8" name="Google Shape;78;p15"/>
          <p:cNvSpPr txBox="1"/>
          <p:nvPr/>
        </p:nvSpPr>
        <p:spPr>
          <a:xfrm>
            <a:off x="3493000" y="2732475"/>
            <a:ext cx="926700" cy="1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 2</a:t>
            </a:r>
            <a:endParaRPr/>
          </a:p>
        </p:txBody>
      </p:sp>
      <p:sp>
        <p:nvSpPr>
          <p:cNvPr id="79" name="Google Shape;79;p15"/>
          <p:cNvSpPr txBox="1"/>
          <p:nvPr/>
        </p:nvSpPr>
        <p:spPr>
          <a:xfrm>
            <a:off x="4483600" y="2732475"/>
            <a:ext cx="926700" cy="1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 3</a:t>
            </a:r>
            <a:endParaRPr/>
          </a:p>
        </p:txBody>
      </p:sp>
      <p:sp>
        <p:nvSpPr>
          <p:cNvPr id="80" name="Google Shape;80;p15"/>
          <p:cNvSpPr txBox="1"/>
          <p:nvPr/>
        </p:nvSpPr>
        <p:spPr>
          <a:xfrm>
            <a:off x="5321800" y="2732475"/>
            <a:ext cx="926700" cy="1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 4</a:t>
            </a:r>
            <a:endParaRPr/>
          </a:p>
        </p:txBody>
      </p:sp>
      <p:cxnSp>
        <p:nvCxnSpPr>
          <p:cNvPr id="81" name="Google Shape;81;p15"/>
          <p:cNvCxnSpPr/>
          <p:nvPr/>
        </p:nvCxnSpPr>
        <p:spPr>
          <a:xfrm flipH="1">
            <a:off x="599226" y="3771625"/>
            <a:ext cx="1245300" cy="79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2" name="Google Shape;82;p15"/>
          <p:cNvCxnSpPr>
            <a:endCxn id="83" idx="0"/>
          </p:cNvCxnSpPr>
          <p:nvPr/>
        </p:nvCxnSpPr>
        <p:spPr>
          <a:xfrm>
            <a:off x="1844650" y="3771675"/>
            <a:ext cx="130500" cy="71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4" name="Google Shape;84;p15"/>
          <p:cNvCxnSpPr/>
          <p:nvPr/>
        </p:nvCxnSpPr>
        <p:spPr>
          <a:xfrm>
            <a:off x="1844526" y="3771625"/>
            <a:ext cx="1567500" cy="68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3" name="Google Shape;83;p15"/>
          <p:cNvSpPr txBox="1"/>
          <p:nvPr/>
        </p:nvSpPr>
        <p:spPr>
          <a:xfrm>
            <a:off x="1511800" y="4485075"/>
            <a:ext cx="926700" cy="1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 6</a:t>
            </a:r>
            <a:endParaRPr/>
          </a:p>
        </p:txBody>
      </p:sp>
      <p:sp>
        <p:nvSpPr>
          <p:cNvPr id="85" name="Google Shape;85;p15"/>
          <p:cNvSpPr txBox="1"/>
          <p:nvPr/>
        </p:nvSpPr>
        <p:spPr>
          <a:xfrm>
            <a:off x="3340600" y="4485075"/>
            <a:ext cx="926700" cy="1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 7</a:t>
            </a:r>
            <a:endParaRPr/>
          </a:p>
        </p:txBody>
      </p:sp>
      <p:sp>
        <p:nvSpPr>
          <p:cNvPr id="86" name="Google Shape;86;p15"/>
          <p:cNvSpPr txBox="1"/>
          <p:nvPr/>
        </p:nvSpPr>
        <p:spPr>
          <a:xfrm>
            <a:off x="216400" y="4561275"/>
            <a:ext cx="926700" cy="1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 5</a:t>
            </a:r>
            <a:endParaRPr/>
          </a:p>
        </p:txBody>
      </p:sp>
      <p:sp>
        <p:nvSpPr>
          <p:cNvPr id="87" name="Google Shape;8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Intelligent Crawling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6"/>
          <p:cNvPicPr preferRelativeResize="0"/>
          <p:nvPr/>
        </p:nvPicPr>
        <p:blipFill rotWithShape="1">
          <a:blip r:embed="rId3">
            <a:alphaModFix/>
          </a:blip>
          <a:srcRect b="0" l="0" r="-125326" t="-60076"/>
          <a:stretch/>
        </p:blipFill>
        <p:spPr>
          <a:xfrm>
            <a:off x="311025" y="0"/>
            <a:ext cx="7403775" cy="3949175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6"/>
          <p:cNvSpPr txBox="1"/>
          <p:nvPr/>
        </p:nvSpPr>
        <p:spPr>
          <a:xfrm>
            <a:off x="177125" y="300525"/>
            <a:ext cx="6331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Verdana"/>
                <a:ea typeface="Verdana"/>
                <a:cs typeface="Verdana"/>
                <a:sym typeface="Verdana"/>
              </a:rPr>
              <a:t>Intelligent Crawling</a:t>
            </a:r>
            <a:endParaRPr b="1" sz="24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Balanced Strategy</a:t>
            </a:r>
            <a:endParaRPr/>
          </a:p>
        </p:txBody>
      </p:sp>
      <p:sp>
        <p:nvSpPr>
          <p:cNvPr id="99" name="Google Shape;9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Same number of FR and EN pages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Links from FR docs more likely to lead to FR doc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No learning required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simple strategy</a:t>
            </a:r>
            <a:endParaRPr/>
          </a:p>
        </p:txBody>
      </p:sp>
      <p:graphicFrame>
        <p:nvGraphicFramePr>
          <p:cNvPr id="100" name="Google Shape;100;p17"/>
          <p:cNvGraphicFramePr/>
          <p:nvPr/>
        </p:nvGraphicFramePr>
        <p:xfrm>
          <a:off x="6037725" y="1152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{F13E0181-0729-4AC0-BB40-36D75F47CBA9}</a:tableStyleId>
              </a:tblPr>
              <a:tblGrid>
                <a:gridCol w="931525"/>
                <a:gridCol w="931525"/>
                <a:gridCol w="9315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fr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#docs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01" name="Google Shape;101;p17"/>
          <p:cNvSpPr txBox="1"/>
          <p:nvPr/>
        </p:nvSpPr>
        <p:spPr>
          <a:xfrm>
            <a:off x="6324600" y="1995775"/>
            <a:ext cx="2355300" cy="1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Download more FR docs!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Reinforcement Learning (RL)</a:t>
            </a:r>
            <a:endParaRPr/>
          </a:p>
        </p:txBody>
      </p:sp>
      <p:sp>
        <p:nvSpPr>
          <p:cNvPr id="107" name="Google Shape;107;p18"/>
          <p:cNvSpPr txBox="1"/>
          <p:nvPr>
            <p:ph idx="1" type="body"/>
          </p:nvPr>
        </p:nvSpPr>
        <p:spPr>
          <a:xfrm>
            <a:off x="311700" y="120481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State: number of downloaded documents for each language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Same as ‘balanced’ strategy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Actions: follow link from a document of particular language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Rewards: -1 cost of crawling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               +100 parallel documents found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 on </a:t>
            </a:r>
            <a:r>
              <a:rPr b="1" lang="en"/>
              <a:t>test data</a:t>
            </a:r>
            <a:endParaRPr b="1"/>
          </a:p>
        </p:txBody>
      </p:sp>
      <p:pic>
        <p:nvPicPr>
          <p:cNvPr id="113" name="Google Shape;11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3050" y="1999950"/>
            <a:ext cx="3784974" cy="283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33700" y="1999950"/>
            <a:ext cx="3785000" cy="283875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9"/>
          <p:cNvSpPr txBox="1"/>
          <p:nvPr/>
        </p:nvSpPr>
        <p:spPr>
          <a:xfrm>
            <a:off x="934725" y="1639687"/>
            <a:ext cx="2529000" cy="1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50 epoch</a:t>
            </a:r>
            <a:endParaRPr/>
          </a:p>
        </p:txBody>
      </p:sp>
      <p:sp>
        <p:nvSpPr>
          <p:cNvPr id="116" name="Google Shape;116;p19"/>
          <p:cNvSpPr txBox="1"/>
          <p:nvPr/>
        </p:nvSpPr>
        <p:spPr>
          <a:xfrm>
            <a:off x="5310900" y="1639679"/>
            <a:ext cx="17919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</a:t>
            </a:r>
            <a:r>
              <a:rPr lang="en"/>
              <a:t>0 epoch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To-Do’s</a:t>
            </a:r>
            <a:endParaRPr/>
          </a:p>
        </p:txBody>
      </p:sp>
      <p:sp>
        <p:nvSpPr>
          <p:cNvPr id="122" name="Google Shape;12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features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Depth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Siblings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Link features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Graph convolution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Train &amp; Test on multiple domains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