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71" r:id="rId6"/>
    <p:sldId id="261" r:id="rId7"/>
    <p:sldId id="264" r:id="rId8"/>
    <p:sldId id="263" r:id="rId9"/>
    <p:sldId id="273" r:id="rId10"/>
    <p:sldId id="257" r:id="rId11"/>
    <p:sldId id="258" r:id="rId12"/>
    <p:sldId id="259" r:id="rId13"/>
    <p:sldId id="260" r:id="rId14"/>
    <p:sldId id="265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s\Downloads\lv-en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614710653341151E-2"/>
          <c:y val="6.3940524432165163E-2"/>
          <c:w val="0.81738673398448858"/>
          <c:h val="0.81386948770865664"/>
        </c:manualLayout>
      </c:layout>
      <c:scatterChart>
        <c:scatterStyle val="lineMarker"/>
        <c:varyColors val="0"/>
        <c:ser>
          <c:idx val="0"/>
          <c:order val="0"/>
          <c:tx>
            <c:strRef>
              <c:f>'Training progress on valid data'!$B$1:$B$2</c:f>
              <c:strCache>
                <c:ptCount val="2"/>
                <c:pt idx="0">
                  <c:v>BLEU</c:v>
                </c:pt>
                <c:pt idx="1">
                  <c:v>all-err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data'!$B$3:$B$71</c:f>
              <c:numCache>
                <c:formatCode>General</c:formatCode>
                <c:ptCount val="69"/>
                <c:pt idx="0">
                  <c:v>1.18</c:v>
                </c:pt>
                <c:pt idx="1">
                  <c:v>5.13</c:v>
                </c:pt>
                <c:pt idx="2">
                  <c:v>10.84</c:v>
                </c:pt>
                <c:pt idx="3">
                  <c:v>14.16</c:v>
                </c:pt>
                <c:pt idx="4">
                  <c:v>15.95</c:v>
                </c:pt>
                <c:pt idx="5">
                  <c:v>17.38</c:v>
                </c:pt>
                <c:pt idx="6">
                  <c:v>18.21</c:v>
                </c:pt>
                <c:pt idx="7">
                  <c:v>18.87</c:v>
                </c:pt>
                <c:pt idx="8">
                  <c:v>19.350000000000001</c:v>
                </c:pt>
                <c:pt idx="9">
                  <c:v>19.54</c:v>
                </c:pt>
                <c:pt idx="10">
                  <c:v>19.93</c:v>
                </c:pt>
                <c:pt idx="11">
                  <c:v>20.11</c:v>
                </c:pt>
                <c:pt idx="12">
                  <c:v>20.59</c:v>
                </c:pt>
                <c:pt idx="13">
                  <c:v>20.65</c:v>
                </c:pt>
                <c:pt idx="14">
                  <c:v>20.62</c:v>
                </c:pt>
                <c:pt idx="15">
                  <c:v>20.68</c:v>
                </c:pt>
                <c:pt idx="16">
                  <c:v>20.71</c:v>
                </c:pt>
                <c:pt idx="17">
                  <c:v>21.04</c:v>
                </c:pt>
                <c:pt idx="18">
                  <c:v>21.05</c:v>
                </c:pt>
                <c:pt idx="19">
                  <c:v>21.06</c:v>
                </c:pt>
                <c:pt idx="20">
                  <c:v>21.16</c:v>
                </c:pt>
                <c:pt idx="21">
                  <c:v>20.94</c:v>
                </c:pt>
                <c:pt idx="22">
                  <c:v>20.84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96-4DEE-B9DC-E188B4507624}"/>
            </c:ext>
          </c:extLst>
        </c:ser>
        <c:ser>
          <c:idx val="1"/>
          <c:order val="1"/>
          <c:tx>
            <c:strRef>
              <c:f>'Training progress on valid data'!$C$1:$C$2</c:f>
              <c:strCache>
                <c:ptCount val="2"/>
                <c:pt idx="0">
                  <c:v>BLEU</c:v>
                </c:pt>
                <c:pt idx="1">
                  <c:v>all+err+wtags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data'!$C$3:$C$71</c:f>
              <c:numCache>
                <c:formatCode>General</c:formatCode>
                <c:ptCount val="69"/>
                <c:pt idx="23">
                  <c:v>1.3</c:v>
                </c:pt>
                <c:pt idx="24">
                  <c:v>5.07</c:v>
                </c:pt>
                <c:pt idx="25">
                  <c:v>10.76</c:v>
                </c:pt>
                <c:pt idx="26">
                  <c:v>13.92</c:v>
                </c:pt>
                <c:pt idx="27">
                  <c:v>16.190000000000001</c:v>
                </c:pt>
                <c:pt idx="28">
                  <c:v>17.239999999999998</c:v>
                </c:pt>
                <c:pt idx="29">
                  <c:v>18.12</c:v>
                </c:pt>
                <c:pt idx="30">
                  <c:v>18.93</c:v>
                </c:pt>
                <c:pt idx="31">
                  <c:v>19.329999999999998</c:v>
                </c:pt>
                <c:pt idx="32">
                  <c:v>19.72</c:v>
                </c:pt>
                <c:pt idx="33">
                  <c:v>20.149999999999999</c:v>
                </c:pt>
                <c:pt idx="34">
                  <c:v>20.57</c:v>
                </c:pt>
                <c:pt idx="35">
                  <c:v>20.88</c:v>
                </c:pt>
                <c:pt idx="36">
                  <c:v>21.02</c:v>
                </c:pt>
                <c:pt idx="37">
                  <c:v>21.03</c:v>
                </c:pt>
                <c:pt idx="38">
                  <c:v>21.15</c:v>
                </c:pt>
                <c:pt idx="39">
                  <c:v>21.27</c:v>
                </c:pt>
                <c:pt idx="40">
                  <c:v>21.26</c:v>
                </c:pt>
                <c:pt idx="41">
                  <c:v>21.5</c:v>
                </c:pt>
                <c:pt idx="42">
                  <c:v>21.45</c:v>
                </c:pt>
                <c:pt idx="43">
                  <c:v>21.45</c:v>
                </c:pt>
                <c:pt idx="44">
                  <c:v>21.25</c:v>
                </c:pt>
                <c:pt idx="45">
                  <c:v>21.38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96-4DEE-B9DC-E188B4507624}"/>
            </c:ext>
          </c:extLst>
        </c:ser>
        <c:ser>
          <c:idx val="2"/>
          <c:order val="2"/>
          <c:tx>
            <c:strRef>
              <c:f>'Training progress on valid data'!$D$1:$D$2</c:f>
              <c:strCache>
                <c:ptCount val="2"/>
                <c:pt idx="0">
                  <c:v>BLEU</c:v>
                </c:pt>
                <c:pt idx="1">
                  <c:v>baseline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data'!$D$3:$D$71</c:f>
              <c:numCache>
                <c:formatCode>General</c:formatCode>
                <c:ptCount val="69"/>
                <c:pt idx="46">
                  <c:v>1.4</c:v>
                </c:pt>
                <c:pt idx="47">
                  <c:v>5.56</c:v>
                </c:pt>
                <c:pt idx="48">
                  <c:v>10.92</c:v>
                </c:pt>
                <c:pt idx="49">
                  <c:v>13.92</c:v>
                </c:pt>
                <c:pt idx="50">
                  <c:v>15.61</c:v>
                </c:pt>
                <c:pt idx="51">
                  <c:v>16.48</c:v>
                </c:pt>
                <c:pt idx="52">
                  <c:v>17.34</c:v>
                </c:pt>
                <c:pt idx="53">
                  <c:v>17.760000000000002</c:v>
                </c:pt>
                <c:pt idx="54">
                  <c:v>18.190000000000001</c:v>
                </c:pt>
                <c:pt idx="55">
                  <c:v>18.39</c:v>
                </c:pt>
                <c:pt idx="56">
                  <c:v>18.649999999999999</c:v>
                </c:pt>
                <c:pt idx="57">
                  <c:v>18.84</c:v>
                </c:pt>
                <c:pt idx="58">
                  <c:v>18.940000000000001</c:v>
                </c:pt>
                <c:pt idx="59">
                  <c:v>19.03</c:v>
                </c:pt>
                <c:pt idx="60">
                  <c:v>19.05</c:v>
                </c:pt>
                <c:pt idx="61">
                  <c:v>19.16</c:v>
                </c:pt>
                <c:pt idx="62">
                  <c:v>19.25</c:v>
                </c:pt>
                <c:pt idx="63">
                  <c:v>19.239999999999998</c:v>
                </c:pt>
                <c:pt idx="64">
                  <c:v>19.25</c:v>
                </c:pt>
                <c:pt idx="65">
                  <c:v>19.25</c:v>
                </c:pt>
                <c:pt idx="66">
                  <c:v>19.13</c:v>
                </c:pt>
                <c:pt idx="67">
                  <c:v>19.07</c:v>
                </c:pt>
                <c:pt idx="68">
                  <c:v>19.16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96-4DEE-B9DC-E188B4507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075216"/>
        <c:axId val="1247757872"/>
      </c:scatterChart>
      <c:scatterChart>
        <c:scatterStyle val="lineMarker"/>
        <c:varyColors val="0"/>
        <c:ser>
          <c:idx val="3"/>
          <c:order val="3"/>
          <c:tx>
            <c:strRef>
              <c:f>'Training progress on valid data'!$E$1:$E$2</c:f>
              <c:strCache>
                <c:ptCount val="2"/>
                <c:pt idx="0">
                  <c:v>Loss</c:v>
                </c:pt>
                <c:pt idx="1">
                  <c:v>all-err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data'!$E$3:$E$71</c:f>
              <c:numCache>
                <c:formatCode>General</c:formatCode>
                <c:ptCount val="69"/>
                <c:pt idx="0">
                  <c:v>200.15100000000001</c:v>
                </c:pt>
                <c:pt idx="1">
                  <c:v>154.494</c:v>
                </c:pt>
                <c:pt idx="2">
                  <c:v>122.76600000000001</c:v>
                </c:pt>
                <c:pt idx="3">
                  <c:v>106.246</c:v>
                </c:pt>
                <c:pt idx="4">
                  <c:v>97.403499999999994</c:v>
                </c:pt>
                <c:pt idx="5">
                  <c:v>91.990499999999997</c:v>
                </c:pt>
                <c:pt idx="6">
                  <c:v>88.453199999999995</c:v>
                </c:pt>
                <c:pt idx="7">
                  <c:v>86.207400000000007</c:v>
                </c:pt>
                <c:pt idx="8">
                  <c:v>84.584699999999998</c:v>
                </c:pt>
                <c:pt idx="9">
                  <c:v>83.288899999999998</c:v>
                </c:pt>
                <c:pt idx="10">
                  <c:v>82.176699999999997</c:v>
                </c:pt>
                <c:pt idx="11">
                  <c:v>81.238299999999995</c:v>
                </c:pt>
                <c:pt idx="12">
                  <c:v>80.517499999999998</c:v>
                </c:pt>
                <c:pt idx="13">
                  <c:v>80.0154</c:v>
                </c:pt>
                <c:pt idx="14">
                  <c:v>79.9666</c:v>
                </c:pt>
                <c:pt idx="15">
                  <c:v>79.847700000000003</c:v>
                </c:pt>
                <c:pt idx="16">
                  <c:v>79.629000000000005</c:v>
                </c:pt>
                <c:pt idx="17">
                  <c:v>79.410499999999999</c:v>
                </c:pt>
                <c:pt idx="18">
                  <c:v>79.156700000000001</c:v>
                </c:pt>
                <c:pt idx="19">
                  <c:v>78.872200000000007</c:v>
                </c:pt>
                <c:pt idx="20">
                  <c:v>78.990200000000002</c:v>
                </c:pt>
                <c:pt idx="21">
                  <c:v>79.434200000000004</c:v>
                </c:pt>
                <c:pt idx="22">
                  <c:v>79.738100000000003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496-4DEE-B9DC-E188B4507624}"/>
            </c:ext>
          </c:extLst>
        </c:ser>
        <c:ser>
          <c:idx val="4"/>
          <c:order val="4"/>
          <c:tx>
            <c:strRef>
              <c:f>'Training progress on valid data'!$F$1:$F$2</c:f>
              <c:strCache>
                <c:ptCount val="2"/>
                <c:pt idx="0">
                  <c:v>Loss</c:v>
                </c:pt>
                <c:pt idx="1">
                  <c:v>all-err+tags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data'!$F$3:$F$71</c:f>
              <c:numCache>
                <c:formatCode>General</c:formatCode>
                <c:ptCount val="69"/>
                <c:pt idx="23">
                  <c:v>199.767</c:v>
                </c:pt>
                <c:pt idx="24">
                  <c:v>155.04599999999999</c:v>
                </c:pt>
                <c:pt idx="25">
                  <c:v>123.206</c:v>
                </c:pt>
                <c:pt idx="26">
                  <c:v>106.09</c:v>
                </c:pt>
                <c:pt idx="27">
                  <c:v>97.209299999999999</c:v>
                </c:pt>
                <c:pt idx="28">
                  <c:v>91.647300000000001</c:v>
                </c:pt>
                <c:pt idx="29">
                  <c:v>88.145099999999999</c:v>
                </c:pt>
                <c:pt idx="30">
                  <c:v>85.915800000000004</c:v>
                </c:pt>
                <c:pt idx="31">
                  <c:v>84.088899999999995</c:v>
                </c:pt>
                <c:pt idx="32">
                  <c:v>82.652000000000001</c:v>
                </c:pt>
                <c:pt idx="33">
                  <c:v>81.520700000000005</c:v>
                </c:pt>
                <c:pt idx="34">
                  <c:v>80.692499999999995</c:v>
                </c:pt>
                <c:pt idx="35">
                  <c:v>80.014099999999999</c:v>
                </c:pt>
                <c:pt idx="36">
                  <c:v>79.496499999999997</c:v>
                </c:pt>
                <c:pt idx="37">
                  <c:v>79.519499999999994</c:v>
                </c:pt>
                <c:pt idx="38">
                  <c:v>79.421499999999995</c:v>
                </c:pt>
                <c:pt idx="39">
                  <c:v>79.175899999999999</c:v>
                </c:pt>
                <c:pt idx="40">
                  <c:v>78.960099999999997</c:v>
                </c:pt>
                <c:pt idx="41">
                  <c:v>78.764600000000002</c:v>
                </c:pt>
                <c:pt idx="42">
                  <c:v>78.535399999999996</c:v>
                </c:pt>
                <c:pt idx="43">
                  <c:v>78.469200000000001</c:v>
                </c:pt>
                <c:pt idx="44">
                  <c:v>78.882400000000004</c:v>
                </c:pt>
                <c:pt idx="45">
                  <c:v>79.153499999999994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496-4DEE-B9DC-E188B4507624}"/>
            </c:ext>
          </c:extLst>
        </c:ser>
        <c:ser>
          <c:idx val="5"/>
          <c:order val="5"/>
          <c:tx>
            <c:strRef>
              <c:f>'Training progress on valid data'!$G$1:$G$2</c:f>
              <c:strCache>
                <c:ptCount val="2"/>
                <c:pt idx="0">
                  <c:v>Loss</c:v>
                </c:pt>
                <c:pt idx="1">
                  <c:v>baseline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data'!$G$3:$G$71</c:f>
              <c:numCache>
                <c:formatCode>General</c:formatCode>
                <c:ptCount val="69"/>
                <c:pt idx="46">
                  <c:v>198.68299999999999</c:v>
                </c:pt>
                <c:pt idx="47">
                  <c:v>153.26300000000001</c:v>
                </c:pt>
                <c:pt idx="48">
                  <c:v>122.01600000000001</c:v>
                </c:pt>
                <c:pt idx="49">
                  <c:v>107.59699999999999</c:v>
                </c:pt>
                <c:pt idx="50">
                  <c:v>99.756699999999995</c:v>
                </c:pt>
                <c:pt idx="51">
                  <c:v>94.93</c:v>
                </c:pt>
                <c:pt idx="52">
                  <c:v>92.267799999999994</c:v>
                </c:pt>
                <c:pt idx="53">
                  <c:v>90.471199999999996</c:v>
                </c:pt>
                <c:pt idx="54">
                  <c:v>88.870400000000004</c:v>
                </c:pt>
                <c:pt idx="55">
                  <c:v>87.7179</c:v>
                </c:pt>
                <c:pt idx="56">
                  <c:v>87.293099999999995</c:v>
                </c:pt>
                <c:pt idx="57">
                  <c:v>86.712900000000005</c:v>
                </c:pt>
                <c:pt idx="58">
                  <c:v>86.0154</c:v>
                </c:pt>
                <c:pt idx="59">
                  <c:v>86.114099999999993</c:v>
                </c:pt>
                <c:pt idx="60">
                  <c:v>86.043800000000005</c:v>
                </c:pt>
                <c:pt idx="61">
                  <c:v>85.846900000000005</c:v>
                </c:pt>
                <c:pt idx="62">
                  <c:v>86.077299999999994</c:v>
                </c:pt>
                <c:pt idx="63">
                  <c:v>86.325999999999993</c:v>
                </c:pt>
                <c:pt idx="64">
                  <c:v>86.339500000000001</c:v>
                </c:pt>
                <c:pt idx="65">
                  <c:v>86.650700000000001</c:v>
                </c:pt>
                <c:pt idx="66">
                  <c:v>87.239199999999997</c:v>
                </c:pt>
                <c:pt idx="67">
                  <c:v>87.490399999999994</c:v>
                </c:pt>
                <c:pt idx="68">
                  <c:v>87.816000000000003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496-4DEE-B9DC-E188B4507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3630096"/>
        <c:axId val="1253622608"/>
      </c:scatterChart>
      <c:valAx>
        <c:axId val="1103075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v-LV" sz="1800" baseline="0"/>
                  <a:t>Sentences observed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v-LV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1247757872"/>
        <c:crosses val="autoZero"/>
        <c:crossBetween val="midCat"/>
      </c:valAx>
      <c:valAx>
        <c:axId val="124775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v-LV" sz="1800" baseline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v-LV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1103075216"/>
        <c:crosses val="autoZero"/>
        <c:crossBetween val="midCat"/>
      </c:valAx>
      <c:valAx>
        <c:axId val="12536226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v-LV" sz="1800" baseline="0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v-LV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1253630096"/>
        <c:crosses val="max"/>
        <c:crossBetween val="midCat"/>
      </c:valAx>
      <c:valAx>
        <c:axId val="1253630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53622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592188108609153"/>
          <c:y val="0.72190308903694733"/>
          <c:w val="0.77582041130268875"/>
          <c:h val="0.146056444436982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A812-87BF-4170-AAA9-F6FA4DA0F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4056-F63D-4012-A3B2-57C697FE3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855EB-D22B-4E9C-AFB1-5871F052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22C7-6AEE-472F-BF1F-7DEEC54D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F2A5-2098-4233-9723-BC260C0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E815-B077-4CC8-BCFA-2725293C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1C269-C5A0-49B3-A3DA-3ADE058F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3B87-61D2-462C-9D42-18C163B4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7390-43B7-4815-86A5-49C7ED41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1BE9-BBE8-4DC9-B12B-8E693DD5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16E31-7510-4686-AD4C-F84E46CAC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B88ED-A7A0-4CEF-A93A-3E6AE4F3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69B3-A2A0-4694-83C1-93162328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5169A-6FE9-4894-A8A3-8DCDC63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2BB0-A79F-4363-B6E2-6FEC30F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CB-794B-42B5-8F7A-A7A64905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6825-1237-47D4-9472-E7F037F1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DA46-F7AF-42DB-A21B-A3877B39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0CAB-4F68-41BC-82F9-F9AAABE2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6E4D-F032-4381-9224-3FA50A2D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4E3F-0174-4077-AED0-DFA76575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F17E-B652-4685-8894-C69C42E3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FC6C-04A4-4952-97A2-667352DC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75BA-319F-4A1D-BEDE-5DECBE5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A605-3870-4343-BDE1-9CDFD929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BDCB-1F6E-465E-9A8C-892E6530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3C5E-FD86-4E71-A6F1-A03C9CF7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0D130-62B8-42DA-85DD-3EBC3060C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35F6-A6A8-4911-B1A3-B4CCEF6F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4DC63-1218-432B-A238-D4166F5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7D46F-5C25-4812-844A-363477AB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8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887-F8A2-4257-B551-8E056AF9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B4231-0749-4F71-8462-7E55B059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2CDD8-23DF-4218-8342-4A6AE4E93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A698-BCDF-46C2-BCF8-1815F1479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DB5E8-B105-4E92-ABE8-99CD01AD4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E96FB-59B1-4873-BA26-6D0384D2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E4DB8-EED5-4C76-A74F-685A269B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ED7CB-8D1A-4587-8BFB-BE8883AE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C123-D3F9-4D93-97FB-1F03E421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8637A-E71A-49F1-B3A4-29EA29EA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4165-BBDD-45C8-A218-F1BA640A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1177E-4936-47BD-9B57-9D7D3355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3CB35-2F64-4F6C-AC24-247BD705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3D658-7232-44A0-B0E6-51F805A6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F6DEA-879D-49A9-8541-EC06ABFB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A6ED-EE9B-4DE9-881A-DA0FBB8C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A8D9-DC2D-47A7-8BA8-F3338BD0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96487-D4E1-416F-9225-3FFD049DB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08731-6128-4F91-8893-B34829A2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B4608-807B-494A-A554-FEF001A9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1EB67-741C-4CF7-B320-1006C02E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6C60-79B5-4F23-A39D-08099D48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F8656-08D8-41F8-8220-3D73A635E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FF852-05AA-401B-AD72-DE09F4B4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E041-8072-4457-97EA-7F0E7EE3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07AA-2A5C-426B-98C7-8AC7373B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19F81-5548-46BF-870F-2BD3EA43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872C2-F295-47D8-9BEF-66FD6E8B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47A5-FD53-4B81-9C3D-22F044DD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2993-918F-4133-8831-A2286FECA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FBA6-87E8-449F-8844-B00E4E2A24A5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1509-8CDD-4BC2-9D14-6C8A189DD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4310-C98F-481D-8F40-24D56630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9666-1245-4F7D-B7B8-79D196A5F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Orthographic variation robust NMT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444EB-6330-4121-8A06-CDCBC0A70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Toms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Bergmanis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Mārcis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Pinnis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1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43170-E96D-4E13-B885-4736BF692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168770"/>
              </p:ext>
            </p:extLst>
          </p:nvPr>
        </p:nvGraphicFramePr>
        <p:xfrm>
          <a:off x="226244" y="1135713"/>
          <a:ext cx="11868346" cy="5661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9760">
                  <a:extLst>
                    <a:ext uri="{9D8B030D-6E8A-4147-A177-3AD203B41FA5}">
                      <a16:colId xmlns:a16="http://schemas.microsoft.com/office/drawing/2014/main" val="666798120"/>
                    </a:ext>
                  </a:extLst>
                </a:gridCol>
                <a:gridCol w="9068586">
                  <a:extLst>
                    <a:ext uri="{9D8B030D-6E8A-4147-A177-3AD203B41FA5}">
                      <a16:colId xmlns:a16="http://schemas.microsoft.com/office/drawing/2014/main" val="2722240236"/>
                    </a:ext>
                  </a:extLst>
                </a:gridCol>
              </a:tblGrid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Source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viņš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arī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aicina</a:t>
                      </a:r>
                      <a:r>
                        <a:rPr lang="en-US" sz="2800" dirty="0"/>
                        <a:t> </a:t>
                      </a:r>
                      <a:r>
                        <a:rPr lang="en-US" sz="2800" u="sng" dirty="0" err="1">
                          <a:highlight>
                            <a:srgbClr val="FFFF00"/>
                          </a:highlight>
                        </a:rPr>
                        <a:t>ķī</a:t>
                      </a:r>
                      <a:r>
                        <a:rPr lang="en-US" sz="2800" u="sng" dirty="0" err="1">
                          <a:highlight>
                            <a:srgbClr val="FF0000"/>
                          </a:highlight>
                        </a:rPr>
                        <a:t>i</a:t>
                      </a:r>
                      <a:r>
                        <a:rPr lang="en-US" sz="2800" u="sng" dirty="0" err="1">
                          <a:highlight>
                            <a:srgbClr val="FFFF00"/>
                          </a:highlight>
                        </a:rPr>
                        <a:t>nešus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vairāk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investēt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Ugandā</a:t>
                      </a:r>
                      <a:r>
                        <a:rPr lang="en-US" sz="2800" dirty="0"/>
                        <a:t> un </a:t>
                      </a:r>
                      <a:r>
                        <a:rPr lang="en-US" sz="2800" dirty="0" err="1"/>
                        <a:t>apceļot</a:t>
                      </a:r>
                      <a:r>
                        <a:rPr lang="en-US" sz="2800" dirty="0"/>
                        <a:t> to 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40"/>
                  </a:ext>
                </a:extLst>
              </a:tr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Target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he also welcomes more </a:t>
                      </a:r>
                      <a:r>
                        <a:rPr lang="en-US" sz="2800" u="sng" dirty="0"/>
                        <a:t>Chinese</a:t>
                      </a:r>
                      <a:r>
                        <a:rPr lang="en-US" sz="2800" dirty="0"/>
                        <a:t> to invest and travel in Uganda 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66962"/>
                  </a:ext>
                </a:extLst>
              </a:tr>
              <a:tr h="1195302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Baseline NMT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he also calls on the </a:t>
                      </a:r>
                      <a:r>
                        <a:rPr lang="en-US" sz="2800" u="sng" dirty="0"/>
                        <a:t>Chinese </a:t>
                      </a:r>
                      <a:r>
                        <a:rPr lang="en-US" sz="2800" u="sng" dirty="0">
                          <a:highlight>
                            <a:srgbClr val="FF0000"/>
                          </a:highlight>
                        </a:rPr>
                        <a:t>authorities</a:t>
                      </a:r>
                      <a:r>
                        <a:rPr lang="en-US" sz="2800" u="sng" dirty="0"/>
                        <a:t> </a:t>
                      </a:r>
                      <a:r>
                        <a:rPr lang="en-US" sz="2800" dirty="0"/>
                        <a:t>to invest more in Uganda and to travel it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5815"/>
                  </a:ext>
                </a:extLst>
              </a:tr>
              <a:tr h="173511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+error modelling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he also calls on the </a:t>
                      </a:r>
                      <a:r>
                        <a:rPr lang="en-US" sz="2800" u="sng" dirty="0"/>
                        <a:t>Chinese</a:t>
                      </a:r>
                      <a:r>
                        <a:rPr lang="en-US" sz="2800" dirty="0"/>
                        <a:t> to invest more in Uganda and to travel it 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68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20FCE5-E486-44D8-97B1-FFC5BCCF0863}"/>
              </a:ext>
            </a:extLst>
          </p:cNvPr>
          <p:cNvSpPr txBox="1"/>
          <p:nvPr/>
        </p:nvSpPr>
        <p:spPr>
          <a:xfrm>
            <a:off x="0" y="150828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Insertion of a letter: </a:t>
            </a:r>
            <a:r>
              <a:rPr lang="en-US" sz="4000" b="1" dirty="0" err="1"/>
              <a:t>i</a:t>
            </a:r>
            <a:r>
              <a:rPr lang="en-US" sz="4000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2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43170-E96D-4E13-B885-4736BF692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648798"/>
              </p:ext>
            </p:extLst>
          </p:nvPr>
        </p:nvGraphicFramePr>
        <p:xfrm>
          <a:off x="226244" y="1135713"/>
          <a:ext cx="11868346" cy="5648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9760">
                  <a:extLst>
                    <a:ext uri="{9D8B030D-6E8A-4147-A177-3AD203B41FA5}">
                      <a16:colId xmlns:a16="http://schemas.microsoft.com/office/drawing/2014/main" val="666798120"/>
                    </a:ext>
                  </a:extLst>
                </a:gridCol>
                <a:gridCol w="9068586">
                  <a:extLst>
                    <a:ext uri="{9D8B030D-6E8A-4147-A177-3AD203B41FA5}">
                      <a16:colId xmlns:a16="http://schemas.microsoft.com/office/drawing/2014/main" val="2722240236"/>
                    </a:ext>
                  </a:extLst>
                </a:gridCol>
              </a:tblGrid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Source: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800" dirty="0"/>
                        <a:t>... jo tās pamatā ir </a:t>
                      </a:r>
                      <a:r>
                        <a:rPr lang="lv-LV" sz="2800" u="sng" dirty="0"/>
                        <a:t>augsta </a:t>
                      </a:r>
                      <a:r>
                        <a:rPr lang="lv-LV" sz="2800" u="sng" dirty="0" err="1">
                          <a:highlight>
                            <a:srgbClr val="FFFF00"/>
                          </a:highlight>
                        </a:rPr>
                        <a:t>l</a:t>
                      </a:r>
                      <a:r>
                        <a:rPr lang="lv-LV" sz="2800" u="sng" dirty="0" err="1">
                          <a:highlight>
                            <a:srgbClr val="FF0000"/>
                          </a:highlight>
                        </a:rPr>
                        <a:t>k</a:t>
                      </a:r>
                      <a:r>
                        <a:rPr lang="lv-LV" sz="2800" u="sng" dirty="0" err="1">
                          <a:highlight>
                            <a:srgbClr val="FFFF00"/>
                          </a:highlight>
                        </a:rPr>
                        <a:t>meņa</a:t>
                      </a:r>
                      <a:r>
                        <a:rPr lang="lv-LV" sz="2800" u="sng" dirty="0"/>
                        <a:t> politiskā uzticamība un laika gaitā pārbaudīta </a:t>
                      </a:r>
                      <a:r>
                        <a:rPr lang="lv-LV" sz="2800" dirty="0"/>
                        <a:t>draudzība 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40"/>
                  </a:ext>
                </a:extLst>
              </a:tr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Target: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... as it is based on </a:t>
                      </a:r>
                      <a:r>
                        <a:rPr lang="en-US" sz="2800" u="sng" dirty="0"/>
                        <a:t>high-level political trust and time-tested </a:t>
                      </a:r>
                      <a:r>
                        <a:rPr lang="en-US" sz="2800" dirty="0"/>
                        <a:t>friendship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66962"/>
                  </a:ext>
                </a:extLst>
              </a:tr>
              <a:tr h="1195302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Baseline NMT: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... because it is based on the </a:t>
                      </a:r>
                      <a:r>
                        <a:rPr lang="en-US" sz="2800" u="sng" dirty="0"/>
                        <a:t>political credibility of high-value rivalry and , over time , a proven </a:t>
                      </a:r>
                      <a:r>
                        <a:rPr lang="en-US" sz="2800" dirty="0"/>
                        <a:t>friendship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5815"/>
                  </a:ext>
                </a:extLst>
              </a:tr>
              <a:tr h="173511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+error modelling: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... because it is based on a </a:t>
                      </a:r>
                      <a:r>
                        <a:rPr lang="en-US" sz="2800" u="sng" dirty="0"/>
                        <a:t>high level of political credibility and over time-tested </a:t>
                      </a:r>
                      <a:r>
                        <a:rPr lang="en-US" sz="2800" dirty="0"/>
                        <a:t>friendship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68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20FCE5-E486-44D8-97B1-FFC5BCCF0863}"/>
              </a:ext>
            </a:extLst>
          </p:cNvPr>
          <p:cNvSpPr txBox="1"/>
          <p:nvPr/>
        </p:nvSpPr>
        <p:spPr>
          <a:xfrm>
            <a:off x="0" y="188535"/>
            <a:ext cx="12094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Letter confusion due to proximity on keyboard: </a:t>
            </a:r>
            <a:r>
              <a:rPr lang="en-US" sz="4000" b="1" dirty="0" err="1"/>
              <a:t>ī</a:t>
            </a:r>
            <a:r>
              <a:rPr lang="en-US" sz="24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72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43170-E96D-4E13-B885-4736BF692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363934"/>
              </p:ext>
            </p:extLst>
          </p:nvPr>
        </p:nvGraphicFramePr>
        <p:xfrm>
          <a:off x="226244" y="1135713"/>
          <a:ext cx="11868346" cy="5648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9760">
                  <a:extLst>
                    <a:ext uri="{9D8B030D-6E8A-4147-A177-3AD203B41FA5}">
                      <a16:colId xmlns:a16="http://schemas.microsoft.com/office/drawing/2014/main" val="666798120"/>
                    </a:ext>
                  </a:extLst>
                </a:gridCol>
                <a:gridCol w="9068586">
                  <a:extLst>
                    <a:ext uri="{9D8B030D-6E8A-4147-A177-3AD203B41FA5}">
                      <a16:colId xmlns:a16="http://schemas.microsoft.com/office/drawing/2014/main" val="2722240236"/>
                    </a:ext>
                  </a:extLst>
                </a:gridCol>
              </a:tblGrid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Source: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v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n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s</a:t>
                      </a:r>
                      <a:r>
                        <a:rPr lang="lv-LV" sz="2800" dirty="0"/>
                        <a:t> teica , ka 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Ki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na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var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e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tu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stiprin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t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sadarb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bu</a:t>
                      </a:r>
                      <a:r>
                        <a:rPr lang="lv-LV" sz="2800" dirty="0"/>
                        <a:t> ar Ugandu </a:t>
                      </a:r>
                      <a:r>
                        <a:rPr lang="lv-LV" sz="2800" dirty="0" err="1"/>
                        <a:t>infrastrukturas</a:t>
                      </a:r>
                      <a:r>
                        <a:rPr lang="lv-LV" sz="2800" dirty="0"/>
                        <a:t> un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industri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lo</a:t>
                      </a:r>
                      <a:r>
                        <a:rPr lang="lv-LV" sz="2800" dirty="0"/>
                        <a:t> parku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izbuv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40"/>
                  </a:ext>
                </a:extLst>
              </a:tr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Target: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he said China would strengthen its cooperation with Uganda on construction of infrastructure and industrial parks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66962"/>
                  </a:ext>
                </a:extLst>
              </a:tr>
              <a:tr h="1195302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Baseline NMT: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wins</a:t>
                      </a:r>
                      <a:r>
                        <a:rPr lang="en-US" sz="2800" dirty="0"/>
                        <a:t> said that 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Kina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varetu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sz="2800" dirty="0"/>
                        <a:t>strengthened the cooperation with Uganda 's infrastructural and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industrialo</a:t>
                      </a:r>
                      <a:r>
                        <a:rPr lang="en-US" sz="2800" dirty="0"/>
                        <a:t> park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buve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5815"/>
                  </a:ext>
                </a:extLst>
              </a:tr>
              <a:tr h="173511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+error modelling: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he</a:t>
                      </a:r>
                      <a:r>
                        <a:rPr lang="en-US" sz="2800" dirty="0"/>
                        <a:t> said that </a:t>
                      </a:r>
                      <a:r>
                        <a:rPr lang="en-US" sz="2800" u="sng" dirty="0"/>
                        <a:t>China could </a:t>
                      </a:r>
                      <a:r>
                        <a:rPr lang="en-US" sz="2800" dirty="0"/>
                        <a:t>strengthen cooperation with the </a:t>
                      </a:r>
                      <a:r>
                        <a:rPr lang="en-US" sz="2800" u="sng" dirty="0"/>
                        <a:t>construction</a:t>
                      </a:r>
                      <a:r>
                        <a:rPr lang="en-US" sz="2800" dirty="0"/>
                        <a:t> of infrastructure and </a:t>
                      </a:r>
                      <a:r>
                        <a:rPr lang="en-US" sz="2800" u="sng" dirty="0"/>
                        <a:t>industrial</a:t>
                      </a:r>
                      <a:r>
                        <a:rPr lang="en-US" sz="2800" dirty="0"/>
                        <a:t> parks in Uganda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68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20FCE5-E486-44D8-97B1-FFC5BCCF0863}"/>
              </a:ext>
            </a:extLst>
          </p:cNvPr>
          <p:cNvSpPr txBox="1"/>
          <p:nvPr/>
        </p:nvSpPr>
        <p:spPr>
          <a:xfrm>
            <a:off x="0" y="188535"/>
            <a:ext cx="12094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Dropping Latvian diacritics: </a:t>
            </a:r>
            <a:r>
              <a:rPr lang="en-US" sz="4000" b="1" dirty="0" err="1"/>
              <a:t>ā</a:t>
            </a:r>
            <a:r>
              <a:rPr lang="en-US" sz="28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a</a:t>
            </a:r>
            <a:r>
              <a:rPr lang="en-US" sz="4000" b="1" dirty="0">
                <a:sym typeface="Wingdings" panose="05000000000000000000" pitchFamily="2" charset="2"/>
              </a:rPr>
              <a:t>, </a:t>
            </a:r>
            <a:r>
              <a:rPr lang="en-US" sz="4000" b="1" dirty="0" err="1">
                <a:sym typeface="Wingdings" panose="05000000000000000000" pitchFamily="2" charset="2"/>
              </a:rPr>
              <a:t>ž</a:t>
            </a:r>
            <a:r>
              <a:rPr lang="en-US" sz="28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z</a:t>
            </a:r>
            <a:r>
              <a:rPr lang="en-US" sz="4000" b="1" dirty="0">
                <a:sym typeface="Wingdings" panose="05000000000000000000" pitchFamily="2" charset="2"/>
              </a:rPr>
              <a:t>, </a:t>
            </a:r>
            <a:r>
              <a:rPr lang="lv-LV" sz="4000" b="1" dirty="0">
                <a:sym typeface="Wingdings" panose="05000000000000000000" pitchFamily="2" charset="2"/>
              </a:rPr>
              <a:t>ļ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4000" b="1" dirty="0">
                <a:sym typeface="Wingdings" panose="05000000000000000000" pitchFamily="2" charset="2"/>
              </a:rPr>
              <a:t>l…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072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43170-E96D-4E13-B885-4736BF692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931233"/>
              </p:ext>
            </p:extLst>
          </p:nvPr>
        </p:nvGraphicFramePr>
        <p:xfrm>
          <a:off x="226244" y="1212489"/>
          <a:ext cx="11868346" cy="5555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9760">
                  <a:extLst>
                    <a:ext uri="{9D8B030D-6E8A-4147-A177-3AD203B41FA5}">
                      <a16:colId xmlns:a16="http://schemas.microsoft.com/office/drawing/2014/main" val="666798120"/>
                    </a:ext>
                  </a:extLst>
                </a:gridCol>
                <a:gridCol w="9068586">
                  <a:extLst>
                    <a:ext uri="{9D8B030D-6E8A-4147-A177-3AD203B41FA5}">
                      <a16:colId xmlns:a16="http://schemas.microsoft.com/office/drawing/2014/main" val="2722240236"/>
                    </a:ext>
                  </a:extLst>
                </a:gridCol>
              </a:tblGrid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Source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800" dirty="0"/>
                        <a:t>prezidents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piemin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ee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ja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Tanz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nijas</a:t>
                      </a:r>
                      <a:r>
                        <a:rPr lang="lv-LV" sz="2800" dirty="0" err="1"/>
                        <a:t>-Zambijas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dzelzce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lj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izb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uu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vi</a:t>
                      </a:r>
                      <a:r>
                        <a:rPr lang="lv-LV" sz="2800" dirty="0"/>
                        <a:t> 20. gs.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septi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nj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desmitajos</a:t>
                      </a:r>
                      <a:r>
                        <a:rPr lang="lv-LV" sz="2800" dirty="0"/>
                        <a:t> gados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k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Kj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ii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nas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d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sn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/>
                        <a:t> atbalsta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pier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d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ii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jumu</a:t>
                      </a:r>
                      <a:r>
                        <a:rPr lang="lv-LV" sz="2800" dirty="0"/>
                        <a:t> ...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40"/>
                  </a:ext>
                </a:extLst>
              </a:tr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Target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 president </a:t>
                      </a:r>
                      <a:r>
                        <a:rPr lang="en-US" sz="2800" u="sng" dirty="0"/>
                        <a:t>cited the Tanzania-</a:t>
                      </a:r>
                      <a:r>
                        <a:rPr lang="en-US" sz="2800" u="none" dirty="0"/>
                        <a:t>Zambia </a:t>
                      </a:r>
                      <a:r>
                        <a:rPr lang="en-US" sz="2800" u="sng" dirty="0"/>
                        <a:t>Railway</a:t>
                      </a:r>
                      <a:r>
                        <a:rPr lang="en-US" sz="2800" dirty="0"/>
                        <a:t> built in the 19</a:t>
                      </a:r>
                      <a:r>
                        <a:rPr lang="en-US" sz="2800" u="sng" dirty="0"/>
                        <a:t>70s</a:t>
                      </a:r>
                      <a:r>
                        <a:rPr lang="en-US" sz="2800" dirty="0"/>
                        <a:t> as an </a:t>
                      </a:r>
                      <a:r>
                        <a:rPr lang="en-US" sz="2800" u="sng" dirty="0"/>
                        <a:t>evidence</a:t>
                      </a:r>
                      <a:r>
                        <a:rPr lang="en-US" sz="2800" dirty="0"/>
                        <a:t> of </a:t>
                      </a:r>
                      <a:r>
                        <a:rPr lang="en-US" sz="2800" u="sng" dirty="0"/>
                        <a:t>China's generous </a:t>
                      </a:r>
                      <a:r>
                        <a:rPr lang="en-US" sz="2800" dirty="0"/>
                        <a:t>support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66962"/>
                  </a:ext>
                </a:extLst>
              </a:tr>
              <a:tr h="1195302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Baseline NMT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President commemorated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Tanzaania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the iron of </a:t>
                      </a:r>
                      <a:r>
                        <a:rPr lang="en-US" sz="2800" dirty="0"/>
                        <a:t>Zambia, in the 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seventh</a:t>
                      </a:r>
                      <a:r>
                        <a:rPr lang="en-US" sz="2800" dirty="0"/>
                        <a:t> seventies of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Kjiinas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daasnaa</a:t>
                      </a:r>
                      <a:endParaRPr lang="en-US" sz="28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5815"/>
                  </a:ext>
                </a:extLst>
              </a:tr>
              <a:tr h="16298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+error modelling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/>
                        <a:t>the President </a:t>
                      </a:r>
                      <a:r>
                        <a:rPr lang="en-US" sz="2800" u="sng" dirty="0"/>
                        <a:t>mentioned the construction of Tanzania-Zambia railways</a:t>
                      </a:r>
                      <a:r>
                        <a:rPr lang="en-US" sz="2800" u="none" dirty="0"/>
                        <a:t> in the </a:t>
                      </a:r>
                      <a:r>
                        <a:rPr lang="en-US" sz="2800" u="sng" dirty="0"/>
                        <a:t>1970s as proof of China 's generous </a:t>
                      </a:r>
                      <a:r>
                        <a:rPr lang="en-US" sz="2800" u="none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68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20FCE5-E486-44D8-97B1-FFC5BCCF0863}"/>
              </a:ext>
            </a:extLst>
          </p:cNvPr>
          <p:cNvSpPr txBox="1"/>
          <p:nvPr/>
        </p:nvSpPr>
        <p:spPr>
          <a:xfrm>
            <a:off x="0" y="188535"/>
            <a:ext cx="1209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Phonetic replacement of diacritics: </a:t>
            </a:r>
            <a:r>
              <a:rPr lang="en-US" sz="4000" b="1" dirty="0" err="1"/>
              <a:t>š</a:t>
            </a:r>
            <a:r>
              <a:rPr lang="en-US" sz="28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sh</a:t>
            </a:r>
            <a:r>
              <a:rPr lang="en-US" sz="4000" b="1" dirty="0">
                <a:sym typeface="Wingdings" panose="05000000000000000000" pitchFamily="2" charset="2"/>
              </a:rPr>
              <a:t>, </a:t>
            </a:r>
            <a:r>
              <a:rPr lang="lv-LV" sz="4000" b="1" dirty="0">
                <a:sym typeface="Wingdings" panose="05000000000000000000" pitchFamily="2" charset="2"/>
              </a:rPr>
              <a:t>ķ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kj</a:t>
            </a:r>
            <a:r>
              <a:rPr lang="en-US" sz="4000" b="1" dirty="0">
                <a:sym typeface="Wingdings" panose="05000000000000000000" pitchFamily="2" charset="2"/>
              </a:rPr>
              <a:t>, </a:t>
            </a:r>
            <a:r>
              <a:rPr lang="en-US" sz="4000" b="1" dirty="0" err="1">
                <a:sym typeface="Wingdings" panose="05000000000000000000" pitchFamily="2" charset="2"/>
              </a:rPr>
              <a:t>ā</a:t>
            </a:r>
            <a:r>
              <a:rPr lang="en-US" sz="28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aa</a:t>
            </a:r>
            <a:r>
              <a:rPr lang="en-US" sz="4000" b="1" dirty="0">
                <a:sym typeface="Wingdings" panose="05000000000000000000" pitchFamily="2" charset="2"/>
              </a:rPr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87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E0C848-76CF-403B-8D88-171DED01E85E}"/>
              </a:ext>
            </a:extLst>
          </p:cNvPr>
          <p:cNvSpPr txBox="1"/>
          <p:nvPr/>
        </p:nvSpPr>
        <p:spPr>
          <a:xfrm>
            <a:off x="0" y="188535"/>
            <a:ext cx="1209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An example of robustness improvement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51B557-BD8E-448F-9F69-EF746F999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06262"/>
              </p:ext>
            </p:extLst>
          </p:nvPr>
        </p:nvGraphicFramePr>
        <p:xfrm>
          <a:off x="421640" y="997942"/>
          <a:ext cx="11348720" cy="5671523"/>
        </p:xfrm>
        <a:graphic>
          <a:graphicData uri="http://schemas.openxmlformats.org/drawingml/2006/table">
            <a:tbl>
              <a:tblPr firstRow="1" firstCol="1" bandRow="1"/>
              <a:tblGrid>
                <a:gridCol w="4043155">
                  <a:extLst>
                    <a:ext uri="{9D8B030D-6E8A-4147-A177-3AD203B41FA5}">
                      <a16:colId xmlns:a16="http://schemas.microsoft.com/office/drawing/2014/main" val="4057460703"/>
                    </a:ext>
                  </a:extLst>
                </a:gridCol>
                <a:gridCol w="3597015">
                  <a:extLst>
                    <a:ext uri="{9D8B030D-6E8A-4147-A177-3AD203B41FA5}">
                      <a16:colId xmlns:a16="http://schemas.microsoft.com/office/drawing/2014/main" val="614960875"/>
                    </a:ext>
                  </a:extLst>
                </a:gridCol>
                <a:gridCol w="3708550">
                  <a:extLst>
                    <a:ext uri="{9D8B030D-6E8A-4147-A177-3AD203B41FA5}">
                      <a16:colId xmlns:a16="http://schemas.microsoft.com/office/drawing/2014/main" val="2408059409"/>
                    </a:ext>
                  </a:extLst>
                </a:gridCol>
              </a:tblGrid>
              <a:tr h="381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Source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Baseline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 with spelling errors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72317"/>
                  </a:ext>
                </a:extLst>
              </a:tr>
              <a:tr h="1192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apskatīsimies , vai konsekvence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531506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apskatīsimies , vai k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sekvence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the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yeast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69212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apskatīsimies , vai konse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kk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525103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apskatīsimies , vai kons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account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Convention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460216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simies , vai konsekvence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see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054141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simies , vai konsekvence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see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6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6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E0DC-0037-4B0A-9470-6204A7D7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4627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  <a:ea typeface="+mn-ea"/>
                <a:cs typeface="+mn-cs"/>
              </a:rPr>
              <a:t>Does consistency improve?</a:t>
            </a:r>
            <a:endParaRPr lang="lv-LV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B9D7-8376-454E-919A-D49960E5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" y="1545996"/>
            <a:ext cx="4854804" cy="5115313"/>
          </a:xfrm>
        </p:spPr>
        <p:txBody>
          <a:bodyPr>
            <a:normAutofit/>
          </a:bodyPr>
          <a:lstStyle/>
          <a:p>
            <a:r>
              <a:rPr lang="en-GB" dirty="0"/>
              <a:t>Quantitative analysis</a:t>
            </a:r>
          </a:p>
          <a:p>
            <a:pPr lvl="1"/>
            <a:r>
              <a:rPr lang="en-GB" dirty="0"/>
              <a:t>Create </a:t>
            </a:r>
            <a:r>
              <a:rPr lang="en-GB" b="1" dirty="0"/>
              <a:t>10 sets of differently corrupted evaluation data </a:t>
            </a:r>
            <a:r>
              <a:rPr lang="en-GB" dirty="0"/>
              <a:t>sets per evaluation type</a:t>
            </a:r>
          </a:p>
          <a:p>
            <a:pPr lvl="1"/>
            <a:r>
              <a:rPr lang="en-GB" dirty="0"/>
              <a:t>Evaluate </a:t>
            </a:r>
            <a:r>
              <a:rPr lang="en-GB" b="1" dirty="0"/>
              <a:t>consistency against MT hypothesis of the correct sentence</a:t>
            </a:r>
          </a:p>
          <a:p>
            <a:pPr lvl="2"/>
            <a:r>
              <a:rPr lang="en-GB" dirty="0"/>
              <a:t>Av. Edits – the average number of edits per sentence needed to correct the MT output</a:t>
            </a:r>
          </a:p>
          <a:p>
            <a:pPr lvl="2"/>
            <a:r>
              <a:rPr lang="en-GB" dirty="0"/>
              <a:t>Av. TER – the average TER over the 10 corrupted data sets</a:t>
            </a:r>
            <a:endParaRPr lang="lv-LV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9ABEE-EF9D-4114-9F63-375159E44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64558"/>
              </p:ext>
            </p:extLst>
          </p:nvPr>
        </p:nvGraphicFramePr>
        <p:xfrm>
          <a:off x="5257800" y="1125405"/>
          <a:ext cx="6629718" cy="5045710"/>
        </p:xfrm>
        <a:graphic>
          <a:graphicData uri="http://schemas.openxmlformats.org/drawingml/2006/table">
            <a:tbl>
              <a:tblPr/>
              <a:tblGrid>
                <a:gridCol w="2578164">
                  <a:extLst>
                    <a:ext uri="{9D8B030D-6E8A-4147-A177-3AD203B41FA5}">
                      <a16:colId xmlns:a16="http://schemas.microsoft.com/office/drawing/2014/main" val="3378495758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1065573551"/>
                    </a:ext>
                  </a:extLst>
                </a:gridCol>
                <a:gridCol w="912368">
                  <a:extLst>
                    <a:ext uri="{9D8B030D-6E8A-4147-A177-3AD203B41FA5}">
                      <a16:colId xmlns:a16="http://schemas.microsoft.com/office/drawing/2014/main" val="429320275"/>
                    </a:ext>
                  </a:extLst>
                </a:gridCol>
                <a:gridCol w="732663">
                  <a:extLst>
                    <a:ext uri="{9D8B030D-6E8A-4147-A177-3AD203B41FA5}">
                      <a16:colId xmlns:a16="http://schemas.microsoft.com/office/drawing/2014/main" val="2568633586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3438204287"/>
                    </a:ext>
                  </a:extLst>
                </a:gridCol>
                <a:gridCol w="732663">
                  <a:extLst>
                    <a:ext uri="{9D8B030D-6E8A-4147-A177-3AD203B41FA5}">
                      <a16:colId xmlns:a16="http://schemas.microsoft.com/office/drawing/2014/main" val="735665573"/>
                    </a:ext>
                  </a:extLst>
                </a:gridCol>
              </a:tblGrid>
              <a:tr h="1841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type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 hypothesis of correct sentence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0591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Av. Edits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Av. 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Av. Edits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Av. 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832819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 diacritic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1315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noise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2059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tags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4673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letter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8534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noise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4867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tags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744315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Swapped 2 adjacent letters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85822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noise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458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tags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059905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 letter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73376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noise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91456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tags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589640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Wrong letter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8621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noise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5699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tags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6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9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E0DC-0037-4B0A-9470-6204A7D7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4627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  <a:ea typeface="+mn-ea"/>
                <a:cs typeface="+mn-cs"/>
              </a:rPr>
              <a:t>Conclusions</a:t>
            </a:r>
            <a:endParaRPr lang="lv-LV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B9D7-8376-454E-919A-D49960E5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" y="1545996"/>
            <a:ext cx="9191134" cy="5115313"/>
          </a:xfrm>
        </p:spPr>
        <p:txBody>
          <a:bodyPr>
            <a:normAutofit/>
          </a:bodyPr>
          <a:lstStyle/>
          <a:p>
            <a:r>
              <a:rPr lang="en-GB" dirty="0"/>
              <a:t>Works ... on the relatively small data set</a:t>
            </a:r>
          </a:p>
          <a:p>
            <a:r>
              <a:rPr lang="en-GB" dirty="0"/>
              <a:t>Should be checked on larger training data sets:</a:t>
            </a:r>
          </a:p>
          <a:p>
            <a:pPr lvl="1"/>
            <a:r>
              <a:rPr lang="en-GB" dirty="0"/>
              <a:t>We hypothesise that the results may improve due to increased number of corrupted unique words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1825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C9C8-6A53-4B4D-B19F-CA0F404E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5712"/>
            <a:ext cx="11049000" cy="557145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Latvian-English WMT 2017 data</a:t>
            </a:r>
          </a:p>
          <a:p>
            <a:pPr marL="457200" lvl="1" indent="0">
              <a:buNone/>
            </a:pPr>
            <a:r>
              <a:rPr lang="en-US" sz="3200" dirty="0"/>
              <a:t>Training data: </a:t>
            </a:r>
            <a:r>
              <a:rPr lang="en-US" sz="3200" dirty="0" err="1"/>
              <a:t>Europarl</a:t>
            </a:r>
            <a:r>
              <a:rPr lang="en-US" sz="3200" dirty="0"/>
              <a:t> 7, Rapid, DCEP:</a:t>
            </a:r>
          </a:p>
          <a:p>
            <a:pPr marL="914400" lvl="2" indent="0">
              <a:buNone/>
            </a:pPr>
            <a:r>
              <a:rPr lang="en-US" sz="3200" dirty="0"/>
              <a:t>~4 million sentence pairs</a:t>
            </a:r>
          </a:p>
          <a:p>
            <a:pPr marL="457200" lvl="1" indent="0">
              <a:buNone/>
            </a:pPr>
            <a:r>
              <a:rPr lang="en-US" sz="3200" dirty="0"/>
              <a:t>Validation data: </a:t>
            </a:r>
            <a:r>
              <a:rPr lang="en-US" sz="3200" dirty="0" err="1"/>
              <a:t>NewsDev</a:t>
            </a:r>
            <a:r>
              <a:rPr lang="en-US" sz="3200" dirty="0"/>
              <a:t> 2017</a:t>
            </a:r>
          </a:p>
          <a:p>
            <a:pPr marL="457200" lvl="1" indent="0">
              <a:buNone/>
            </a:pPr>
            <a:r>
              <a:rPr lang="en-US" sz="3200" dirty="0"/>
              <a:t>Evaluation data: </a:t>
            </a:r>
            <a:r>
              <a:rPr lang="en-US" sz="3200" dirty="0" err="1"/>
              <a:t>NewsTest</a:t>
            </a:r>
            <a:r>
              <a:rPr lang="en-US" sz="3200" dirty="0"/>
              <a:t> 2017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Standard Moses pre-processing:</a:t>
            </a:r>
          </a:p>
          <a:p>
            <a:pPr marL="457200" lvl="1" indent="0">
              <a:buNone/>
            </a:pPr>
            <a:r>
              <a:rPr lang="en-US" sz="3200" dirty="0"/>
              <a:t>Cleaner, punctuation normalizer, tokenizer, </a:t>
            </a:r>
            <a:r>
              <a:rPr lang="en-US" sz="3200" dirty="0" err="1"/>
              <a:t>truecaser</a:t>
            </a:r>
            <a:endParaRPr lang="en-US" sz="32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1332A-E73E-42E3-8CED-7B87C305B416}"/>
              </a:ext>
            </a:extLst>
          </p:cNvPr>
          <p:cNvSpPr txBox="1"/>
          <p:nvPr/>
        </p:nvSpPr>
        <p:spPr>
          <a:xfrm>
            <a:off x="223520" y="150829"/>
            <a:ext cx="12049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7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C9C8-6A53-4B4D-B19F-CA0F404E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5712"/>
            <a:ext cx="11049000" cy="5571459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3200" dirty="0"/>
              <a:t>Model letter confusion due to proximity on keyboards:</a:t>
            </a:r>
          </a:p>
          <a:p>
            <a:pPr marL="457200" lvl="1" indent="0" fontAlgn="base">
              <a:buNone/>
            </a:pPr>
            <a:r>
              <a:rPr lang="en-US" sz="3200" dirty="0"/>
              <a:t>D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dirty="0" err="1"/>
              <a:t>s|e|r|f|c|x</a:t>
            </a:r>
            <a:endParaRPr lang="en-US" sz="3200" dirty="0"/>
          </a:p>
          <a:p>
            <a:pPr marL="457200" lvl="1" indent="0" fontAlgn="base">
              <a:buNone/>
            </a:pPr>
            <a:r>
              <a:rPr lang="en-US" sz="3200" dirty="0"/>
              <a:t>duck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en-US" sz="3200" dirty="0">
                <a:sym typeface="Wingdings" panose="05000000000000000000" pitchFamily="2" charset="2"/>
              </a:rPr>
              <a:t>uck</a:t>
            </a:r>
            <a:endParaRPr lang="en-US" sz="3200" dirty="0"/>
          </a:p>
          <a:p>
            <a:pPr marL="0" indent="0" fontAlgn="base">
              <a:buNone/>
            </a:pPr>
            <a:r>
              <a:rPr lang="en-US" sz="3200" dirty="0"/>
              <a:t>Permutate letters</a:t>
            </a:r>
          </a:p>
          <a:p>
            <a:pPr marL="457200" lvl="1" indent="0" fontAlgn="base">
              <a:buNone/>
            </a:pPr>
            <a:r>
              <a:rPr lang="en-US" sz="3200" dirty="0"/>
              <a:t>catwalk </a:t>
            </a:r>
            <a:r>
              <a:rPr lang="en-US" dirty="0"/>
              <a:t>→</a:t>
            </a:r>
            <a:r>
              <a:rPr lang="en-US" sz="3200" dirty="0"/>
              <a:t> </a:t>
            </a:r>
            <a:r>
              <a:rPr lang="en-US" sz="3200" dirty="0" err="1"/>
              <a:t>cat</a:t>
            </a:r>
            <a:r>
              <a:rPr lang="en-US" sz="3200" dirty="0" err="1">
                <a:solidFill>
                  <a:srgbClr val="FF0000"/>
                </a:solidFill>
              </a:rPr>
              <a:t>aw</a:t>
            </a:r>
            <a:r>
              <a:rPr lang="en-US" sz="3200" dirty="0" err="1"/>
              <a:t>lk</a:t>
            </a:r>
            <a:endParaRPr lang="en-US" sz="3200" dirty="0"/>
          </a:p>
          <a:p>
            <a:pPr marL="0" indent="0" fontAlgn="base">
              <a:buNone/>
            </a:pPr>
            <a:r>
              <a:rPr lang="en-US" sz="3200" dirty="0"/>
              <a:t>Introduce extra letters:</a:t>
            </a:r>
          </a:p>
          <a:p>
            <a:pPr marL="457200" lvl="1" indent="0" fontAlgn="base">
              <a:buNone/>
            </a:pPr>
            <a:r>
              <a:rPr lang="en-US" sz="3200" dirty="0"/>
              <a:t>catwalk </a:t>
            </a:r>
            <a:r>
              <a:rPr lang="en-US" dirty="0"/>
              <a:t>→</a:t>
            </a:r>
            <a:r>
              <a:rPr lang="en-US" sz="3200" dirty="0"/>
              <a:t> </a:t>
            </a:r>
            <a:r>
              <a:rPr lang="en-US" sz="3200" dirty="0" err="1"/>
              <a:t>cat</a:t>
            </a:r>
            <a:r>
              <a:rPr lang="en-US" sz="3200" dirty="0" err="1">
                <a:solidFill>
                  <a:srgbClr val="FF0000"/>
                </a:solidFill>
              </a:rPr>
              <a:t>ww</a:t>
            </a:r>
            <a:r>
              <a:rPr lang="en-US" sz="3200" dirty="0" err="1"/>
              <a:t>alk</a:t>
            </a:r>
            <a:r>
              <a:rPr lang="en-US" sz="3200" dirty="0"/>
              <a:t> / </a:t>
            </a:r>
            <a:r>
              <a:rPr lang="en-US" sz="3200" dirty="0" err="1"/>
              <a:t>catw</a:t>
            </a:r>
            <a:r>
              <a:rPr lang="en-US" sz="3200" dirty="0" err="1">
                <a:solidFill>
                  <a:srgbClr val="FF0000"/>
                </a:solidFill>
              </a:rPr>
              <a:t>e</a:t>
            </a:r>
            <a:r>
              <a:rPr lang="en-US" sz="3200" dirty="0" err="1"/>
              <a:t>alk</a:t>
            </a:r>
            <a:endParaRPr lang="en-US" sz="3200" dirty="0"/>
          </a:p>
          <a:p>
            <a:pPr marL="0" indent="0" fontAlgn="base">
              <a:buNone/>
            </a:pPr>
            <a:r>
              <a:rPr lang="en-US" sz="3200" dirty="0"/>
              <a:t>Drop letters:</a:t>
            </a:r>
          </a:p>
          <a:p>
            <a:pPr marL="457200" lvl="1" indent="0" fontAlgn="base">
              <a:buNone/>
            </a:pPr>
            <a:r>
              <a:rPr lang="en-US" sz="3200" dirty="0"/>
              <a:t>c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twalk </a:t>
            </a:r>
            <a:r>
              <a:rPr lang="en-US" sz="2800" dirty="0"/>
              <a:t>→</a:t>
            </a:r>
            <a:r>
              <a:rPr lang="en-US" sz="3200" dirty="0"/>
              <a:t>  </a:t>
            </a:r>
            <a:r>
              <a:rPr lang="en-US" sz="3200" dirty="0" err="1"/>
              <a:t>ctwalk</a:t>
            </a:r>
            <a:r>
              <a:rPr lang="en-US" sz="3200" dirty="0"/>
              <a:t> 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1332A-E73E-42E3-8CED-7B87C305B416}"/>
              </a:ext>
            </a:extLst>
          </p:cNvPr>
          <p:cNvSpPr txBox="1"/>
          <p:nvPr/>
        </p:nvSpPr>
        <p:spPr>
          <a:xfrm>
            <a:off x="223520" y="150829"/>
            <a:ext cx="1204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 Some frequent error patterns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500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C9C8-6A53-4B4D-B19F-CA0F404E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5712"/>
            <a:ext cx="11049000" cy="5571459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3200" dirty="0"/>
              <a:t>Replace diacritic marks with the standard Latin alphabet:</a:t>
            </a:r>
          </a:p>
          <a:p>
            <a:pPr marL="457200" lvl="1" indent="0" fontAlgn="base">
              <a:buNone/>
            </a:pPr>
            <a:r>
              <a:rPr lang="en-US" sz="3200" dirty="0"/>
              <a:t>Dropping them: </a:t>
            </a:r>
            <a:r>
              <a:rPr lang="en-US" sz="3200" dirty="0" err="1"/>
              <a:t>Suņa</a:t>
            </a:r>
            <a:r>
              <a:rPr lang="en-US" sz="3200" dirty="0"/>
              <a:t> →  </a:t>
            </a:r>
            <a:r>
              <a:rPr lang="en-US" sz="3200" dirty="0" err="1"/>
              <a:t>Suna</a:t>
            </a:r>
            <a:endParaRPr lang="en-US" sz="3200" dirty="0"/>
          </a:p>
          <a:p>
            <a:pPr marL="457200" lvl="1" indent="0" fontAlgn="base">
              <a:buNone/>
            </a:pPr>
            <a:r>
              <a:rPr lang="en-US" sz="3200" dirty="0"/>
              <a:t>transliteration : </a:t>
            </a:r>
            <a:r>
              <a:rPr lang="en-US" sz="3200" dirty="0" err="1"/>
              <a:t>Suņa</a:t>
            </a:r>
            <a:r>
              <a:rPr lang="en-US" sz="3200" dirty="0"/>
              <a:t> →  </a:t>
            </a:r>
            <a:r>
              <a:rPr lang="en-US" sz="3200" dirty="0" err="1"/>
              <a:t>Sunja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1332A-E73E-42E3-8CED-7B87C305B416}"/>
              </a:ext>
            </a:extLst>
          </p:cNvPr>
          <p:cNvSpPr txBox="1"/>
          <p:nvPr/>
        </p:nvSpPr>
        <p:spPr>
          <a:xfrm>
            <a:off x="304800" y="0"/>
            <a:ext cx="1204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Losing diacritic marks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06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C9C8-6A53-4B4D-B19F-CA0F404E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5712"/>
            <a:ext cx="11049000" cy="5571459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3200" dirty="0"/>
              <a:t>Baseline: 4,407,375</a:t>
            </a:r>
          </a:p>
          <a:p>
            <a:pPr marL="0" indent="0" fontAlgn="base">
              <a:buNone/>
            </a:pPr>
            <a:r>
              <a:rPr lang="en-US" sz="3200" dirty="0"/>
              <a:t>Systems with synthetically generated noise: 8,814,750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1332A-E73E-42E3-8CED-7B87C305B416}"/>
              </a:ext>
            </a:extLst>
          </p:cNvPr>
          <p:cNvSpPr txBox="1"/>
          <p:nvPr/>
        </p:nvSpPr>
        <p:spPr>
          <a:xfrm>
            <a:off x="304800" y="0"/>
            <a:ext cx="1204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Total training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8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9CD2F0-0DDB-4C80-B5A3-E328D8F12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82886"/>
              </p:ext>
            </p:extLst>
          </p:nvPr>
        </p:nvGraphicFramePr>
        <p:xfrm>
          <a:off x="618067" y="1127760"/>
          <a:ext cx="11040533" cy="547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D889D4-4473-4CD7-B469-B68A86EF299D}"/>
              </a:ext>
            </a:extLst>
          </p:cNvPr>
          <p:cNvSpPr txBox="1"/>
          <p:nvPr/>
        </p:nvSpPr>
        <p:spPr>
          <a:xfrm>
            <a:off x="0" y="150828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Training progress for LV-EN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8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D889D4-4473-4CD7-B469-B68A86EF299D}"/>
              </a:ext>
            </a:extLst>
          </p:cNvPr>
          <p:cNvSpPr txBox="1"/>
          <p:nvPr/>
        </p:nvSpPr>
        <p:spPr>
          <a:xfrm>
            <a:off x="0" y="15082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4000" u="none" strike="noStrike" dirty="0">
                <a:effectLst/>
              </a:rPr>
              <a:t>Latvian-English</a:t>
            </a:r>
            <a:r>
              <a:rPr lang="en-US" sz="4000" b="1" u="none" strike="noStrike" dirty="0">
                <a:effectLst/>
              </a:rPr>
              <a:t> newstest-2017 </a:t>
            </a:r>
            <a:br>
              <a:rPr lang="en-US" sz="4000" u="none" strike="noStrike" dirty="0">
                <a:effectLst/>
              </a:rPr>
            </a:br>
            <a:r>
              <a:rPr lang="en-US" sz="4000" u="none" strike="noStrike" dirty="0">
                <a:solidFill>
                  <a:schemeClr val="bg1">
                    <a:lumMod val="65000"/>
                  </a:schemeClr>
                </a:solidFill>
                <a:effectLst/>
              </a:rPr>
              <a:t>(case insensitive evaluation)</a:t>
            </a:r>
            <a:endParaRPr lang="en-US" sz="4000" b="1" i="0" u="none" strike="noStrike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FE7762-3EF1-46C2-9480-D8561AFB8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50614"/>
              </p:ext>
            </p:extLst>
          </p:nvPr>
        </p:nvGraphicFramePr>
        <p:xfrm>
          <a:off x="182880" y="1564640"/>
          <a:ext cx="9500162" cy="37045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25440">
                  <a:extLst>
                    <a:ext uri="{9D8B030D-6E8A-4147-A177-3AD203B41FA5}">
                      <a16:colId xmlns:a16="http://schemas.microsoft.com/office/drawing/2014/main" val="2332796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4187086729"/>
                    </a:ext>
                  </a:extLst>
                </a:gridCol>
                <a:gridCol w="1991922">
                  <a:extLst>
                    <a:ext uri="{9D8B030D-6E8A-4147-A177-3AD203B41FA5}">
                      <a16:colId xmlns:a16="http://schemas.microsoft.com/office/drawing/2014/main" val="1881014820"/>
                    </a:ext>
                  </a:extLst>
                </a:gridCol>
              </a:tblGrid>
              <a:tr h="746820"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BLEU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ChrF2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871120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Baseline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8389186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Speller + baseline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 </a:t>
                      </a:r>
                      <a:r>
                        <a:rPr lang="en-US" sz="3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 lol?</a:t>
                      </a:r>
                      <a:endParaRPr lang="en-US" sz="3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730981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Training with spelling errors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4725744"/>
                  </a:ext>
                </a:extLst>
              </a:tr>
              <a:tr h="746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+ tags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798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7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D889D4-4473-4CD7-B469-B68A86EF299D}"/>
              </a:ext>
            </a:extLst>
          </p:cNvPr>
          <p:cNvSpPr txBox="1"/>
          <p:nvPr/>
        </p:nvSpPr>
        <p:spPr>
          <a:xfrm>
            <a:off x="0" y="15082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4000" u="none" strike="noStrike" dirty="0">
                <a:effectLst/>
              </a:rPr>
              <a:t>Latvian-English </a:t>
            </a:r>
            <a:r>
              <a:rPr lang="en-US" sz="4000" b="1" u="none" strike="noStrike" dirty="0">
                <a:effectLst/>
              </a:rPr>
              <a:t>noisy</a:t>
            </a:r>
            <a:r>
              <a:rPr lang="en-US" sz="4000" u="none" strike="noStrike" dirty="0">
                <a:effectLst/>
              </a:rPr>
              <a:t> </a:t>
            </a:r>
            <a:r>
              <a:rPr lang="en-US" sz="4000" b="1" u="none" strike="noStrike" dirty="0">
                <a:effectLst/>
              </a:rPr>
              <a:t>newstest-2017 </a:t>
            </a:r>
            <a:br>
              <a:rPr lang="en-US" sz="4000" u="none" strike="noStrike" dirty="0">
                <a:effectLst/>
              </a:rPr>
            </a:br>
            <a:r>
              <a:rPr lang="en-US" sz="4000" u="none" strike="noStrike" dirty="0">
                <a:solidFill>
                  <a:schemeClr val="bg1">
                    <a:lumMod val="65000"/>
                  </a:schemeClr>
                </a:solidFill>
                <a:effectLst/>
              </a:rPr>
              <a:t>(case insensitive evaluation)</a:t>
            </a:r>
            <a:endParaRPr lang="en-US" sz="4000" b="1" i="0" u="none" strike="noStrike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FE7762-3EF1-46C2-9480-D8561AFB8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1914"/>
              </p:ext>
            </p:extLst>
          </p:nvPr>
        </p:nvGraphicFramePr>
        <p:xfrm>
          <a:off x="182880" y="1564640"/>
          <a:ext cx="9500162" cy="365942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15280">
                  <a:extLst>
                    <a:ext uri="{9D8B030D-6E8A-4147-A177-3AD203B41FA5}">
                      <a16:colId xmlns:a16="http://schemas.microsoft.com/office/drawing/2014/main" val="233279612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87086729"/>
                    </a:ext>
                  </a:extLst>
                </a:gridCol>
                <a:gridCol w="2073202">
                  <a:extLst>
                    <a:ext uri="{9D8B030D-6E8A-4147-A177-3AD203B41FA5}">
                      <a16:colId xmlns:a16="http://schemas.microsoft.com/office/drawing/2014/main" val="1881014820"/>
                    </a:ext>
                  </a:extLst>
                </a:gridCol>
              </a:tblGrid>
              <a:tr h="746820"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BLEU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ChrF2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871120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Baseline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11.8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0.481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8389186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Speller + baseline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14.2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730981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Training with spelling errors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14.4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0.518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4725744"/>
                  </a:ext>
                </a:extLst>
              </a:tr>
              <a:tr h="746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+ tags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14.5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0.516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798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2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366E7B-724B-4F0C-B238-66DCD457C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92589"/>
              </p:ext>
            </p:extLst>
          </p:nvPr>
        </p:nvGraphicFramePr>
        <p:xfrm>
          <a:off x="2414833" y="1471508"/>
          <a:ext cx="7362334" cy="4837430"/>
        </p:xfrm>
        <a:graphic>
          <a:graphicData uri="http://schemas.openxmlformats.org/drawingml/2006/table">
            <a:tbl>
              <a:tblPr/>
              <a:tblGrid>
                <a:gridCol w="3424746">
                  <a:extLst>
                    <a:ext uri="{9D8B030D-6E8A-4147-A177-3AD203B41FA5}">
                      <a16:colId xmlns:a16="http://schemas.microsoft.com/office/drawing/2014/main" val="36497231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1101750764"/>
                    </a:ext>
                  </a:extLst>
                </a:gridCol>
                <a:gridCol w="1181311">
                  <a:extLst>
                    <a:ext uri="{9D8B030D-6E8A-4147-A177-3AD203B41FA5}">
                      <a16:colId xmlns:a16="http://schemas.microsoft.com/office/drawing/2014/main" val="1580932732"/>
                    </a:ext>
                  </a:extLst>
                </a:gridCol>
                <a:gridCol w="1640264">
                  <a:extLst>
                    <a:ext uri="{9D8B030D-6E8A-4147-A177-3AD203B41FA5}">
                      <a16:colId xmlns:a16="http://schemas.microsoft.com/office/drawing/2014/main" val="3832953108"/>
                    </a:ext>
                  </a:extLst>
                </a:gridCol>
              </a:tblGrid>
              <a:tr h="330514">
                <a:tc>
                  <a:txBody>
                    <a:bodyPr/>
                    <a:lstStyle/>
                    <a:p>
                      <a:pPr algn="ctr" fontAlgn="b"/>
                      <a:r>
                        <a:rPr lang="lv-LV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lv-LV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lv-LV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lv-LV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  <a:endParaRPr lang="lv-LV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BLEU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ChrF2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640610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</a:t>
                      </a:r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diacritic</a:t>
                      </a:r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marks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5267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</a:t>
                      </a:r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81244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tags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548015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Latvian</a:t>
                      </a:r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translit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59971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</a:t>
                      </a:r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59570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tags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016986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Swapped</a:t>
                      </a:r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</a:t>
                      </a:r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adjacent</a:t>
                      </a:r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letters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92592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</a:t>
                      </a:r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59156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tags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25676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Wrong</a:t>
                      </a:r>
                      <a:r>
                        <a:rPr lang="lv-L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lv-LV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letter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04411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noise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86858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tags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v-LV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1533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B80E54-DDD4-463B-8130-4D5D4186100B}"/>
              </a:ext>
            </a:extLst>
          </p:cNvPr>
          <p:cNvSpPr txBox="1"/>
          <p:nvPr/>
        </p:nvSpPr>
        <p:spPr>
          <a:xfrm>
            <a:off x="0" y="1508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Impact of selected error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5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968</Words>
  <Application>Microsoft Office PowerPoint</Application>
  <PresentationFormat>Widescreen</PresentationFormat>
  <Paragraphs>263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Orthographic variation robust NMT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Does consistency improve?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Toms</dc:creator>
  <cp:lastModifiedBy>Mārcis Pinnis</cp:lastModifiedBy>
  <cp:revision>28</cp:revision>
  <dcterms:created xsi:type="dcterms:W3CDTF">2019-08-28T11:29:29Z</dcterms:created>
  <dcterms:modified xsi:type="dcterms:W3CDTF">2019-08-31T08:52:47Z</dcterms:modified>
</cp:coreProperties>
</file>