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7" r:id="rId1"/>
  </p:sldMasterIdLst>
  <p:sldIdLst>
    <p:sldId id="256" r:id="rId2"/>
    <p:sldId id="257" r:id="rId3"/>
    <p:sldId id="258" r:id="rId4"/>
    <p:sldId id="259" r:id="rId5"/>
    <p:sldId id="260" r:id="rId6"/>
    <p:sldId id="261" r:id="rId7"/>
    <p:sldId id="276" r:id="rId8"/>
    <p:sldId id="262" r:id="rId9"/>
    <p:sldId id="265" r:id="rId10"/>
    <p:sldId id="277" r:id="rId11"/>
    <p:sldId id="263" r:id="rId12"/>
    <p:sldId id="266" r:id="rId13"/>
    <p:sldId id="278" r:id="rId14"/>
    <p:sldId id="264" r:id="rId15"/>
    <p:sldId id="269" r:id="rId16"/>
    <p:sldId id="270" r:id="rId17"/>
    <p:sldId id="271" r:id="rId18"/>
    <p:sldId id="273" r:id="rId19"/>
    <p:sldId id="275" r:id="rId20"/>
    <p:sldId id="279" r:id="rId21"/>
    <p:sldId id="280"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81" d="100"/>
          <a:sy n="81" d="100"/>
        </p:scale>
        <p:origin x="-29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00B3F0-A9BC-48CE-8EB6-ECE965069900}" type="datetimeFigureOut">
              <a:rPr lang="en-US" smtClean="0"/>
              <a:pPr/>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1657776"/>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20555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4B320A-89BA-47B2-A525-92E8D10B06E4}"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45003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64B320A-89BA-47B2-A525-92E8D10B06E4}"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849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64B320A-89BA-47B2-A525-92E8D10B06E4}"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47947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64B320A-89BA-47B2-A525-92E8D10B06E4}"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09132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5046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5444194"/>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424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414801"/>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112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smtClean="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5596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smtClean="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2387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smtClean="0"/>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298726"/>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751424"/>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87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64B320A-89BA-47B2-A525-92E8D10B06E4}" type="datetimeFigureOut">
              <a:rPr lang="en-US" smtClean="0"/>
              <a:t>11/9/2019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9742191"/>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40" r:id="rId13"/>
    <p:sldLayoutId id="2147484041" r:id="rId14"/>
    <p:sldLayoutId id="2147484042" r:id="rId15"/>
    <p:sldLayoutId id="2147484043"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audio" Target="../media/media4.wav"/><Relationship Id="rId3" Type="http://schemas.microsoft.com/office/2007/relationships/media" Target="../media/media2.wav"/><Relationship Id="rId7" Type="http://schemas.microsoft.com/office/2007/relationships/media" Target="../media/media4.wav"/><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5" Type="http://schemas.microsoft.com/office/2007/relationships/media" Target="../media/media3.wav"/><Relationship Id="rId10" Type="http://schemas.openxmlformats.org/officeDocument/2006/relationships/image" Target="../media/image21.png"/><Relationship Id="rId4" Type="http://schemas.openxmlformats.org/officeDocument/2006/relationships/audio" Target="../media/media2.wav"/><Relationship Id="rId9"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3D8CA-1570-4321-B063-B8DFF4F0E171}"/>
              </a:ext>
            </a:extLst>
          </p:cNvPr>
          <p:cNvSpPr>
            <a:spLocks noGrp="1"/>
          </p:cNvSpPr>
          <p:nvPr>
            <p:ph type="ctrTitle"/>
          </p:nvPr>
        </p:nvSpPr>
        <p:spPr>
          <a:xfrm>
            <a:off x="2213113" y="2408582"/>
            <a:ext cx="9463778" cy="2262781"/>
          </a:xfrm>
        </p:spPr>
        <p:txBody>
          <a:bodyPr>
            <a:noAutofit/>
          </a:bodyPr>
          <a:lstStyle/>
          <a:p>
            <a:r>
              <a:rPr lang="bs-Latn-BA" sz="4400" dirty="0"/>
              <a:t>Implementacija metode spectral substraction za uklanjanje aditivnog Gaussovog šuma iz govornog signala </a:t>
            </a:r>
          </a:p>
        </p:txBody>
      </p:sp>
    </p:spTree>
    <p:extLst>
      <p:ext uri="{BB962C8B-B14F-4D97-AF65-F5344CB8AC3E}">
        <p14:creationId xmlns:p14="http://schemas.microsoft.com/office/powerpoint/2010/main" val="189560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7CDE0-5F38-4DC9-89A1-59CFC3079A4D}"/>
              </a:ext>
            </a:extLst>
          </p:cNvPr>
          <p:cNvSpPr>
            <a:spLocks noGrp="1"/>
          </p:cNvSpPr>
          <p:nvPr>
            <p:ph type="title"/>
          </p:nvPr>
        </p:nvSpPr>
        <p:spPr>
          <a:xfrm>
            <a:off x="2592925" y="624110"/>
            <a:ext cx="8911687" cy="687855"/>
          </a:xfrm>
        </p:spPr>
        <p:txBody>
          <a:bodyPr>
            <a:normAutofit fontScale="90000"/>
          </a:bodyPr>
          <a:lstStyle/>
          <a:p>
            <a:pPr algn="just"/>
            <a:r>
              <a:rPr lang="bs-Latn-BA" dirty="0"/>
              <a:t>Amplitudni spektar i spektar snage prije AWGN-a</a:t>
            </a:r>
          </a:p>
        </p:txBody>
      </p:sp>
      <p:pic>
        <p:nvPicPr>
          <p:cNvPr id="4" name="Picture 3" descr="C:\Users\njobs\Desktop\untitled.jpg">
            <a:extLst>
              <a:ext uri="{FF2B5EF4-FFF2-40B4-BE49-F238E27FC236}">
                <a16:creationId xmlns:a16="http://schemas.microsoft.com/office/drawing/2014/main" xmlns="" id="{0B657E13-AC68-49F3-944A-C7F3417F6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834169"/>
            <a:ext cx="8911687" cy="45852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70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EC8CA-C446-4938-BAE5-1B74BEA9C0E7}"/>
              </a:ext>
            </a:extLst>
          </p:cNvPr>
          <p:cNvSpPr>
            <a:spLocks noGrp="1"/>
          </p:cNvSpPr>
          <p:nvPr>
            <p:ph type="title"/>
          </p:nvPr>
        </p:nvSpPr>
        <p:spPr>
          <a:xfrm>
            <a:off x="2592925" y="624110"/>
            <a:ext cx="8911687" cy="833215"/>
          </a:xfrm>
        </p:spPr>
        <p:txBody>
          <a:bodyPr/>
          <a:lstStyle/>
          <a:p>
            <a:r>
              <a:rPr lang="bs-Latn-BA" dirty="0"/>
              <a:t>Signal nakon AWGN kanala (SNR =10)</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6" y="1576594"/>
            <a:ext cx="8911686" cy="49378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9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27165-69F7-4479-8823-050D0CFB7804}"/>
              </a:ext>
            </a:extLst>
          </p:cNvPr>
          <p:cNvSpPr>
            <a:spLocks noGrp="1"/>
          </p:cNvSpPr>
          <p:nvPr>
            <p:ph type="title"/>
          </p:nvPr>
        </p:nvSpPr>
        <p:spPr>
          <a:xfrm>
            <a:off x="2592925" y="624110"/>
            <a:ext cx="8911687" cy="763343"/>
          </a:xfrm>
        </p:spPr>
        <p:txBody>
          <a:bodyPr/>
          <a:lstStyle/>
          <a:p>
            <a:r>
              <a:rPr lang="bs-Latn-BA" dirty="0"/>
              <a:t>Spektralna gustoća signala (PSD)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623619"/>
            <a:ext cx="8911687" cy="48831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153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8905E3-187F-4B83-8719-9EFF29603A47}"/>
              </a:ext>
            </a:extLst>
          </p:cNvPr>
          <p:cNvSpPr>
            <a:spLocks noGrp="1"/>
          </p:cNvSpPr>
          <p:nvPr>
            <p:ph type="title"/>
          </p:nvPr>
        </p:nvSpPr>
        <p:spPr>
          <a:xfrm>
            <a:off x="2592925" y="624110"/>
            <a:ext cx="8911687" cy="1310707"/>
          </a:xfrm>
        </p:spPr>
        <p:txBody>
          <a:bodyPr>
            <a:normAutofit/>
          </a:bodyPr>
          <a:lstStyle/>
          <a:p>
            <a:r>
              <a:rPr lang="bs-Latn-BA" dirty="0"/>
              <a:t>Amplitudni spektar i spektar snage poslije AWGN-a</a:t>
            </a:r>
          </a:p>
        </p:txBody>
      </p:sp>
      <p:pic>
        <p:nvPicPr>
          <p:cNvPr id="4" name="Content Placeholder 3" descr="C:\Users\njobs\Desktop\untitled.jpg">
            <a:extLst>
              <a:ext uri="{FF2B5EF4-FFF2-40B4-BE49-F238E27FC236}">
                <a16:creationId xmlns:a16="http://schemas.microsoft.com/office/drawing/2014/main" xmlns="" id="{C56037F6-74E2-4220-B463-7E9A58D517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9212" y="2045144"/>
            <a:ext cx="8915400" cy="45146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01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509" y="144596"/>
            <a:ext cx="9122108" cy="32844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xmlns="" id="{8A664DF5-34E5-4FF3-A873-F4E83CBA3445}"/>
              </a:ext>
            </a:extLst>
          </p:cNvPr>
          <p:cNvPicPr>
            <a:picLocks noChangeAspect="1"/>
          </p:cNvPicPr>
          <p:nvPr/>
        </p:nvPicPr>
        <p:blipFill>
          <a:blip r:embed="rId3"/>
          <a:stretch>
            <a:fillRect/>
          </a:stretch>
        </p:blipFill>
        <p:spPr>
          <a:xfrm>
            <a:off x="2261508" y="3429000"/>
            <a:ext cx="9122107" cy="34207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7030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4603"/>
          </a:xfrm>
        </p:spPr>
        <p:txBody>
          <a:bodyPr>
            <a:normAutofit fontScale="90000"/>
          </a:bodyPr>
          <a:lstStyle/>
          <a:p>
            <a:r>
              <a:rPr lang="bs-Latn-BA" dirty="0"/>
              <a:t>Grafički prikaz metode spectral substraction</a:t>
            </a:r>
            <a:endParaRPr lang="en-US" dirty="0"/>
          </a:p>
        </p:txBody>
      </p:sp>
      <p:pic>
        <p:nvPicPr>
          <p:cNvPr id="5" name="Content Placeholder 4">
            <a:extLst>
              <a:ext uri="{FF2B5EF4-FFF2-40B4-BE49-F238E27FC236}">
                <a16:creationId xmlns:a16="http://schemas.microsoft.com/office/drawing/2014/main" xmlns="" id="{1949C654-0EEA-4605-A461-6D2395E2CD45}"/>
              </a:ext>
            </a:extLst>
          </p:cNvPr>
          <p:cNvPicPr>
            <a:picLocks noGrp="1" noChangeAspect="1"/>
          </p:cNvPicPr>
          <p:nvPr>
            <p:ph idx="1"/>
          </p:nvPr>
        </p:nvPicPr>
        <p:blipFill>
          <a:blip r:embed="rId2"/>
          <a:stretch>
            <a:fillRect/>
          </a:stretch>
        </p:blipFill>
        <p:spPr>
          <a:xfrm>
            <a:off x="2592924" y="1743159"/>
            <a:ext cx="8803945" cy="45227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5867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4603"/>
          </a:xfrm>
        </p:spPr>
        <p:txBody>
          <a:bodyPr>
            <a:normAutofit fontScale="90000"/>
          </a:bodyPr>
          <a:lstStyle/>
          <a:p>
            <a:r>
              <a:rPr lang="bs-Latn-BA" dirty="0"/>
              <a:t>Grafička usporedba signala poslije AWGN-a i signala nakon metode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759226"/>
            <a:ext cx="8911686" cy="473314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6429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7612"/>
          </a:xfrm>
        </p:spPr>
        <p:txBody>
          <a:bodyPr>
            <a:normAutofit fontScale="90000"/>
          </a:bodyPr>
          <a:lstStyle/>
          <a:p>
            <a:r>
              <a:rPr lang="bs-Latn-BA" dirty="0"/>
              <a:t>Grafička usporedba signala sa predajnika i nakon metode</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1864987"/>
            <a:ext cx="8911687" cy="43689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6277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46881"/>
          </a:xfrm>
        </p:spPr>
        <p:txBody>
          <a:bodyPr>
            <a:normAutofit fontScale="90000"/>
          </a:bodyPr>
          <a:lstStyle/>
          <a:p>
            <a:r>
              <a:rPr lang="bs-Latn-BA" dirty="0"/>
              <a:t>Spektralna karakteristika signala (PSD) nakon metode</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923741"/>
            <a:ext cx="8911687" cy="46754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920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4116"/>
          </a:xfrm>
        </p:spPr>
        <p:txBody>
          <a:bodyPr>
            <a:normAutofit fontScale="90000"/>
          </a:bodyPr>
          <a:lstStyle/>
          <a:p>
            <a:r>
              <a:rPr lang="bs-Latn-BA" dirty="0"/>
              <a:t>Usporedba spektra snage nakon AWGN-a i nakon metode</a:t>
            </a:r>
            <a:endParaRPr lang="en-US" dirty="0"/>
          </a:p>
        </p:txBody>
      </p:sp>
      <p:pic>
        <p:nvPicPr>
          <p:cNvPr id="12291" name="Picture 3" descr="C:\Users\njobs\Desktop\untit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805195"/>
            <a:ext cx="9052634" cy="48076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59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2722AC-0856-47FD-8F85-4200964C7485}"/>
              </a:ext>
            </a:extLst>
          </p:cNvPr>
          <p:cNvSpPr>
            <a:spLocks noGrp="1"/>
          </p:cNvSpPr>
          <p:nvPr>
            <p:ph type="title"/>
          </p:nvPr>
        </p:nvSpPr>
        <p:spPr>
          <a:xfrm>
            <a:off x="2592925" y="624110"/>
            <a:ext cx="8911687" cy="767368"/>
          </a:xfrm>
        </p:spPr>
        <p:txBody>
          <a:bodyPr/>
          <a:lstStyle/>
          <a:p>
            <a:r>
              <a:rPr lang="bs-Latn-BA" dirty="0"/>
              <a:t>Spectral substraction</a:t>
            </a:r>
          </a:p>
        </p:txBody>
      </p:sp>
      <p:sp>
        <p:nvSpPr>
          <p:cNvPr id="3" name="Content Placeholder 2">
            <a:extLst>
              <a:ext uri="{FF2B5EF4-FFF2-40B4-BE49-F238E27FC236}">
                <a16:creationId xmlns:a16="http://schemas.microsoft.com/office/drawing/2014/main" xmlns="" id="{E27D57CF-1F23-4BF3-8B49-658F98F17747}"/>
              </a:ext>
            </a:extLst>
          </p:cNvPr>
          <p:cNvSpPr>
            <a:spLocks noGrp="1"/>
          </p:cNvSpPr>
          <p:nvPr>
            <p:ph idx="1"/>
          </p:nvPr>
        </p:nvSpPr>
        <p:spPr>
          <a:xfrm>
            <a:off x="2589212" y="1753902"/>
            <a:ext cx="8915400" cy="4519744"/>
          </a:xfrm>
        </p:spPr>
        <p:txBody>
          <a:bodyPr/>
          <a:lstStyle/>
          <a:p>
            <a:pPr algn="just"/>
            <a:r>
              <a:rPr lang="bs-Latn-BA" dirty="0"/>
              <a:t>Spektralna substrakcija je metoda rekonstrukcije snage ili amplitude signala sa aditivnim Gaussovim šumom, na način eliminacije šuma iz signala. Eliminacija šuma se vrši na način tako što se usrednjena vrijednost šuma oduzme od signala sa šumom. </a:t>
            </a:r>
          </a:p>
          <a:p>
            <a:pPr algn="just"/>
            <a:r>
              <a:rPr lang="bs-Latn-BA" dirty="0"/>
              <a:t>Spektar šuma  se obično procjenjuje i ažurira iz perioda kada je signal odsutan i prisutan je samo šum. Pretpostavka je da je šum stacionarni proces ili sporo promijenjivi proces i da se spektar šuma ne mijenja značajno između perioda ažuriranja. </a:t>
            </a:r>
          </a:p>
          <a:p>
            <a:pPr algn="just"/>
            <a:r>
              <a:rPr lang="bs-Latn-BA" dirty="0"/>
              <a:t>Za vraćanje signala vremenskog područja, procjena trenutnog spektra amplitude je kombinirana s fazom signala šuma, a zatim transformirana preko inverzne diskretne Fourier</a:t>
            </a:r>
          </a:p>
          <a:p>
            <a:pPr algn="just"/>
            <a:r>
              <a:rPr lang="bs-Latn-BA" dirty="0"/>
              <a:t>U pogledu složenosti računanja, spektralno oduzimanje je relativno jeftino.ove transformacije u vremenski domenu.</a:t>
            </a:r>
          </a:p>
        </p:txBody>
      </p:sp>
    </p:spTree>
    <p:extLst>
      <p:ext uri="{BB962C8B-B14F-4D97-AF65-F5344CB8AC3E}">
        <p14:creationId xmlns:p14="http://schemas.microsoft.com/office/powerpoint/2010/main" val="408784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549F4A-EF49-4D23-89C1-C4EAD571F60A}"/>
              </a:ext>
            </a:extLst>
          </p:cNvPr>
          <p:cNvSpPr>
            <a:spLocks noGrp="1"/>
          </p:cNvSpPr>
          <p:nvPr>
            <p:ph type="title"/>
          </p:nvPr>
        </p:nvSpPr>
        <p:spPr>
          <a:xfrm>
            <a:off x="2592925" y="624110"/>
            <a:ext cx="8911687" cy="873386"/>
          </a:xfrm>
        </p:spPr>
        <p:txBody>
          <a:bodyPr>
            <a:normAutofit fontScale="90000"/>
          </a:bodyPr>
          <a:lstStyle/>
          <a:p>
            <a:r>
              <a:rPr lang="bs-Latn-BA" dirty="0"/>
              <a:t>Prikaz poređenja signala nakon AWGN-a i signala nakon obje metode</a:t>
            </a:r>
          </a:p>
        </p:txBody>
      </p:sp>
      <p:pic>
        <p:nvPicPr>
          <p:cNvPr id="7" name="Picture 6">
            <a:extLst>
              <a:ext uri="{FF2B5EF4-FFF2-40B4-BE49-F238E27FC236}">
                <a16:creationId xmlns:a16="http://schemas.microsoft.com/office/drawing/2014/main" xmlns="" id="{EF104074-4FF2-4571-A2F8-5596EDF95506}"/>
              </a:ext>
            </a:extLst>
          </p:cNvPr>
          <p:cNvPicPr>
            <a:picLocks noChangeAspect="1"/>
          </p:cNvPicPr>
          <p:nvPr/>
        </p:nvPicPr>
        <p:blipFill>
          <a:blip r:embed="rId2"/>
          <a:stretch>
            <a:fillRect/>
          </a:stretch>
        </p:blipFill>
        <p:spPr>
          <a:xfrm>
            <a:off x="2592925" y="1882520"/>
            <a:ext cx="9175005" cy="46504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330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7AC5FF-01A7-42CE-8D59-4602CA001D56}"/>
              </a:ext>
            </a:extLst>
          </p:cNvPr>
          <p:cNvSpPr>
            <a:spLocks noGrp="1"/>
          </p:cNvSpPr>
          <p:nvPr>
            <p:ph type="title"/>
          </p:nvPr>
        </p:nvSpPr>
        <p:spPr>
          <a:xfrm>
            <a:off x="2592925" y="624110"/>
            <a:ext cx="8911687" cy="873386"/>
          </a:xfrm>
        </p:spPr>
        <p:txBody>
          <a:bodyPr>
            <a:normAutofit fontScale="90000"/>
          </a:bodyPr>
          <a:lstStyle/>
          <a:p>
            <a:pPr algn="just"/>
            <a:r>
              <a:rPr lang="bs-Latn-BA" dirty="0"/>
              <a:t>Prikaz poređenja signala prije AWGN-a i signala nakon obje metode</a:t>
            </a:r>
          </a:p>
        </p:txBody>
      </p:sp>
      <p:pic>
        <p:nvPicPr>
          <p:cNvPr id="5" name="Picture 4">
            <a:extLst>
              <a:ext uri="{FF2B5EF4-FFF2-40B4-BE49-F238E27FC236}">
                <a16:creationId xmlns:a16="http://schemas.microsoft.com/office/drawing/2014/main" xmlns="" id="{EEF6E7C1-6047-4CE9-8779-407F7056BA55}"/>
              </a:ext>
            </a:extLst>
          </p:cNvPr>
          <p:cNvPicPr>
            <a:picLocks noChangeAspect="1"/>
          </p:cNvPicPr>
          <p:nvPr/>
        </p:nvPicPr>
        <p:blipFill>
          <a:blip r:embed="rId2"/>
          <a:stretch>
            <a:fillRect/>
          </a:stretch>
        </p:blipFill>
        <p:spPr>
          <a:xfrm>
            <a:off x="2592925" y="1961322"/>
            <a:ext cx="9320779" cy="46789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8838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a:t>Demonstracija metode</a:t>
            </a:r>
            <a:endParaRPr lang="en-US" dirty="0"/>
          </a:p>
        </p:txBody>
      </p:sp>
      <p:pic>
        <p:nvPicPr>
          <p:cNvPr id="4" name="testni">
            <a:hlinkClick r:id="" action="ppaction://media"/>
            <a:extLst>
              <a:ext uri="{FF2B5EF4-FFF2-40B4-BE49-F238E27FC236}">
                <a16:creationId xmlns:a16="http://schemas.microsoft.com/office/drawing/2014/main" xmlns="" id="{56E3986F-20AB-498F-BA06-3CEBDF4AA151}"/>
              </a:ext>
            </a:extLst>
          </p:cNvPr>
          <p:cNvPicPr>
            <a:picLocks noGrp="1" noChangeAspect="1"/>
          </p:cNvPicPr>
          <p:nvPr>
            <p:ph idx="1"/>
            <a:audioFile r:link="rId2"/>
            <p:extLst>
              <p:ext uri="{DAA4B4D4-6D71-4841-9C94-3DE7FCFB9230}">
                <p14:media xmlns:p14="http://schemas.microsoft.com/office/powerpoint/2010/main" r:embed="rId1"/>
              </p:ext>
            </p:extLst>
          </p:nvPr>
        </p:nvPicPr>
        <p:blipFill>
          <a:blip r:embed="rId10"/>
          <a:stretch>
            <a:fillRect/>
          </a:stretch>
        </p:blipFill>
        <p:spPr>
          <a:xfrm>
            <a:off x="4091679" y="1469680"/>
            <a:ext cx="609600" cy="609600"/>
          </a:xfrm>
        </p:spPr>
      </p:pic>
      <p:pic>
        <p:nvPicPr>
          <p:cNvPr id="5" name="prvi_testni">
            <a:hlinkClick r:id="" action="ppaction://media"/>
            <a:extLst>
              <a:ext uri="{FF2B5EF4-FFF2-40B4-BE49-F238E27FC236}">
                <a16:creationId xmlns:a16="http://schemas.microsoft.com/office/drawing/2014/main" xmlns="" id="{EB51954C-827B-4EB0-BD81-966EBD9ABBE0}"/>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8989475" y="1382540"/>
            <a:ext cx="609600" cy="609600"/>
          </a:xfrm>
          <a:prstGeom prst="rect">
            <a:avLst/>
          </a:prstGeom>
        </p:spPr>
      </p:pic>
      <p:pic>
        <p:nvPicPr>
          <p:cNvPr id="6" name="drugi_testni">
            <a:hlinkClick r:id="" action="ppaction://media"/>
            <a:extLst>
              <a:ext uri="{FF2B5EF4-FFF2-40B4-BE49-F238E27FC236}">
                <a16:creationId xmlns:a16="http://schemas.microsoft.com/office/drawing/2014/main" xmlns="" id="{E1AE8B71-1BC3-41CA-9B71-64B1514474AC}"/>
              </a:ext>
            </a:extLst>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4091679" y="4778721"/>
            <a:ext cx="609600" cy="609600"/>
          </a:xfrm>
          <a:prstGeom prst="rect">
            <a:avLst/>
          </a:prstGeom>
        </p:spPr>
      </p:pic>
      <p:pic>
        <p:nvPicPr>
          <p:cNvPr id="7" name="treci_testni">
            <a:hlinkClick r:id="" action="ppaction://media"/>
            <a:extLst>
              <a:ext uri="{FF2B5EF4-FFF2-40B4-BE49-F238E27FC236}">
                <a16:creationId xmlns:a16="http://schemas.microsoft.com/office/drawing/2014/main" xmlns="" id="{4BB75445-41D3-411C-A700-7B1B714AC0CB}"/>
              </a:ext>
            </a:extLst>
          </p:cNvPr>
          <p:cNvPicPr>
            <a:picLocks noChangeAspect="1"/>
          </p:cNvPicPr>
          <p:nvPr>
            <a:audioFile r:link="rId8"/>
            <p:extLst>
              <p:ext uri="{DAA4B4D4-6D71-4841-9C94-3DE7FCFB9230}">
                <p14:media xmlns:p14="http://schemas.microsoft.com/office/powerpoint/2010/main" r:embed="rId7"/>
              </p:ext>
            </p:extLst>
          </p:nvPr>
        </p:nvPicPr>
        <p:blipFill>
          <a:blip r:embed="rId10"/>
          <a:stretch>
            <a:fillRect/>
          </a:stretch>
        </p:blipFill>
        <p:spPr>
          <a:xfrm>
            <a:off x="8989475" y="4865861"/>
            <a:ext cx="609600" cy="609600"/>
          </a:xfrm>
          <a:prstGeom prst="rect">
            <a:avLst/>
          </a:prstGeom>
        </p:spPr>
      </p:pic>
    </p:spTree>
    <p:extLst>
      <p:ext uri="{BB962C8B-B14F-4D97-AF65-F5344CB8AC3E}">
        <p14:creationId xmlns:p14="http://schemas.microsoft.com/office/powerpoint/2010/main" val="422388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846"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9846"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9845" fill="hold"/>
                                        <p:tgtEl>
                                          <p:spTgt spid="6"/>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39845"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4"/>
                </p:tgtEl>
              </p:cMediaNode>
            </p:audio>
            <p:audio>
              <p:cMediaNode vol="80000">
                <p:cTn id="20" fill="hold" display="0">
                  <p:stCondLst>
                    <p:cond delay="indefinite"/>
                  </p:stCondLst>
                  <p:endCondLst>
                    <p:cond evt="onStopAudio" delay="0">
                      <p:tgtEl>
                        <p:sldTgt/>
                      </p:tgtEl>
                    </p:cond>
                  </p:endCondLst>
                </p:cTn>
                <p:tgtEl>
                  <p:spTgt spid="5"/>
                </p:tgtEl>
              </p:cMediaNode>
            </p:audio>
            <p:audio>
              <p:cMediaNode vol="80000">
                <p:cTn id="21" fill="hold" display="0">
                  <p:stCondLst>
                    <p:cond delay="indefinite"/>
                  </p:stCondLst>
                  <p:endCondLst>
                    <p:cond evt="onStopAudio" delay="0">
                      <p:tgtEl>
                        <p:sldTgt/>
                      </p:tgtEl>
                    </p:cond>
                  </p:endCondLst>
                </p:cTn>
                <p:tgtEl>
                  <p:spTgt spid="6"/>
                </p:tgtEl>
              </p:cMediaNode>
            </p:audio>
            <p:audio>
              <p:cMediaNode vol="80000">
                <p:cTn id="22" fill="hold" display="0">
                  <p:stCondLst>
                    <p:cond delay="indefinite"/>
                  </p:stCondLst>
                  <p:endCondLst>
                    <p:cond evt="onStopAudio" delay="0">
                      <p:tgtEl>
                        <p:sldTgt/>
                      </p:tgtEl>
                    </p:cond>
                  </p:endCondLst>
                </p:cTn>
                <p:tgtEl>
                  <p:spTgt spid="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3B854C-7B03-4707-89DD-89B299557DA7}"/>
              </a:ext>
            </a:extLst>
          </p:cNvPr>
          <p:cNvSpPr>
            <a:spLocks noGrp="1"/>
          </p:cNvSpPr>
          <p:nvPr>
            <p:ph type="title"/>
          </p:nvPr>
        </p:nvSpPr>
        <p:spPr>
          <a:xfrm>
            <a:off x="2592925" y="624110"/>
            <a:ext cx="8911687" cy="714360"/>
          </a:xfrm>
        </p:spPr>
        <p:txBody>
          <a:bodyPr/>
          <a:lstStyle/>
          <a:p>
            <a:r>
              <a:rPr lang="bs-Latn-BA" dirty="0"/>
              <a:t>Spectral substraction</a:t>
            </a:r>
          </a:p>
        </p:txBody>
      </p:sp>
      <p:sp>
        <p:nvSpPr>
          <p:cNvPr id="3" name="Content Placeholder 2">
            <a:extLst>
              <a:ext uri="{FF2B5EF4-FFF2-40B4-BE49-F238E27FC236}">
                <a16:creationId xmlns:a16="http://schemas.microsoft.com/office/drawing/2014/main" xmlns="" id="{5FA48C46-5440-459D-A1A7-CF77B60DFAE5}"/>
              </a:ext>
            </a:extLst>
          </p:cNvPr>
          <p:cNvSpPr>
            <a:spLocks noGrp="1"/>
          </p:cNvSpPr>
          <p:nvPr>
            <p:ph idx="1"/>
          </p:nvPr>
        </p:nvSpPr>
        <p:spPr>
          <a:xfrm>
            <a:off x="2589212" y="1470990"/>
            <a:ext cx="8915400" cy="4440231"/>
          </a:xfrm>
        </p:spPr>
        <p:txBody>
          <a:bodyPr/>
          <a:lstStyle/>
          <a:p>
            <a:pPr algn="just"/>
            <a:endParaRPr lang="bs-Latn-BA" dirty="0"/>
          </a:p>
          <a:p>
            <a:pPr algn="just"/>
            <a:r>
              <a:rPr lang="bs-Latn-BA" dirty="0"/>
              <a:t>Zbog slučajnih varijacija šuma, spektralno oduzimanje može rezultirati negativnim procjenama kratkotrajne amplitude ili spektra snage. Spektar amplitude i snage su nenegativne varijable, tako da sve negativne procjene ovih varijabli treba pretvoriti u nenegativne vrijednosti. </a:t>
            </a:r>
          </a:p>
          <a:p>
            <a:pPr algn="just"/>
            <a:r>
              <a:rPr lang="bs-Latn-BA" dirty="0"/>
              <a:t>Ovaj nelinearni proces ispravljanja iskrivljuje distribuciju obnovljenog signala. Distorzija obrade postaje sve primjetnija kako se omjer signala i šuma (SNR) smanjuje. </a:t>
            </a:r>
          </a:p>
          <a:p>
            <a:pPr algn="just"/>
            <a:r>
              <a:rPr lang="bs-Latn-BA" dirty="0"/>
              <a:t>U aplikacijama gdje pored signala sa šumom postoji i signal šuma koji je odvojen od signala sa šumom, signal bez šuma je moguće dobiti oduzimanjem estimiranog signala šuma iz signala sa šumom.</a:t>
            </a:r>
          </a:p>
          <a:p>
            <a:pPr algn="just"/>
            <a:r>
              <a:rPr lang="bs-Latn-BA" dirty="0"/>
              <a:t>U nastavku ćemo obraditi neke metode specijalizirane za uklanjanje distorzija u toku obrade govornog signala.</a:t>
            </a:r>
          </a:p>
        </p:txBody>
      </p:sp>
    </p:spTree>
    <p:extLst>
      <p:ext uri="{BB962C8B-B14F-4D97-AF65-F5344CB8AC3E}">
        <p14:creationId xmlns:p14="http://schemas.microsoft.com/office/powerpoint/2010/main" val="10145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C3CF5-B7E3-425E-BADB-A0FD0757C18C}"/>
              </a:ext>
            </a:extLst>
          </p:cNvPr>
          <p:cNvSpPr>
            <a:spLocks noGrp="1"/>
          </p:cNvSpPr>
          <p:nvPr>
            <p:ph type="title"/>
          </p:nvPr>
        </p:nvSpPr>
        <p:spPr>
          <a:xfrm>
            <a:off x="2592925" y="624110"/>
            <a:ext cx="8911687" cy="661351"/>
          </a:xfrm>
        </p:spPr>
        <p:txBody>
          <a:bodyPr/>
          <a:lstStyle/>
          <a:p>
            <a:r>
              <a:rPr lang="bs-Latn-BA" dirty="0"/>
              <a:t>Spectral substraction – REALIZACIJA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30B13F77-2CD2-472B-957F-2260998ABEFA}"/>
                  </a:ext>
                </a:extLst>
              </p:cNvPr>
              <p:cNvSpPr>
                <a:spLocks noGrp="1"/>
              </p:cNvSpPr>
              <p:nvPr>
                <p:ph idx="1"/>
              </p:nvPr>
            </p:nvSpPr>
            <p:spPr>
              <a:xfrm>
                <a:off x="2589212" y="1285461"/>
                <a:ext cx="8915400" cy="4948429"/>
              </a:xfrm>
            </p:spPr>
            <p:txBody>
              <a:bodyPr/>
              <a:lstStyle/>
              <a:p>
                <a:pPr algn="just"/>
                <a:endParaRPr lang="bs-Latn-BA" dirty="0"/>
              </a:p>
              <a:p>
                <a:pPr algn="just"/>
                <a:r>
                  <a:rPr lang="bs-Latn-BA" dirty="0"/>
                  <a:t>Postupak uklanjanja šuma se bazira na procjeni čistog signala na način da ćemo estimirajući šum oduzeti od ulaznog signala u frekventnom domenu. U obrađivanoj metodi prijemni signal je skladišten i podijeljen u segmente dužine N, pomoću Hanning-ovog ili Hamming-ovog prozora.</a:t>
                </a:r>
              </a:p>
              <a:p>
                <a:pPr algn="just"/>
                <a:r>
                  <a:rPr lang="bs-Latn-BA" dirty="0"/>
                  <a:t>Nakon što je podijeljen na segmente i propušten kroz odgovarajuće prozore, svaki segment je transformiran pomoću Diskretne Fourier-ove transformacije u frekventni domen istih dužina. Svaki prozor će ublažiti efekte diskontinuiteta na krajnjim tačkama svakog segmenta. </a:t>
                </a:r>
              </a:p>
              <a:p>
                <a:pPr marL="0" indent="0" algn="just">
                  <a:buNone/>
                </a:pPr>
                <a14:m>
                  <m:oMathPara xmlns:m="http://schemas.openxmlformats.org/officeDocument/2006/math">
                    <m:oMathParaPr>
                      <m:jc m:val="left"/>
                    </m:oMathParaPr>
                    <m:oMath xmlns:m="http://schemas.openxmlformats.org/officeDocument/2006/math">
                      <m:sSub>
                        <m:sSubPr>
                          <m:ctrlPr>
                            <a:rPr lang="bs-Latn-BA" i="1">
                              <a:latin typeface="Cambria Math"/>
                            </a:rPr>
                          </m:ctrlPr>
                        </m:sSubPr>
                        <m:e>
                          <m:r>
                            <a:rPr lang="bs-Latn-BA" i="1">
                              <a:latin typeface="Cambria Math" panose="02040503050406030204" pitchFamily="18" charset="0"/>
                            </a:rPr>
                            <m:t>           </m:t>
                          </m:r>
                          <m:r>
                            <a:rPr lang="bs-Latn-BA" i="1">
                              <a:latin typeface="Cambria Math" panose="02040503050406030204" pitchFamily="18" charset="0"/>
                            </a:rPr>
                            <m:t>𝑌</m:t>
                          </m:r>
                        </m:e>
                        <m:sub>
                          <m:r>
                            <a:rPr lang="bs-Latn-BA" i="1">
                              <a:latin typeface="Cambria Math" panose="02040503050406030204" pitchFamily="18" charset="0"/>
                            </a:rPr>
                            <m:t>𝑤</m:t>
                          </m:r>
                        </m:sub>
                      </m:sSub>
                      <m:d>
                        <m:dPr>
                          <m:ctrlPr>
                            <a:rPr lang="bs-Latn-BA" i="1">
                              <a:latin typeface="Cambria Math"/>
                            </a:rPr>
                          </m:ctrlPr>
                        </m:dPr>
                        <m:e>
                          <m:r>
                            <a:rPr lang="bs-Latn-BA" i="1">
                              <a:latin typeface="Cambria Math" panose="02040503050406030204" pitchFamily="18" charset="0"/>
                            </a:rPr>
                            <m:t>𝑚</m:t>
                          </m:r>
                        </m:e>
                      </m:d>
                      <m:r>
                        <a:rPr lang="bs-Latn-BA" i="1">
                          <a:latin typeface="Cambria Math" panose="02040503050406030204" pitchFamily="18" charset="0"/>
                        </a:rPr>
                        <m:t>=</m:t>
                      </m:r>
                      <m:r>
                        <a:rPr lang="bs-Latn-BA" i="1">
                          <a:latin typeface="Cambria Math" panose="02040503050406030204" pitchFamily="18" charset="0"/>
                        </a:rPr>
                        <m:t>𝑤</m:t>
                      </m:r>
                      <m:d>
                        <m:dPr>
                          <m:ctrlPr>
                            <a:rPr lang="bs-Latn-BA" i="1">
                              <a:latin typeface="Cambria Math"/>
                            </a:rPr>
                          </m:ctrlPr>
                        </m:dPr>
                        <m:e>
                          <m:r>
                            <a:rPr lang="bs-Latn-BA" i="1">
                              <a:latin typeface="Cambria Math" panose="02040503050406030204" pitchFamily="18" charset="0"/>
                            </a:rPr>
                            <m:t>𝑚</m:t>
                          </m:r>
                        </m:e>
                      </m:d>
                      <m:r>
                        <a:rPr lang="bs-Latn-BA" i="1">
                          <a:latin typeface="Cambria Math" panose="02040503050406030204" pitchFamily="18" charset="0"/>
                        </a:rPr>
                        <m:t>∙</m:t>
                      </m:r>
                      <m:r>
                        <a:rPr lang="bs-Latn-BA" i="1">
                          <a:latin typeface="Cambria Math" panose="02040503050406030204" pitchFamily="18" charset="0"/>
                        </a:rPr>
                        <m:t>𝑦</m:t>
                      </m:r>
                      <m:d>
                        <m:dPr>
                          <m:ctrlPr>
                            <a:rPr lang="bs-Latn-BA" i="1">
                              <a:latin typeface="Cambria Math"/>
                            </a:rPr>
                          </m:ctrlPr>
                        </m:dPr>
                        <m:e>
                          <m:r>
                            <a:rPr lang="bs-Latn-BA" i="1">
                              <a:latin typeface="Cambria Math" panose="02040503050406030204" pitchFamily="18" charset="0"/>
                            </a:rPr>
                            <m:t>𝑚</m:t>
                          </m:r>
                        </m:e>
                      </m:d>
                      <m:r>
                        <a:rPr lang="bs-Latn-BA" i="1">
                          <a:latin typeface="Cambria Math" panose="02040503050406030204" pitchFamily="18" charset="0"/>
                        </a:rPr>
                        <m:t>=</m:t>
                      </m:r>
                    </m:oMath>
                  </m:oMathPara>
                </a14:m>
                <a:endParaRPr lang="bs-Latn-BA" i="1" dirty="0">
                  <a:latin typeface="Cambria Math" panose="02040503050406030204" pitchFamily="18" charset="0"/>
                </a:endParaRPr>
              </a:p>
              <a:p>
                <a:pPr marL="0" indent="0" algn="just">
                  <a:buNone/>
                </a:pPr>
                <a14:m>
                  <m:oMathPara xmlns:m="http://schemas.openxmlformats.org/officeDocument/2006/math">
                    <m:oMathParaPr>
                      <m:jc m:val="left"/>
                    </m:oMathParaPr>
                    <m:oMath xmlns:m="http://schemas.openxmlformats.org/officeDocument/2006/math">
                      <m:r>
                        <a:rPr lang="bs-Latn-BA" b="0" i="1" smtClean="0">
                          <a:latin typeface="Cambria Math" panose="02040503050406030204" pitchFamily="18" charset="0"/>
                        </a:rPr>
                        <m:t>           =</m:t>
                      </m:r>
                      <m:r>
                        <a:rPr lang="bs-Latn-BA" i="1">
                          <a:latin typeface="Cambria Math" panose="02040503050406030204" pitchFamily="18" charset="0"/>
                        </a:rPr>
                        <m:t>𝑤</m:t>
                      </m:r>
                      <m:d>
                        <m:dPr>
                          <m:ctrlPr>
                            <a:rPr lang="bs-Latn-BA" i="1">
                              <a:latin typeface="Cambria Math"/>
                            </a:rPr>
                          </m:ctrlPr>
                        </m:dPr>
                        <m:e>
                          <m:r>
                            <a:rPr lang="bs-Latn-BA" i="1">
                              <a:latin typeface="Cambria Math" panose="02040503050406030204" pitchFamily="18" charset="0"/>
                            </a:rPr>
                            <m:t>𝑚</m:t>
                          </m:r>
                        </m:e>
                      </m:d>
                      <m:d>
                        <m:dPr>
                          <m:begChr m:val="["/>
                          <m:endChr m:val="]"/>
                          <m:ctrlPr>
                            <a:rPr lang="bs-Latn-BA" i="1">
                              <a:latin typeface="Cambria Math"/>
                            </a:rPr>
                          </m:ctrlPr>
                        </m:dPr>
                        <m:e>
                          <m:r>
                            <a:rPr lang="en-US" i="1">
                              <a:latin typeface="Cambria Math" panose="02040503050406030204" pitchFamily="18" charset="0"/>
                            </a:rPr>
                            <m:t>𝑥</m:t>
                          </m:r>
                          <m:d>
                            <m:dPr>
                              <m:ctrlPr>
                                <a:rPr lang="bs-Latn-BA" i="1">
                                  <a:latin typeface="Cambria Math"/>
                                </a:rPr>
                              </m:ctrlPr>
                            </m:dPr>
                            <m:e>
                              <m:r>
                                <a:rPr lang="en-US" i="1">
                                  <a:latin typeface="Cambria Math" panose="02040503050406030204" pitchFamily="18" charset="0"/>
                                </a:rPr>
                                <m:t>𝑚</m:t>
                              </m:r>
                            </m:e>
                          </m:d>
                          <m:r>
                            <a:rPr lang="en-US" i="1">
                              <a:latin typeface="Cambria Math" panose="02040503050406030204" pitchFamily="18" charset="0"/>
                            </a:rPr>
                            <m:t>+</m:t>
                          </m:r>
                          <m:r>
                            <a:rPr lang="en-US" i="1">
                              <a:latin typeface="Cambria Math" panose="02040503050406030204" pitchFamily="18" charset="0"/>
                            </a:rPr>
                            <m:t>𝑛</m:t>
                          </m:r>
                          <m:d>
                            <m:dPr>
                              <m:ctrlPr>
                                <a:rPr lang="bs-Latn-BA" i="1">
                                  <a:latin typeface="Cambria Math"/>
                                </a:rPr>
                              </m:ctrlPr>
                            </m:dPr>
                            <m:e>
                              <m:r>
                                <a:rPr lang="en-US" i="1">
                                  <a:latin typeface="Cambria Math" panose="02040503050406030204" pitchFamily="18" charset="0"/>
                                </a:rPr>
                                <m:t>𝑚</m:t>
                              </m:r>
                            </m:e>
                          </m:d>
                        </m:e>
                      </m:d>
                      <m:r>
                        <a:rPr lang="en-US" i="1">
                          <a:latin typeface="Cambria Math" panose="02040503050406030204" pitchFamily="18" charset="0"/>
                        </a:rPr>
                        <m:t>=</m:t>
                      </m:r>
                    </m:oMath>
                  </m:oMathPara>
                </a14:m>
                <a:endParaRPr lang="bs-Latn-BA" i="1" dirty="0">
                  <a:latin typeface="Cambria Math" panose="02040503050406030204" pitchFamily="18" charset="0"/>
                </a:endParaRPr>
              </a:p>
              <a:p>
                <a:pPr marL="0" indent="0" algn="just">
                  <a:buNone/>
                </a:pPr>
                <a14:m>
                  <m:oMathPara xmlns:m="http://schemas.openxmlformats.org/officeDocument/2006/math">
                    <m:oMathParaPr>
                      <m:jc m:val="left"/>
                    </m:oMathParaPr>
                    <m:oMath xmlns:m="http://schemas.openxmlformats.org/officeDocument/2006/math">
                      <m:sSub>
                        <m:sSubPr>
                          <m:ctrlPr>
                            <a:rPr lang="bs-Latn-BA" i="1">
                              <a:latin typeface="Cambria Math"/>
                            </a:rPr>
                          </m:ctrlPr>
                        </m:sSubPr>
                        <m:e>
                          <m:r>
                            <a:rPr lang="bs-Latn-BA" b="0" i="1" smtClean="0">
                              <a:latin typeface="Cambria Math" panose="02040503050406030204" pitchFamily="18" charset="0"/>
                            </a:rPr>
                            <m:t>           =</m:t>
                          </m:r>
                          <m:r>
                            <a:rPr lang="bs-Latn-BA" i="1">
                              <a:latin typeface="Cambria Math" panose="02040503050406030204" pitchFamily="18" charset="0"/>
                            </a:rPr>
                            <m:t>𝑥</m:t>
                          </m:r>
                        </m:e>
                        <m:sub>
                          <m:r>
                            <a:rPr lang="bs-Latn-BA" i="1">
                              <a:latin typeface="Cambria Math" panose="02040503050406030204" pitchFamily="18" charset="0"/>
                            </a:rPr>
                            <m:t>𝑤</m:t>
                          </m:r>
                        </m:sub>
                      </m:sSub>
                      <m:d>
                        <m:dPr>
                          <m:ctrlPr>
                            <a:rPr lang="bs-Latn-BA" i="1">
                              <a:latin typeface="Cambria Math"/>
                            </a:rPr>
                          </m:ctrlPr>
                        </m:dPr>
                        <m:e>
                          <m:r>
                            <a:rPr lang="bs-Latn-BA" i="1">
                              <a:latin typeface="Cambria Math" panose="02040503050406030204" pitchFamily="18" charset="0"/>
                            </a:rPr>
                            <m:t>𝑚</m:t>
                          </m:r>
                        </m:e>
                      </m:d>
                      <m:r>
                        <a:rPr lang="bs-Latn-BA" i="1">
                          <a:latin typeface="Cambria Math" panose="02040503050406030204" pitchFamily="18" charset="0"/>
                        </a:rPr>
                        <m:t>+</m:t>
                      </m:r>
                      <m:sSub>
                        <m:sSubPr>
                          <m:ctrlPr>
                            <a:rPr lang="bs-Latn-BA" i="1">
                              <a:latin typeface="Cambria Math"/>
                            </a:rPr>
                          </m:ctrlPr>
                        </m:sSubPr>
                        <m:e>
                          <m:r>
                            <a:rPr lang="bs-Latn-BA" i="1">
                              <a:latin typeface="Cambria Math" panose="02040503050406030204" pitchFamily="18" charset="0"/>
                            </a:rPr>
                            <m:t>𝑛</m:t>
                          </m:r>
                        </m:e>
                        <m:sub>
                          <m:r>
                            <a:rPr lang="bs-Latn-BA" i="1">
                              <a:latin typeface="Cambria Math" panose="02040503050406030204" pitchFamily="18" charset="0"/>
                            </a:rPr>
                            <m:t>𝑤</m:t>
                          </m:r>
                        </m:sub>
                      </m:sSub>
                      <m:d>
                        <m:dPr>
                          <m:ctrlPr>
                            <a:rPr lang="bs-Latn-BA" i="1">
                              <a:latin typeface="Cambria Math"/>
                            </a:rPr>
                          </m:ctrlPr>
                        </m:dPr>
                        <m:e>
                          <m:r>
                            <a:rPr lang="bs-Latn-BA" i="1">
                              <a:latin typeface="Cambria Math" panose="02040503050406030204" pitchFamily="18" charset="0"/>
                            </a:rPr>
                            <m:t>𝑚</m:t>
                          </m:r>
                        </m:e>
                      </m:d>
                    </m:oMath>
                  </m:oMathPara>
                </a14:m>
                <a:endParaRPr lang="bs-Latn-BA" i="1" dirty="0"/>
              </a:p>
              <a:p>
                <a:pPr marL="0" indent="0" algn="just">
                  <a:buNone/>
                </a:pPr>
                <a:endParaRPr lang="bs-Latn-BA" i="1" dirty="0"/>
              </a:p>
              <a:p>
                <a:pPr marL="0" indent="0">
                  <a:buNone/>
                </a:pPr>
                <a:r>
                  <a:rPr lang="bs-Latn-BA" dirty="0"/>
                  <a:t>	</a:t>
                </a:r>
                <a14:m>
                  <m:oMath xmlns:m="http://schemas.openxmlformats.org/officeDocument/2006/math">
                    <m:sSub>
                      <m:sSubPr>
                        <m:ctrlPr>
                          <a:rPr lang="bs-Latn-BA" i="1">
                            <a:latin typeface="Cambria Math"/>
                          </a:rPr>
                        </m:ctrlPr>
                      </m:sSubPr>
                      <m:e>
                        <m:r>
                          <a:rPr lang="bs-Latn-BA" i="1">
                            <a:latin typeface="Cambria Math" panose="02040503050406030204" pitchFamily="18" charset="0"/>
                          </a:rPr>
                          <m:t>  </m:t>
                        </m:r>
                        <m:r>
                          <a:rPr lang="bs-Latn-BA" i="1">
                            <a:latin typeface="Cambria Math" panose="02040503050406030204" pitchFamily="18" charset="0"/>
                          </a:rPr>
                          <m:t>𝑌</m:t>
                        </m:r>
                      </m:e>
                      <m:sub>
                        <m:r>
                          <a:rPr lang="bs-Latn-BA" i="1">
                            <a:latin typeface="Cambria Math" panose="02040503050406030204" pitchFamily="18" charset="0"/>
                          </a:rPr>
                          <m:t>𝑤</m:t>
                        </m:r>
                      </m:sub>
                    </m:sSub>
                    <m:d>
                      <m:dPr>
                        <m:ctrlPr>
                          <a:rPr lang="bs-Latn-BA" i="1">
                            <a:latin typeface="Cambria Math"/>
                          </a:rPr>
                        </m:ctrlPr>
                      </m:dPr>
                      <m:e>
                        <m:r>
                          <a:rPr lang="bs-Latn-BA" i="1">
                            <a:latin typeface="Cambria Math" panose="02040503050406030204" pitchFamily="18" charset="0"/>
                          </a:rPr>
                          <m:t>𝑓</m:t>
                        </m:r>
                      </m:e>
                    </m:d>
                    <m:r>
                      <a:rPr lang="bs-Latn-BA" i="1">
                        <a:latin typeface="Cambria Math" panose="02040503050406030204" pitchFamily="18" charset="0"/>
                      </a:rPr>
                      <m:t>=</m:t>
                    </m:r>
                    <m:r>
                      <a:rPr lang="bs-Latn-BA" i="1">
                        <a:latin typeface="Cambria Math" panose="02040503050406030204" pitchFamily="18" charset="0"/>
                      </a:rPr>
                      <m:t>𝑊</m:t>
                    </m:r>
                    <m:d>
                      <m:dPr>
                        <m:ctrlPr>
                          <a:rPr lang="bs-Latn-BA" i="1">
                            <a:latin typeface="Cambria Math"/>
                          </a:rPr>
                        </m:ctrlPr>
                      </m:dPr>
                      <m:e>
                        <m:r>
                          <a:rPr lang="bs-Latn-BA" i="1">
                            <a:latin typeface="Cambria Math" panose="02040503050406030204" pitchFamily="18" charset="0"/>
                          </a:rPr>
                          <m:t>𝑓</m:t>
                        </m:r>
                      </m:e>
                    </m:d>
                    <m:r>
                      <a:rPr lang="bs-Latn-BA" i="1">
                        <a:latin typeface="Cambria Math" panose="02040503050406030204" pitchFamily="18" charset="0"/>
                      </a:rPr>
                      <m:t>∗</m:t>
                    </m:r>
                    <m:r>
                      <a:rPr lang="bs-Latn-BA" i="1">
                        <a:latin typeface="Cambria Math" panose="02040503050406030204" pitchFamily="18" charset="0"/>
                      </a:rPr>
                      <m:t>𝑌</m:t>
                    </m:r>
                    <m:d>
                      <m:dPr>
                        <m:ctrlPr>
                          <a:rPr lang="bs-Latn-BA" i="1">
                            <a:latin typeface="Cambria Math"/>
                          </a:rPr>
                        </m:ctrlPr>
                      </m:dPr>
                      <m:e>
                        <m:r>
                          <a:rPr lang="bs-Latn-BA" i="1">
                            <a:latin typeface="Cambria Math" panose="02040503050406030204" pitchFamily="18" charset="0"/>
                          </a:rPr>
                          <m:t>𝑓</m:t>
                        </m:r>
                      </m:e>
                    </m:d>
                    <m:r>
                      <a:rPr lang="bs-Latn-BA" i="1">
                        <a:latin typeface="Cambria Math" panose="02040503050406030204" pitchFamily="18" charset="0"/>
                      </a:rPr>
                      <m:t>=</m:t>
                    </m:r>
                  </m:oMath>
                </a14:m>
                <a:endParaRPr lang="bs-Latn-BA" i="1" dirty="0">
                  <a:latin typeface="Cambria Math" panose="02040503050406030204" pitchFamily="18" charset="0"/>
                </a:endParaRPr>
              </a:p>
              <a:p>
                <a:pPr marL="0" indent="0">
                  <a:buNone/>
                </a:pPr>
                <a:r>
                  <a:rPr lang="bs-Latn-BA" dirty="0"/>
                  <a:t>                   =</a:t>
                </a:r>
                <a14:m>
                  <m:oMath xmlns:m="http://schemas.openxmlformats.org/officeDocument/2006/math">
                    <m:sSub>
                      <m:sSubPr>
                        <m:ctrlPr>
                          <a:rPr lang="bs-Latn-BA" i="1">
                            <a:latin typeface="Cambria Math"/>
                          </a:rPr>
                        </m:ctrlPr>
                      </m:sSubPr>
                      <m:e>
                        <m:r>
                          <a:rPr lang="bs-Latn-BA" i="1">
                            <a:latin typeface="Cambria Math" panose="02040503050406030204" pitchFamily="18" charset="0"/>
                          </a:rPr>
                          <m:t> </m:t>
                        </m:r>
                        <m:r>
                          <a:rPr lang="bs-Latn-BA" i="1">
                            <a:latin typeface="Cambria Math" panose="02040503050406030204" pitchFamily="18" charset="0"/>
                          </a:rPr>
                          <m:t>𝑋</m:t>
                        </m:r>
                      </m:e>
                      <m:sub>
                        <m:r>
                          <a:rPr lang="bs-Latn-BA" i="1">
                            <a:latin typeface="Cambria Math" panose="02040503050406030204" pitchFamily="18" charset="0"/>
                          </a:rPr>
                          <m:t>𝑤</m:t>
                        </m:r>
                      </m:sub>
                    </m:sSub>
                    <m:d>
                      <m:dPr>
                        <m:ctrlPr>
                          <a:rPr lang="bs-Latn-BA" i="1">
                            <a:latin typeface="Cambria Math"/>
                          </a:rPr>
                        </m:ctrlPr>
                      </m:dPr>
                      <m:e>
                        <m:r>
                          <a:rPr lang="bs-Latn-BA" i="1">
                            <a:latin typeface="Cambria Math" panose="02040503050406030204" pitchFamily="18" charset="0"/>
                          </a:rPr>
                          <m:t>𝑓</m:t>
                        </m:r>
                      </m:e>
                    </m:d>
                    <m:r>
                      <a:rPr lang="bs-Latn-BA" i="1">
                        <a:latin typeface="Cambria Math" panose="02040503050406030204" pitchFamily="18" charset="0"/>
                      </a:rPr>
                      <m:t>+ </m:t>
                    </m:r>
                    <m:sSub>
                      <m:sSubPr>
                        <m:ctrlPr>
                          <a:rPr lang="bs-Latn-BA" i="1">
                            <a:latin typeface="Cambria Math"/>
                          </a:rPr>
                        </m:ctrlPr>
                      </m:sSubPr>
                      <m:e>
                        <m:r>
                          <a:rPr lang="bs-Latn-BA" i="1">
                            <a:latin typeface="Cambria Math" panose="02040503050406030204" pitchFamily="18" charset="0"/>
                          </a:rPr>
                          <m:t> </m:t>
                        </m:r>
                        <m:r>
                          <a:rPr lang="bs-Latn-BA" i="1">
                            <a:latin typeface="Cambria Math" panose="02040503050406030204" pitchFamily="18" charset="0"/>
                          </a:rPr>
                          <m:t>𝑁</m:t>
                        </m:r>
                      </m:e>
                      <m:sub>
                        <m:r>
                          <a:rPr lang="bs-Latn-BA" i="1">
                            <a:latin typeface="Cambria Math" panose="02040503050406030204" pitchFamily="18" charset="0"/>
                          </a:rPr>
                          <m:t>𝑤</m:t>
                        </m:r>
                      </m:sub>
                    </m:sSub>
                    <m:d>
                      <m:dPr>
                        <m:ctrlPr>
                          <a:rPr lang="bs-Latn-BA" i="1">
                            <a:latin typeface="Cambria Math"/>
                          </a:rPr>
                        </m:ctrlPr>
                      </m:dPr>
                      <m:e>
                        <m:r>
                          <a:rPr lang="bs-Latn-BA" i="1">
                            <a:latin typeface="Cambria Math" panose="02040503050406030204" pitchFamily="18" charset="0"/>
                          </a:rPr>
                          <m:t>𝑓</m:t>
                        </m:r>
                      </m:e>
                    </m:d>
                  </m:oMath>
                </a14:m>
                <a:endParaRPr lang="bs-Latn-BA" dirty="0"/>
              </a:p>
              <a:p>
                <a:pPr marL="0" indent="0" algn="just">
                  <a:buNone/>
                </a:pPr>
                <a:endParaRPr lang="bs-Latn-BA" dirty="0"/>
              </a:p>
            </p:txBody>
          </p:sp>
        </mc:Choice>
        <mc:Fallback xmlns="">
          <p:sp>
            <p:nvSpPr>
              <p:cNvPr id="3" name="Content Placeholder 2">
                <a:extLst>
                  <a:ext uri="{FF2B5EF4-FFF2-40B4-BE49-F238E27FC236}">
                    <a16:creationId xmlns:a16="http://schemas.microsoft.com/office/drawing/2014/main" id="{30B13F77-2CD2-472B-957F-2260998ABEFA}"/>
                  </a:ext>
                </a:extLst>
              </p:cNvPr>
              <p:cNvSpPr>
                <a:spLocks noGrp="1" noRot="1" noChangeAspect="1" noMove="1" noResize="1" noEditPoints="1" noAdjustHandles="1" noChangeArrowheads="1" noChangeShapeType="1" noTextEdit="1"/>
              </p:cNvSpPr>
              <p:nvPr>
                <p:ph idx="1"/>
              </p:nvPr>
            </p:nvSpPr>
            <p:spPr>
              <a:xfrm>
                <a:off x="2589212" y="1285461"/>
                <a:ext cx="8915400" cy="4948429"/>
              </a:xfrm>
              <a:blipFill>
                <a:blip r:embed="rId2"/>
                <a:stretch>
                  <a:fillRect l="-479" r="-547"/>
                </a:stretch>
              </a:blipFill>
            </p:spPr>
            <p:txBody>
              <a:bodyPr/>
              <a:lstStyle/>
              <a:p>
                <a:r>
                  <a:rPr lang="bs-Latn-BA">
                    <a:noFill/>
                  </a:rPr>
                  <a:t> </a:t>
                </a:r>
              </a:p>
            </p:txBody>
          </p:sp>
        </mc:Fallback>
      </mc:AlternateContent>
      <p:pic>
        <p:nvPicPr>
          <p:cNvPr id="4" name="Picture 3">
            <a:extLst>
              <a:ext uri="{FF2B5EF4-FFF2-40B4-BE49-F238E27FC236}">
                <a16:creationId xmlns:a16="http://schemas.microsoft.com/office/drawing/2014/main" xmlns="" id="{DE177BDA-2E1C-47D1-9E9D-61A6FB60B6A2}"/>
              </a:ext>
            </a:extLst>
          </p:cNvPr>
          <p:cNvPicPr/>
          <p:nvPr/>
        </p:nvPicPr>
        <p:blipFill>
          <a:blip r:embed="rId3"/>
          <a:stretch>
            <a:fillRect/>
          </a:stretch>
        </p:blipFill>
        <p:spPr>
          <a:xfrm>
            <a:off x="6096000" y="4147930"/>
            <a:ext cx="5408611" cy="20859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071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7944C-D298-4F9E-996E-376F54783908}"/>
              </a:ext>
            </a:extLst>
          </p:cNvPr>
          <p:cNvSpPr>
            <a:spLocks noGrp="1"/>
          </p:cNvSpPr>
          <p:nvPr>
            <p:ph type="title"/>
          </p:nvPr>
        </p:nvSpPr>
        <p:spPr>
          <a:xfrm>
            <a:off x="2592925" y="624110"/>
            <a:ext cx="8911687" cy="687855"/>
          </a:xfrm>
        </p:spPr>
        <p:txBody>
          <a:bodyPr/>
          <a:lstStyle/>
          <a:p>
            <a:r>
              <a:rPr lang="bs-Latn-BA" dirty="0"/>
              <a:t>Spectral substraction - REALIZACIJA</a:t>
            </a:r>
          </a:p>
        </p:txBody>
      </p:sp>
      <p:sp>
        <p:nvSpPr>
          <p:cNvPr id="5" name="Rectangle 1">
            <a:extLst>
              <a:ext uri="{FF2B5EF4-FFF2-40B4-BE49-F238E27FC236}">
                <a16:creationId xmlns:a16="http://schemas.microsoft.com/office/drawing/2014/main" xmlns="" id="{85BA9818-8E68-47DD-8FFA-7D805EA7A543}"/>
              </a:ext>
            </a:extLst>
          </p:cNvPr>
          <p:cNvSpPr>
            <a:spLocks noChangeArrowheads="1"/>
          </p:cNvSpPr>
          <p:nvPr/>
        </p:nvSpPr>
        <p:spPr bwMode="auto">
          <a:xfrm>
            <a:off x="0" y="-1948069"/>
            <a:ext cx="12192000" cy="45720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endParaRPr lang="bs-Latn-BA"/>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xmlns="" id="{76E0BAE0-7F1D-4FD5-8D42-56753F1470BF}"/>
                  </a:ext>
                </a:extLst>
              </p:cNvPr>
              <p:cNvSpPr>
                <a:spLocks noGrp="1"/>
              </p:cNvSpPr>
              <p:nvPr>
                <p:ph idx="1"/>
              </p:nvPr>
            </p:nvSpPr>
            <p:spPr>
              <a:xfrm>
                <a:off x="2589212" y="1311965"/>
                <a:ext cx="8915400" cy="4599257"/>
              </a:xfrm>
            </p:spPr>
            <p:txBody>
              <a:bodyPr/>
              <a:lstStyle/>
              <a:p>
                <a:pPr algn="just"/>
                <a:endParaRPr lang="bs-Latn-BA" dirty="0"/>
              </a:p>
              <a:p>
                <a:pPr algn="just"/>
                <a:r>
                  <a:rPr lang="bs-Latn-BA" dirty="0"/>
                  <a:t>	Jednačina koja opisuje spektralno oduzimanje</a:t>
                </a:r>
              </a:p>
              <a:p>
                <a:pPr marL="0" indent="0" algn="just">
                  <a:buNone/>
                </a:pPr>
                <a14:m>
                  <m:oMathPara xmlns:m="http://schemas.openxmlformats.org/officeDocument/2006/math">
                    <m:oMathParaPr>
                      <m:jc m:val="center"/>
                    </m:oMathParaPr>
                    <m:oMath xmlns:m="http://schemas.openxmlformats.org/officeDocument/2006/math">
                      <m:r>
                        <a:rPr lang="bs-Latn-BA" i="1">
                          <a:latin typeface="Cambria Math"/>
                        </a:rPr>
                        <m:t> </m:t>
                      </m:r>
                      <m:r>
                        <a:rPr lang="en-US" i="1">
                          <a:latin typeface="Cambria Math"/>
                        </a:rPr>
                        <m:t>|</m:t>
                      </m:r>
                      <m:acc>
                        <m:accPr>
                          <m:chr m:val="̂"/>
                          <m:ctrlPr>
                            <a:rPr lang="bs-Latn-BA" i="1">
                              <a:latin typeface="Cambria Math"/>
                            </a:rPr>
                          </m:ctrlPr>
                        </m:accPr>
                        <m:e>
                          <m:r>
                            <a:rPr lang="bs-Latn-BA" i="1">
                              <a:latin typeface="Cambria Math"/>
                            </a:rPr>
                            <m:t>𝑋</m:t>
                          </m:r>
                        </m:e>
                      </m:acc>
                      <m:sSup>
                        <m:sSupPr>
                          <m:ctrlPr>
                            <a:rPr lang="bs-Latn-BA" i="1">
                              <a:latin typeface="Cambria Math"/>
                            </a:rPr>
                          </m:ctrlPr>
                        </m:sSupPr>
                        <m:e>
                          <m:d>
                            <m:dPr>
                              <m:ctrlPr>
                                <a:rPr lang="bs-Latn-BA" i="1">
                                  <a:latin typeface="Cambria Math"/>
                                </a:rPr>
                              </m:ctrlPr>
                            </m:dPr>
                            <m:e>
                              <m:r>
                                <a:rPr lang="bs-Latn-BA" i="1">
                                  <a:latin typeface="Cambria Math"/>
                                </a:rPr>
                                <m:t>𝑓</m:t>
                              </m:r>
                            </m:e>
                          </m:d>
                          <m:r>
                            <a:rPr lang="bs-Latn-BA" i="1">
                              <a:latin typeface="Cambria Math"/>
                            </a:rPr>
                            <m:t>|</m:t>
                          </m:r>
                        </m:e>
                        <m:sup>
                          <m:r>
                            <a:rPr lang="en-US" i="1">
                              <a:latin typeface="Cambria Math"/>
                            </a:rPr>
                            <m:t>𝑏</m:t>
                          </m:r>
                        </m:sup>
                      </m:sSup>
                      <m:r>
                        <a:rPr lang="en-US" i="1">
                          <a:latin typeface="Cambria Math"/>
                        </a:rPr>
                        <m:t>=</m:t>
                      </m:r>
                      <m:sSup>
                        <m:sSupPr>
                          <m:ctrlPr>
                            <a:rPr lang="bs-Latn-BA" i="1">
                              <a:latin typeface="Cambria Math"/>
                            </a:rPr>
                          </m:ctrlPr>
                        </m:sSupPr>
                        <m:e>
                          <m:d>
                            <m:dPr>
                              <m:begChr m:val="|"/>
                              <m:endChr m:val="|"/>
                              <m:ctrlPr>
                                <a:rPr lang="bs-Latn-BA" i="1">
                                  <a:latin typeface="Cambria Math"/>
                                </a:rPr>
                              </m:ctrlPr>
                            </m:dPr>
                            <m:e>
                              <m:r>
                                <a:rPr lang="en-US" i="1">
                                  <a:latin typeface="Cambria Math"/>
                                </a:rPr>
                                <m:t>𝑌</m:t>
                              </m:r>
                              <m:d>
                                <m:dPr>
                                  <m:ctrlPr>
                                    <a:rPr lang="bs-Latn-BA" i="1">
                                      <a:latin typeface="Cambria Math"/>
                                    </a:rPr>
                                  </m:ctrlPr>
                                </m:dPr>
                                <m:e>
                                  <m:r>
                                    <a:rPr lang="en-US" i="1">
                                      <a:latin typeface="Cambria Math"/>
                                    </a:rPr>
                                    <m:t>𝑓</m:t>
                                  </m:r>
                                </m:e>
                              </m:d>
                            </m:e>
                          </m:d>
                        </m:e>
                        <m:sup>
                          <m:r>
                            <a:rPr lang="en-US" i="1">
                              <a:latin typeface="Cambria Math"/>
                            </a:rPr>
                            <m:t>𝑏</m:t>
                          </m:r>
                        </m:sup>
                      </m:sSup>
                      <m:r>
                        <a:rPr lang="en-US" i="1">
                          <a:latin typeface="Cambria Math"/>
                        </a:rPr>
                        <m:t>−</m:t>
                      </m:r>
                      <m:r>
                        <a:rPr lang="en-US" i="1">
                          <a:latin typeface="Cambria Math"/>
                        </a:rPr>
                        <m:t>𝑎</m:t>
                      </m:r>
                      <m:acc>
                        <m:accPr>
                          <m:chr m:val="̅"/>
                          <m:ctrlPr>
                            <a:rPr lang="bs-Latn-BA" i="1">
                              <a:latin typeface="Cambria Math"/>
                            </a:rPr>
                          </m:ctrlPr>
                        </m:accPr>
                        <m:e>
                          <m:d>
                            <m:dPr>
                              <m:begChr m:val="|"/>
                              <m:endChr m:val="|"/>
                              <m:ctrlPr>
                                <a:rPr lang="bs-Latn-BA" i="1">
                                  <a:latin typeface="Cambria Math"/>
                                </a:rPr>
                              </m:ctrlPr>
                            </m:dPr>
                            <m:e>
                              <m:r>
                                <a:rPr lang="en-US" i="1">
                                  <a:latin typeface="Cambria Math"/>
                                </a:rPr>
                                <m:t>𝑁</m:t>
                              </m:r>
                              <m:sSup>
                                <m:sSupPr>
                                  <m:ctrlPr>
                                    <a:rPr lang="bs-Latn-BA" i="1">
                                      <a:latin typeface="Cambria Math"/>
                                    </a:rPr>
                                  </m:ctrlPr>
                                </m:sSupPr>
                                <m:e>
                                  <m:d>
                                    <m:dPr>
                                      <m:ctrlPr>
                                        <a:rPr lang="bs-Latn-BA" i="1">
                                          <a:latin typeface="Cambria Math"/>
                                        </a:rPr>
                                      </m:ctrlPr>
                                    </m:dPr>
                                    <m:e>
                                      <m:r>
                                        <a:rPr lang="en-US" i="1">
                                          <a:latin typeface="Cambria Math"/>
                                        </a:rPr>
                                        <m:t>𝑓</m:t>
                                      </m:r>
                                    </m:e>
                                  </m:d>
                                </m:e>
                                <m:sup>
                                  <m:r>
                                    <a:rPr lang="en-US" i="1">
                                      <a:latin typeface="Cambria Math"/>
                                    </a:rPr>
                                    <m:t>𝑏</m:t>
                                  </m:r>
                                </m:sup>
                              </m:sSup>
                            </m:e>
                          </m:d>
                        </m:e>
                      </m:acc>
                    </m:oMath>
                  </m:oMathPara>
                </a14:m>
                <a:endParaRPr lang="bs-Latn-BA" dirty="0"/>
              </a:p>
              <a:p>
                <a:pPr lvl="1" algn="just"/>
                <a:r>
                  <a:rPr lang="bs-Latn-BA" dirty="0"/>
                  <a:t>	</a:t>
                </a:r>
                <a14:m>
                  <m:oMath xmlns:m="http://schemas.openxmlformats.org/officeDocument/2006/math">
                    <m:r>
                      <a:rPr lang="bs-Latn-BA" i="1">
                        <a:latin typeface="Cambria Math"/>
                      </a:rPr>
                      <m:t>|</m:t>
                    </m:r>
                    <m:acc>
                      <m:accPr>
                        <m:chr m:val="̂"/>
                        <m:ctrlPr>
                          <a:rPr lang="bs-Latn-BA" i="1">
                            <a:latin typeface="Cambria Math"/>
                          </a:rPr>
                        </m:ctrlPr>
                      </m:accPr>
                      <m:e>
                        <m:r>
                          <a:rPr lang="bs-Latn-BA" i="1">
                            <a:latin typeface="Cambria Math"/>
                          </a:rPr>
                          <m:t>𝑋</m:t>
                        </m:r>
                      </m:e>
                    </m:acc>
                    <m:sSup>
                      <m:sSupPr>
                        <m:ctrlPr>
                          <a:rPr lang="bs-Latn-BA" i="1">
                            <a:latin typeface="Cambria Math"/>
                          </a:rPr>
                        </m:ctrlPr>
                      </m:sSupPr>
                      <m:e>
                        <m:d>
                          <m:dPr>
                            <m:ctrlPr>
                              <a:rPr lang="bs-Latn-BA" i="1">
                                <a:latin typeface="Cambria Math"/>
                              </a:rPr>
                            </m:ctrlPr>
                          </m:dPr>
                          <m:e>
                            <m:r>
                              <a:rPr lang="bs-Latn-BA" i="1">
                                <a:latin typeface="Cambria Math"/>
                              </a:rPr>
                              <m:t>𝑓</m:t>
                            </m:r>
                          </m:e>
                        </m:d>
                        <m:r>
                          <a:rPr lang="bs-Latn-BA" i="1">
                            <a:latin typeface="Cambria Math"/>
                          </a:rPr>
                          <m:t>|</m:t>
                        </m:r>
                      </m:e>
                      <m:sup>
                        <m:r>
                          <a:rPr lang="en-US" i="1">
                            <a:latin typeface="Cambria Math"/>
                          </a:rPr>
                          <m:t>𝑏</m:t>
                        </m:r>
                      </m:sup>
                    </m:sSup>
                  </m:oMath>
                </a14:m>
                <a:r>
                  <a:rPr lang="en-US" dirty="0"/>
                  <a:t> </a:t>
                </a:r>
                <a:r>
                  <a:rPr lang="bs-Latn-BA" dirty="0"/>
                  <a:t>- anvelopa originalnog signala u frekventnom domenu</a:t>
                </a:r>
              </a:p>
              <a:p>
                <a:pPr lvl="1" algn="just"/>
                <a:r>
                  <a:rPr lang="bs-Latn-BA" dirty="0"/>
                  <a:t>   </a:t>
                </a:r>
                <a14:m>
                  <m:oMath xmlns:m="http://schemas.openxmlformats.org/officeDocument/2006/math">
                    <m:r>
                      <a:rPr lang="bs-Latn-BA" b="0" i="1" smtClean="0">
                        <a:latin typeface="Cambria Math" panose="02040503050406030204" pitchFamily="18" charset="0"/>
                      </a:rPr>
                      <m:t>𝑁</m:t>
                    </m:r>
                    <m:r>
                      <a:rPr lang="bs-Latn-BA" b="0" i="1" smtClean="0">
                        <a:latin typeface="Cambria Math" panose="02040503050406030204" pitchFamily="18" charset="0"/>
                      </a:rPr>
                      <m:t>(</m:t>
                    </m:r>
                    <m:r>
                      <a:rPr lang="bs-Latn-BA" b="0" i="1" smtClean="0">
                        <a:latin typeface="Cambria Math" panose="02040503050406030204" pitchFamily="18" charset="0"/>
                      </a:rPr>
                      <m:t>𝑓</m:t>
                    </m:r>
                    <m:r>
                      <a:rPr lang="bs-Latn-BA" b="0" i="1" smtClean="0">
                        <a:latin typeface="Cambria Math" panose="02040503050406030204" pitchFamily="18" charset="0"/>
                      </a:rPr>
                      <m:t>)</m:t>
                    </m:r>
                  </m:oMath>
                </a14:m>
                <a:r>
                  <a:rPr lang="bs-Latn-BA" dirty="0"/>
                  <a:t> – vremensko usrednjeni spektra šuma</a:t>
                </a:r>
              </a:p>
              <a:p>
                <a:pPr lvl="2" algn="just"/>
                <a14:m>
                  <m:oMath xmlns:m="http://schemas.openxmlformats.org/officeDocument/2006/math">
                    <m:r>
                      <a:rPr lang="bs-Latn-BA" b="0" i="1" smtClean="0">
                        <a:latin typeface="Cambria Math" panose="02040503050406030204" pitchFamily="18" charset="0"/>
                      </a:rPr>
                      <m:t>𝑏</m:t>
                    </m:r>
                    <m:r>
                      <a:rPr lang="bs-Latn-BA" b="0" i="1" smtClean="0">
                        <a:latin typeface="Cambria Math" panose="02040503050406030204" pitchFamily="18" charset="0"/>
                      </a:rPr>
                      <m:t>=1 </m:t>
                    </m:r>
                  </m:oMath>
                </a14:m>
                <a:r>
                  <a:rPr lang="bs-Latn-BA" dirty="0"/>
                  <a:t>– amplitudno oduzimanje spektra</a:t>
                </a:r>
              </a:p>
              <a:p>
                <a:pPr lvl="2" algn="just"/>
                <a14:m>
                  <m:oMath xmlns:m="http://schemas.openxmlformats.org/officeDocument/2006/math">
                    <m:r>
                      <a:rPr lang="bs-Latn-BA" b="0" i="1" smtClean="0">
                        <a:latin typeface="Cambria Math" panose="02040503050406030204" pitchFamily="18" charset="0"/>
                      </a:rPr>
                      <m:t>𝑏</m:t>
                    </m:r>
                    <m:r>
                      <a:rPr lang="bs-Latn-BA" b="0" i="1" smtClean="0">
                        <a:latin typeface="Cambria Math" panose="02040503050406030204" pitchFamily="18" charset="0"/>
                      </a:rPr>
                      <m:t>=2 </m:t>
                    </m:r>
                  </m:oMath>
                </a14:m>
                <a:r>
                  <a:rPr lang="bs-Latn-BA" dirty="0"/>
                  <a:t>– oduzimanje spektra snage</a:t>
                </a:r>
              </a:p>
              <a:p>
                <a:pPr lvl="2" algn="just"/>
                <a14:m>
                  <m:oMath xmlns:m="http://schemas.openxmlformats.org/officeDocument/2006/math">
                    <m:r>
                      <a:rPr lang="bs-Latn-BA" b="0" i="1" smtClean="0">
                        <a:latin typeface="Cambria Math" panose="02040503050406030204" pitchFamily="18" charset="0"/>
                      </a:rPr>
                      <m:t>𝑎</m:t>
                    </m:r>
                    <m:r>
                      <a:rPr lang="bs-Latn-BA" b="0" i="1" smtClean="0">
                        <a:latin typeface="Cambria Math" panose="02040503050406030204" pitchFamily="18" charset="0"/>
                      </a:rPr>
                      <m:t>−</m:t>
                    </m:r>
                  </m:oMath>
                </a14:m>
                <a:r>
                  <a:rPr lang="bs-Latn-BA" dirty="0"/>
                  <a:t> koeficijent koji kontroliše količinu šuma koji se oduzima iz primljenog signala </a:t>
                </a:r>
              </a:p>
              <a:p>
                <a:pPr lvl="3" algn="just"/>
                <a14:m>
                  <m:oMath xmlns:m="http://schemas.openxmlformats.org/officeDocument/2006/math">
                    <m:r>
                      <a:rPr lang="bs-Latn-BA" b="0" i="1" smtClean="0">
                        <a:latin typeface="Cambria Math" panose="02040503050406030204" pitchFamily="18" charset="0"/>
                      </a:rPr>
                      <m:t>𝑎</m:t>
                    </m:r>
                    <m:r>
                      <a:rPr lang="bs-Latn-BA" b="0" i="1" smtClean="0">
                        <a:latin typeface="Cambria Math" panose="02040503050406030204" pitchFamily="18" charset="0"/>
                      </a:rPr>
                      <m:t>=1 </m:t>
                    </m:r>
                  </m:oMath>
                </a14:m>
                <a:r>
                  <a:rPr lang="bs-Latn-BA" dirty="0"/>
                  <a:t>– potpuno oduzimanje šuma</a:t>
                </a:r>
              </a:p>
              <a:p>
                <a:pPr algn="just"/>
                <a:r>
                  <a:rPr lang="bs-Latn-BA" dirty="0"/>
                  <a:t> Vremensko usrednjeni spektar se može dobiti na dva načina:</a:t>
                </a:r>
              </a:p>
              <a:p>
                <a:pPr lvl="1" algn="just"/>
                <a:r>
                  <a:rPr lang="bs-Latn-BA" dirty="0"/>
                  <a:t>Iz perioda signala kada nije aktivan</a:t>
                </a:r>
              </a:p>
              <a:p>
                <a:pPr lvl="1" algn="just"/>
                <a:r>
                  <a:rPr lang="bs-Latn-BA" dirty="0"/>
                  <a:t>Propuštanjem siganala kroz niskopropusni filtar</a:t>
                </a:r>
              </a:p>
            </p:txBody>
          </p:sp>
        </mc:Choice>
        <mc:Fallback xmlns="">
          <p:sp>
            <p:nvSpPr>
              <p:cNvPr id="7" name="Content Placeholder 6">
                <a:extLst>
                  <a:ext uri="{FF2B5EF4-FFF2-40B4-BE49-F238E27FC236}">
                    <a16:creationId xmlns:a16="http://schemas.microsoft.com/office/drawing/2014/main" id="{76E0BAE0-7F1D-4FD5-8D42-56753F1470BF}"/>
                  </a:ext>
                </a:extLst>
              </p:cNvPr>
              <p:cNvSpPr>
                <a:spLocks noGrp="1" noRot="1" noChangeAspect="1" noMove="1" noResize="1" noEditPoints="1" noAdjustHandles="1" noChangeArrowheads="1" noChangeShapeType="1" noTextEdit="1"/>
              </p:cNvSpPr>
              <p:nvPr>
                <p:ph idx="1"/>
              </p:nvPr>
            </p:nvSpPr>
            <p:spPr>
              <a:xfrm>
                <a:off x="2589212" y="1311965"/>
                <a:ext cx="8915400" cy="4599257"/>
              </a:xfrm>
              <a:blipFill>
                <a:blip r:embed="rId2"/>
                <a:stretch>
                  <a:fillRect l="-479"/>
                </a:stretch>
              </a:blipFill>
            </p:spPr>
            <p:txBody>
              <a:bodyPr/>
              <a:lstStyle/>
              <a:p>
                <a:r>
                  <a:rPr lang="bs-Latn-BA">
                    <a:noFill/>
                  </a:rPr>
                  <a:t> </a:t>
                </a:r>
              </a:p>
            </p:txBody>
          </p:sp>
        </mc:Fallback>
      </mc:AlternateContent>
    </p:spTree>
    <p:extLst>
      <p:ext uri="{BB962C8B-B14F-4D97-AF65-F5344CB8AC3E}">
        <p14:creationId xmlns:p14="http://schemas.microsoft.com/office/powerpoint/2010/main" val="254989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81552C-759E-464A-BAC8-45C50B29356B}"/>
              </a:ext>
            </a:extLst>
          </p:cNvPr>
          <p:cNvSpPr>
            <a:spLocks noGrp="1"/>
          </p:cNvSpPr>
          <p:nvPr>
            <p:ph type="title"/>
          </p:nvPr>
        </p:nvSpPr>
        <p:spPr>
          <a:xfrm>
            <a:off x="2592925" y="624110"/>
            <a:ext cx="8911687" cy="701107"/>
          </a:xfrm>
        </p:spPr>
        <p:txBody>
          <a:bodyPr/>
          <a:lstStyle/>
          <a:p>
            <a:r>
              <a:rPr lang="bs-Latn-BA" dirty="0"/>
              <a:t>Spectral substraction - REALIZACIJA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CDBBDB4-0191-460F-94E2-678E8F92D5A2}"/>
                  </a:ext>
                </a:extLst>
              </p:cNvPr>
              <p:cNvSpPr>
                <a:spLocks noGrp="1"/>
              </p:cNvSpPr>
              <p:nvPr>
                <p:ph idx="1"/>
              </p:nvPr>
            </p:nvSpPr>
            <p:spPr>
              <a:xfrm>
                <a:off x="2589212" y="1325217"/>
                <a:ext cx="8915400" cy="4908673"/>
              </a:xfrm>
            </p:spPr>
            <p:txBody>
              <a:bodyPr>
                <a:normAutofit/>
              </a:bodyPr>
              <a:lstStyle/>
              <a:p>
                <a:endParaRPr lang="bs-Latn-BA" dirty="0"/>
              </a:p>
              <a:p>
                <a:r>
                  <a:rPr lang="bs-Latn-BA" dirty="0"/>
                  <a:t>Vremensko usrednjeni spektar dobijen iz perioda kada signal nije aktivan</a:t>
                </a:r>
              </a:p>
              <a:p>
                <a:pPr marL="457200" lvl="1" indent="0">
                  <a:buNone/>
                </a:pPr>
                <a14:m>
                  <m:oMathPara xmlns:m="http://schemas.openxmlformats.org/officeDocument/2006/math">
                    <m:oMathParaPr>
                      <m:jc m:val="center"/>
                    </m:oMathParaPr>
                    <m:oMath xmlns:m="http://schemas.openxmlformats.org/officeDocument/2006/math">
                      <m:acc>
                        <m:accPr>
                          <m:chr m:val="̅"/>
                          <m:ctrlPr>
                            <a:rPr lang="bs-Latn-BA" i="1">
                              <a:latin typeface="Cambria Math"/>
                            </a:rPr>
                          </m:ctrlPr>
                        </m:accPr>
                        <m:e>
                          <m:d>
                            <m:dPr>
                              <m:begChr m:val="|"/>
                              <m:endChr m:val="|"/>
                              <m:ctrlPr>
                                <a:rPr lang="bs-Latn-BA" i="1">
                                  <a:latin typeface="Cambria Math"/>
                                </a:rPr>
                              </m:ctrlPr>
                            </m:dPr>
                            <m:e>
                              <m:r>
                                <a:rPr lang="en-US" i="1">
                                  <a:latin typeface="Cambria Math"/>
                                </a:rPr>
                                <m:t>𝑁</m:t>
                              </m:r>
                              <m:sSup>
                                <m:sSupPr>
                                  <m:ctrlPr>
                                    <a:rPr lang="bs-Latn-BA" i="1">
                                      <a:latin typeface="Cambria Math"/>
                                    </a:rPr>
                                  </m:ctrlPr>
                                </m:sSupPr>
                                <m:e>
                                  <m:d>
                                    <m:dPr>
                                      <m:ctrlPr>
                                        <a:rPr lang="bs-Latn-BA" i="1">
                                          <a:latin typeface="Cambria Math"/>
                                        </a:rPr>
                                      </m:ctrlPr>
                                    </m:dPr>
                                    <m:e>
                                      <m:r>
                                        <a:rPr lang="en-US" i="1">
                                          <a:latin typeface="Cambria Math"/>
                                        </a:rPr>
                                        <m:t>𝑓</m:t>
                                      </m:r>
                                    </m:e>
                                  </m:d>
                                </m:e>
                                <m:sup>
                                  <m:r>
                                    <a:rPr lang="en-US" i="1">
                                      <a:latin typeface="Cambria Math"/>
                                    </a:rPr>
                                    <m:t>𝑏</m:t>
                                  </m:r>
                                </m:sup>
                              </m:sSup>
                            </m:e>
                          </m:d>
                        </m:e>
                      </m:acc>
                      <m:r>
                        <a:rPr lang="en-US" i="1">
                          <a:latin typeface="Cambria Math"/>
                        </a:rPr>
                        <m:t>=</m:t>
                      </m:r>
                      <m:f>
                        <m:fPr>
                          <m:ctrlPr>
                            <a:rPr lang="bs-Latn-BA" i="1">
                              <a:latin typeface="Cambria Math"/>
                            </a:rPr>
                          </m:ctrlPr>
                        </m:fPr>
                        <m:num>
                          <m:r>
                            <a:rPr lang="en-US" i="1">
                              <a:latin typeface="Cambria Math"/>
                            </a:rPr>
                            <m:t>1</m:t>
                          </m:r>
                        </m:num>
                        <m:den>
                          <m:r>
                            <a:rPr lang="en-US" i="1">
                              <a:latin typeface="Cambria Math"/>
                            </a:rPr>
                            <m:t>𝐾</m:t>
                          </m:r>
                        </m:den>
                      </m:f>
                      <m:nary>
                        <m:naryPr>
                          <m:chr m:val="∑"/>
                          <m:limLoc m:val="undOvr"/>
                          <m:ctrlPr>
                            <a:rPr lang="bs-Latn-BA" i="1">
                              <a:latin typeface="Cambria Math"/>
                            </a:rPr>
                          </m:ctrlPr>
                        </m:naryPr>
                        <m:sub>
                          <m:r>
                            <a:rPr lang="en-US" i="1">
                              <a:latin typeface="Cambria Math"/>
                            </a:rPr>
                            <m:t>𝑖</m:t>
                          </m:r>
                          <m:r>
                            <a:rPr lang="en-US" i="1">
                              <a:latin typeface="Cambria Math"/>
                            </a:rPr>
                            <m:t>=0</m:t>
                          </m:r>
                        </m:sub>
                        <m:sup>
                          <m:r>
                            <a:rPr lang="en-US" i="1">
                              <a:latin typeface="Cambria Math"/>
                            </a:rPr>
                            <m:t>𝐾</m:t>
                          </m:r>
                          <m:r>
                            <a:rPr lang="en-US" i="1">
                              <a:latin typeface="Cambria Math"/>
                            </a:rPr>
                            <m:t>−1</m:t>
                          </m:r>
                        </m:sup>
                        <m:e>
                          <m:sSup>
                            <m:sSupPr>
                              <m:ctrlPr>
                                <a:rPr lang="bs-Latn-BA" i="1">
                                  <a:latin typeface="Cambria Math"/>
                                </a:rPr>
                              </m:ctrlPr>
                            </m:sSupPr>
                            <m:e>
                              <m:d>
                                <m:dPr>
                                  <m:begChr m:val="|"/>
                                  <m:endChr m:val="|"/>
                                  <m:ctrlPr>
                                    <a:rPr lang="bs-Latn-BA" i="1">
                                      <a:latin typeface="Cambria Math"/>
                                    </a:rPr>
                                  </m:ctrlPr>
                                </m:dPr>
                                <m:e>
                                  <m:sSub>
                                    <m:sSubPr>
                                      <m:ctrlPr>
                                        <a:rPr lang="bs-Latn-BA" i="1">
                                          <a:latin typeface="Cambria Math"/>
                                        </a:rPr>
                                      </m:ctrlPr>
                                    </m:sSubPr>
                                    <m:e>
                                      <m:r>
                                        <a:rPr lang="en-US" i="1">
                                          <a:latin typeface="Cambria Math"/>
                                        </a:rPr>
                                        <m:t>𝑁</m:t>
                                      </m:r>
                                    </m:e>
                                    <m:sub>
                                      <m:r>
                                        <a:rPr lang="en-US" i="1">
                                          <a:latin typeface="Cambria Math"/>
                                        </a:rPr>
                                        <m:t>𝑖</m:t>
                                      </m:r>
                                    </m:sub>
                                  </m:sSub>
                                  <m:d>
                                    <m:dPr>
                                      <m:ctrlPr>
                                        <a:rPr lang="bs-Latn-BA" i="1">
                                          <a:latin typeface="Cambria Math"/>
                                        </a:rPr>
                                      </m:ctrlPr>
                                    </m:dPr>
                                    <m:e>
                                      <m:r>
                                        <a:rPr lang="en-US" i="1">
                                          <a:latin typeface="Cambria Math"/>
                                        </a:rPr>
                                        <m:t>𝑓</m:t>
                                      </m:r>
                                    </m:e>
                                  </m:d>
                                </m:e>
                              </m:d>
                            </m:e>
                            <m:sup>
                              <m:r>
                                <a:rPr lang="en-US" i="1">
                                  <a:latin typeface="Cambria Math"/>
                                </a:rPr>
                                <m:t>𝑏</m:t>
                              </m:r>
                            </m:sup>
                          </m:sSup>
                        </m:e>
                      </m:nary>
                    </m:oMath>
                  </m:oMathPara>
                </a14:m>
                <a:endParaRPr lang="bs-Latn-BA" dirty="0"/>
              </a:p>
              <a:p>
                <a:r>
                  <a:rPr lang="bs-Latn-BA" dirty="0"/>
                  <a:t>Vremensko usrednjeni spektar dobijen propuštanjem signala kroz niskopropusni filtar</a:t>
                </a:r>
              </a:p>
              <a:p>
                <a:pPr marL="0" indent="0">
                  <a:buNone/>
                </a:pPr>
                <a14:m>
                  <m:oMathPara xmlns:m="http://schemas.openxmlformats.org/officeDocument/2006/math">
                    <m:oMathParaPr>
                      <m:jc m:val="centerGroup"/>
                    </m:oMathParaPr>
                    <m:oMath xmlns:m="http://schemas.openxmlformats.org/officeDocument/2006/math">
                      <m:acc>
                        <m:accPr>
                          <m:chr m:val="̅"/>
                          <m:ctrlPr>
                            <a:rPr lang="bs-Latn-BA" i="1">
                              <a:latin typeface="Cambria Math"/>
                            </a:rPr>
                          </m:ctrlPr>
                        </m:accPr>
                        <m:e>
                          <m:d>
                            <m:dPr>
                              <m:begChr m:val="|"/>
                              <m:endChr m:val="|"/>
                              <m:ctrlPr>
                                <a:rPr lang="bs-Latn-BA" i="1">
                                  <a:latin typeface="Cambria Math"/>
                                </a:rPr>
                              </m:ctrlPr>
                            </m:dPr>
                            <m:e>
                              <m:r>
                                <a:rPr lang="en-US" i="1">
                                  <a:latin typeface="Cambria Math"/>
                                </a:rPr>
                                <m:t>𝑁</m:t>
                              </m:r>
                              <m:sSup>
                                <m:sSupPr>
                                  <m:ctrlPr>
                                    <a:rPr lang="bs-Latn-BA" i="1">
                                      <a:latin typeface="Cambria Math"/>
                                    </a:rPr>
                                  </m:ctrlPr>
                                </m:sSupPr>
                                <m:e>
                                  <m:d>
                                    <m:dPr>
                                      <m:ctrlPr>
                                        <a:rPr lang="bs-Latn-BA" i="1">
                                          <a:latin typeface="Cambria Math"/>
                                        </a:rPr>
                                      </m:ctrlPr>
                                    </m:dPr>
                                    <m:e>
                                      <m:r>
                                        <a:rPr lang="en-US" i="1">
                                          <a:latin typeface="Cambria Math"/>
                                        </a:rPr>
                                        <m:t>𝑓</m:t>
                                      </m:r>
                                    </m:e>
                                  </m:d>
                                </m:e>
                                <m:sup>
                                  <m:r>
                                    <a:rPr lang="en-US" i="1">
                                      <a:latin typeface="Cambria Math"/>
                                    </a:rPr>
                                    <m:t>𝑏</m:t>
                                  </m:r>
                                </m:sup>
                              </m:sSup>
                            </m:e>
                          </m:d>
                        </m:e>
                      </m:acc>
                      <m:r>
                        <a:rPr lang="en-US" i="1">
                          <a:latin typeface="Cambria Math"/>
                        </a:rPr>
                        <m:t>=</m:t>
                      </m:r>
                      <m:r>
                        <a:rPr lang="en-US" i="1">
                          <a:latin typeface="Cambria Math"/>
                        </a:rPr>
                        <m:t>𝜌</m:t>
                      </m:r>
                      <m:sSup>
                        <m:sSupPr>
                          <m:ctrlPr>
                            <a:rPr lang="bs-Latn-BA" i="1">
                              <a:latin typeface="Cambria Math"/>
                            </a:rPr>
                          </m:ctrlPr>
                        </m:sSupPr>
                        <m:e>
                          <m:d>
                            <m:dPr>
                              <m:begChr m:val="|"/>
                              <m:endChr m:val="|"/>
                              <m:ctrlPr>
                                <a:rPr lang="bs-Latn-BA" i="1">
                                  <a:latin typeface="Cambria Math"/>
                                </a:rPr>
                              </m:ctrlPr>
                            </m:dPr>
                            <m:e>
                              <m:sSub>
                                <m:sSubPr>
                                  <m:ctrlPr>
                                    <a:rPr lang="bs-Latn-BA" i="1">
                                      <a:latin typeface="Cambria Math"/>
                                    </a:rPr>
                                  </m:ctrlPr>
                                </m:sSubPr>
                                <m:e>
                                  <m:r>
                                    <a:rPr lang="en-US" i="1">
                                      <a:latin typeface="Cambria Math"/>
                                    </a:rPr>
                                    <m:t>𝑁</m:t>
                                  </m:r>
                                </m:e>
                                <m:sub>
                                  <m:r>
                                    <a:rPr lang="en-US" i="1">
                                      <a:latin typeface="Cambria Math"/>
                                    </a:rPr>
                                    <m:t>𝑖</m:t>
                                  </m:r>
                                  <m:r>
                                    <a:rPr lang="en-US" i="1">
                                      <a:latin typeface="Cambria Math"/>
                                    </a:rPr>
                                    <m:t>−1</m:t>
                                  </m:r>
                                </m:sub>
                              </m:sSub>
                              <m:d>
                                <m:dPr>
                                  <m:ctrlPr>
                                    <a:rPr lang="bs-Latn-BA" i="1">
                                      <a:latin typeface="Cambria Math"/>
                                    </a:rPr>
                                  </m:ctrlPr>
                                </m:dPr>
                                <m:e>
                                  <m:r>
                                    <a:rPr lang="en-US" i="1">
                                      <a:latin typeface="Cambria Math"/>
                                    </a:rPr>
                                    <m:t>𝑓</m:t>
                                  </m:r>
                                </m:e>
                              </m:d>
                            </m:e>
                          </m:d>
                        </m:e>
                        <m:sup>
                          <m:r>
                            <a:rPr lang="en-US" i="1">
                              <a:latin typeface="Cambria Math"/>
                            </a:rPr>
                            <m:t>𝑏</m:t>
                          </m:r>
                        </m:sup>
                      </m:sSup>
                      <m:r>
                        <a:rPr lang="en-US" i="1">
                          <a:latin typeface="Cambria Math"/>
                        </a:rPr>
                        <m:t>+</m:t>
                      </m:r>
                      <m:d>
                        <m:dPr>
                          <m:ctrlPr>
                            <a:rPr lang="bs-Latn-BA" i="1">
                              <a:latin typeface="Cambria Math"/>
                            </a:rPr>
                          </m:ctrlPr>
                        </m:dPr>
                        <m:e>
                          <m:r>
                            <a:rPr lang="en-US" i="1">
                              <a:latin typeface="Cambria Math"/>
                            </a:rPr>
                            <m:t>1−</m:t>
                          </m:r>
                          <m:r>
                            <a:rPr lang="en-US" i="1">
                              <a:latin typeface="Cambria Math"/>
                            </a:rPr>
                            <m:t>𝜌</m:t>
                          </m:r>
                        </m:e>
                      </m:d>
                      <m:sSup>
                        <m:sSupPr>
                          <m:ctrlPr>
                            <a:rPr lang="bs-Latn-BA" i="1">
                              <a:latin typeface="Cambria Math"/>
                            </a:rPr>
                          </m:ctrlPr>
                        </m:sSupPr>
                        <m:e>
                          <m:d>
                            <m:dPr>
                              <m:begChr m:val="|"/>
                              <m:endChr m:val="|"/>
                              <m:ctrlPr>
                                <a:rPr lang="bs-Latn-BA" i="1">
                                  <a:latin typeface="Cambria Math"/>
                                </a:rPr>
                              </m:ctrlPr>
                            </m:dPr>
                            <m:e>
                              <m:r>
                                <a:rPr lang="en-US" i="1">
                                  <a:latin typeface="Cambria Math"/>
                                </a:rPr>
                                <m:t>𝑁𝑖</m:t>
                              </m:r>
                              <m:d>
                                <m:dPr>
                                  <m:ctrlPr>
                                    <a:rPr lang="bs-Latn-BA" i="1">
                                      <a:latin typeface="Cambria Math"/>
                                    </a:rPr>
                                  </m:ctrlPr>
                                </m:dPr>
                                <m:e>
                                  <m:r>
                                    <a:rPr lang="en-US" i="1">
                                      <a:latin typeface="Cambria Math"/>
                                    </a:rPr>
                                    <m:t>𝑓</m:t>
                                  </m:r>
                                </m:e>
                              </m:d>
                            </m:e>
                          </m:d>
                        </m:e>
                        <m:sup>
                          <m:r>
                            <a:rPr lang="en-US" i="1">
                              <a:latin typeface="Cambria Math"/>
                            </a:rPr>
                            <m:t>𝑏</m:t>
                          </m:r>
                        </m:sup>
                      </m:sSup>
                    </m:oMath>
                  </m:oMathPara>
                </a14:m>
                <a:endParaRPr lang="bs-Latn-BA" dirty="0"/>
              </a:p>
              <a:p>
                <a:pPr lvl="1"/>
                <a14:m>
                  <m:oMath xmlns:m="http://schemas.openxmlformats.org/officeDocument/2006/math">
                    <m:r>
                      <a:rPr lang="en-US" i="1" smtClean="0">
                        <a:latin typeface="Cambria Math" panose="02040503050406030204" pitchFamily="18" charset="0"/>
                      </a:rPr>
                      <m:t>𝜌</m:t>
                    </m:r>
                    <m:r>
                      <a:rPr lang="en-US" i="1" smtClean="0">
                        <a:latin typeface="Cambria Math" panose="02040503050406030204" pitchFamily="18" charset="0"/>
                        <a:ea typeface="Cambria Math" panose="02040503050406030204" pitchFamily="18" charset="0"/>
                      </a:rPr>
                      <m:t>𝜖</m:t>
                    </m:r>
                    <m:r>
                      <a:rPr lang="bs-Latn-BA" b="0" i="1" smtClean="0">
                        <a:latin typeface="Cambria Math" panose="02040503050406030204" pitchFamily="18" charset="0"/>
                        <a:ea typeface="Cambria Math" panose="02040503050406030204" pitchFamily="18" charset="0"/>
                      </a:rPr>
                      <m:t>[</m:t>
                    </m:r>
                    <m:r>
                      <a:rPr lang="bs-Latn-BA" i="1">
                        <a:latin typeface="Cambria Math" panose="02040503050406030204" pitchFamily="18" charset="0"/>
                      </a:rPr>
                      <m:t>0</m:t>
                    </m:r>
                    <m:r>
                      <a:rPr lang="bs-Latn-BA" b="0" i="1" smtClean="0">
                        <a:latin typeface="Cambria Math" panose="02040503050406030204" pitchFamily="18" charset="0"/>
                      </a:rPr>
                      <m:t>.</m:t>
                    </m:r>
                    <m:r>
                      <a:rPr lang="bs-Latn-BA" i="1">
                        <a:latin typeface="Cambria Math" panose="02040503050406030204" pitchFamily="18" charset="0"/>
                      </a:rPr>
                      <m:t>85</m:t>
                    </m:r>
                    <m:r>
                      <a:rPr lang="bs-Latn-BA" b="0" i="1" smtClean="0">
                        <a:latin typeface="Cambria Math" panose="02040503050406030204" pitchFamily="18" charset="0"/>
                      </a:rPr>
                      <m:t> 0.99</m:t>
                    </m:r>
                    <m:r>
                      <a:rPr lang="bs-Latn-BA" b="0" i="1" smtClean="0">
                        <a:latin typeface="Cambria Math" panose="02040503050406030204" pitchFamily="18" charset="0"/>
                        <a:ea typeface="Cambria Math" panose="02040503050406030204" pitchFamily="18" charset="0"/>
                      </a:rPr>
                      <m:t>]</m:t>
                    </m:r>
                  </m:oMath>
                </a14:m>
                <a:r>
                  <a:rPr lang="bs-Latn-BA" dirty="0"/>
                  <a:t> - najčešće vrijednosti koeficijenta low-pass filtera</a:t>
                </a:r>
              </a:p>
              <a:p>
                <a:pPr algn="just"/>
                <a:r>
                  <a:rPr lang="bs-Latn-BA" dirty="0"/>
                  <a:t>Za rekonstrukciju vremenskog signala, amplitudni spektar se kombinuje sa fazom šumnog signala i onda se transformiše u vremenski domen pomoću inverzne Diskretne Fourierove transformacija, što je prikazano sljedećom formulom</a:t>
                </a:r>
              </a:p>
              <a:p>
                <a:pPr marL="0" indent="0">
                  <a:buNone/>
                </a:pPr>
                <a14:m>
                  <m:oMathPara xmlns:m="http://schemas.openxmlformats.org/officeDocument/2006/math">
                    <m:oMathParaPr>
                      <m:jc m:val="centerGroup"/>
                    </m:oMathParaPr>
                    <m:oMath xmlns:m="http://schemas.openxmlformats.org/officeDocument/2006/math">
                      <m:acc>
                        <m:accPr>
                          <m:chr m:val="̂"/>
                          <m:ctrlPr>
                            <a:rPr lang="bs-Latn-BA" i="1">
                              <a:latin typeface="Cambria Math"/>
                            </a:rPr>
                          </m:ctrlPr>
                        </m:accPr>
                        <m:e>
                          <m:r>
                            <a:rPr lang="bs-Latn-BA" i="1">
                              <a:latin typeface="Cambria Math"/>
                            </a:rPr>
                            <m:t>𝑥</m:t>
                          </m:r>
                        </m:e>
                      </m:acc>
                      <m:d>
                        <m:dPr>
                          <m:ctrlPr>
                            <a:rPr lang="bs-Latn-BA" i="1">
                              <a:latin typeface="Cambria Math"/>
                            </a:rPr>
                          </m:ctrlPr>
                        </m:dPr>
                        <m:e>
                          <m:r>
                            <a:rPr lang="bs-Latn-BA" i="1">
                              <a:latin typeface="Cambria Math"/>
                            </a:rPr>
                            <m:t>𝑚</m:t>
                          </m:r>
                        </m:e>
                      </m:d>
                      <m:r>
                        <a:rPr lang="bs-Latn-BA" i="1">
                          <a:latin typeface="Cambria Math"/>
                        </a:rPr>
                        <m:t>=</m:t>
                      </m:r>
                      <m:nary>
                        <m:naryPr>
                          <m:chr m:val="∑"/>
                          <m:limLoc m:val="undOvr"/>
                          <m:ctrlPr>
                            <a:rPr lang="bs-Latn-BA" i="1">
                              <a:latin typeface="Cambria Math"/>
                            </a:rPr>
                          </m:ctrlPr>
                        </m:naryPr>
                        <m:sub>
                          <m:r>
                            <a:rPr lang="bs-Latn-BA" i="1">
                              <a:latin typeface="Cambria Math"/>
                            </a:rPr>
                            <m:t>𝑘</m:t>
                          </m:r>
                          <m:r>
                            <a:rPr lang="bs-Latn-BA" i="1">
                              <a:latin typeface="Cambria Math"/>
                            </a:rPr>
                            <m:t>=0</m:t>
                          </m:r>
                        </m:sub>
                        <m:sup>
                          <m:r>
                            <a:rPr lang="bs-Latn-BA" i="1">
                              <a:latin typeface="Cambria Math"/>
                            </a:rPr>
                            <m:t>𝑁</m:t>
                          </m:r>
                          <m:r>
                            <a:rPr lang="bs-Latn-BA" i="1">
                              <a:latin typeface="Cambria Math"/>
                            </a:rPr>
                            <m:t>−1</m:t>
                          </m:r>
                        </m:sup>
                        <m:e>
                          <m:r>
                            <a:rPr lang="en-US" i="1">
                              <a:latin typeface="Cambria Math"/>
                            </a:rPr>
                            <m:t>|</m:t>
                          </m:r>
                          <m:acc>
                            <m:accPr>
                              <m:chr m:val="̂"/>
                              <m:ctrlPr>
                                <a:rPr lang="bs-Latn-BA" i="1">
                                  <a:latin typeface="Cambria Math"/>
                                </a:rPr>
                              </m:ctrlPr>
                            </m:accPr>
                            <m:e>
                              <m:r>
                                <a:rPr lang="bs-Latn-BA" i="1">
                                  <a:latin typeface="Cambria Math"/>
                                </a:rPr>
                                <m:t>𝑋</m:t>
                              </m:r>
                            </m:e>
                          </m:acc>
                          <m:r>
                            <a:rPr lang="en-US" i="1">
                              <a:latin typeface="Cambria Math"/>
                            </a:rPr>
                            <m:t>(</m:t>
                          </m:r>
                          <m:r>
                            <a:rPr lang="en-US" i="1">
                              <a:latin typeface="Cambria Math"/>
                            </a:rPr>
                            <m:t>𝑘</m:t>
                          </m:r>
                          <m:r>
                            <a:rPr lang="en-US" i="1">
                              <a:latin typeface="Cambria Math"/>
                            </a:rPr>
                            <m:t>)|</m:t>
                          </m:r>
                        </m:e>
                      </m:nary>
                      <m:sSup>
                        <m:sSupPr>
                          <m:ctrlPr>
                            <a:rPr lang="bs-Latn-BA" i="1">
                              <a:latin typeface="Cambria Math"/>
                            </a:rPr>
                          </m:ctrlPr>
                        </m:sSupPr>
                        <m:e>
                          <m:r>
                            <a:rPr lang="bs-Latn-BA" i="1">
                              <a:latin typeface="Cambria Math"/>
                            </a:rPr>
                            <m:t>𝑒</m:t>
                          </m:r>
                        </m:e>
                        <m:sup>
                          <m:r>
                            <a:rPr lang="bs-Latn-BA" i="1">
                              <a:latin typeface="Cambria Math"/>
                            </a:rPr>
                            <m:t>𝑗</m:t>
                          </m:r>
                          <m:sSub>
                            <m:sSubPr>
                              <m:ctrlPr>
                                <a:rPr lang="bs-Latn-BA" i="1">
                                  <a:latin typeface="Cambria Math"/>
                                </a:rPr>
                              </m:ctrlPr>
                            </m:sSubPr>
                            <m:e>
                              <m:r>
                                <a:rPr lang="bs-Latn-BA" i="1">
                                  <a:latin typeface="Cambria Math"/>
                                </a:rPr>
                                <m:t>𝜃</m:t>
                              </m:r>
                            </m:e>
                            <m:sub>
                              <m:r>
                                <a:rPr lang="bs-Latn-BA" i="1">
                                  <a:latin typeface="Cambria Math"/>
                                </a:rPr>
                                <m:t>𝑌</m:t>
                              </m:r>
                            </m:sub>
                          </m:sSub>
                          <m:r>
                            <a:rPr lang="bs-Latn-BA" i="1">
                              <a:latin typeface="Cambria Math"/>
                            </a:rPr>
                            <m:t>(</m:t>
                          </m:r>
                          <m:r>
                            <a:rPr lang="bs-Latn-BA" i="1">
                              <a:latin typeface="Cambria Math"/>
                            </a:rPr>
                            <m:t>𝑘</m:t>
                          </m:r>
                          <m:r>
                            <a:rPr lang="bs-Latn-BA" i="1">
                              <a:latin typeface="Cambria Math"/>
                            </a:rPr>
                            <m:t>)</m:t>
                          </m:r>
                        </m:sup>
                      </m:sSup>
                      <m:sSup>
                        <m:sSupPr>
                          <m:ctrlPr>
                            <a:rPr lang="bs-Latn-BA" i="1">
                              <a:latin typeface="Cambria Math"/>
                            </a:rPr>
                          </m:ctrlPr>
                        </m:sSupPr>
                        <m:e>
                          <m:r>
                            <a:rPr lang="bs-Latn-BA" i="1">
                              <a:latin typeface="Cambria Math"/>
                            </a:rPr>
                            <m:t>𝑒</m:t>
                          </m:r>
                        </m:e>
                        <m:sup>
                          <m:r>
                            <a:rPr lang="bs-Latn-BA" i="1">
                              <a:latin typeface="Cambria Math"/>
                            </a:rPr>
                            <m:t>−</m:t>
                          </m:r>
                          <m:f>
                            <m:fPr>
                              <m:ctrlPr>
                                <a:rPr lang="bs-Latn-BA" i="1">
                                  <a:latin typeface="Cambria Math"/>
                                </a:rPr>
                              </m:ctrlPr>
                            </m:fPr>
                            <m:num>
                              <m:r>
                                <a:rPr lang="bs-Latn-BA" i="1">
                                  <a:latin typeface="Cambria Math"/>
                                </a:rPr>
                                <m:t>𝑗</m:t>
                              </m:r>
                              <m:r>
                                <a:rPr lang="bs-Latn-BA" i="1">
                                  <a:latin typeface="Cambria Math"/>
                                </a:rPr>
                                <m:t>2</m:t>
                              </m:r>
                              <m:r>
                                <a:rPr lang="bs-Latn-BA" i="1">
                                  <a:latin typeface="Cambria Math"/>
                                </a:rPr>
                                <m:t>𝜋</m:t>
                              </m:r>
                            </m:num>
                            <m:den>
                              <m:r>
                                <a:rPr lang="bs-Latn-BA" i="1">
                                  <a:latin typeface="Cambria Math"/>
                                </a:rPr>
                                <m:t>𝑁</m:t>
                              </m:r>
                            </m:den>
                          </m:f>
                          <m:r>
                            <a:rPr lang="bs-Latn-BA" i="1">
                              <a:latin typeface="Cambria Math"/>
                            </a:rPr>
                            <m:t>𝑘𝑚</m:t>
                          </m:r>
                        </m:sup>
                      </m:sSup>
                    </m:oMath>
                  </m:oMathPara>
                </a14:m>
                <a:endParaRPr lang="bs-Latn-BA" dirty="0"/>
              </a:p>
              <a:p>
                <a:pPr marL="0" indent="0">
                  <a:buNone/>
                </a:pPr>
                <a:endParaRPr lang="bs-Latn-BA" i="1" dirty="0"/>
              </a:p>
              <a:p>
                <a:pPr lvl="1"/>
                <a:endParaRPr lang="bs-Latn-BA" dirty="0"/>
              </a:p>
              <a:p>
                <a:pPr lvl="1"/>
                <a:endParaRPr lang="bs-Latn-BA" dirty="0"/>
              </a:p>
              <a:p>
                <a:pPr lvl="1"/>
                <a:endParaRPr lang="bs-Latn-BA" dirty="0"/>
              </a:p>
              <a:p>
                <a:pPr marL="0" indent="0">
                  <a:buNone/>
                </a:pPr>
                <a:endParaRPr lang="bs-Latn-BA" dirty="0"/>
              </a:p>
              <a:p>
                <a:pPr marL="457200" lvl="1" indent="0">
                  <a:buNone/>
                </a:pPr>
                <a:endParaRPr lang="bs-Latn-BA" dirty="0"/>
              </a:p>
            </p:txBody>
          </p:sp>
        </mc:Choice>
        <mc:Fallback xmlns="">
          <p:sp>
            <p:nvSpPr>
              <p:cNvPr id="3" name="Content Placeholder 2">
                <a:extLst>
                  <a:ext uri="{FF2B5EF4-FFF2-40B4-BE49-F238E27FC236}">
                    <a16:creationId xmlns:a16="http://schemas.microsoft.com/office/drawing/2014/main" id="{9CDBBDB4-0191-460F-94E2-678E8F92D5A2}"/>
                  </a:ext>
                </a:extLst>
              </p:cNvPr>
              <p:cNvSpPr>
                <a:spLocks noGrp="1" noRot="1" noChangeAspect="1" noMove="1" noResize="1" noEditPoints="1" noAdjustHandles="1" noChangeArrowheads="1" noChangeShapeType="1" noTextEdit="1"/>
              </p:cNvSpPr>
              <p:nvPr>
                <p:ph idx="1"/>
              </p:nvPr>
            </p:nvSpPr>
            <p:spPr>
              <a:xfrm>
                <a:off x="2589212" y="1325217"/>
                <a:ext cx="8915400" cy="4908673"/>
              </a:xfrm>
              <a:blipFill>
                <a:blip r:embed="rId2"/>
                <a:stretch>
                  <a:fillRect l="-479" r="-547"/>
                </a:stretch>
              </a:blipFill>
            </p:spPr>
            <p:txBody>
              <a:bodyPr/>
              <a:lstStyle/>
              <a:p>
                <a:r>
                  <a:rPr lang="bs-Latn-BA">
                    <a:noFill/>
                  </a:rPr>
                  <a:t> </a:t>
                </a:r>
              </a:p>
            </p:txBody>
          </p:sp>
        </mc:Fallback>
      </mc:AlternateContent>
    </p:spTree>
    <p:extLst>
      <p:ext uri="{BB962C8B-B14F-4D97-AF65-F5344CB8AC3E}">
        <p14:creationId xmlns:p14="http://schemas.microsoft.com/office/powerpoint/2010/main" val="108800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3DF31B-BB80-4402-939F-27C4FA2D0BE1}"/>
              </a:ext>
            </a:extLst>
          </p:cNvPr>
          <p:cNvSpPr>
            <a:spLocks noGrp="1"/>
          </p:cNvSpPr>
          <p:nvPr>
            <p:ph type="title"/>
          </p:nvPr>
        </p:nvSpPr>
        <p:spPr>
          <a:xfrm>
            <a:off x="2592925" y="624110"/>
            <a:ext cx="8911687" cy="701107"/>
          </a:xfrm>
        </p:spPr>
        <p:txBody>
          <a:bodyPr/>
          <a:lstStyle/>
          <a:p>
            <a:r>
              <a:rPr lang="bs-Latn-BA" dirty="0"/>
              <a:t>Prikaz AWGN kanala</a:t>
            </a:r>
          </a:p>
        </p:txBody>
      </p:sp>
      <p:sp>
        <p:nvSpPr>
          <p:cNvPr id="3" name="Content Placeholder 2">
            <a:extLst>
              <a:ext uri="{FF2B5EF4-FFF2-40B4-BE49-F238E27FC236}">
                <a16:creationId xmlns:a16="http://schemas.microsoft.com/office/drawing/2014/main" xmlns="" id="{F8573A38-260B-480C-99A0-2AC4FD461D8B}"/>
              </a:ext>
            </a:extLst>
          </p:cNvPr>
          <p:cNvSpPr>
            <a:spLocks noGrp="1"/>
          </p:cNvSpPr>
          <p:nvPr>
            <p:ph idx="1"/>
          </p:nvPr>
        </p:nvSpPr>
        <p:spPr>
          <a:xfrm>
            <a:off x="2589212" y="1325217"/>
            <a:ext cx="8915400" cy="4586005"/>
          </a:xfrm>
        </p:spPr>
        <p:txBody>
          <a:bodyPr/>
          <a:lstStyle/>
          <a:p>
            <a:endParaRPr lang="bs-Latn-BA" dirty="0"/>
          </a:p>
          <a:p>
            <a:endParaRPr lang="bs-Latn-BA" dirty="0"/>
          </a:p>
          <a:p>
            <a:endParaRPr lang="bs-Latn-BA" dirty="0"/>
          </a:p>
          <a:p>
            <a:endParaRPr lang="bs-Latn-BA" dirty="0"/>
          </a:p>
          <a:p>
            <a:endParaRPr lang="bs-Latn-BA" dirty="0"/>
          </a:p>
          <a:p>
            <a:endParaRPr lang="bs-Latn-BA" dirty="0"/>
          </a:p>
        </p:txBody>
      </p:sp>
      <p:pic>
        <p:nvPicPr>
          <p:cNvPr id="7" name="Picture 6">
            <a:extLst>
              <a:ext uri="{FF2B5EF4-FFF2-40B4-BE49-F238E27FC236}">
                <a16:creationId xmlns:a16="http://schemas.microsoft.com/office/drawing/2014/main" xmlns="" id="{220516CF-91C3-46AB-9670-08B9B7A5AC7F}"/>
              </a:ext>
            </a:extLst>
          </p:cNvPr>
          <p:cNvPicPr>
            <a:picLocks noChangeAspect="1"/>
          </p:cNvPicPr>
          <p:nvPr/>
        </p:nvPicPr>
        <p:blipFill>
          <a:blip r:embed="rId2"/>
          <a:stretch>
            <a:fillRect/>
          </a:stretch>
        </p:blipFill>
        <p:spPr>
          <a:xfrm>
            <a:off x="2589212" y="1325217"/>
            <a:ext cx="8911687" cy="5057775"/>
          </a:xfrm>
          <a:prstGeom prst="rect">
            <a:avLst/>
          </a:prstGeom>
        </p:spPr>
      </p:pic>
    </p:spTree>
    <p:extLst>
      <p:ext uri="{BB962C8B-B14F-4D97-AF65-F5344CB8AC3E}">
        <p14:creationId xmlns:p14="http://schemas.microsoft.com/office/powerpoint/2010/main" val="2341255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CA5F96-CC5F-49BF-A4BB-CF92F61F04D5}"/>
              </a:ext>
            </a:extLst>
          </p:cNvPr>
          <p:cNvSpPr>
            <a:spLocks noGrp="1"/>
          </p:cNvSpPr>
          <p:nvPr>
            <p:ph type="title"/>
          </p:nvPr>
        </p:nvSpPr>
        <p:spPr>
          <a:xfrm>
            <a:off x="2592925" y="624110"/>
            <a:ext cx="8911687" cy="1111925"/>
          </a:xfrm>
        </p:spPr>
        <p:txBody>
          <a:bodyPr>
            <a:normAutofit fontScale="90000"/>
          </a:bodyPr>
          <a:lstStyle/>
          <a:p>
            <a:pPr algn="just"/>
            <a:r>
              <a:rPr lang="bs-Latn-BA" dirty="0"/>
              <a:t>Signal glasa prikazan u vremenskom domenu prije prolaska kroz AWGN  kanal</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196" y="1736035"/>
            <a:ext cx="9000416" cy="47698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642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3C5EB-DC5B-4E04-8067-75D58AE01EE2}"/>
              </a:ext>
            </a:extLst>
          </p:cNvPr>
          <p:cNvSpPr>
            <a:spLocks noGrp="1"/>
          </p:cNvSpPr>
          <p:nvPr>
            <p:ph type="title"/>
          </p:nvPr>
        </p:nvSpPr>
        <p:spPr>
          <a:xfrm>
            <a:off x="2592925" y="624110"/>
            <a:ext cx="8911688" cy="780620"/>
          </a:xfrm>
        </p:spPr>
        <p:txBody>
          <a:bodyPr/>
          <a:lstStyle/>
          <a:p>
            <a:pPr algn="just"/>
            <a:r>
              <a:rPr lang="bs-Latn-BA" dirty="0"/>
              <a:t>Spektralna gustoća signala (PSD)</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4" y="1662112"/>
            <a:ext cx="9136133" cy="47519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13055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544</TotalTime>
  <Words>662</Words>
  <Application>Microsoft Office PowerPoint</Application>
  <PresentationFormat>Custom</PresentationFormat>
  <Paragraphs>67</Paragraphs>
  <Slides>22</Slides>
  <Notes>0</Notes>
  <HiddenSlides>0</HiddenSlides>
  <MMClips>4</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Wisp</vt:lpstr>
      <vt:lpstr>Implementacija metode spectral substraction za uklanjanje aditivnog Gaussovog šuma iz govornog signala </vt:lpstr>
      <vt:lpstr>Spectral substraction</vt:lpstr>
      <vt:lpstr>Spectral substraction</vt:lpstr>
      <vt:lpstr>Spectral substraction – REALIZACIJA</vt:lpstr>
      <vt:lpstr>Spectral substraction - REALIZACIJA</vt:lpstr>
      <vt:lpstr>Spectral substraction - REALIZACIJA</vt:lpstr>
      <vt:lpstr>Prikaz AWGN kanala</vt:lpstr>
      <vt:lpstr>Signal glasa prikazan u vremenskom domenu prije prolaska kroz AWGN  kanal</vt:lpstr>
      <vt:lpstr>Spektralna gustoća signala (PSD)</vt:lpstr>
      <vt:lpstr>Amplitudni spektar i spektar snage prije AWGN-a</vt:lpstr>
      <vt:lpstr>Signal nakon AWGN kanala (SNR =10)</vt:lpstr>
      <vt:lpstr>Spektralna gustoća signala (PSD)</vt:lpstr>
      <vt:lpstr>Amplitudni spektar i spektar snage poslije AWGN-a</vt:lpstr>
      <vt:lpstr>PowerPoint Presentation</vt:lpstr>
      <vt:lpstr>Grafički prikaz metode spectral substraction</vt:lpstr>
      <vt:lpstr>Grafička usporedba signala poslije AWGN-a i signala nakon metode </vt:lpstr>
      <vt:lpstr>Grafička usporedba signala sa predajnika i nakon metode</vt:lpstr>
      <vt:lpstr>Spektralna karakteristika signala (PSD) nakon metode</vt:lpstr>
      <vt:lpstr>Usporedba spektra snage nakon AWGN-a i nakon metode</vt:lpstr>
      <vt:lpstr>Prikaz poređenja signala nakon AWGN-a i signala nakon obje metode</vt:lpstr>
      <vt:lpstr>Prikaz poređenja signala prije AWGN-a i signala nakon obje metode</vt:lpstr>
      <vt:lpstr>Demonstracija metode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Implementacija metode spectral substraction za uklanjanje aditivnog Gaussovog šuma iz govornog signala</dc:title>
  <dc:creator>Haris Tarahija</dc:creator>
  <cp:lastModifiedBy>Ed</cp:lastModifiedBy>
  <cp:revision>39</cp:revision>
  <dcterms:created xsi:type="dcterms:W3CDTF">2019-05-25T14:42:46Z</dcterms:created>
  <dcterms:modified xsi:type="dcterms:W3CDTF">2019-11-09T13:50:31Z</dcterms:modified>
</cp:coreProperties>
</file>