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9" r:id="rId2"/>
    <p:sldId id="27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8" r:id="rId18"/>
    <p:sldId id="279" r:id="rId19"/>
    <p:sldId id="272" r:id="rId20"/>
    <p:sldId id="273" r:id="rId21"/>
    <p:sldId id="274" r:id="rId22"/>
    <p:sldId id="275" r:id="rId23"/>
    <p:sldId id="280" r:id="rId24"/>
    <p:sldId id="282" r:id="rId25"/>
    <p:sldId id="283" r:id="rId26"/>
    <p:sldId id="285" r:id="rId27"/>
    <p:sldId id="284" r:id="rId28"/>
    <p:sldId id="286" r:id="rId29"/>
    <p:sldId id="287" r:id="rId30"/>
    <p:sldId id="290" r:id="rId31"/>
    <p:sldId id="293" r:id="rId32"/>
    <p:sldId id="292" r:id="rId33"/>
    <p:sldId id="294" r:id="rId34"/>
    <p:sldId id="295" r:id="rId35"/>
    <p:sldId id="289" r:id="rId36"/>
    <p:sldId id="29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4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9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08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31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97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2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7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58F0-A3EC-4303-B520-BE70734FE05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114633-5E83-498B-8C17-DD468F55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956" y="2906485"/>
            <a:ext cx="8915399" cy="2262781"/>
          </a:xfrm>
        </p:spPr>
        <p:txBody>
          <a:bodyPr/>
          <a:lstStyle/>
          <a:p>
            <a:r>
              <a:rPr lang="es-VE" dirty="0" err="1" smtClean="0">
                <a:latin typeface="Bodoni MT" panose="02070603080606020203" pitchFamily="18" charset="0"/>
              </a:rPr>
              <a:t>Testing</a:t>
            </a:r>
            <a:r>
              <a:rPr lang="es-VE" dirty="0" smtClean="0">
                <a:latin typeface="Bodoni MT" panose="02070603080606020203" pitchFamily="18" charset="0"/>
              </a:rPr>
              <a:t> </a:t>
            </a:r>
            <a:r>
              <a:rPr lang="es-VE" dirty="0" err="1">
                <a:latin typeface="Bodoni MT" panose="02070603080606020203" pitchFamily="18" charset="0"/>
              </a:rPr>
              <a:t>R</a:t>
            </a:r>
            <a:r>
              <a:rPr lang="es-VE" dirty="0" err="1" smtClean="0">
                <a:latin typeface="Bodoni MT" panose="02070603080606020203" pitchFamily="18" charset="0"/>
              </a:rPr>
              <a:t>eport</a:t>
            </a:r>
            <a:r>
              <a:rPr lang="es-VE" dirty="0" smtClean="0">
                <a:latin typeface="Bodoni MT" panose="02070603080606020203" pitchFamily="18" charset="0"/>
              </a:rPr>
              <a:t> MQL5</a:t>
            </a:r>
            <a:endParaRPr lang="en-US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KPI.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063" b="41338"/>
          <a:stretch/>
        </p:blipFill>
        <p:spPr>
          <a:xfrm>
            <a:off x="3120571" y="1267097"/>
            <a:ext cx="8915442" cy="993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481477" y="2912436"/>
                <a:ext cx="9554536" cy="3755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VE" b="1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Factor de rentabilidad: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indica claramente cuánto ganamos por cada dólar o euro que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perdemos:</a:t>
                </a:r>
              </a:p>
              <a:p>
                <a:pPr marL="285750" marR="0" lvl="0" indent="-28575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PF = 1 indica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que por cada euro que perdemos ganaremos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</a:t>
                </a:r>
              </a:p>
              <a:p>
                <a:pPr marL="285750" marR="0" lvl="0" indent="-28575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PF= 2,5 indica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que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 ha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ganado dos euros y medio por cada euro que ha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perdido.</a:t>
                </a:r>
              </a:p>
              <a:p>
                <a:pPr marL="285750" marR="0" lvl="0" indent="-28575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s-ES" dirty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principal desventaja es que NO indica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nada respecto a la distribución de las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operaciones. Tener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 PF 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significa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consistencia. Se puede tener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PF positivo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debido a una única operación con un gran beneficio (quizás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 azar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aunque el resto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sean operaciones en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pérdidas.</a:t>
                </a: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endParaRPr lang="es-ES" dirty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Cálculo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endParaRPr lang="es-ES" dirty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V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𝑃𝑟𝑜𝑓𝑖𝑡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𝑓𝑎𝑐𝑡𝑜𝑟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VE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VE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𝐺𝑟𝑜𝑠𝑠</m:t>
                              </m:r>
                              <m:r>
                                <a:rPr lang="es-VE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VE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𝑃𝑟𝑜𝑓𝑖𝑡</m:t>
                              </m:r>
                            </m:num>
                            <m:den>
                              <m:r>
                                <a:rPr lang="es-VE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𝐺𝑟𝑜𝑠𝑠</m:t>
                              </m:r>
                              <m:r>
                                <a:rPr lang="es-VE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VE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𝐿𝑜𝑠𝑠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VE" dirty="0" smtClean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77" y="2912436"/>
                <a:ext cx="9554536" cy="3755580"/>
              </a:xfrm>
              <a:prstGeom prst="rect">
                <a:avLst/>
              </a:prstGeom>
              <a:blipFill>
                <a:blip r:embed="rId3"/>
                <a:stretch>
                  <a:fillRect l="-511" t="-974" r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960914" y="1302317"/>
            <a:ext cx="1101635" cy="192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11732" y="1494844"/>
            <a:ext cx="2235925" cy="141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3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KPI.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063" b="41338"/>
          <a:stretch/>
        </p:blipFill>
        <p:spPr>
          <a:xfrm>
            <a:off x="3120571" y="1267097"/>
            <a:ext cx="8915442" cy="993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481477" y="2912436"/>
                <a:ext cx="9554536" cy="3713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VE" b="1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Factor de recuperación: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Mide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 grado de riesgo de la estrategia, es decir, el importe de dinero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arriesgado para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ganar el beneficio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obtenido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Mide que tan rápido se recupera el sistema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 drawdown. 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s-ES" dirty="0" smtClean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 difícil afirmar un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valor a partir del cual considerar un sistema como bueno o malo, ya que es sensible al número de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operaciones o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timeframe de operativa.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s-ES" dirty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ejemplo: Un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RF=4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 10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operaciones no es mejor que un RF=1.5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 2.000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operaciones.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s-ES" dirty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Cálculo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endParaRPr lang="es-ES" dirty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𝑅𝑒𝑐𝑜𝑣𝑒𝑟𝑦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𝑓𝑎𝑐𝑡𝑜𝑟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𝑁𝑒𝑡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𝑃𝑟𝑜𝑓𝑖𝑡</m:t>
                          </m:r>
                        </m:num>
                        <m:den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𝐸𝑞𝑢𝑖𝑡𝑦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𝐷𝑟𝑎𝑤𝑑𝑜𝑤𝑛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𝑀𝑎𝑥𝑖𝑚𝑎𝑙</m:t>
                          </m:r>
                        </m:den>
                      </m:f>
                    </m:oMath>
                  </m:oMathPara>
                </a14:m>
                <a:endParaRPr lang="es-VE" dirty="0" smtClean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77" y="2912436"/>
                <a:ext cx="9554536" cy="3713196"/>
              </a:xfrm>
              <a:prstGeom prst="rect">
                <a:avLst/>
              </a:prstGeom>
              <a:blipFill>
                <a:blip r:embed="rId3"/>
                <a:stretch>
                  <a:fillRect l="-511" t="-985" r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960914" y="1534546"/>
            <a:ext cx="1101635" cy="192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11732" y="1727073"/>
            <a:ext cx="2405742" cy="11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KPI.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063" b="41338"/>
          <a:stretch/>
        </p:blipFill>
        <p:spPr>
          <a:xfrm>
            <a:off x="3120571" y="1267097"/>
            <a:ext cx="8915442" cy="993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81477" y="2912436"/>
                <a:ext cx="9554536" cy="375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b="1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Promedio </a:t>
                </a:r>
                <a:r>
                  <a:rPr lang="es-ES" b="1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aritmético de la </a:t>
                </a:r>
                <a:r>
                  <a:rPr lang="es-ES" b="1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transacción</a:t>
                </a:r>
                <a:r>
                  <a:rPr lang="es-VE" b="1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Estima el cambio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medio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(aritmético)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 la equidad por cada transacción.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valor porcentual, que es más habitual, se muestra entre paréntesis.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pocas palabras,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 una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 aritmética de la ganancia relativa por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operación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Tiende a sobrestimar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rentabilidad del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sistema.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s-ES" dirty="0" smtClean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VE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Usa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el </a:t>
                </a:r>
                <a:r>
                  <a:rPr lang="es-VE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concepto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HPR </a:t>
                </a:r>
                <a:r>
                  <a:rPr lang="en-U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(holding period returns). </a:t>
                </a:r>
                <a:r>
                  <a:rPr lang="es-VE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Una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VE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operación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con un profit </a:t>
                </a:r>
                <a:r>
                  <a:rPr lang="es-VE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positivo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10</a:t>
                </a:r>
                <a:r>
                  <a:rPr lang="en-U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% </a:t>
                </a:r>
                <a:r>
                  <a:rPr lang="es-VE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tiene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un HPR=1+0.10=1.10</a:t>
                </a:r>
                <a:r>
                  <a:rPr lang="en-U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s-VE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Una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VE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operación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con profit </a:t>
                </a:r>
                <a:r>
                  <a:rPr lang="es-VE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negativo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10</a:t>
                </a:r>
                <a:r>
                  <a:rPr lang="en-U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% </a:t>
                </a:r>
                <a:r>
                  <a:rPr lang="es-VE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tiene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un HPR=1-0</a:t>
                </a:r>
                <a:r>
                  <a:rPr lang="en-U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10=0.90. </a:t>
                </a:r>
                <a:endParaRPr lang="es-ES" dirty="0" smtClean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s-ES" dirty="0" smtClean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𝐻𝑃𝑅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𝑝𝑜𝑟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𝑜𝑝𝑒𝑟𝑎𝑐𝑖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ó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𝐵𝑎𝑙𝑎𝑛𝑐𝑒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𝑑𝑒𝑠𝑝𝑢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é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𝑐𝑒𝑟𝑟𝑎𝑟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𝑜𝑝𝑒𝑟𝑎𝑐𝑖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ó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𝐵𝑎𝑙𝑎𝑛𝑐𝑒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𝑎𝑙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𝑚𝑜𝑚𝑒𝑛𝑡𝑜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𝑎𝑏𝑟𝑖𝑟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𝑜𝑝𝑒𝑟𝑎𝑐𝑖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ó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" dirty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endParaRPr lang="es-ES" dirty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𝐴𝐻𝑃𝑅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VE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𝐻𝑃𝑅</m:t>
                              </m:r>
                            </m:e>
                          </m:nary>
                        </m:num>
                        <m:den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𝑜𝑝𝑒𝑟𝑎𝑐𝑖𝑜𝑛𝑒𝑠</m:t>
                          </m:r>
                        </m:den>
                      </m:f>
                    </m:oMath>
                  </m:oMathPara>
                </a14:m>
                <a:endParaRPr lang="es-VE" dirty="0" smtClean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77" y="2912436"/>
                <a:ext cx="9554536" cy="3750835"/>
              </a:xfrm>
              <a:prstGeom prst="rect">
                <a:avLst/>
              </a:prstGeom>
              <a:blipFill>
                <a:blip r:embed="rId3"/>
                <a:stretch>
                  <a:fillRect l="-511" t="-976" r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511732" y="1752263"/>
            <a:ext cx="579845" cy="192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88229" y="1944917"/>
            <a:ext cx="1345474" cy="107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KPI.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063" b="41338"/>
          <a:stretch/>
        </p:blipFill>
        <p:spPr>
          <a:xfrm>
            <a:off x="3120571" y="1267097"/>
            <a:ext cx="8915442" cy="993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81477" y="2912436"/>
                <a:ext cx="9554536" cy="3680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b="1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Promedio geométrico </a:t>
                </a:r>
                <a:r>
                  <a:rPr lang="es-ES" b="1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 la </a:t>
                </a:r>
                <a:r>
                  <a:rPr lang="es-ES" b="1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transacción</a:t>
                </a:r>
                <a:r>
                  <a:rPr lang="es-VE" b="1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Similar al  aritmético, muestra el cambio en promedio (geométrico) del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capital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 cada operación. Suele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 a menudo una estimación más objetiva que el beneficio esperado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El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valor porcentual, que es más habitual, se muestra entre paréntesis. </a:t>
                </a:r>
                <a:endParaRPr lang="es-ES" dirty="0" smtClean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s-ES" dirty="0" smtClean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𝐺𝐻𝑃𝑅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ctrlP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g>
                        <m:e>
                          <m:d>
                            <m:dPr>
                              <m:ctrlPr>
                                <a:rPr lang="es-VE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VE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𝐵𝑖</m:t>
                                  </m:r>
                                </m:num>
                                <m:den>
                                  <m:r>
                                    <a:rPr lang="es-VE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𝐵𝑓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s-ES" dirty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endParaRPr lang="es-ES" dirty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VE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Donde: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VE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N: Número de operaciones.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VE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Bi: Balance inicial de la cuenta.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VE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Bf</a:t>
                </a:r>
                <a:r>
                  <a:rPr lang="es-VE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Balance final de la cuenta.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77" y="2912436"/>
                <a:ext cx="9554536" cy="3680688"/>
              </a:xfrm>
              <a:prstGeom prst="rect">
                <a:avLst/>
              </a:prstGeom>
              <a:blipFill>
                <a:blip r:embed="rId3"/>
                <a:stretch>
                  <a:fillRect l="-511" t="-993" r="-574" b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511732" y="1987397"/>
            <a:ext cx="579845" cy="192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3801655" y="2180051"/>
            <a:ext cx="2912654" cy="73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5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KPI.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063" b="41338"/>
          <a:stretch/>
        </p:blipFill>
        <p:spPr>
          <a:xfrm>
            <a:off x="3120571" y="1267097"/>
            <a:ext cx="8915442" cy="993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81477" y="2912436"/>
                <a:ext cx="9554536" cy="3827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b="1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Beneficio Esperado.</a:t>
                </a: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Refleja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rentabilidad/no rentabilidad media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esperada en una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transacción. </a:t>
                </a:r>
                <a:endParaRPr lang="es-ES" dirty="0" smtClean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s-ES" dirty="0" smtClean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𝐸𝑃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s-V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𝑃𝑟𝑜𝑓𝑖𝑡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𝑇𝑟𝑎𝑑𝑒𝑠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𝑇𝑜𝑡𝑎𝑙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𝑇𝑟𝑎𝑑𝑒𝑠</m:t>
                            </m:r>
                          </m:den>
                        </m:f>
                      </m:e>
                    </m:d>
                    <m:r>
                      <a:rPr lang="es-V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s-V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𝐺𝑟𝑜𝑠𝑠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𝑃𝑟𝑜𝑓𝑖𝑡</m:t>
                            </m:r>
                          </m:num>
                          <m:den>
                            <m: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𝑃𝑟𝑜𝑓𝑖𝑡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𝑇𝑟𝑎𝑑𝑒𝑠</m:t>
                            </m:r>
                          </m:den>
                        </m:f>
                      </m:e>
                    </m:d>
                  </m:oMath>
                </a14:m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V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𝐿𝑜𝑠𝑠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𝑇𝑟𝑎𝑑𝑒𝑠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s-V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𝑇𝑜𝑡𝑎𝑙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𝑇𝑟𝑎𝑑𝑒𝑠</m:t>
                            </m:r>
                          </m:den>
                        </m:f>
                      </m:e>
                    </m:d>
                    <m:r>
                      <a:rPr lang="es-VE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s-VE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V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𝐺𝑟𝑜𝑠𝑠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s-V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𝐿𝑜𝑠𝑠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𝑇𝑟𝑎𝑑𝑒𝑠</m:t>
                            </m:r>
                          </m:den>
                        </m:f>
                      </m:e>
                    </m:d>
                  </m:oMath>
                </a14:m>
                <a:endParaRPr lang="es-ES" dirty="0" smtClean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endParaRPr lang="es-ES" dirty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𝐸𝑃</m:t>
                      </m:r>
                      <m:r>
                        <a:rPr lang="es-V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𝐺𝑟𝑜𝑠𝑠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𝑃𝑟𝑜𝑓𝑖𝑡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𝐺𝑟𝑜𝑠𝑠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𝑇𝑟𝑎𝑑𝑒𝑠</m:t>
                          </m:r>
                        </m:den>
                      </m:f>
                    </m:oMath>
                  </m:oMathPara>
                </a14:m>
                <a:endParaRPr lang="es-ES" dirty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VE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Donde:</a:t>
                </a:r>
              </a:p>
              <a:p>
                <a:pPr marL="285750" marR="0" lvl="0" indent="-28575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Total Trades: </a:t>
                </a:r>
                <a:r>
                  <a:rPr lang="en-U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número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total de </a:t>
                </a:r>
                <a:r>
                  <a:rPr lang="en-U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operaciones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marR="0" lvl="0" indent="-28575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Profit Trades: </a:t>
                </a:r>
                <a:r>
                  <a:rPr lang="en-U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número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operaciones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ganancias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marR="0" lvl="0" indent="-28575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Loss Trades: </a:t>
                </a:r>
                <a:r>
                  <a:rPr lang="en-U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número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operaciones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pérdidas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marR="0" lvl="0" indent="-28575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Gross Profit: </a:t>
                </a:r>
                <a:r>
                  <a:rPr lang="en-U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ganancias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brutas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marR="0" lvl="0" indent="-28575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Gross Loss: </a:t>
                </a:r>
                <a:r>
                  <a:rPr lang="en-U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pérdidas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brutas</a:t>
                </a:r>
                <a:r>
                  <a:rPr lang="en-U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VE" dirty="0" smtClean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77" y="2912436"/>
                <a:ext cx="9554536" cy="3827907"/>
              </a:xfrm>
              <a:prstGeom prst="rect">
                <a:avLst/>
              </a:prstGeom>
              <a:blipFill>
                <a:blip r:embed="rId3"/>
                <a:stretch>
                  <a:fillRect l="-511" t="-955" b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411686" y="1304033"/>
            <a:ext cx="1034143" cy="21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928757" y="1515290"/>
            <a:ext cx="8708" cy="139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KPI.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063" b="41338"/>
          <a:stretch/>
        </p:blipFill>
        <p:spPr>
          <a:xfrm>
            <a:off x="3120571" y="1267097"/>
            <a:ext cx="8915442" cy="993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481477" y="2774695"/>
                <a:ext cx="9554536" cy="1777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b="1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Sharpe</a:t>
                </a:r>
                <a:r>
                  <a:rPr lang="es-ES" b="1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Ratio.</a:t>
                </a: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Define la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eficacia y estabilidad de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estrategia. Mide el grado de dispersión de las ganancias y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pérdidas. Ayuda a comprender el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rendimiento y consistencia de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una estrategia.</a:t>
                </a: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endParaRPr lang="es-ES" dirty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𝑆𝑅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𝑝𝑟𝑜𝑚𝑒𝑑𝑖𝑜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𝐺𝑟𝑜𝑠𝑠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)</m:t>
                          </m:r>
                        </m:num>
                        <m:den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𝑑𝑒𝑠𝑣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𝑒𝑠𝑡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á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𝑛𝑑𝑎𝑟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𝐺𝑟𝑜𝑠𝑠</m:t>
                          </m:r>
                          <m:r>
                            <a:rPr lang="es-VE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VE" dirty="0" smtClean="0">
                  <a:latin typeface="Bell MT" panose="02020503060305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77" y="2774695"/>
                <a:ext cx="9554536" cy="1777090"/>
              </a:xfrm>
              <a:prstGeom prst="rect">
                <a:avLst/>
              </a:prstGeom>
              <a:blipFill>
                <a:blip r:embed="rId3"/>
                <a:stretch>
                  <a:fillRect t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420393" y="1515290"/>
            <a:ext cx="1034143" cy="21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937464" y="1763848"/>
            <a:ext cx="1" cy="82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808513" y="4831909"/>
            <a:ext cx="92627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Bell MT" panose="02020503060305020303" pitchFamily="18" charset="0"/>
              </a:rPr>
              <a:t>El </a:t>
            </a:r>
            <a:r>
              <a:rPr lang="es-ES" dirty="0">
                <a:latin typeface="Bell MT" panose="02020503060305020303" pitchFamily="18" charset="0"/>
              </a:rPr>
              <a:t>cálculo </a:t>
            </a:r>
            <a:r>
              <a:rPr lang="es-ES" dirty="0" smtClean="0">
                <a:latin typeface="Bell MT" panose="02020503060305020303" pitchFamily="18" charset="0"/>
              </a:rPr>
              <a:t>de éste índice gira </a:t>
            </a:r>
            <a:r>
              <a:rPr lang="es-ES" dirty="0">
                <a:latin typeface="Bell MT" panose="02020503060305020303" pitchFamily="18" charset="0"/>
              </a:rPr>
              <a:t>en torno al supuesto de que los rendimientos se distribuyen normalmente, pero en escenarios de mercado reales, </a:t>
            </a:r>
            <a:r>
              <a:rPr lang="es-ES" dirty="0" smtClean="0">
                <a:latin typeface="Bell MT" panose="02020503060305020303" pitchFamily="18" charset="0"/>
              </a:rPr>
              <a:t>esto no necesariamente es así.</a:t>
            </a:r>
            <a:r>
              <a:rPr lang="es-ES" dirty="0">
                <a:latin typeface="Bell MT" panose="02020503060305020303" pitchFamily="18" charset="0"/>
              </a:rPr>
              <a:t> </a:t>
            </a:r>
            <a:r>
              <a:rPr lang="es-ES" dirty="0" smtClean="0">
                <a:latin typeface="Bell MT" panose="02020503060305020303" pitchFamily="18" charset="0"/>
              </a:rPr>
              <a:t>Además, se </a:t>
            </a:r>
            <a:r>
              <a:rPr lang="es-ES" dirty="0">
                <a:latin typeface="Bell MT" panose="02020503060305020303" pitchFamily="18" charset="0"/>
              </a:rPr>
              <a:t>puede aplicar a cualquier serie temporal de rendimientos.</a:t>
            </a:r>
            <a:endParaRPr lang="es-ES" dirty="0" smtClean="0">
              <a:latin typeface="Bell MT" panose="02020503060305020303" pitchFamily="18" charset="0"/>
            </a:endParaRPr>
          </a:p>
          <a:p>
            <a:endParaRPr lang="es-ES" dirty="0">
              <a:latin typeface="Bell MT" panose="02020503060305020303" pitchFamily="18" charset="0"/>
            </a:endParaRPr>
          </a:p>
          <a:p>
            <a:r>
              <a:rPr lang="es-ES" dirty="0" smtClean="0">
                <a:latin typeface="Bell MT" panose="02020503060305020303" pitchFamily="18" charset="0"/>
              </a:rPr>
              <a:t>Este índice no </a:t>
            </a:r>
            <a:r>
              <a:rPr lang="es-ES" dirty="0">
                <a:latin typeface="Bell MT" panose="02020503060305020303" pitchFamily="18" charset="0"/>
              </a:rPr>
              <a:t>puede diferenciar entre pérdidas intermitentes y consecutivas, ya que la medida </a:t>
            </a:r>
            <a:r>
              <a:rPr lang="es-ES" dirty="0" smtClean="0">
                <a:latin typeface="Bell MT" panose="02020503060305020303" pitchFamily="18" charset="0"/>
              </a:rPr>
              <a:t>es </a:t>
            </a:r>
            <a:r>
              <a:rPr lang="es-ES" dirty="0">
                <a:latin typeface="Bell MT" panose="02020503060305020303" pitchFamily="18" charset="0"/>
              </a:rPr>
              <a:t>independiente del orden de varios puntos de datos</a:t>
            </a:r>
            <a:r>
              <a:rPr lang="es-ES" dirty="0" smtClean="0">
                <a:latin typeface="Bell MT" panose="02020503060305020303" pitchFamily="18" charset="0"/>
              </a:rPr>
              <a:t>.</a:t>
            </a:r>
            <a:endParaRPr lang="es-E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KPI.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063" b="41338"/>
          <a:stretch/>
        </p:blipFill>
        <p:spPr>
          <a:xfrm>
            <a:off x="3120571" y="1267097"/>
            <a:ext cx="8915442" cy="9935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1477" y="2403506"/>
            <a:ext cx="4973059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Sharpe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Ratio.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VE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En la tabla se ejemplifica el uso y cálculo de éste indicador. Se encuentran los resultados de las ganancias y pérdidas de 4 sistemas: A, B, C Y D luego de 10 operaciones.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VE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VE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En números verdes se muestran los montos de las operaciones que resultaron en ganancia y en rojo las pérdidas.</a:t>
            </a:r>
          </a:p>
        </p:txBody>
      </p:sp>
      <p:sp>
        <p:nvSpPr>
          <p:cNvPr id="9" name="Rectangle 8"/>
          <p:cNvSpPr/>
          <p:nvPr/>
        </p:nvSpPr>
        <p:spPr>
          <a:xfrm>
            <a:off x="6420393" y="1515290"/>
            <a:ext cx="1034143" cy="21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292" y="2491176"/>
            <a:ext cx="4410075" cy="41624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481476" y="5352326"/>
            <a:ext cx="4973059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VE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Nótese  que los promedios de ganancias y pérdidas varían en cada caso. Por ejemplo, en el sistema B, las ganancias tienen un promedio de 1700 y las pérdidas fueron, en promedio -443</a:t>
            </a:r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7454536" y="3557668"/>
            <a:ext cx="1021807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454535" y="5284544"/>
            <a:ext cx="644436" cy="37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KPI.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063" b="41338"/>
          <a:stretch/>
        </p:blipFill>
        <p:spPr>
          <a:xfrm>
            <a:off x="3120571" y="1267097"/>
            <a:ext cx="8915442" cy="9935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94540" y="3396283"/>
            <a:ext cx="4973059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Sharpe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Ratio.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VE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Las ganancias totales de los 4 sistemas fue el mismo. Sin embargo, el sistema A tuvo 3 operaciones en ganancia y 7 en pérdidas. Mientras que, en el sistema D, la relación fue 5-5.</a:t>
            </a:r>
          </a:p>
        </p:txBody>
      </p:sp>
      <p:sp>
        <p:nvSpPr>
          <p:cNvPr id="9" name="Rectangle 8"/>
          <p:cNvSpPr/>
          <p:nvPr/>
        </p:nvSpPr>
        <p:spPr>
          <a:xfrm>
            <a:off x="6420393" y="1515290"/>
            <a:ext cx="1034143" cy="21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292" y="2491176"/>
            <a:ext cx="4410075" cy="41624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494540" y="5749319"/>
            <a:ext cx="4973059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VE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El promedio de ganancias por operación fue el mismo para los 4 sistemas (200). Mientras que, la desviación estándar disminuye en cada caso.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7467599" y="6210984"/>
            <a:ext cx="1055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2"/>
          </p:cNvCxnSpPr>
          <p:nvPr/>
        </p:nvCxnSpPr>
        <p:spPr>
          <a:xfrm rot="16200000" flipH="1">
            <a:off x="6370786" y="3483895"/>
            <a:ext cx="651978" cy="3431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KPI.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063" b="41338"/>
          <a:stretch/>
        </p:blipFill>
        <p:spPr>
          <a:xfrm>
            <a:off x="3120571" y="1267097"/>
            <a:ext cx="8915442" cy="9935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20393" y="1515290"/>
            <a:ext cx="1034143" cy="21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50" y="2442754"/>
            <a:ext cx="3591430" cy="42577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81477" y="2651700"/>
            <a:ext cx="5404173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Sharpe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Ratio.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VE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Gráfica de las ganancias y pérdidas brutas generadas por cada sistema. Vemos como el sistema A tiene mayor dispersión y el sistema D tiene menor dispersión.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VE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VE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Si bien es cierto que los cuatro sistemas presentan, en promedio, la misma cantidad de ganancias por operación (200), la dispersión (desviación estándar) es menor para el sistema D.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VE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VE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Por tanto, es el sistema D en este ejemplo con un SR=0.41, el que describe una operativa más consistente.</a:t>
            </a:r>
          </a:p>
        </p:txBody>
      </p:sp>
    </p:spTree>
    <p:extLst>
      <p:ext uri="{BB962C8B-B14F-4D97-AF65-F5344CB8AC3E}">
        <p14:creationId xmlns:p14="http://schemas.microsoft.com/office/powerpoint/2010/main" val="3814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KPI.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063" b="41338"/>
          <a:stretch/>
        </p:blipFill>
        <p:spPr>
          <a:xfrm>
            <a:off x="3120571" y="1267097"/>
            <a:ext cx="8915442" cy="9935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1477" y="2546673"/>
            <a:ext cx="95545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(LR).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Ajuste de la gráfica del Balance a una línea recta mediante el método de mínimos cuadrados (regresión lineal). Muestra la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dirección media de los cambios de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capital.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R</a:t>
            </a:r>
            <a:r>
              <a:rPr lang="es-ES" baseline="30000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aquí permite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estimar el grado de variabilidad del capital. Cuanto menos picos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depresiones bruscos haya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la curva del balance, más cerca a uno será el valor de este índice. Cuanto más cerca se encuentre a cero,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resultados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tienen mayor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carácter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ocasional.</a:t>
            </a:r>
          </a:p>
        </p:txBody>
      </p:sp>
      <p:sp>
        <p:nvSpPr>
          <p:cNvPr id="9" name="Rectangle 8"/>
          <p:cNvSpPr/>
          <p:nvPr/>
        </p:nvSpPr>
        <p:spPr>
          <a:xfrm>
            <a:off x="6420393" y="1737361"/>
            <a:ext cx="1034143" cy="21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6936377" y="1948618"/>
            <a:ext cx="1088" cy="57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29" y="4375018"/>
            <a:ext cx="9871071" cy="248298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2320929" y="4898571"/>
            <a:ext cx="9422580" cy="979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93555" y="4842275"/>
            <a:ext cx="2008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latin typeface="Bell MT" panose="02020503060305020303" pitchFamily="18" charset="0"/>
              </a:rPr>
              <a:t>Línea recta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74720" y="5211607"/>
            <a:ext cx="156754" cy="45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Rectángulo"/>
          <p:cNvSpPr/>
          <p:nvPr/>
        </p:nvSpPr>
        <p:spPr>
          <a:xfrm>
            <a:off x="3074232" y="560760"/>
            <a:ext cx="863008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ES" sz="2400" dirty="0" smtClean="0">
                <a:latin typeface="Bell MT" panose="02020503060305020303" pitchFamily="18" charset="0"/>
              </a:rPr>
              <a:t>“Los</a:t>
            </a:r>
            <a:r>
              <a:rPr lang="es-ES" sz="2400" dirty="0">
                <a:latin typeface="Bell MT" panose="02020503060305020303" pitchFamily="18" charset="0"/>
              </a:rPr>
              <a:t> </a:t>
            </a:r>
            <a:r>
              <a:rPr lang="es-ES" sz="2400" b="1" dirty="0">
                <a:latin typeface="Bell MT" panose="02020503060305020303" pitchFamily="18" charset="0"/>
              </a:rPr>
              <a:t>retrocesos </a:t>
            </a:r>
            <a:r>
              <a:rPr lang="es-ES" sz="2400" dirty="0">
                <a:latin typeface="Bell MT" panose="02020503060305020303" pitchFamily="18" charset="0"/>
              </a:rPr>
              <a:t>en una curva de beneficios legítima </a:t>
            </a:r>
            <a:r>
              <a:rPr lang="es-ES" sz="2400" b="1" dirty="0">
                <a:latin typeface="Bell MT" panose="02020503060305020303" pitchFamily="18" charset="0"/>
              </a:rPr>
              <a:t>son inevitables</a:t>
            </a:r>
            <a:r>
              <a:rPr lang="es-ES" sz="2400" dirty="0">
                <a:latin typeface="Bell MT" panose="02020503060305020303" pitchFamily="18" charset="0"/>
              </a:rPr>
              <a:t>, e incluso sanos. El que diga que gana siempre, miente.</a:t>
            </a:r>
          </a:p>
          <a:p>
            <a:pPr algn="just" fontAlgn="base"/>
            <a:endParaRPr lang="es-ES" sz="2400" dirty="0" smtClean="0">
              <a:latin typeface="Bell MT" panose="02020503060305020303" pitchFamily="18" charset="0"/>
            </a:endParaRPr>
          </a:p>
          <a:p>
            <a:pPr algn="just" fontAlgn="base"/>
            <a:r>
              <a:rPr lang="es-ES" sz="2400" dirty="0" smtClean="0">
                <a:latin typeface="Bell MT" panose="02020503060305020303" pitchFamily="18" charset="0"/>
              </a:rPr>
              <a:t>Esto </a:t>
            </a:r>
            <a:r>
              <a:rPr lang="es-ES" sz="2400" dirty="0">
                <a:latin typeface="Bell MT" panose="02020503060305020303" pitchFamily="18" charset="0"/>
              </a:rPr>
              <a:t>es así porque </a:t>
            </a:r>
            <a:r>
              <a:rPr lang="es-ES" sz="2400" b="1" dirty="0">
                <a:latin typeface="Bell MT" panose="02020503060305020303" pitchFamily="18" charset="0"/>
              </a:rPr>
              <a:t>los mercados</a:t>
            </a:r>
            <a:r>
              <a:rPr lang="es-ES" sz="2400" dirty="0">
                <a:latin typeface="Bell MT" panose="02020503060305020303" pitchFamily="18" charset="0"/>
              </a:rPr>
              <a:t> no son un espacio de</a:t>
            </a:r>
            <a:r>
              <a:rPr lang="es-ES" sz="2400" b="1" dirty="0">
                <a:latin typeface="Bell MT" panose="02020503060305020303" pitchFamily="18" charset="0"/>
              </a:rPr>
              <a:t> </a:t>
            </a:r>
            <a:r>
              <a:rPr lang="es-ES" sz="2400" dirty="0">
                <a:latin typeface="Bell MT" panose="02020503060305020303" pitchFamily="18" charset="0"/>
              </a:rPr>
              <a:t>causa-efecto, sino un </a:t>
            </a:r>
            <a:r>
              <a:rPr lang="es-ES" sz="2400" b="1" dirty="0">
                <a:latin typeface="Bell MT" panose="02020503060305020303" pitchFamily="18" charset="0"/>
              </a:rPr>
              <a:t>entorno de probabilidades</a:t>
            </a:r>
            <a:r>
              <a:rPr lang="es-ES" sz="2400" dirty="0">
                <a:latin typeface="Bell MT" panose="02020503060305020303" pitchFamily="18" charset="0"/>
              </a:rPr>
              <a:t>, donde haciendo las cosas bien, también puede salir mal (y no pasa nada por ello</a:t>
            </a:r>
            <a:r>
              <a:rPr lang="es-ES" sz="2400" dirty="0" smtClean="0">
                <a:latin typeface="Bell MT" panose="02020503060305020303" pitchFamily="18" charset="0"/>
              </a:rPr>
              <a:t>).</a:t>
            </a:r>
          </a:p>
          <a:p>
            <a:pPr algn="just" fontAlgn="base"/>
            <a:endParaRPr lang="es-ES" sz="2400" dirty="0">
              <a:latin typeface="Bell MT" panose="02020503060305020303" pitchFamily="18" charset="0"/>
            </a:endParaRPr>
          </a:p>
          <a:p>
            <a:pPr algn="just" fontAlgn="base"/>
            <a:r>
              <a:rPr lang="es-ES" sz="2400" dirty="0" smtClean="0">
                <a:latin typeface="Bell MT" panose="02020503060305020303" pitchFamily="18" charset="0"/>
              </a:rPr>
              <a:t>De </a:t>
            </a:r>
            <a:r>
              <a:rPr lang="es-ES" sz="2400" dirty="0">
                <a:latin typeface="Bell MT" panose="02020503060305020303" pitchFamily="18" charset="0"/>
              </a:rPr>
              <a:t>hecho que los mercados sean tan anti-intuitivos </a:t>
            </a:r>
            <a:r>
              <a:rPr lang="es-ES" sz="2400" b="1" dirty="0">
                <a:latin typeface="Bell MT" panose="02020503060305020303" pitchFamily="18" charset="0"/>
              </a:rPr>
              <a:t>es lo que </a:t>
            </a:r>
            <a:r>
              <a:rPr lang="es-ES" sz="2400" b="1" dirty="0" smtClean="0">
                <a:latin typeface="Bell MT" panose="02020503060305020303" pitchFamily="18" charset="0"/>
              </a:rPr>
              <a:t>da </a:t>
            </a:r>
            <a:r>
              <a:rPr lang="es-ES" sz="2400" b="1" dirty="0">
                <a:latin typeface="Bell MT" panose="02020503060305020303" pitchFamily="18" charset="0"/>
              </a:rPr>
              <a:t>ventaja</a:t>
            </a:r>
            <a:r>
              <a:rPr lang="es-ES" sz="2400" dirty="0">
                <a:latin typeface="Bell MT" panose="02020503060305020303" pitchFamily="18" charset="0"/>
              </a:rPr>
              <a:t> a los que </a:t>
            </a:r>
            <a:r>
              <a:rPr lang="es-ES" sz="2400" dirty="0" smtClean="0">
                <a:latin typeface="Bell MT" panose="02020503060305020303" pitchFamily="18" charset="0"/>
              </a:rPr>
              <a:t>se toman el </a:t>
            </a:r>
            <a:r>
              <a:rPr lang="es-ES" sz="2400" dirty="0" smtClean="0">
                <a:latin typeface="Bell MT" panose="02020503060305020303" pitchFamily="18" charset="0"/>
              </a:rPr>
              <a:t>comercio </a:t>
            </a:r>
            <a:r>
              <a:rPr lang="es-ES" sz="2400" dirty="0" smtClean="0">
                <a:latin typeface="Bell MT" panose="02020503060305020303" pitchFamily="18" charset="0"/>
              </a:rPr>
              <a:t>en </a:t>
            </a:r>
            <a:r>
              <a:rPr lang="es-ES" sz="2400" dirty="0">
                <a:latin typeface="Bell MT" panose="02020503060305020303" pitchFamily="18" charset="0"/>
              </a:rPr>
              <a:t>serio, </a:t>
            </a:r>
            <a:r>
              <a:rPr lang="es-ES" sz="2400" dirty="0" smtClean="0">
                <a:latin typeface="Bell MT" panose="02020503060305020303" pitchFamily="18" charset="0"/>
              </a:rPr>
              <a:t>para así sacarles dinero a lo que no </a:t>
            </a:r>
            <a:r>
              <a:rPr lang="es-ES" sz="2400" dirty="0">
                <a:latin typeface="Bell MT" panose="02020503060305020303" pitchFamily="18" charset="0"/>
              </a:rPr>
              <a:t>lo hacen.</a:t>
            </a:r>
          </a:p>
          <a:p>
            <a:pPr algn="just" fontAlgn="base"/>
            <a:endParaRPr lang="es-ES" sz="2400" b="1" dirty="0" smtClean="0">
              <a:latin typeface="Bell MT" panose="02020503060305020303" pitchFamily="18" charset="0"/>
            </a:endParaRPr>
          </a:p>
          <a:p>
            <a:pPr algn="just" fontAlgn="base"/>
            <a:r>
              <a:rPr lang="es-ES" sz="2400" dirty="0" smtClean="0">
                <a:latin typeface="Bell MT" panose="02020503060305020303" pitchFamily="18" charset="0"/>
              </a:rPr>
              <a:t>Ver </a:t>
            </a:r>
            <a:r>
              <a:rPr lang="es-ES" sz="2400" dirty="0">
                <a:latin typeface="Bell MT" panose="02020503060305020303" pitchFamily="18" charset="0"/>
              </a:rPr>
              <a:t>retrocesos en una curva de beneficios que tiende a subir es </a:t>
            </a:r>
            <a:r>
              <a:rPr lang="es-ES" sz="2400" b="1" dirty="0">
                <a:latin typeface="Bell MT" panose="02020503060305020303" pitchFamily="18" charset="0"/>
              </a:rPr>
              <a:t>síntoma de calidad</a:t>
            </a:r>
            <a:r>
              <a:rPr lang="es-ES" sz="2400" dirty="0">
                <a:latin typeface="Bell MT" panose="02020503060305020303" pitchFamily="18" charset="0"/>
              </a:rPr>
              <a:t>. No verlos huele a podrido. Escapa cuando te encuentres con este tipo de situaciones</a:t>
            </a:r>
            <a:r>
              <a:rPr lang="es-ES" sz="2400" dirty="0" smtClean="0">
                <a:latin typeface="Bell MT" panose="02020503060305020303" pitchFamily="18" charset="0"/>
              </a:rPr>
              <a:t>.”</a:t>
            </a:r>
          </a:p>
          <a:p>
            <a:pPr algn="just" fontAlgn="base"/>
            <a:endParaRPr lang="es-ES" sz="2400" dirty="0">
              <a:latin typeface="Bell MT" panose="02020503060305020303" pitchFamily="18" charset="0"/>
            </a:endParaRPr>
          </a:p>
          <a:p>
            <a:pPr algn="just" fontAlgn="base"/>
            <a:r>
              <a:rPr lang="es-ES" sz="2400" dirty="0" err="1" smtClean="0">
                <a:latin typeface="Bell MT" panose="02020503060305020303" pitchFamily="18" charset="0"/>
              </a:rPr>
              <a:t>Uxio</a:t>
            </a:r>
            <a:r>
              <a:rPr lang="es-ES" sz="2400" dirty="0" smtClean="0">
                <a:latin typeface="Bell MT" panose="02020503060305020303" pitchFamily="18" charset="0"/>
              </a:rPr>
              <a:t> Fraga</a:t>
            </a:r>
            <a:endParaRPr lang="es-ES" sz="2400" dirty="0" smtClean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KPI.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063" b="41338"/>
          <a:stretch/>
        </p:blipFill>
        <p:spPr>
          <a:xfrm>
            <a:off x="3120571" y="1267097"/>
            <a:ext cx="8915442" cy="9935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1477" y="2546673"/>
            <a:ext cx="95545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(LR) Error.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calcula como la raíz cuadrada de la desviación estándar. Permite evaluar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desviación del gráfico del balance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 respecto 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regresión lineal en términos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monetarios.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Tiene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sentido comparar sólo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sistemas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 tengan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valores de capital inicial igual. Cuanto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más alto sea el valor, con más fuerza se desvía el balance de la línea recta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6420393" y="1972489"/>
            <a:ext cx="1034143" cy="21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6936377" y="2183746"/>
            <a:ext cx="1088" cy="33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29" y="4375018"/>
            <a:ext cx="9871071" cy="248298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2320929" y="4898571"/>
            <a:ext cx="9422580" cy="979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93555" y="4842275"/>
            <a:ext cx="2008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latin typeface="Bell MT" panose="02020503060305020303" pitchFamily="18" charset="0"/>
              </a:rPr>
              <a:t>Línea recta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74720" y="5211607"/>
            <a:ext cx="156754" cy="45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KPI.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063" b="41338"/>
          <a:stretch/>
        </p:blipFill>
        <p:spPr>
          <a:xfrm>
            <a:off x="3120571" y="1267097"/>
            <a:ext cx="8915442" cy="9935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1477" y="2546673"/>
            <a:ext cx="45855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Nivel de Margen.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Nivel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mínimo de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margen (en términos de porcentaje) que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 sido registrado durante el período de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simulación de la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medida que el apalancamiento sea mayor, el nivel de margen se incrementará.</a:t>
            </a:r>
          </a:p>
        </p:txBody>
      </p:sp>
      <p:sp>
        <p:nvSpPr>
          <p:cNvPr id="9" name="Rectangle 8"/>
          <p:cNvSpPr/>
          <p:nvPr/>
        </p:nvSpPr>
        <p:spPr>
          <a:xfrm>
            <a:off x="9751422" y="1291734"/>
            <a:ext cx="1034143" cy="21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52161" y="1384663"/>
            <a:ext cx="3899261" cy="139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537268" y="3226703"/>
            <a:ext cx="43194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Tester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b="1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Valor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devuelto por la función </a:t>
            </a:r>
            <a:r>
              <a:rPr lang="es-ES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OnTester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resultado de la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simulación.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corresponde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la selección del criterio personalizado durante la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optimización (sólo cuando se utiliza optimización mediante algoritmos genéticos).</a:t>
            </a: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47067" y="1744582"/>
            <a:ext cx="1034143" cy="21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  <a:endCxn id="7" idx="0"/>
          </p:cNvCxnSpPr>
          <p:nvPr/>
        </p:nvCxnSpPr>
        <p:spPr>
          <a:xfrm flipH="1">
            <a:off x="9696994" y="1955839"/>
            <a:ext cx="567145" cy="127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KPI.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063" b="41338"/>
          <a:stretch/>
        </p:blipFill>
        <p:spPr>
          <a:xfrm>
            <a:off x="3120571" y="1267097"/>
            <a:ext cx="8915442" cy="993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481477" y="2546673"/>
                <a:ext cx="9554536" cy="4298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b="1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Z-Score.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s-ES" dirty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Correlación entre transacciones.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 busca identificar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 las rachas no provienen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 una distribución aleatoria y las ganancias actuales no son fruto del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azar (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presentan algún tipo de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dependencia).</a:t>
                </a:r>
                <a:endParaRPr lang="es-ES" dirty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s-ES" dirty="0" smtClean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Una </a:t>
                </a:r>
                <a:r>
                  <a:rPr lang="es-ES" dirty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racha es una cadena de operaciones ganadoras o perdedoras. Se trunca cuando cambia el signo y 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comienza una nueva. Se calcula  a través de la siguiente ecuación: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s-ES" dirty="0" smtClean="0"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s-VE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s-V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−0.5</m:t>
                                  </m:r>
                                </m:e>
                              </m:d>
                            </m:e>
                          </m:d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V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s-VE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VE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s-VE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VE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s-VE" b="0" dirty="0" smtClean="0">
                  <a:latin typeface="Bell MT" panose="02020503060305020303" pitchFamily="18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Donde: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N: Número total de operaciones (Total </a:t>
                </a:r>
                <a:r>
                  <a:rPr lang="es-E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Trades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R: Número total de rachas.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P=2*</a:t>
                </a:r>
                <a:r>
                  <a:rPr lang="es-E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Núm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operaciones positivas * </a:t>
                </a:r>
                <a:r>
                  <a:rPr lang="es-ES" dirty="0" err="1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Núm</a:t>
                </a:r>
                <a:r>
                  <a:rPr lang="es-ES" dirty="0" smtClean="0">
                    <a:latin typeface="Bell MT" panose="020205030603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operaciones negativas.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77" y="2546673"/>
                <a:ext cx="9554536" cy="4298997"/>
              </a:xfrm>
              <a:prstGeom prst="rect">
                <a:avLst/>
              </a:prstGeom>
              <a:blipFill>
                <a:blip r:embed="rId3"/>
                <a:stretch>
                  <a:fillRect l="-511" t="-851" r="-574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9751422" y="1526868"/>
            <a:ext cx="1034143" cy="21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936378" y="1738125"/>
            <a:ext cx="2815044" cy="78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KPI.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063" b="41338"/>
          <a:stretch/>
        </p:blipFill>
        <p:spPr>
          <a:xfrm>
            <a:off x="3120571" y="1267097"/>
            <a:ext cx="8915442" cy="9935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1477" y="2546673"/>
            <a:ext cx="95545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Z-Score.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ejemplo,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una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secuencia de series de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operaciones de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+ + +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–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+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–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+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–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+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7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 que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hay 7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rachas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 éste indicador,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trata de ver si esa secuencia de operaciones es aleatoria o por el contrario existen rachas que no son compatibles con un proceso aleatorio.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tanto, se plantean 2 Hipótesis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H0: La secuencia de operaciones es aleatoria.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H1: Existen rachas incompatibles con un proceso aleatorio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51422" y="1526868"/>
            <a:ext cx="1034143" cy="21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936378" y="1738125"/>
            <a:ext cx="2815044" cy="78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682343" y="3644531"/>
            <a:ext cx="836023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27079" y="3640176"/>
            <a:ext cx="330921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88488" y="3648883"/>
            <a:ext cx="413649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06494" y="3648883"/>
            <a:ext cx="330921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80964" y="3644527"/>
            <a:ext cx="330921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020597" y="3640172"/>
            <a:ext cx="387534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434253" y="3653234"/>
            <a:ext cx="400595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KPI.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063" b="41338"/>
          <a:stretch/>
        </p:blipFill>
        <p:spPr>
          <a:xfrm>
            <a:off x="3120571" y="1267097"/>
            <a:ext cx="8915442" cy="9935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1477" y="2546673"/>
            <a:ext cx="95545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Z-Score.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valor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Z, esta fuera del intervalo [-1.96,1,96] entonces rechazamos H0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(hipótesis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nula),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se dice que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secuencia de operaciones no es aleatoria y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acepta H1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base a esto, se pueden plantear los siguientes escenarios: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-1.96 &lt; Z &lt; 1.96. La sucesión de resultados del sistema sigue un patrón aleatorio. Eso no quiere decir que no sea ganador, sólo que la duración de las rachas es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aleatoria.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Z &lt; -1.96. Dependencia positiva. Las rachas son más largas que en un proceso aleatorio. Las operaciones ganadoras vendrán seguidas de ganadoras y operaciones perdedoras vendrán seguidas de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perdedoras.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Z&gt;1.96. Dependencia negativa. Las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rachas son más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cortas que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el caso de un proceso aleatorio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Operaciones ganadoras siguen a perdedoras y viceversa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51422" y="1526868"/>
            <a:ext cx="1034143" cy="21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936378" y="1738125"/>
            <a:ext cx="2815044" cy="78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0749"/>
          <a:stretch/>
        </p:blipFill>
        <p:spPr>
          <a:xfrm>
            <a:off x="3017519" y="1200867"/>
            <a:ext cx="8977511" cy="1664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Operaciones.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3974" y="3081154"/>
            <a:ext cx="28612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Trades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Operaciones.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Deals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ordenes enviadas y </a:t>
            </a:r>
            <a:r>
              <a:rPr lang="es-ES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ejectudas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7519" y="1267097"/>
            <a:ext cx="1034143" cy="444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3534591" y="1711234"/>
            <a:ext cx="0" cy="135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78286" y="1243987"/>
            <a:ext cx="1528354" cy="885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65206" y="3085085"/>
            <a:ext cx="66202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Short </a:t>
            </a: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Trades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(won 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%).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operaciones en Corto. Entre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paréntesis, el porcentaje de éstas que resultaron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rentables.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Trades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(% of total).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operaciones rentables. Entre paréntesis, el porcentaje que representa del total de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operaciones.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Largest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trade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Máxima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ganancia obtenida en una sola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operación.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trade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Valor promedio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todas las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operaciones rentables.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6641157" y="2129246"/>
            <a:ext cx="1306" cy="9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0749"/>
          <a:stretch/>
        </p:blipFill>
        <p:spPr>
          <a:xfrm>
            <a:off x="3017519" y="1200867"/>
            <a:ext cx="8977511" cy="1664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Operaciones.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83189" y="1228520"/>
            <a:ext cx="1528354" cy="885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65206" y="3085085"/>
            <a:ext cx="66202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 </a:t>
            </a: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Trades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(won 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%).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operaciones en Largo. Entre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paréntesis, el porcentaje de éstas que resultaron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rentables.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Trades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(% of total).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operaciones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pérdidas.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Entre paréntesis, el porcentaje que representa del total de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operaciones.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Largest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trade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Pérdida máxima obtenida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una sola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operación.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trade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Valor promedio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todas las operaciones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pérdidas.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947364" y="2113779"/>
            <a:ext cx="2" cy="10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0749"/>
          <a:stretch/>
        </p:blipFill>
        <p:spPr>
          <a:xfrm>
            <a:off x="3017519" y="1200867"/>
            <a:ext cx="8977511" cy="1664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Operaciones.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4959" y="2132532"/>
            <a:ext cx="1998617" cy="732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65206" y="3712108"/>
            <a:ext cx="66202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consecutive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wins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($).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Mayor número de operaciones rentables de forma consecutiva. Entre paréntesis el total de los beneficios acumulados en esa secuencia.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Maximal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consecutive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Beneficio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máximo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alcanzado en cualquier secuencia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operaciones rentables.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paréntesis, el número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transacciones en esta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secuencia.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consecutive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wins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Promedio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operaciones rentables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secuencias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rentables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consecutivas.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6394267" y="2864879"/>
            <a:ext cx="1" cy="84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0749"/>
          <a:stretch/>
        </p:blipFill>
        <p:spPr>
          <a:xfrm>
            <a:off x="3017519" y="1200867"/>
            <a:ext cx="8977511" cy="1664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Operaciones.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25988" y="2132532"/>
            <a:ext cx="1998617" cy="732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65206" y="3712108"/>
            <a:ext cx="66202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consecutive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($).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Mayor número de operaciones en pérdidas de forma consecutiva. Entre paréntesis el total de pérdidas acumulados en esa secuencia.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Maximal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consecutive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Pérdida máxima alcanzada en cualquier secuencia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operaciones no rentables.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paréntesis, el número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transacciones en esta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secuencia.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consecutive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wins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Promedio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operaciones en pérdidas en secuencias no rentables consecutivas.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9725296" y="2864879"/>
            <a:ext cx="1" cy="84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Gráficos.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732" y="1267097"/>
            <a:ext cx="375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MFE – MAE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67" y="1706357"/>
            <a:ext cx="9412007" cy="49556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60765" y="1636430"/>
            <a:ext cx="2625967" cy="362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4173749" y="1998618"/>
            <a:ext cx="568068" cy="105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51785" y="1649227"/>
            <a:ext cx="2625967" cy="362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7464769" y="2011415"/>
            <a:ext cx="1979677" cy="352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Tabla de Resultados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5211" y="1801300"/>
            <a:ext cx="10159316" cy="4797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383" y="1919553"/>
            <a:ext cx="10384971" cy="1463040"/>
          </a:xfrm>
          <a:prstGeom prst="rect">
            <a:avLst/>
          </a:prstGeom>
          <a:solidFill>
            <a:srgbClr val="A5301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4000" b="1" dirty="0" err="1" smtClean="0">
                <a:solidFill>
                  <a:schemeClr val="tx1"/>
                </a:solidFill>
                <a:latin typeface="Bell MT" panose="02020503060305020303" pitchFamily="18" charset="0"/>
              </a:rPr>
              <a:t>Ganacias</a:t>
            </a:r>
            <a:r>
              <a:rPr lang="es-VE" sz="4000" b="1" dirty="0" smtClean="0">
                <a:solidFill>
                  <a:schemeClr val="tx1"/>
                </a:solidFill>
                <a:latin typeface="Bell MT" panose="02020503060305020303" pitchFamily="18" charset="0"/>
              </a:rPr>
              <a:t> y Pérdidas</a:t>
            </a:r>
            <a:endParaRPr lang="en-US" sz="4000" b="1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0709" y="3461657"/>
            <a:ext cx="10384971" cy="1162595"/>
          </a:xfrm>
          <a:prstGeom prst="rect">
            <a:avLst/>
          </a:prstGeom>
          <a:solidFill>
            <a:srgbClr val="A5301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VE" sz="4000" b="1" dirty="0" smtClean="0">
                <a:solidFill>
                  <a:prstClr val="black"/>
                </a:solidFill>
                <a:latin typeface="Bell MT" panose="02020503060305020303" pitchFamily="18" charset="0"/>
              </a:rPr>
              <a:t>KPI</a:t>
            </a:r>
            <a:endParaRPr lang="en-US" sz="4000" b="1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0709" y="4728756"/>
            <a:ext cx="10384971" cy="1869999"/>
          </a:xfrm>
          <a:prstGeom prst="rect">
            <a:avLst/>
          </a:prstGeom>
          <a:solidFill>
            <a:srgbClr val="A5301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VE" sz="4000" b="1" dirty="0" smtClean="0">
                <a:solidFill>
                  <a:prstClr val="black"/>
                </a:solidFill>
                <a:latin typeface="Bell MT" panose="02020503060305020303" pitchFamily="18" charset="0"/>
              </a:rPr>
              <a:t>Operaciones</a:t>
            </a:r>
            <a:endParaRPr lang="en-US" sz="4000" b="1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Gráficos.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31245" y="797247"/>
            <a:ext cx="375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MFE – MAE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99" y="1223758"/>
            <a:ext cx="5540975" cy="291748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07048" y="1198358"/>
            <a:ext cx="1619794" cy="183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16945" y="1381455"/>
            <a:ext cx="495155" cy="62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1"/>
          </p:cNvCxnSpPr>
          <p:nvPr/>
        </p:nvCxnSpPr>
        <p:spPr>
          <a:xfrm flipH="1">
            <a:off x="5667648" y="1289907"/>
            <a:ext cx="939400" cy="11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93901" y="1286226"/>
            <a:ext cx="4432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Correlación (Ganancias – MFE). 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MFE (</a:t>
            </a:r>
            <a:r>
              <a:rPr lang="es-ES" i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</a:t>
            </a:r>
            <a:r>
              <a:rPr lang="es-ES" i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Favorable </a:t>
            </a:r>
            <a:r>
              <a:rPr lang="es-ES" i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Excursion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es la máxima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ganancia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potencial que se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alcanza mientras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posición se mantiene abierta. </a:t>
            </a: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Cada 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posición tiene un valor de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MFE asociado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Así, cada punto en la gráfica es una posición diferente.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el eje X se encuentra el valor MFE de la posición y en el eje Y el resultado final de la posición.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93901" y="4231514"/>
            <a:ext cx="101002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Cuanto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más cerca esté el resultado de la posición del valor MFE, con mayor grado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habrá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sido aprovechado el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movimiento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 precio en la dirección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favorable y viceversa.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ejemplo, si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posición se abrió en la dirección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correcta y el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MFE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alcanzó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$3000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pero luego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terminó cerrando la posición con una ganancia de $500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toma de ganancias no fue la más óptima. Y si esto ocurre de forma sistemática, puede mejorarse (quizá con un </a:t>
            </a:r>
            <a:r>
              <a:rPr lang="es-ES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Trailing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Stop).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gráfico, la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línea recta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ajustada mediante mínimos cuadrados, por tanto, una correlación (R</a:t>
            </a:r>
            <a:r>
              <a:rPr lang="es-ES" baseline="30000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igual a 1 se interpretaría que todas las posiciones en ganancia se cerraron con el máximo posible.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Gráficos.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732" y="1267097"/>
            <a:ext cx="375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MFE – MAE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67" y="1706357"/>
            <a:ext cx="9412007" cy="49556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60765" y="1636430"/>
            <a:ext cx="2625967" cy="362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676900" y="3289300"/>
            <a:ext cx="1778001" cy="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09849" y="3146481"/>
            <a:ext cx="2767051" cy="301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54901" y="2687705"/>
            <a:ext cx="4394199" cy="3416320"/>
          </a:xfrm>
          <a:prstGeom prst="rect">
            <a:avLst/>
          </a:prstGeom>
          <a:solidFill>
            <a:schemeClr val="bg1"/>
          </a:solidFill>
          <a:ln>
            <a:solidFill>
              <a:srgbClr val="A53010"/>
            </a:solidFill>
          </a:ln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 embargo, una alta correlación no necesariamente  indica un buen performance de la operativa.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Aquí, estos puntos son de especial interés porque, si bien tuvieron un MFE de USD 1, 2 y 3, éstas operaciones cerraron en negativo.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decir, estos representan posiciones que estuvieron a favor en algún momento y terminaron cerrando en pérdidas.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Gráficos.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0362" y="840157"/>
            <a:ext cx="375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MFE – MAE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99" y="1223758"/>
            <a:ext cx="5540975" cy="291748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575548" y="1198358"/>
            <a:ext cx="1619794" cy="183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296400" y="1406855"/>
            <a:ext cx="1308100" cy="208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1"/>
          </p:cNvCxnSpPr>
          <p:nvPr/>
        </p:nvCxnSpPr>
        <p:spPr>
          <a:xfrm flipH="1">
            <a:off x="5667648" y="1289907"/>
            <a:ext cx="2907900" cy="11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93901" y="1286226"/>
            <a:ext cx="4432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Correlación (Ganancias – MAE). 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MAE (</a:t>
            </a:r>
            <a:r>
              <a:rPr lang="es-ES" i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</a:t>
            </a:r>
            <a:r>
              <a:rPr lang="es-ES" i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Adverse </a:t>
            </a:r>
            <a:r>
              <a:rPr lang="es-ES" i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Excursion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la máxima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pérdida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potencial que se observa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mientras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posición se mantiene abierta. </a:t>
            </a: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Igualmente, cada  posición (punto en el gráfico)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tiene un valor de MAE asociado durante el período entre su apertura y cierre.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el eje X se encuentra el valor MAE y en el eje Y el resultado final de la posición.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93901" y="4231514"/>
            <a:ext cx="101002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Cuanto más cerca esté el resultado de la posición del valor MAE, con mayor grado ha sido realizada la protección contra el movimiento del precio en la dirección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desfavorable y viceversa.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ejemplo,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operación inadecuada puede ser aquella que resulte en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ganancia de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$100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pero con un MAE de -$1000. Aquí el sistema podría estar manteniendo posiciones en contra durante mucho tiempo y/o con un Stop </a:t>
            </a:r>
            <a:r>
              <a:rPr lang="es-ES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posiblemente muy largo, lo que está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destinado al fracaso tarde o temprano.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gráfico, la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línea recta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ajustada mediante mínimos cuadrados, por tanto, una correlación (R</a:t>
            </a:r>
            <a:r>
              <a:rPr lang="es-ES" baseline="30000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igual a 1 se interpretaría que todas las posiciones desfavorables se cerraron con el máximo posible (óptimo).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Gráficos.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732" y="1267097"/>
            <a:ext cx="375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MFE – MAE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67" y="1706357"/>
            <a:ext cx="9412007" cy="49556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213565" y="1647140"/>
            <a:ext cx="2625967" cy="362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>
            <a:off x="7362769" y="5223680"/>
            <a:ext cx="2114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477375" y="5016501"/>
            <a:ext cx="2108073" cy="41435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69847" y="2983978"/>
            <a:ext cx="4394199" cy="3416320"/>
          </a:xfrm>
          <a:prstGeom prst="rect">
            <a:avLst/>
          </a:prstGeom>
          <a:solidFill>
            <a:schemeClr val="bg1"/>
          </a:solidFill>
          <a:ln>
            <a:solidFill>
              <a:srgbClr val="A53010"/>
            </a:solidFill>
          </a:ln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Asimismo, los puntos en el cuadrado azul son de especial interés porque, si bien tuvieron un MAE de USD -1 y -2, éstas operaciones cerraron en positivo.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decir, estos representan posiciones que estuvieron en dirección desfavorable al principio y terminaron cerrando en ganancias.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Esto pudiera permitir,  entre otras cosas, realizar ajustes al stop </a:t>
            </a:r>
            <a:r>
              <a:rPr lang="es-ES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del EA.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Gráficos.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01715" y="1169407"/>
            <a:ext cx="375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MFE – MAE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732" y="1706357"/>
            <a:ext cx="6582042" cy="34656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261600" y="1687596"/>
            <a:ext cx="1841742" cy="22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68501" y="5320853"/>
            <a:ext cx="101002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Correlación 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(MFE, 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MAE)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Muestra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correlación entre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ambos indicadores. Éste gráfico no se muestra, sin embargo, el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valor ideal de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implicaría que se obtiene el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máximo beneficio y protegemos al máximo la posición durante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todas las operaciones.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valor que tiende a cero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indica entonces que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prácticamente no hay ninguna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relación, estaría ocurriendo todo lo contrario.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68900" y="1910240"/>
            <a:ext cx="6007100" cy="368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Gráficos.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7048" y="5003138"/>
            <a:ext cx="4796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Tiempo 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máximo de retención de 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posición.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Muestra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intervalo máximo de tiempo que ha pasado entre la apertura y el cierre completo de la posición durante la simulación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1005" y="1061421"/>
            <a:ext cx="375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 vs. Time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424012"/>
            <a:ext cx="7160486" cy="18847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6800" y="1397829"/>
            <a:ext cx="1366238" cy="183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1"/>
            <a:endCxn id="9" idx="0"/>
          </p:cNvCxnSpPr>
          <p:nvPr/>
        </p:nvCxnSpPr>
        <p:spPr>
          <a:xfrm flipH="1">
            <a:off x="2946600" y="1489378"/>
            <a:ext cx="1930200" cy="20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76434" y="1697875"/>
            <a:ext cx="3740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Tiempo mínimo de retención de 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posición.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Muestra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intervalo mínimo de tiempo que ha pasado entre la apertura y el cierre completo de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posición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durante la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simulación.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3038" y="3680579"/>
            <a:ext cx="5794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Tiempo 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medio de retención de </a:t>
            </a: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posición.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Muestra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tiempo medio que ha pasado entre la apertura y el cierre completo de la posición durante la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simulación.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02499" y="1411311"/>
            <a:ext cx="1366238" cy="183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 flipH="1">
            <a:off x="3925425" y="1607109"/>
            <a:ext cx="4147157" cy="339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841136" y="1397829"/>
            <a:ext cx="1366238" cy="183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2"/>
            <a:endCxn id="10" idx="0"/>
          </p:cNvCxnSpPr>
          <p:nvPr/>
        </p:nvCxnSpPr>
        <p:spPr>
          <a:xfrm flipH="1">
            <a:off x="9140162" y="1580926"/>
            <a:ext cx="1384093" cy="209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4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Gráficos.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61312" y="1074763"/>
            <a:ext cx="375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 vs. Time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614512"/>
            <a:ext cx="9334028" cy="24569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56844" y="4295548"/>
            <a:ext cx="4509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Estos cuatro puntos representan cuatro posiciones que tuvieron una duración de 240 minutos (4 horas).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19903" y="2514600"/>
            <a:ext cx="252447" cy="539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0" idx="0"/>
          </p:cNvCxnSpPr>
          <p:nvPr/>
        </p:nvCxnSpPr>
        <p:spPr>
          <a:xfrm flipH="1">
            <a:off x="6811557" y="3054349"/>
            <a:ext cx="451392" cy="124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81257" y="2514600"/>
            <a:ext cx="25244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29703" y="5378462"/>
            <a:ext cx="4509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Fenómenos como estos llamarían la atención en una operativa. Muchas operaciones que tienen una misma duración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8433704" y="3200400"/>
            <a:ext cx="1350712" cy="217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53686" y="2514601"/>
            <a:ext cx="4056816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47206" y="5649952"/>
            <a:ext cx="4509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Aquí no se observaría una relación clara entre la duración de las operaciones y las ganancias y pérdidas.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 flipH="1">
            <a:off x="3901919" y="3200400"/>
            <a:ext cx="654925" cy="244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Ganancias y Pérdidas.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8386"/>
          <a:stretch/>
        </p:blipFill>
        <p:spPr>
          <a:xfrm>
            <a:off x="4219302" y="1423852"/>
            <a:ext cx="7772400" cy="1160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756626" y="2897690"/>
            <a:ext cx="5037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VE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Drawdown</a:t>
            </a:r>
            <a:r>
              <a:rPr lang="es-VE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Absoluto: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VE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Mayor </a:t>
            </a:r>
            <a:r>
              <a:rPr lang="es-VE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caída </a:t>
            </a:r>
            <a:r>
              <a:rPr lang="es-VE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 Balance (en USD) por </a:t>
            </a:r>
            <a:r>
              <a:rPr lang="es-VE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debajo del depósito inicial. </a:t>
            </a:r>
            <a:r>
              <a:rPr lang="es-VE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Cálculo: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endParaRPr lang="en-US" i="1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i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Depósito</a:t>
            </a:r>
            <a:r>
              <a:rPr lang="en-US" i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inicial</a:t>
            </a:r>
            <a:r>
              <a:rPr lang="en-US" i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i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 </a:t>
            </a:r>
            <a:r>
              <a:rPr lang="en-US" i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mínimo</a:t>
            </a:r>
            <a:r>
              <a:rPr lang="es-VE" i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i="1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6248" y="1990953"/>
            <a:ext cx="1425158" cy="190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29" y="4375018"/>
            <a:ext cx="9871071" cy="248298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93555" y="4842275"/>
            <a:ext cx="2008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latin typeface="Bell MT" panose="02020503060305020303" pitchFamily="18" charset="0"/>
              </a:rPr>
              <a:t>Depósito Inicial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94858" y="5167086"/>
            <a:ext cx="812800" cy="58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50858" y="6258189"/>
            <a:ext cx="2008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latin typeface="Bell MT" panose="02020503060305020303" pitchFamily="18" charset="0"/>
              </a:rPr>
              <a:t>Balance mínimo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904344" y="6442855"/>
            <a:ext cx="2293256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52801" y="5820227"/>
            <a:ext cx="290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74575" y="6524170"/>
            <a:ext cx="290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05204" y="582592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63422" y="5299521"/>
            <a:ext cx="2266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latin typeface="Bell MT" panose="02020503060305020303" pitchFamily="18" charset="0"/>
              </a:rPr>
              <a:t>Drawdown Absoluto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545114" y="5537591"/>
            <a:ext cx="812800" cy="58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603966" y="2181497"/>
            <a:ext cx="1754777" cy="71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Ganancias y Pérdidas.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8386"/>
          <a:stretch/>
        </p:blipFill>
        <p:spPr>
          <a:xfrm>
            <a:off x="4219302" y="1423852"/>
            <a:ext cx="7772400" cy="1160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756626" y="2897690"/>
            <a:ext cx="5037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VE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Drawdown</a:t>
            </a:r>
            <a:r>
              <a:rPr lang="es-VE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Máximo: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Disminución mayor del Balance (en USD) entre máximos y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mínimos locales</a:t>
            </a:r>
            <a:r>
              <a:rPr lang="es-VE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Cálculo: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endParaRPr lang="en-US" i="1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max(Pico Mayor –Pico </a:t>
            </a:r>
            <a:r>
              <a:rPr lang="en-US" i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Menor</a:t>
            </a:r>
            <a:r>
              <a:rPr lang="en-US" i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6248" y="2165121"/>
            <a:ext cx="1425158" cy="190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603967" y="2355665"/>
            <a:ext cx="1667690" cy="54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29" y="4375018"/>
            <a:ext cx="9871071" cy="248298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004457" y="5776686"/>
            <a:ext cx="3193143" cy="7257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27219" y="5507652"/>
            <a:ext cx="2384552" cy="6001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901789" y="4629537"/>
            <a:ext cx="1825754" cy="68269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Ganancias y Pérdidas.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8386"/>
          <a:stretch/>
        </p:blipFill>
        <p:spPr>
          <a:xfrm>
            <a:off x="4219302" y="1423852"/>
            <a:ext cx="7772400" cy="1160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756626" y="2897690"/>
            <a:ext cx="5037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VE" b="1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Drawdown</a:t>
            </a:r>
            <a:r>
              <a:rPr lang="es-VE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Relativo: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Disminución mayor del Balance (en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%)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entre máximos y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mínimos locales</a:t>
            </a:r>
            <a:r>
              <a:rPr lang="es-VE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Cálculo: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endParaRPr lang="en-US" i="1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Drawdown / Pico) *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6248" y="2368320"/>
            <a:ext cx="1425158" cy="190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29" y="4375018"/>
            <a:ext cx="9871071" cy="2482982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5603967" y="2558864"/>
            <a:ext cx="1653176" cy="33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04457" y="5776686"/>
            <a:ext cx="3193143" cy="7257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27219" y="5507652"/>
            <a:ext cx="2384552" cy="6001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901789" y="4629537"/>
            <a:ext cx="1825754" cy="68269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99210" y="2897690"/>
            <a:ext cx="34862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s-VE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la gráfica, el </a:t>
            </a:r>
            <a:r>
              <a:rPr lang="es-VE" dirty="0" err="1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drawdown</a:t>
            </a:r>
            <a:r>
              <a:rPr lang="es-VE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máximo y relativo coinciden. Sin embargo, no necesariamente tiene que ser así.</a:t>
            </a:r>
            <a:endParaRPr lang="en-US" i="1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Ganancias y Pérdidas.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6626" y="1155975"/>
            <a:ext cx="92350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VE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Observaciones: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salir del drawdown se debe recuperar el nivel del último máximo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Por tanto, siempre se estará en dos situaciones: un nuevo máximo o un drawdown.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ganancia necesaria para recuperarse de un drawdown siempre es un porcentaje mayor al de la pérdida sufrida.</a:t>
            </a: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VE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64" y="2698470"/>
            <a:ext cx="7772400" cy="2257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756626" y="5161922"/>
            <a:ext cx="9235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drawdown es el resultado de una combinación de operaciones en pérdidas, por tanto el máximo drawdown histórico del backtest es sólo una probabilidad entre miles. Por esto, </a:t>
            </a:r>
            <a:r>
              <a:rPr lang="es-ES" b="1" i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superar el MDD del backtest no significa que el sistema ha dejado de funcionar.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Una solución, Simulación de Montecarlo.</a:t>
            </a:r>
            <a:endParaRPr lang="es-ES" b="1" i="1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Ganancias y Pérdidas.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6626" y="1228547"/>
            <a:ext cx="92350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s-VE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Observaciones:</a:t>
            </a: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útil 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medir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cuánto tarda el sistema en recuperarse de un drawdown.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¿Cuántas operaciones son necesarias para recuperar el nivel anterior?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¿Cuánto tiempo equivale este número de operaciones?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 smtClean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Factores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 necesariamente tienen que saberse 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una </a:t>
            </a: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 de trading: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¿Cuánto drawdown estás dispuesto a soportar?.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¿Durante cuánto tiempo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?.</a:t>
            </a:r>
          </a:p>
          <a:p>
            <a:pPr marL="800100" lvl="1" indent="-342900" algn="just">
              <a:buFont typeface="+mj-lt"/>
              <a:buAutoNum type="arabicPeriod"/>
            </a:pP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Evaluación </a:t>
            </a:r>
            <a:r>
              <a:rPr lang="es-ES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un Drawdown: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Revisar las estadísticas del sistema. Comparar el DD actual con el backtest.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Revisar la lógica: ¿Las operaciones se realizaron según el sistema?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¿El número de operaciones en negativo es muy alto?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¿Se está  arriesgando mucho capital por operación?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¿Hay una racha de operaciones en pérdidas inesperada?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¿Es sólo una gran pérdida la responsable?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¿Es producto de una situación de mercado que no se evaluó en el backtest.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¿Cómo está el capital?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¿El porcentaje de pérdidas está dentro de lo esperado</a:t>
            </a:r>
            <a:r>
              <a:rPr lang="es-ES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?.</a:t>
            </a:r>
            <a:endParaRPr lang="es-ES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615260"/>
            <a:ext cx="10058400" cy="651837"/>
          </a:xfrm>
        </p:spPr>
        <p:txBody>
          <a:bodyPr/>
          <a:lstStyle/>
          <a:p>
            <a:r>
              <a:rPr lang="es-VE" dirty="0" smtClean="0">
                <a:latin typeface="Bodoni MT" panose="02070603080606020203" pitchFamily="18" charset="0"/>
              </a:rPr>
              <a:t>Ganancias y Pérdidas.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8386"/>
          <a:stretch/>
        </p:blipFill>
        <p:spPr>
          <a:xfrm>
            <a:off x="4219302" y="1423852"/>
            <a:ext cx="7772400" cy="1160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502648" y="2004016"/>
            <a:ext cx="1425158" cy="580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3543" y="2932170"/>
            <a:ext cx="91730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latin typeface="Bell MT" panose="02020503060305020303" pitchFamily="18" charset="0"/>
              </a:rPr>
              <a:t>Diferencia entre Balance y Capital:</a:t>
            </a:r>
          </a:p>
          <a:p>
            <a:endParaRPr lang="es-ES" dirty="0" smtClean="0">
              <a:latin typeface="Bell MT" panose="02020503060305020303" pitchFamily="18" charset="0"/>
            </a:endParaRPr>
          </a:p>
          <a:p>
            <a:r>
              <a:rPr lang="es-ES" dirty="0" smtClean="0">
                <a:latin typeface="Bell MT" panose="02020503060305020303" pitchFamily="18" charset="0"/>
              </a:rPr>
              <a:t>En los momentos que NO hay posiciones </a:t>
            </a:r>
            <a:r>
              <a:rPr lang="es-ES" dirty="0">
                <a:latin typeface="Bell MT" panose="02020503060305020303" pitchFamily="18" charset="0"/>
              </a:rPr>
              <a:t>abiertas, entonces </a:t>
            </a:r>
            <a:r>
              <a:rPr lang="es-ES" dirty="0" smtClean="0">
                <a:latin typeface="Bell MT" panose="02020503060305020303" pitchFamily="18" charset="0"/>
              </a:rPr>
              <a:t>el Balance y Capital son los mismos.</a:t>
            </a:r>
            <a:endParaRPr lang="es-ES" dirty="0">
              <a:latin typeface="Bell MT" panose="02020503060305020303" pitchFamily="18" charset="0"/>
            </a:endParaRPr>
          </a:p>
          <a:p>
            <a:endParaRPr lang="es-ES" dirty="0">
              <a:latin typeface="Bell MT" panose="02020503060305020303" pitchFamily="18" charset="0"/>
            </a:endParaRPr>
          </a:p>
          <a:p>
            <a:r>
              <a:rPr lang="es-ES" dirty="0" smtClean="0">
                <a:latin typeface="Bell MT" panose="02020503060305020303" pitchFamily="18" charset="0"/>
              </a:rPr>
              <a:t>Sin embargo, cuando se tienen </a:t>
            </a:r>
            <a:r>
              <a:rPr lang="es-ES" dirty="0">
                <a:latin typeface="Bell MT" panose="02020503060305020303" pitchFamily="18" charset="0"/>
              </a:rPr>
              <a:t>posiciones abiertas, aquí es cuando el saldo </a:t>
            </a:r>
            <a:r>
              <a:rPr lang="es-ES" dirty="0" smtClean="0">
                <a:latin typeface="Bell MT" panose="02020503060305020303" pitchFamily="18" charset="0"/>
              </a:rPr>
              <a:t>(Balance) y </a:t>
            </a:r>
            <a:r>
              <a:rPr lang="es-ES" dirty="0">
                <a:latin typeface="Bell MT" panose="02020503060305020303" pitchFamily="18" charset="0"/>
              </a:rPr>
              <a:t>la </a:t>
            </a:r>
            <a:r>
              <a:rPr lang="es-ES" dirty="0" smtClean="0">
                <a:latin typeface="Bell MT" panose="02020503060305020303" pitchFamily="18" charset="0"/>
              </a:rPr>
              <a:t>Equidad (Capital) difieren</a:t>
            </a:r>
            <a:r>
              <a:rPr lang="es-ES" dirty="0">
                <a:latin typeface="Bell MT" panose="02020503060305020303" pitchFamily="18" charset="0"/>
              </a:rPr>
              <a:t>:</a:t>
            </a:r>
          </a:p>
          <a:p>
            <a:endParaRPr lang="es-ES" dirty="0">
              <a:latin typeface="Bell MT" panose="020205030603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Bell MT" panose="02020503060305020303" pitchFamily="18" charset="0"/>
              </a:rPr>
              <a:t>El </a:t>
            </a:r>
            <a:r>
              <a:rPr lang="es-ES" b="1" dirty="0">
                <a:latin typeface="Bell MT" panose="02020503060305020303" pitchFamily="18" charset="0"/>
              </a:rPr>
              <a:t>saldo</a:t>
            </a:r>
            <a:r>
              <a:rPr lang="es-ES" dirty="0">
                <a:latin typeface="Bell MT" panose="02020503060305020303" pitchFamily="18" charset="0"/>
              </a:rPr>
              <a:t> refleja </a:t>
            </a:r>
            <a:r>
              <a:rPr lang="es-ES" dirty="0" smtClean="0">
                <a:latin typeface="Bell MT" panose="02020503060305020303" pitchFamily="18" charset="0"/>
              </a:rPr>
              <a:t>las ganancias y pérdidas </a:t>
            </a:r>
            <a:r>
              <a:rPr lang="es-ES" dirty="0">
                <a:latin typeface="Bell MT" panose="02020503060305020303" pitchFamily="18" charset="0"/>
              </a:rPr>
              <a:t>de posiciones cerradas</a:t>
            </a:r>
            <a:r>
              <a:rPr lang="es-ES" dirty="0" smtClean="0">
                <a:latin typeface="Bell MT" panose="02020503060305020303" pitchFamily="18" charset="0"/>
              </a:rPr>
              <a:t>.</a:t>
            </a:r>
          </a:p>
          <a:p>
            <a:pPr lvl="1"/>
            <a:endParaRPr lang="es-ES" dirty="0">
              <a:latin typeface="Bell MT" panose="020205030603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Bell MT" panose="02020503060305020303" pitchFamily="18" charset="0"/>
              </a:rPr>
              <a:t>La </a:t>
            </a:r>
            <a:r>
              <a:rPr lang="es-ES" b="1" dirty="0">
                <a:latin typeface="Bell MT" panose="02020503060305020303" pitchFamily="18" charset="0"/>
              </a:rPr>
              <a:t>equidad</a:t>
            </a:r>
            <a:r>
              <a:rPr lang="es-ES" dirty="0">
                <a:latin typeface="Bell MT" panose="02020503060305020303" pitchFamily="18" charset="0"/>
              </a:rPr>
              <a:t> refleja el cálculo en tiempo real de </a:t>
            </a:r>
            <a:r>
              <a:rPr lang="es-ES" dirty="0" smtClean="0">
                <a:latin typeface="Bell MT" panose="02020503060305020303" pitchFamily="18" charset="0"/>
              </a:rPr>
              <a:t>ganancias y pérdidas. Tiene </a:t>
            </a:r>
            <a:r>
              <a:rPr lang="es-ES" dirty="0">
                <a:latin typeface="Bell MT" panose="02020503060305020303" pitchFamily="18" charset="0"/>
              </a:rPr>
              <a:t>en cuenta tanto las posiciones abiertas como las cerradas.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966</TotalTime>
  <Words>3288</Words>
  <Application>Microsoft Office PowerPoint</Application>
  <PresentationFormat>Widescreen</PresentationFormat>
  <Paragraphs>292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Bell MT</vt:lpstr>
      <vt:lpstr>Bodoni MT</vt:lpstr>
      <vt:lpstr>Calibri</vt:lpstr>
      <vt:lpstr>Cambria Math</vt:lpstr>
      <vt:lpstr>Century Gothic</vt:lpstr>
      <vt:lpstr>Times New Roman</vt:lpstr>
      <vt:lpstr>Wingdings 3</vt:lpstr>
      <vt:lpstr>Wisp</vt:lpstr>
      <vt:lpstr>Testing Report MQL5</vt:lpstr>
      <vt:lpstr>PowerPoint Presentation</vt:lpstr>
      <vt:lpstr>Tabla de Resultados</vt:lpstr>
      <vt:lpstr>Ganancias y Pérdidas.</vt:lpstr>
      <vt:lpstr>Ganancias y Pérdidas.</vt:lpstr>
      <vt:lpstr>Ganancias y Pérdidas.</vt:lpstr>
      <vt:lpstr>Ganancias y Pérdidas.</vt:lpstr>
      <vt:lpstr>Ganancias y Pérdidas.</vt:lpstr>
      <vt:lpstr>Ganancias y Pérdidas.</vt:lpstr>
      <vt:lpstr>KPI.</vt:lpstr>
      <vt:lpstr>KPI.</vt:lpstr>
      <vt:lpstr>KPI.</vt:lpstr>
      <vt:lpstr>KPI.</vt:lpstr>
      <vt:lpstr>KPI.</vt:lpstr>
      <vt:lpstr>KPI.</vt:lpstr>
      <vt:lpstr>KPI.</vt:lpstr>
      <vt:lpstr>KPI.</vt:lpstr>
      <vt:lpstr>KPI.</vt:lpstr>
      <vt:lpstr>KPI.</vt:lpstr>
      <vt:lpstr>KPI.</vt:lpstr>
      <vt:lpstr>KPI.</vt:lpstr>
      <vt:lpstr>KPI.</vt:lpstr>
      <vt:lpstr>KPI.</vt:lpstr>
      <vt:lpstr>KPI.</vt:lpstr>
      <vt:lpstr>Operaciones.</vt:lpstr>
      <vt:lpstr>Operaciones.</vt:lpstr>
      <vt:lpstr>Operaciones.</vt:lpstr>
      <vt:lpstr>Operaciones.</vt:lpstr>
      <vt:lpstr>Gráficos.</vt:lpstr>
      <vt:lpstr>Gráficos.</vt:lpstr>
      <vt:lpstr>Gráficos.</vt:lpstr>
      <vt:lpstr>Gráficos.</vt:lpstr>
      <vt:lpstr>Gráficos.</vt:lpstr>
      <vt:lpstr>Gráficos.</vt:lpstr>
      <vt:lpstr>Gráficos.</vt:lpstr>
      <vt:lpstr>Gráficos.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Report MQL5</dc:title>
  <dc:creator>Edinson</dc:creator>
  <cp:lastModifiedBy>Edinson</cp:lastModifiedBy>
  <cp:revision>68</cp:revision>
  <dcterms:created xsi:type="dcterms:W3CDTF">2021-04-20T20:22:22Z</dcterms:created>
  <dcterms:modified xsi:type="dcterms:W3CDTF">2021-04-22T03:17:01Z</dcterms:modified>
</cp:coreProperties>
</file>