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256" y="7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CB88-E425-4487-A594-40B49F0D5D96}" type="datetimeFigureOut">
              <a:rPr lang="zh-CN" altLang="en-US" smtClean="0"/>
              <a:pPr/>
              <a:t>2022/8/7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97FD-0CCF-49BD-AA62-D11B34C64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14291"/>
            <a:ext cx="7772400" cy="928694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1000108"/>
            <a:ext cx="6400800" cy="22860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??</a:t>
            </a:r>
          </a:p>
          <a:p>
            <a:pPr algn="l"/>
            <a:r>
              <a:rPr lang="en-US" altLang="zh-CN" dirty="0" smtClean="0">
                <a:solidFill>
                  <a:srgbClr val="92D050"/>
                </a:solidFill>
              </a:rPr>
              <a:t>next</a:t>
            </a:r>
            <a:r>
              <a:rPr lang="zh-CN" altLang="en-US" dirty="0" smtClean="0"/>
              <a:t>数组表示</a:t>
            </a:r>
            <a:r>
              <a:rPr lang="en-US" altLang="zh-CN" dirty="0" smtClean="0"/>
              <a:t>:</a:t>
            </a:r>
          </a:p>
          <a:p>
            <a:pPr algn="l"/>
            <a:r>
              <a:rPr lang="en-US" altLang="zh-CN" dirty="0"/>
              <a:t>  </a:t>
            </a:r>
            <a:r>
              <a:rPr lang="zh-CN" altLang="en-US" sz="2400" dirty="0" smtClean="0"/>
              <a:t>某一个字符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之前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字符</a:t>
            </a:r>
            <a:r>
              <a:rPr lang="zh-CN" altLang="en-US" sz="2400" dirty="0" smtClean="0"/>
              <a:t>串中 </a:t>
            </a:r>
            <a:r>
              <a:rPr lang="en-US" altLang="zh-CN" sz="2400" dirty="0" smtClean="0"/>
              <a:t>:</a:t>
            </a:r>
          </a:p>
          <a:p>
            <a:pPr algn="l"/>
            <a:r>
              <a:rPr lang="zh-CN" altLang="en-US" sz="2400" dirty="0" smtClean="0"/>
              <a:t>          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最</a:t>
            </a:r>
            <a:r>
              <a:rPr lang="zh-CN" altLang="en-US" sz="2400" b="1" dirty="0">
                <a:solidFill>
                  <a:srgbClr val="00B0F0"/>
                </a:solidFill>
              </a:rPr>
              <a:t>长</a:t>
            </a:r>
            <a:r>
              <a:rPr lang="zh-CN" altLang="en-US" sz="2400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公共前后缀串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B0F0"/>
                </a:solidFill>
              </a:rPr>
              <a:t>长度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357562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ababa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a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前面没有字符串，                                                       </a:t>
            </a:r>
            <a:r>
              <a:rPr lang="en-US" altLang="zh-CN" dirty="0" smtClean="0"/>
              <a:t>next[0] =</a:t>
            </a:r>
            <a:r>
              <a:rPr lang="zh-CN" altLang="en-US" dirty="0" smtClean="0"/>
              <a:t> </a:t>
            </a:r>
            <a:r>
              <a:rPr lang="en-US" altLang="zh-CN" dirty="0" smtClean="0"/>
              <a:t>-1</a:t>
            </a:r>
          </a:p>
          <a:p>
            <a:r>
              <a:rPr lang="en-US" altLang="zh-CN" b="1" dirty="0" err="1" smtClean="0">
                <a:solidFill>
                  <a:schemeClr val="accent6"/>
                </a:solidFill>
              </a:rPr>
              <a:t>a</a:t>
            </a:r>
            <a:r>
              <a:rPr lang="en-US" altLang="zh-CN" dirty="0" err="1" smtClean="0">
                <a:solidFill>
                  <a:srgbClr val="00B050"/>
                </a:solidFill>
              </a:rPr>
              <a:t>b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前面只有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, “a” ,   </a:t>
            </a:r>
            <a:r>
              <a:rPr lang="zh-CN" altLang="en-US" dirty="0" smtClean="0"/>
              <a:t>无法分隔成前后缀串， </a:t>
            </a:r>
            <a:r>
              <a:rPr lang="en-US" altLang="zh-CN" dirty="0" smtClean="0"/>
              <a:t>next[1] = 0</a:t>
            </a:r>
          </a:p>
          <a:p>
            <a:r>
              <a:rPr lang="en-US" altLang="zh-CN" b="1" dirty="0" err="1" smtClean="0">
                <a:solidFill>
                  <a:schemeClr val="accent6"/>
                </a:solidFill>
              </a:rPr>
              <a:t>ab</a:t>
            </a:r>
            <a:r>
              <a:rPr lang="en-US" altLang="zh-CN" dirty="0" err="1" smtClean="0">
                <a:solidFill>
                  <a:srgbClr val="00B050"/>
                </a:solidFill>
              </a:rPr>
              <a:t>a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前面有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个字符，  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” ,  </a:t>
            </a:r>
            <a:r>
              <a:rPr lang="zh-CN" altLang="en-US" dirty="0" smtClean="0"/>
              <a:t>前缀 </a:t>
            </a:r>
            <a:r>
              <a:rPr lang="en-US" altLang="zh-CN" dirty="0" smtClean="0"/>
              <a:t>“a”, 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”b”    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next[2] = 0</a:t>
            </a:r>
          </a:p>
          <a:p>
            <a:r>
              <a:rPr lang="en-US" altLang="zh-CN" b="1" dirty="0" err="1" smtClean="0">
                <a:solidFill>
                  <a:schemeClr val="accent6"/>
                </a:solidFill>
              </a:rPr>
              <a:t>aba</a:t>
            </a:r>
            <a:r>
              <a:rPr lang="en-US" altLang="zh-CN" dirty="0" err="1" smtClean="0">
                <a:solidFill>
                  <a:srgbClr val="00B050"/>
                </a:solidFill>
              </a:rPr>
              <a:t>b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前面有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个字符，  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aba</a:t>
            </a:r>
            <a:r>
              <a:rPr lang="en-US" altLang="zh-CN" dirty="0" smtClean="0"/>
              <a:t>”,  </a:t>
            </a:r>
            <a:r>
              <a:rPr lang="zh-CN" altLang="en-US" dirty="0" smtClean="0"/>
              <a:t>前缀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a”</a:t>
            </a:r>
            <a:r>
              <a:rPr lang="en-US" altLang="zh-CN" dirty="0" err="1" smtClean="0"/>
              <a:t>,”ab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</a:t>
            </a:r>
            <a:r>
              <a:rPr lang="zh-CN" altLang="en-US" dirty="0" smtClean="0"/>
              <a:t>后缀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en-US" altLang="zh-CN" b="1" dirty="0" err="1">
                <a:solidFill>
                  <a:srgbClr val="FF0000"/>
                </a:solidFill>
              </a:rPr>
              <a:t>a”</a:t>
            </a:r>
            <a:r>
              <a:rPr lang="en-US" altLang="zh-CN" dirty="0" err="1" smtClean="0"/>
              <a:t>,”ba</a:t>
            </a:r>
            <a:r>
              <a:rPr lang="en-US" altLang="zh-CN" dirty="0" smtClean="0"/>
              <a:t>”                    next[3] = 1</a:t>
            </a:r>
          </a:p>
          <a:p>
            <a:r>
              <a:rPr lang="en-US" altLang="zh-CN" b="1" dirty="0" err="1" smtClean="0">
                <a:solidFill>
                  <a:schemeClr val="accent6"/>
                </a:solidFill>
              </a:rPr>
              <a:t>abab</a:t>
            </a:r>
            <a:r>
              <a:rPr lang="en-US" altLang="zh-CN" dirty="0" err="1" smtClean="0">
                <a:solidFill>
                  <a:srgbClr val="00B050"/>
                </a:solidFill>
              </a:rPr>
              <a:t>a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前面有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abab</a:t>
            </a:r>
            <a:r>
              <a:rPr lang="en-US" altLang="zh-CN" dirty="0" smtClean="0"/>
              <a:t>”, </a:t>
            </a:r>
            <a:r>
              <a:rPr lang="zh-CN" altLang="en-US" dirty="0" smtClean="0"/>
              <a:t>前缀</a:t>
            </a:r>
            <a:r>
              <a:rPr lang="en-US" altLang="zh-CN" dirty="0" smtClean="0"/>
              <a:t>”a”, 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ab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/>
              <a:t>,  ”</a:t>
            </a:r>
            <a:r>
              <a:rPr lang="en-US" altLang="zh-CN" dirty="0" err="1" smtClean="0"/>
              <a:t>aba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                                                          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”b”,</a:t>
            </a:r>
            <a:r>
              <a:rPr lang="en-US" altLang="zh-CN" b="1" dirty="0" smtClean="0">
                <a:solidFill>
                  <a:srgbClr val="FF0000"/>
                </a:solidFill>
              </a:rPr>
              <a:t> 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ab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/>
              <a:t>, ”</a:t>
            </a:r>
            <a:r>
              <a:rPr lang="en-US" altLang="zh-CN" dirty="0" err="1" smtClean="0"/>
              <a:t>bab</a:t>
            </a:r>
            <a:r>
              <a:rPr lang="en-US" altLang="zh-CN" dirty="0" smtClean="0"/>
              <a:t>”        next[4] = 2</a:t>
            </a:r>
          </a:p>
          <a:p>
            <a:r>
              <a:rPr lang="en-US" altLang="zh-CN" b="1" dirty="0" err="1" smtClean="0">
                <a:solidFill>
                  <a:schemeClr val="accent6"/>
                </a:solidFill>
              </a:rPr>
              <a:t>ababa</a:t>
            </a:r>
            <a:r>
              <a:rPr lang="en-US" altLang="zh-CN" dirty="0" smtClean="0">
                <a:solidFill>
                  <a:srgbClr val="00B050"/>
                </a:solidFill>
              </a:rPr>
              <a:t>!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前面有</a:t>
            </a:r>
            <a:r>
              <a:rPr lang="en-US" altLang="zh-CN" dirty="0"/>
              <a:t>5</a:t>
            </a:r>
            <a:r>
              <a:rPr lang="zh-CN" altLang="en-US" dirty="0" smtClean="0"/>
              <a:t>个字符，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ababa</a:t>
            </a:r>
            <a:r>
              <a:rPr lang="en-US" altLang="zh-CN" dirty="0" smtClean="0"/>
              <a:t>”, </a:t>
            </a:r>
            <a:r>
              <a:rPr lang="zh-CN" altLang="en-US" dirty="0" smtClean="0"/>
              <a:t>前缀</a:t>
            </a:r>
            <a:r>
              <a:rPr lang="en-US" altLang="zh-CN" b="1" dirty="0">
                <a:solidFill>
                  <a:srgbClr val="FF0000"/>
                </a:solidFill>
              </a:rPr>
              <a:t>”a”</a:t>
            </a:r>
            <a:r>
              <a:rPr lang="en-US" altLang="zh-CN" dirty="0" smtClean="0"/>
              <a:t>, </a:t>
            </a:r>
            <a:r>
              <a:rPr lang="en-US" altLang="zh-CN" dirty="0"/>
              <a:t>”</a:t>
            </a:r>
            <a:r>
              <a:rPr lang="en-US" altLang="zh-CN" dirty="0" err="1"/>
              <a:t>ab</a:t>
            </a:r>
            <a:r>
              <a:rPr lang="en-US" altLang="zh-CN" dirty="0"/>
              <a:t>”</a:t>
            </a:r>
            <a:r>
              <a:rPr lang="en-US" altLang="zh-CN" dirty="0" smtClean="0"/>
              <a:t>,  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en-US" altLang="zh-CN" b="1" dirty="0" err="1">
                <a:solidFill>
                  <a:srgbClr val="00B0F0"/>
                </a:solidFill>
              </a:rPr>
              <a:t>aba</a:t>
            </a:r>
            <a:r>
              <a:rPr lang="en-US" altLang="zh-CN" b="1" dirty="0" smtClean="0">
                <a:solidFill>
                  <a:srgbClr val="00B0F0"/>
                </a:solidFill>
              </a:rPr>
              <a:t>”</a:t>
            </a:r>
            <a:r>
              <a:rPr lang="en-US" altLang="zh-CN" dirty="0" smtClean="0"/>
              <a:t> ,”</a:t>
            </a:r>
            <a:r>
              <a:rPr lang="en-US" altLang="zh-CN" dirty="0" err="1" smtClean="0"/>
              <a:t>abab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                                                            </a:t>
            </a:r>
            <a:r>
              <a:rPr lang="zh-CN" altLang="en-US" dirty="0" smtClean="0"/>
              <a:t>后缀</a:t>
            </a:r>
            <a:r>
              <a:rPr lang="en-US" altLang="zh-CN" b="1" dirty="0">
                <a:solidFill>
                  <a:srgbClr val="FF0000"/>
                </a:solidFill>
              </a:rPr>
              <a:t>”a”</a:t>
            </a:r>
            <a:r>
              <a:rPr lang="en-US" altLang="zh-CN" dirty="0" smtClean="0"/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ba</a:t>
            </a:r>
            <a:r>
              <a:rPr lang="en-US" altLang="zh-CN" dirty="0"/>
              <a:t>”,  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en-US" altLang="zh-CN" b="1" dirty="0" err="1">
                <a:solidFill>
                  <a:srgbClr val="00B0F0"/>
                </a:solidFill>
              </a:rPr>
              <a:t>aba</a:t>
            </a:r>
            <a:r>
              <a:rPr lang="en-US" altLang="zh-CN" b="1" dirty="0">
                <a:solidFill>
                  <a:srgbClr val="00B0F0"/>
                </a:solidFill>
              </a:rPr>
              <a:t>” </a:t>
            </a:r>
            <a:r>
              <a:rPr lang="en-US" altLang="zh-CN" dirty="0" smtClean="0"/>
              <a:t>,”</a:t>
            </a:r>
            <a:r>
              <a:rPr lang="en-US" altLang="zh-CN" dirty="0" err="1" smtClean="0"/>
              <a:t>baba</a:t>
            </a:r>
            <a:r>
              <a:rPr lang="en-US" altLang="zh-CN" dirty="0" smtClean="0"/>
              <a:t>”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next[5] = max(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500034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0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232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562" y="2702478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0628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矩形 19"/>
          <p:cNvSpPr/>
          <p:nvPr/>
        </p:nvSpPr>
        <p:spPr>
          <a:xfrm>
            <a:off x="5500694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0760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" name="矩形 32"/>
          <p:cNvSpPr/>
          <p:nvPr/>
        </p:nvSpPr>
        <p:spPr>
          <a:xfrm>
            <a:off x="5000628" y="39883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5" name="矩形 54"/>
          <p:cNvSpPr/>
          <p:nvPr/>
        </p:nvSpPr>
        <p:spPr>
          <a:xfrm>
            <a:off x="50003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0100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00166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00232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00298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0036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00430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00496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00562" y="3988362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003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722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441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16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287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59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4317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0036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7554" y="1500174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1474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矩形 73"/>
          <p:cNvSpPr/>
          <p:nvPr/>
        </p:nvSpPr>
        <p:spPr>
          <a:xfrm>
            <a:off x="407193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291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矩形 75"/>
          <p:cNvSpPr/>
          <p:nvPr/>
        </p:nvSpPr>
        <p:spPr>
          <a:xfrm>
            <a:off x="80010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7" name="矩形 76"/>
          <p:cNvSpPr/>
          <p:nvPr/>
        </p:nvSpPr>
        <p:spPr>
          <a:xfrm>
            <a:off x="478631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006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578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1507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226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945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28664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4383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接连接符 86"/>
          <p:cNvCxnSpPr>
            <a:stCxn id="8" idx="2"/>
            <a:endCxn id="55" idx="0"/>
          </p:cNvCxnSpPr>
          <p:nvPr/>
        </p:nvCxnSpPr>
        <p:spPr>
          <a:xfrm rot="5400000">
            <a:off x="214282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1" idx="2"/>
            <a:endCxn id="56" idx="0"/>
          </p:cNvCxnSpPr>
          <p:nvPr/>
        </p:nvCxnSpPr>
        <p:spPr>
          <a:xfrm rot="5400000">
            <a:off x="714348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2"/>
            <a:endCxn id="57" idx="0"/>
          </p:cNvCxnSpPr>
          <p:nvPr/>
        </p:nvCxnSpPr>
        <p:spPr>
          <a:xfrm rot="5400000">
            <a:off x="1214414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69701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2198671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269873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198803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>
            <a:off x="3692519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上下箭头 101"/>
          <p:cNvSpPr/>
          <p:nvPr/>
        </p:nvSpPr>
        <p:spPr>
          <a:xfrm>
            <a:off x="4500562" y="3202544"/>
            <a:ext cx="357190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?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右大括号 102"/>
          <p:cNvSpPr/>
          <p:nvPr/>
        </p:nvSpPr>
        <p:spPr>
          <a:xfrm rot="16200000">
            <a:off x="2178827" y="523619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大括号 103"/>
          <p:cNvSpPr/>
          <p:nvPr/>
        </p:nvSpPr>
        <p:spPr>
          <a:xfrm rot="5400000">
            <a:off x="2178827" y="2523883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71670" y="19166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143108" y="48456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00034" y="52863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‘c’    next[20]   = 8 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(“abd345ab”)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1472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0       1       2        3      4        5       6        7       8       9       10     11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034" y="364331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12     13     14     15     16     17     18      19     20     21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7158" y="5657671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                               ‘c’   ==    ‘c’</a:t>
            </a:r>
          </a:p>
          <a:p>
            <a:r>
              <a:rPr lang="zh-CN" altLang="en-US" dirty="0" smtClean="0"/>
              <a:t>因为                                                                       </a:t>
            </a:r>
            <a:r>
              <a:rPr lang="en-US" altLang="zh-CN" dirty="0" smtClean="0"/>
              <a:t>s[8]   ==  s[20]  </a:t>
            </a:r>
          </a:p>
          <a:p>
            <a:r>
              <a:rPr lang="zh-CN" altLang="en-US" dirty="0" smtClean="0"/>
              <a:t>所以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next[21] = next[20] + 1 = 8+1 = 9  </a:t>
            </a:r>
          </a:p>
          <a:p>
            <a:r>
              <a:rPr lang="en-US" altLang="zh-CN" dirty="0" smtClean="0"/>
              <a:t>                           ‘!’                ‘c’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5.55556E-6 0.17846 " pathEditMode="relative" ptsTypes="AA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158 0.1784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7.40741E-7 L 0.03159 0.17847 " pathEditMode="relative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4722 0.17847 " pathEditMode="relative" ptsTypes="AA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06302 0.17847 " pathEditMode="relative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865 0.1784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462 0.17847 " pathEditMode="relative" ptsTypes="AA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025 0.1784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2605 0.17847 " pathEditMode="relative" ptsTypes="AA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7.40741E-7 L 0.14167 0.17847 " pathEditMode="relative" ptsTypes="AA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718 L 0.15712 0.1745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7726 0.1817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6805 0.3604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45208 0.3604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3594 0.360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41997 0.3604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0382 0.3604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8784 0.3604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7.40741E-7 L -0.37813 0.36759 " pathEditMode="relative" ptsTypes="AA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6215 0.3678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33958 0.3604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3142 0.3604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500034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2702478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232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562" y="2702478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0628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矩形 19"/>
          <p:cNvSpPr/>
          <p:nvPr/>
        </p:nvSpPr>
        <p:spPr>
          <a:xfrm>
            <a:off x="5500694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0760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" name="矩形 32"/>
          <p:cNvSpPr/>
          <p:nvPr/>
        </p:nvSpPr>
        <p:spPr>
          <a:xfrm>
            <a:off x="5000628" y="39883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5" name="矩形 54"/>
          <p:cNvSpPr/>
          <p:nvPr/>
        </p:nvSpPr>
        <p:spPr>
          <a:xfrm>
            <a:off x="50003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0100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00166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00232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00298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0036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00430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00496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00562" y="3988362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003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722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441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16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287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59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4317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0036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7554" y="1500174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1474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矩形 73"/>
          <p:cNvSpPr/>
          <p:nvPr/>
        </p:nvSpPr>
        <p:spPr>
          <a:xfrm>
            <a:off x="407193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291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矩形 75"/>
          <p:cNvSpPr/>
          <p:nvPr/>
        </p:nvSpPr>
        <p:spPr>
          <a:xfrm>
            <a:off x="80010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7" name="矩形 76"/>
          <p:cNvSpPr/>
          <p:nvPr/>
        </p:nvSpPr>
        <p:spPr>
          <a:xfrm>
            <a:off x="478631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006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578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1507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226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945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28664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4383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接连接符 86"/>
          <p:cNvCxnSpPr>
            <a:stCxn id="8" idx="2"/>
            <a:endCxn id="55" idx="0"/>
          </p:cNvCxnSpPr>
          <p:nvPr/>
        </p:nvCxnSpPr>
        <p:spPr>
          <a:xfrm rot="5400000">
            <a:off x="214282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1" idx="2"/>
            <a:endCxn id="56" idx="0"/>
          </p:cNvCxnSpPr>
          <p:nvPr/>
        </p:nvCxnSpPr>
        <p:spPr>
          <a:xfrm rot="5400000">
            <a:off x="714348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2"/>
            <a:endCxn id="57" idx="0"/>
          </p:cNvCxnSpPr>
          <p:nvPr/>
        </p:nvCxnSpPr>
        <p:spPr>
          <a:xfrm rot="5400000">
            <a:off x="1214414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69701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2198671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269873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198803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>
            <a:off x="3692519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上下箭头 101"/>
          <p:cNvSpPr/>
          <p:nvPr/>
        </p:nvSpPr>
        <p:spPr>
          <a:xfrm>
            <a:off x="4500562" y="3202544"/>
            <a:ext cx="357190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?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右大括号 102"/>
          <p:cNvSpPr/>
          <p:nvPr/>
        </p:nvSpPr>
        <p:spPr>
          <a:xfrm rot="16200000">
            <a:off x="2178827" y="523619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大括号 103"/>
          <p:cNvSpPr/>
          <p:nvPr/>
        </p:nvSpPr>
        <p:spPr>
          <a:xfrm rot="5400000">
            <a:off x="2178827" y="2523883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71670" y="19166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143108" y="48456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00034" y="52863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‘c’    next[20]   = 8 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(“abd345ab”)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1472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0       1       2        3      4        5       6        7       8       9       10     11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034" y="364331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12     13     14     15     16     17     18      19     20     21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7158" y="5657671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                               ‘c’   </a:t>
            </a:r>
            <a:r>
              <a:rPr lang="en-US" altLang="zh-CN" dirty="0"/>
              <a:t>!</a:t>
            </a:r>
            <a:r>
              <a:rPr lang="en-US" altLang="zh-CN" dirty="0" smtClean="0"/>
              <a:t>=   </a:t>
            </a:r>
            <a:r>
              <a:rPr lang="en-US" altLang="zh-CN" dirty="0" smtClean="0">
                <a:solidFill>
                  <a:srgbClr val="FF99FF"/>
                </a:solidFill>
              </a:rPr>
              <a:t> ‘d’</a:t>
            </a:r>
          </a:p>
          <a:p>
            <a:r>
              <a:rPr lang="zh-CN" altLang="en-US" dirty="0" smtClean="0"/>
              <a:t>因为                                                                       </a:t>
            </a:r>
            <a:r>
              <a:rPr lang="en-US" altLang="zh-CN" dirty="0" smtClean="0"/>
              <a:t>s[8]   !=  s[20]  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1035820" y="1893083"/>
            <a:ext cx="285753" cy="1500198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大括号 89"/>
          <p:cNvSpPr/>
          <p:nvPr/>
        </p:nvSpPr>
        <p:spPr>
          <a:xfrm rot="16200000">
            <a:off x="3500431" y="1928800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大括号 91"/>
          <p:cNvSpPr/>
          <p:nvPr/>
        </p:nvSpPr>
        <p:spPr>
          <a:xfrm rot="5400000">
            <a:off x="3500431" y="3714752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000100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L1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0430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L3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00430" y="45598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L2=k’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628652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因此，需要找比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更短的字符串</a:t>
            </a:r>
            <a:r>
              <a:rPr lang="en-US" altLang="zh-CN" dirty="0" smtClean="0"/>
              <a:t> , </a:t>
            </a:r>
            <a:r>
              <a:rPr lang="zh-CN" altLang="en-US" dirty="0" smtClean="0"/>
              <a:t>使前后缀串相等，长度为</a:t>
            </a:r>
            <a:r>
              <a:rPr lang="en-US" altLang="zh-CN" dirty="0" smtClean="0"/>
              <a:t>k’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286248" y="457200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66"/>
                </a:solidFill>
              </a:rPr>
              <a:t>希望找到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L2</a:t>
            </a:r>
            <a:r>
              <a:rPr lang="zh-CN" altLang="en-US" sz="1400" dirty="0" smtClean="0">
                <a:solidFill>
                  <a:srgbClr val="FF0066"/>
                </a:solidFill>
              </a:rPr>
              <a:t> </a:t>
            </a:r>
            <a:r>
              <a:rPr lang="en-US" altLang="zh-CN" sz="1400" dirty="0" smtClean="0">
                <a:solidFill>
                  <a:srgbClr val="FF0066"/>
                </a:solidFill>
              </a:rPr>
              <a:t>, </a:t>
            </a:r>
            <a:r>
              <a:rPr lang="zh-CN" altLang="en-US" sz="1400" dirty="0" smtClean="0">
                <a:solidFill>
                  <a:srgbClr val="FF0066"/>
                </a:solidFill>
              </a:rPr>
              <a:t>又因为 </a:t>
            </a:r>
            <a:r>
              <a:rPr lang="en-US" altLang="zh-CN" sz="1400" dirty="0" smtClean="0">
                <a:solidFill>
                  <a:srgbClr val="FF0066"/>
                </a:solidFill>
              </a:rPr>
              <a:t>L3=L2 (next[20] = k</a:t>
            </a:r>
            <a:r>
              <a:rPr lang="zh-CN" altLang="en-US" sz="1400" dirty="0" smtClean="0">
                <a:solidFill>
                  <a:srgbClr val="FF0066"/>
                </a:solidFill>
              </a:rPr>
              <a:t>的定义</a:t>
            </a:r>
            <a:r>
              <a:rPr lang="en-US" altLang="zh-CN" sz="1400" dirty="0" smtClean="0">
                <a:solidFill>
                  <a:srgbClr val="FF0066"/>
                </a:solidFill>
              </a:rPr>
              <a:t>)</a:t>
            </a:r>
          </a:p>
          <a:p>
            <a:r>
              <a:rPr lang="zh-CN" altLang="en-US" sz="1400" dirty="0" smtClean="0">
                <a:solidFill>
                  <a:srgbClr val="FF0066"/>
                </a:solidFill>
              </a:rPr>
              <a:t>所以 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L3 , </a:t>
            </a:r>
            <a:r>
              <a:rPr lang="zh-CN" altLang="en-US" sz="1400" dirty="0" smtClean="0">
                <a:solidFill>
                  <a:srgbClr val="FF0066"/>
                </a:solidFill>
              </a:rPr>
              <a:t>即 </a:t>
            </a:r>
            <a:r>
              <a:rPr lang="en-US" altLang="zh-CN" sz="1400" dirty="0" smtClean="0">
                <a:solidFill>
                  <a:srgbClr val="FF0066"/>
                </a:solidFill>
              </a:rPr>
              <a:t>next[8] = k’ , </a:t>
            </a:r>
            <a:r>
              <a:rPr lang="zh-CN" altLang="en-US" sz="1400" dirty="0" smtClean="0">
                <a:solidFill>
                  <a:srgbClr val="FF0066"/>
                </a:solidFill>
              </a:rPr>
              <a:t>然后比较 </a:t>
            </a:r>
            <a:r>
              <a:rPr lang="en-US" altLang="zh-CN" sz="1400" dirty="0" smtClean="0">
                <a:solidFill>
                  <a:srgbClr val="FF0066"/>
                </a:solidFill>
              </a:rPr>
              <a:t>s[k’] </a:t>
            </a:r>
            <a:r>
              <a:rPr lang="zh-CN" altLang="en-US" sz="1400" dirty="0" smtClean="0">
                <a:solidFill>
                  <a:srgbClr val="FF0066"/>
                </a:solidFill>
              </a:rPr>
              <a:t>与 </a:t>
            </a:r>
            <a:r>
              <a:rPr lang="en-US" altLang="zh-CN" sz="1400" dirty="0" smtClean="0">
                <a:solidFill>
                  <a:srgbClr val="FF0066"/>
                </a:solidFill>
              </a:rPr>
              <a:t>s[20] </a:t>
            </a:r>
            <a:r>
              <a:rPr lang="zh-CN" altLang="en-US" sz="1400" dirty="0" smtClean="0">
                <a:solidFill>
                  <a:srgbClr val="FF0066"/>
                </a:solidFill>
              </a:rPr>
              <a:t>是否相等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43340" y="5072074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92D050"/>
                </a:solidFill>
              </a:rPr>
              <a:t>即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next[20] = k = 8</a:t>
            </a:r>
          </a:p>
          <a:p>
            <a:r>
              <a:rPr lang="en-US" altLang="zh-CN" sz="1400" b="1" dirty="0" smtClean="0">
                <a:solidFill>
                  <a:srgbClr val="92D050"/>
                </a:solidFill>
              </a:rPr>
              <a:t>s[k] -&gt; s[8] != s[20],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那么就检测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 next[8] 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是否与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s[20]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相等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4876" y="192880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n</a:t>
            </a:r>
            <a:r>
              <a:rPr lang="en-US" altLang="zh-CN" dirty="0" smtClean="0">
                <a:solidFill>
                  <a:srgbClr val="FF0066"/>
                </a:solidFill>
              </a:rPr>
              <a:t>ext[8] = 2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rot="5400000" flipH="1" flipV="1">
            <a:off x="4679157" y="2250273"/>
            <a:ext cx="428628" cy="35719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643570" y="3571876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</a:rPr>
              <a:t>        </a:t>
            </a:r>
            <a:r>
              <a:rPr lang="en-US" altLang="zh-CN" sz="1400" dirty="0" smtClean="0">
                <a:solidFill>
                  <a:srgbClr val="FF99FF"/>
                </a:solidFill>
              </a:rPr>
              <a:t>‘d’       ==   ‘d’</a:t>
            </a:r>
          </a:p>
          <a:p>
            <a:r>
              <a:rPr lang="en-US" altLang="zh-CN" sz="1400" dirty="0" smtClean="0">
                <a:solidFill>
                  <a:srgbClr val="FF99FF"/>
                </a:solidFill>
              </a:rPr>
              <a:t>s[next[8]] == s[20] 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因此 </a:t>
            </a:r>
            <a:r>
              <a:rPr lang="en-US" altLang="zh-CN" sz="1400" dirty="0" smtClean="0">
                <a:solidFill>
                  <a:srgbClr val="FF99FF"/>
                </a:solidFill>
              </a:rPr>
              <a:t>next[20] = next[8]+1 = 3</a:t>
            </a:r>
            <a:endParaRPr lang="zh-CN" altLang="en-US" sz="1400" dirty="0">
              <a:solidFill>
                <a:srgbClr val="FF99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5.55556E-6 0.17846 " pathEditMode="relative" ptsTypes="AA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158 0.1784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7.40741E-7 L 0.03159 0.17847 " pathEditMode="relative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4722 0.17847 " pathEditMode="relative" ptsTypes="AA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06302 0.17847 " pathEditMode="relative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865 0.1784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462 0.17847 " pathEditMode="relative" ptsTypes="AA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025 0.1784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2605 0.17847 " pathEditMode="relative" ptsTypes="AA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7.40741E-7 L 0.14167 0.17847 " pathEditMode="relative" ptsTypes="AA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718 L 0.15712 0.1745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7726 0.1817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6805 0.3604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45208 0.3604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3594 0.360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41997 0.3604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0382 0.3604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8784 0.3604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7.40741E-7 L -0.37813 0.36759 " pathEditMode="relative" ptsTypes="AA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6215 0.3678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33958 0.3604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3142 0.3604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7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86" grpId="0" animBg="1"/>
      <p:bldP spid="90" grpId="0" animBg="1"/>
      <p:bldP spid="92" grpId="0" animBg="1"/>
      <p:bldP spid="98" grpId="0"/>
      <p:bldP spid="99" grpId="0"/>
      <p:bldP spid="100" grpId="0"/>
      <p:bldP spid="101" grpId="0"/>
      <p:bldP spid="111" grpId="0"/>
      <p:bldP spid="114" grpId="0"/>
      <p:bldP spid="115" grpId="0"/>
      <p:bldP spid="1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500034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2702478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232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562" y="2702478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0628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矩形 19"/>
          <p:cNvSpPr/>
          <p:nvPr/>
        </p:nvSpPr>
        <p:spPr>
          <a:xfrm>
            <a:off x="5500694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0760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" name="矩形 32"/>
          <p:cNvSpPr/>
          <p:nvPr/>
        </p:nvSpPr>
        <p:spPr>
          <a:xfrm>
            <a:off x="5000628" y="39883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5" name="矩形 54"/>
          <p:cNvSpPr/>
          <p:nvPr/>
        </p:nvSpPr>
        <p:spPr>
          <a:xfrm>
            <a:off x="50003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0100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00166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00232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00298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0036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00430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00496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00562" y="3988362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003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722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441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16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287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59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4317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0036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7554" y="1500174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1474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矩形 73"/>
          <p:cNvSpPr/>
          <p:nvPr/>
        </p:nvSpPr>
        <p:spPr>
          <a:xfrm>
            <a:off x="407193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291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矩形 75"/>
          <p:cNvSpPr/>
          <p:nvPr/>
        </p:nvSpPr>
        <p:spPr>
          <a:xfrm>
            <a:off x="80010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7" name="矩形 76"/>
          <p:cNvSpPr/>
          <p:nvPr/>
        </p:nvSpPr>
        <p:spPr>
          <a:xfrm>
            <a:off x="478631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006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578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1507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226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945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28664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4383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接连接符 86"/>
          <p:cNvCxnSpPr>
            <a:stCxn id="8" idx="2"/>
            <a:endCxn id="55" idx="0"/>
          </p:cNvCxnSpPr>
          <p:nvPr/>
        </p:nvCxnSpPr>
        <p:spPr>
          <a:xfrm rot="5400000">
            <a:off x="214282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1" idx="2"/>
            <a:endCxn id="56" idx="0"/>
          </p:cNvCxnSpPr>
          <p:nvPr/>
        </p:nvCxnSpPr>
        <p:spPr>
          <a:xfrm rot="5400000">
            <a:off x="714348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2"/>
            <a:endCxn id="57" idx="0"/>
          </p:cNvCxnSpPr>
          <p:nvPr/>
        </p:nvCxnSpPr>
        <p:spPr>
          <a:xfrm rot="5400000">
            <a:off x="1214414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69701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2198671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269873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198803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>
            <a:off x="3692519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上下箭头 101"/>
          <p:cNvSpPr/>
          <p:nvPr/>
        </p:nvSpPr>
        <p:spPr>
          <a:xfrm>
            <a:off x="4500562" y="3202544"/>
            <a:ext cx="357190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?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右大括号 102"/>
          <p:cNvSpPr/>
          <p:nvPr/>
        </p:nvSpPr>
        <p:spPr>
          <a:xfrm rot="16200000">
            <a:off x="2178827" y="523619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大括号 103"/>
          <p:cNvSpPr/>
          <p:nvPr/>
        </p:nvSpPr>
        <p:spPr>
          <a:xfrm rot="5400000">
            <a:off x="2178827" y="2523883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500298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143108" y="48456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00034" y="52863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‘c’    next[20]   = 8 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(“abd345ab”)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1472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0       1       2        3      4        5       6        7       8       9       10     11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034" y="364331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12     13     14     15     16     17     18      19     20     21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7158" y="5657671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                               ‘c’   </a:t>
            </a:r>
            <a:r>
              <a:rPr lang="en-US" altLang="zh-CN" dirty="0"/>
              <a:t>!</a:t>
            </a:r>
            <a:r>
              <a:rPr lang="en-US" altLang="zh-CN" dirty="0" smtClean="0"/>
              <a:t>=    </a:t>
            </a:r>
            <a:r>
              <a:rPr lang="en-US" altLang="zh-CN" dirty="0" smtClean="0">
                <a:solidFill>
                  <a:srgbClr val="FF99FF"/>
                </a:solidFill>
              </a:rPr>
              <a:t>‘a’</a:t>
            </a:r>
          </a:p>
          <a:p>
            <a:r>
              <a:rPr lang="zh-CN" altLang="en-US" dirty="0" smtClean="0"/>
              <a:t>因为                                                                       </a:t>
            </a:r>
            <a:r>
              <a:rPr lang="en-US" altLang="zh-CN" dirty="0" smtClean="0"/>
              <a:t>s[8]   !=  s[20]  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1035820" y="1893083"/>
            <a:ext cx="285753" cy="1500198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大括号 89"/>
          <p:cNvSpPr/>
          <p:nvPr/>
        </p:nvSpPr>
        <p:spPr>
          <a:xfrm rot="16200000">
            <a:off x="3500431" y="1928800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大括号 91"/>
          <p:cNvSpPr/>
          <p:nvPr/>
        </p:nvSpPr>
        <p:spPr>
          <a:xfrm rot="5400000">
            <a:off x="3500431" y="3714752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000100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L1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0430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L3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00430" y="45598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L2=k’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628652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因此，需要找比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更短的字符串</a:t>
            </a:r>
            <a:r>
              <a:rPr lang="en-US" altLang="zh-CN" dirty="0" smtClean="0"/>
              <a:t> , </a:t>
            </a:r>
            <a:r>
              <a:rPr lang="zh-CN" altLang="en-US" dirty="0" smtClean="0"/>
              <a:t>使前后缀串相等，长度为</a:t>
            </a:r>
            <a:r>
              <a:rPr lang="en-US" altLang="zh-CN" dirty="0" smtClean="0"/>
              <a:t>k’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286248" y="457200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66"/>
                </a:solidFill>
              </a:rPr>
              <a:t>希望找到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L2</a:t>
            </a:r>
            <a:r>
              <a:rPr lang="zh-CN" altLang="en-US" sz="1400" dirty="0" smtClean="0">
                <a:solidFill>
                  <a:srgbClr val="FF0066"/>
                </a:solidFill>
              </a:rPr>
              <a:t> </a:t>
            </a:r>
            <a:r>
              <a:rPr lang="en-US" altLang="zh-CN" sz="1400" dirty="0" smtClean="0">
                <a:solidFill>
                  <a:srgbClr val="FF0066"/>
                </a:solidFill>
              </a:rPr>
              <a:t>, </a:t>
            </a:r>
            <a:r>
              <a:rPr lang="zh-CN" altLang="en-US" sz="1400" dirty="0" smtClean="0">
                <a:solidFill>
                  <a:srgbClr val="FF0066"/>
                </a:solidFill>
              </a:rPr>
              <a:t>又因为 </a:t>
            </a:r>
            <a:r>
              <a:rPr lang="en-US" altLang="zh-CN" sz="1400" dirty="0" smtClean="0">
                <a:solidFill>
                  <a:srgbClr val="FF0066"/>
                </a:solidFill>
              </a:rPr>
              <a:t>L3=L2 (next[20] = k</a:t>
            </a:r>
            <a:r>
              <a:rPr lang="zh-CN" altLang="en-US" sz="1400" dirty="0" smtClean="0">
                <a:solidFill>
                  <a:srgbClr val="FF0066"/>
                </a:solidFill>
              </a:rPr>
              <a:t>的定义</a:t>
            </a:r>
            <a:r>
              <a:rPr lang="en-US" altLang="zh-CN" sz="1400" dirty="0" smtClean="0">
                <a:solidFill>
                  <a:srgbClr val="FF0066"/>
                </a:solidFill>
              </a:rPr>
              <a:t>)</a:t>
            </a:r>
          </a:p>
          <a:p>
            <a:r>
              <a:rPr lang="zh-CN" altLang="en-US" sz="1400" dirty="0" smtClean="0">
                <a:solidFill>
                  <a:srgbClr val="FF0066"/>
                </a:solidFill>
              </a:rPr>
              <a:t>所以 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L3 , </a:t>
            </a:r>
            <a:r>
              <a:rPr lang="zh-CN" altLang="en-US" sz="1400" dirty="0" smtClean="0">
                <a:solidFill>
                  <a:srgbClr val="FF0066"/>
                </a:solidFill>
              </a:rPr>
              <a:t>即 </a:t>
            </a:r>
            <a:r>
              <a:rPr lang="en-US" altLang="zh-CN" sz="1400" dirty="0" smtClean="0">
                <a:solidFill>
                  <a:srgbClr val="FF0066"/>
                </a:solidFill>
              </a:rPr>
              <a:t>next[8] = k’ , </a:t>
            </a:r>
            <a:r>
              <a:rPr lang="zh-CN" altLang="en-US" sz="1400" dirty="0" smtClean="0">
                <a:solidFill>
                  <a:srgbClr val="FF0066"/>
                </a:solidFill>
              </a:rPr>
              <a:t>然后比较 </a:t>
            </a:r>
            <a:r>
              <a:rPr lang="en-US" altLang="zh-CN" sz="1400" dirty="0" smtClean="0">
                <a:solidFill>
                  <a:srgbClr val="FF0066"/>
                </a:solidFill>
              </a:rPr>
              <a:t>s[k’] </a:t>
            </a:r>
            <a:r>
              <a:rPr lang="zh-CN" altLang="en-US" sz="1400" dirty="0" smtClean="0">
                <a:solidFill>
                  <a:srgbClr val="FF0066"/>
                </a:solidFill>
              </a:rPr>
              <a:t>与 </a:t>
            </a:r>
            <a:r>
              <a:rPr lang="en-US" altLang="zh-CN" sz="1400" dirty="0" smtClean="0">
                <a:solidFill>
                  <a:srgbClr val="FF0066"/>
                </a:solidFill>
              </a:rPr>
              <a:t>s[20] </a:t>
            </a:r>
            <a:r>
              <a:rPr lang="zh-CN" altLang="en-US" sz="1400" dirty="0" smtClean="0">
                <a:solidFill>
                  <a:srgbClr val="FF0066"/>
                </a:solidFill>
              </a:rPr>
              <a:t>是否相等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43340" y="5072074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92D050"/>
                </a:solidFill>
              </a:rPr>
              <a:t>即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next[20] = k = 8</a:t>
            </a:r>
          </a:p>
          <a:p>
            <a:r>
              <a:rPr lang="en-US" altLang="zh-CN" sz="1400" b="1" dirty="0" smtClean="0">
                <a:solidFill>
                  <a:srgbClr val="92D050"/>
                </a:solidFill>
              </a:rPr>
              <a:t>s[k] -&gt; s[8] != s[20],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那么就检测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 next[8] 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是否与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s[20]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相等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4876" y="192880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n</a:t>
            </a:r>
            <a:r>
              <a:rPr lang="en-US" altLang="zh-CN" dirty="0" smtClean="0">
                <a:solidFill>
                  <a:srgbClr val="FF0066"/>
                </a:solidFill>
              </a:rPr>
              <a:t>ext[8] = 2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rot="5400000" flipH="1" flipV="1">
            <a:off x="4679157" y="2250273"/>
            <a:ext cx="428628" cy="35719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86446" y="3071810"/>
            <a:ext cx="3071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</a:rPr>
              <a:t>          </a:t>
            </a:r>
            <a:r>
              <a:rPr lang="en-US" altLang="zh-CN" sz="1400" dirty="0" smtClean="0">
                <a:solidFill>
                  <a:srgbClr val="FF99FF"/>
                </a:solidFill>
              </a:rPr>
              <a:t>‘</a:t>
            </a:r>
            <a:r>
              <a:rPr lang="en-US" altLang="zh-CN" sz="1400" dirty="0">
                <a:solidFill>
                  <a:srgbClr val="FF99FF"/>
                </a:solidFill>
              </a:rPr>
              <a:t>d</a:t>
            </a:r>
            <a:r>
              <a:rPr lang="en-US" altLang="zh-CN" sz="1400" dirty="0" smtClean="0">
                <a:solidFill>
                  <a:srgbClr val="FF99FF"/>
                </a:solidFill>
              </a:rPr>
              <a:t>’     !=       ‘a’</a:t>
            </a:r>
          </a:p>
          <a:p>
            <a:r>
              <a:rPr lang="en-US" altLang="zh-CN" sz="1400" dirty="0" smtClean="0">
                <a:solidFill>
                  <a:srgbClr val="FF99FF"/>
                </a:solidFill>
              </a:rPr>
              <a:t>s[next[8]] != s[20] 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因此 </a:t>
            </a:r>
            <a:r>
              <a:rPr lang="en-US" altLang="zh-CN" sz="1400" dirty="0" smtClean="0">
                <a:solidFill>
                  <a:srgbClr val="FF99FF"/>
                </a:solidFill>
              </a:rPr>
              <a:t>k’ = next[ next[8] ] = next[2] = 0</a:t>
            </a:r>
          </a:p>
          <a:p>
            <a:r>
              <a:rPr lang="en-US" altLang="zh-CN" sz="1400" dirty="0">
                <a:solidFill>
                  <a:srgbClr val="FF99FF"/>
                </a:solidFill>
              </a:rPr>
              <a:t> </a:t>
            </a:r>
            <a:r>
              <a:rPr lang="en-US" altLang="zh-CN" sz="1400" dirty="0" smtClean="0">
                <a:solidFill>
                  <a:srgbClr val="FF99FF"/>
                </a:solidFill>
              </a:rPr>
              <a:t>                                  ‘a’ ==   ‘a’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比较 </a:t>
            </a:r>
            <a:r>
              <a:rPr lang="en-US" altLang="zh-CN" sz="1400" dirty="0" smtClean="0">
                <a:solidFill>
                  <a:srgbClr val="FF99FF"/>
                </a:solidFill>
              </a:rPr>
              <a:t>s[next[2]] = s[0] ==</a:t>
            </a:r>
            <a:r>
              <a:rPr lang="zh-CN" altLang="en-US" sz="1400" dirty="0" smtClean="0">
                <a:solidFill>
                  <a:srgbClr val="FF99FF"/>
                </a:solidFill>
              </a:rPr>
              <a:t> </a:t>
            </a:r>
            <a:r>
              <a:rPr lang="en-US" altLang="zh-CN" sz="1400" dirty="0" smtClean="0">
                <a:solidFill>
                  <a:srgbClr val="FF99FF"/>
                </a:solidFill>
              </a:rPr>
              <a:t>s[20] 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因此 </a:t>
            </a:r>
            <a:r>
              <a:rPr lang="en-US" altLang="zh-CN" sz="1400" dirty="0" smtClean="0">
                <a:solidFill>
                  <a:srgbClr val="FF99FF"/>
                </a:solidFill>
              </a:rPr>
              <a:t>next[20] = next[2] + 1 = 0+1 = 1  </a:t>
            </a:r>
          </a:p>
          <a:p>
            <a:endParaRPr lang="zh-CN" altLang="en-US" sz="1400" dirty="0">
              <a:solidFill>
                <a:srgbClr val="FF99FF"/>
              </a:solidFill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rot="5400000" flipH="1" flipV="1">
            <a:off x="1750199" y="2393149"/>
            <a:ext cx="214314" cy="142876"/>
          </a:xfrm>
          <a:prstGeom prst="straightConnector1">
            <a:avLst/>
          </a:prstGeom>
          <a:ln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71604" y="20002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99FF"/>
                </a:solidFill>
              </a:rPr>
              <a:t>next[2] = 0</a:t>
            </a:r>
            <a:endParaRPr lang="zh-CN" altLang="en-US" dirty="0">
              <a:solidFill>
                <a:srgbClr val="FF99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5.55556E-6 0.17846 " pathEditMode="relative" ptsTypes="AA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158 0.1784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7.40741E-7 L 0.03159 0.17847 " pathEditMode="relative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4722 0.17847 " pathEditMode="relative" ptsTypes="AA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06302 0.17847 " pathEditMode="relative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865 0.1784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462 0.17847 " pathEditMode="relative" ptsTypes="AA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025 0.1784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2605 0.17847 " pathEditMode="relative" ptsTypes="AA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7.40741E-7 L 0.14167 0.17847 " pathEditMode="relative" ptsTypes="AA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718 L 0.15712 0.1745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7726 0.1817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6805 0.3604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45208 0.3604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3594 0.360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41997 0.3604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0382 0.3604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8784 0.3604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7.40741E-7 L -0.37813 0.36759 " pathEditMode="relative" ptsTypes="AA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6215 0.3678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33958 0.3604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3142 0.3604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7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86" grpId="0" animBg="1"/>
      <p:bldP spid="90" grpId="0" animBg="1"/>
      <p:bldP spid="92" grpId="0" animBg="1"/>
      <p:bldP spid="98" grpId="0"/>
      <p:bldP spid="99" grpId="0"/>
      <p:bldP spid="100" grpId="0"/>
      <p:bldP spid="101" grpId="0"/>
      <p:bldP spid="111" grpId="0"/>
      <p:bldP spid="114" grpId="0"/>
      <p:bldP spid="115" grpId="0"/>
      <p:bldP spid="120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500034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2702478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232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702478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496" y="2702478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00562" y="2702478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0628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矩形 19"/>
          <p:cNvSpPr/>
          <p:nvPr/>
        </p:nvSpPr>
        <p:spPr>
          <a:xfrm>
            <a:off x="5500694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0760" y="270247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" name="矩形 32"/>
          <p:cNvSpPr/>
          <p:nvPr/>
        </p:nvSpPr>
        <p:spPr>
          <a:xfrm>
            <a:off x="5000628" y="39883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5" name="矩形 54"/>
          <p:cNvSpPr/>
          <p:nvPr/>
        </p:nvSpPr>
        <p:spPr>
          <a:xfrm>
            <a:off x="50003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0100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00166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00232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00298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00364" y="3988362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00430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00496" y="3988362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00562" y="3988362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003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722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441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16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287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59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4317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0036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57554" y="1500174"/>
            <a:ext cx="35719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1474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矩形 73"/>
          <p:cNvSpPr/>
          <p:nvPr/>
        </p:nvSpPr>
        <p:spPr>
          <a:xfrm>
            <a:off x="407193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291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矩形 75"/>
          <p:cNvSpPr/>
          <p:nvPr/>
        </p:nvSpPr>
        <p:spPr>
          <a:xfrm>
            <a:off x="8001024" y="150017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7" name="矩形 76"/>
          <p:cNvSpPr/>
          <p:nvPr/>
        </p:nvSpPr>
        <p:spPr>
          <a:xfrm>
            <a:off x="478631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0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0069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5788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1507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2264" y="1500174"/>
            <a:ext cx="357190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945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286644" y="1500174"/>
            <a:ext cx="35719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43834" y="1500174"/>
            <a:ext cx="3571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接连接符 86"/>
          <p:cNvCxnSpPr>
            <a:stCxn id="8" idx="2"/>
            <a:endCxn id="55" idx="0"/>
          </p:cNvCxnSpPr>
          <p:nvPr/>
        </p:nvCxnSpPr>
        <p:spPr>
          <a:xfrm rot="5400000">
            <a:off x="214282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1" idx="2"/>
            <a:endCxn id="56" idx="0"/>
          </p:cNvCxnSpPr>
          <p:nvPr/>
        </p:nvCxnSpPr>
        <p:spPr>
          <a:xfrm rot="5400000">
            <a:off x="714348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2"/>
            <a:endCxn id="57" idx="0"/>
          </p:cNvCxnSpPr>
          <p:nvPr/>
        </p:nvCxnSpPr>
        <p:spPr>
          <a:xfrm rot="5400000">
            <a:off x="1214414" y="352401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69701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2198671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2698737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198803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>
            <a:off x="3692519" y="352322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上下箭头 101"/>
          <p:cNvSpPr/>
          <p:nvPr/>
        </p:nvSpPr>
        <p:spPr>
          <a:xfrm>
            <a:off x="4500562" y="3202544"/>
            <a:ext cx="357190" cy="6429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?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右大括号 102"/>
          <p:cNvSpPr/>
          <p:nvPr/>
        </p:nvSpPr>
        <p:spPr>
          <a:xfrm rot="16200000">
            <a:off x="2178827" y="523619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大括号 103"/>
          <p:cNvSpPr/>
          <p:nvPr/>
        </p:nvSpPr>
        <p:spPr>
          <a:xfrm rot="5400000">
            <a:off x="2178827" y="2523883"/>
            <a:ext cx="500066" cy="4000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71670" y="19166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143108" y="48456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8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00034" y="52863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‘c’    next[20]   = 8 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(“abd345ab”)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1472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0       1       2        3      4        5       6        7       8       9       10     11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034" y="364331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12     13     14     15     16     17     18      19     20     21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7158" y="5657671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                                         ‘c’   </a:t>
            </a:r>
            <a:r>
              <a:rPr lang="en-US" altLang="zh-CN" dirty="0"/>
              <a:t>!</a:t>
            </a:r>
            <a:r>
              <a:rPr lang="en-US" altLang="zh-CN" dirty="0" smtClean="0"/>
              <a:t>=    </a:t>
            </a:r>
            <a:r>
              <a:rPr lang="en-US" altLang="zh-CN" dirty="0" smtClean="0">
                <a:solidFill>
                  <a:srgbClr val="FF99FF"/>
                </a:solidFill>
              </a:rPr>
              <a:t>‘w’</a:t>
            </a:r>
          </a:p>
          <a:p>
            <a:r>
              <a:rPr lang="zh-CN" altLang="en-US" dirty="0" smtClean="0"/>
              <a:t>因为                                                                       </a:t>
            </a:r>
            <a:r>
              <a:rPr lang="en-US" altLang="zh-CN" dirty="0" smtClean="0"/>
              <a:t>s[8]   !=  s[20]  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1035820" y="1893083"/>
            <a:ext cx="285753" cy="1500198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大括号 89"/>
          <p:cNvSpPr/>
          <p:nvPr/>
        </p:nvSpPr>
        <p:spPr>
          <a:xfrm rot="16200000">
            <a:off x="3500431" y="1928800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大括号 91"/>
          <p:cNvSpPr/>
          <p:nvPr/>
        </p:nvSpPr>
        <p:spPr>
          <a:xfrm rot="5400000">
            <a:off x="3500431" y="3714752"/>
            <a:ext cx="285753" cy="142876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000100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L1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0430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L3 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00430" y="45598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L2=k’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628652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因此，需要找比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更短的字符串</a:t>
            </a:r>
            <a:r>
              <a:rPr lang="en-US" altLang="zh-CN" dirty="0" smtClean="0"/>
              <a:t> , </a:t>
            </a:r>
            <a:r>
              <a:rPr lang="zh-CN" altLang="en-US" dirty="0" smtClean="0"/>
              <a:t>使前后缀串相等，长度为</a:t>
            </a:r>
            <a:r>
              <a:rPr lang="en-US" altLang="zh-CN" dirty="0" smtClean="0"/>
              <a:t>k’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286248" y="457200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66"/>
                </a:solidFill>
              </a:rPr>
              <a:t>希望找到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L2</a:t>
            </a:r>
            <a:r>
              <a:rPr lang="zh-CN" altLang="en-US" sz="1400" dirty="0" smtClean="0">
                <a:solidFill>
                  <a:srgbClr val="FF0066"/>
                </a:solidFill>
              </a:rPr>
              <a:t> </a:t>
            </a:r>
            <a:r>
              <a:rPr lang="en-US" altLang="zh-CN" sz="1400" dirty="0" smtClean="0">
                <a:solidFill>
                  <a:srgbClr val="FF0066"/>
                </a:solidFill>
              </a:rPr>
              <a:t>, </a:t>
            </a:r>
            <a:r>
              <a:rPr lang="zh-CN" altLang="en-US" sz="1400" dirty="0" smtClean="0">
                <a:solidFill>
                  <a:srgbClr val="FF0066"/>
                </a:solidFill>
              </a:rPr>
              <a:t>又因为 </a:t>
            </a:r>
            <a:r>
              <a:rPr lang="en-US" altLang="zh-CN" sz="1400" dirty="0" smtClean="0">
                <a:solidFill>
                  <a:srgbClr val="FF0066"/>
                </a:solidFill>
              </a:rPr>
              <a:t>L3=L2 (next[20] = k</a:t>
            </a:r>
            <a:r>
              <a:rPr lang="zh-CN" altLang="en-US" sz="1400" dirty="0" smtClean="0">
                <a:solidFill>
                  <a:srgbClr val="FF0066"/>
                </a:solidFill>
              </a:rPr>
              <a:t>的定义</a:t>
            </a:r>
            <a:r>
              <a:rPr lang="en-US" altLang="zh-CN" sz="1400" dirty="0" smtClean="0">
                <a:solidFill>
                  <a:srgbClr val="FF0066"/>
                </a:solidFill>
              </a:rPr>
              <a:t>)</a:t>
            </a:r>
          </a:p>
          <a:p>
            <a:r>
              <a:rPr lang="zh-CN" altLang="en-US" sz="1400" dirty="0" smtClean="0">
                <a:solidFill>
                  <a:srgbClr val="FF0066"/>
                </a:solidFill>
              </a:rPr>
              <a:t>所以 </a:t>
            </a:r>
            <a:r>
              <a:rPr lang="en-US" altLang="zh-CN" sz="1400" dirty="0" smtClean="0">
                <a:solidFill>
                  <a:srgbClr val="FF0066"/>
                </a:solidFill>
              </a:rPr>
              <a:t>L1 = L3 , </a:t>
            </a:r>
            <a:r>
              <a:rPr lang="zh-CN" altLang="en-US" sz="1400" dirty="0" smtClean="0">
                <a:solidFill>
                  <a:srgbClr val="FF0066"/>
                </a:solidFill>
              </a:rPr>
              <a:t>即 </a:t>
            </a:r>
            <a:r>
              <a:rPr lang="en-US" altLang="zh-CN" sz="1400" dirty="0" smtClean="0">
                <a:solidFill>
                  <a:srgbClr val="FF0066"/>
                </a:solidFill>
              </a:rPr>
              <a:t>next[8] = k’ , </a:t>
            </a:r>
            <a:r>
              <a:rPr lang="zh-CN" altLang="en-US" sz="1400" dirty="0" smtClean="0">
                <a:solidFill>
                  <a:srgbClr val="FF0066"/>
                </a:solidFill>
              </a:rPr>
              <a:t>然后比较 </a:t>
            </a:r>
            <a:r>
              <a:rPr lang="en-US" altLang="zh-CN" sz="1400" dirty="0" smtClean="0">
                <a:solidFill>
                  <a:srgbClr val="FF0066"/>
                </a:solidFill>
              </a:rPr>
              <a:t>s[k’] </a:t>
            </a:r>
            <a:r>
              <a:rPr lang="zh-CN" altLang="en-US" sz="1400" dirty="0" smtClean="0">
                <a:solidFill>
                  <a:srgbClr val="FF0066"/>
                </a:solidFill>
              </a:rPr>
              <a:t>与 </a:t>
            </a:r>
            <a:r>
              <a:rPr lang="en-US" altLang="zh-CN" sz="1400" dirty="0" smtClean="0">
                <a:solidFill>
                  <a:srgbClr val="FF0066"/>
                </a:solidFill>
              </a:rPr>
              <a:t>s[20] </a:t>
            </a:r>
            <a:r>
              <a:rPr lang="zh-CN" altLang="en-US" sz="1400" dirty="0" smtClean="0">
                <a:solidFill>
                  <a:srgbClr val="FF0066"/>
                </a:solidFill>
              </a:rPr>
              <a:t>是否相等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43340" y="5072074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92D050"/>
                </a:solidFill>
              </a:rPr>
              <a:t>即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next[20] = k = 8</a:t>
            </a:r>
          </a:p>
          <a:p>
            <a:r>
              <a:rPr lang="en-US" altLang="zh-CN" sz="1400" b="1" dirty="0" smtClean="0">
                <a:solidFill>
                  <a:srgbClr val="92D050"/>
                </a:solidFill>
              </a:rPr>
              <a:t>s[k] -&gt; s[8] != s[20],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那么就检测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 next[8] 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是否与 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s[20] 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相等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4876" y="192880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n</a:t>
            </a:r>
            <a:r>
              <a:rPr lang="en-US" altLang="zh-CN" dirty="0" smtClean="0">
                <a:solidFill>
                  <a:srgbClr val="FF0066"/>
                </a:solidFill>
              </a:rPr>
              <a:t>ext[8] = 2</a:t>
            </a:r>
            <a:endParaRPr lang="zh-CN" altLang="en-US" dirty="0">
              <a:solidFill>
                <a:srgbClr val="FF0066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rot="5400000" flipH="1" flipV="1">
            <a:off x="4679157" y="2250273"/>
            <a:ext cx="428628" cy="35719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929322" y="3000372"/>
            <a:ext cx="3071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</a:rPr>
              <a:t>                 </a:t>
            </a:r>
            <a:r>
              <a:rPr lang="en-US" altLang="zh-CN" sz="1400" dirty="0" smtClean="0">
                <a:solidFill>
                  <a:srgbClr val="FF99FF"/>
                </a:solidFill>
              </a:rPr>
              <a:t>‘d’       !=   ‘w’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因为</a:t>
            </a:r>
            <a:r>
              <a:rPr lang="en-US" altLang="zh-CN" sz="1400" dirty="0" smtClean="0">
                <a:solidFill>
                  <a:srgbClr val="FF99FF"/>
                </a:solidFill>
              </a:rPr>
              <a:t>s[next[8]] != s[20] 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因此 </a:t>
            </a:r>
            <a:r>
              <a:rPr lang="en-US" altLang="zh-CN" sz="1400" dirty="0" smtClean="0">
                <a:solidFill>
                  <a:srgbClr val="FF99FF"/>
                </a:solidFill>
              </a:rPr>
              <a:t>k’ = next[ next[8] ] = next[2] = 0</a:t>
            </a:r>
          </a:p>
          <a:p>
            <a:r>
              <a:rPr lang="en-US" altLang="zh-CN" sz="1400" dirty="0">
                <a:solidFill>
                  <a:srgbClr val="FF99FF"/>
                </a:solidFill>
              </a:rPr>
              <a:t> </a:t>
            </a:r>
            <a:r>
              <a:rPr lang="en-US" altLang="zh-CN" sz="1400" dirty="0" smtClean="0">
                <a:solidFill>
                  <a:srgbClr val="FF99FF"/>
                </a:solidFill>
              </a:rPr>
              <a:t>                                  ‘a’ != ‘w’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比较 </a:t>
            </a:r>
            <a:r>
              <a:rPr lang="en-US" altLang="zh-CN" sz="1400" dirty="0" smtClean="0">
                <a:solidFill>
                  <a:srgbClr val="FF99FF"/>
                </a:solidFill>
              </a:rPr>
              <a:t>s[next[2]] = s[0] </a:t>
            </a:r>
            <a:r>
              <a:rPr lang="en-US" altLang="zh-CN" sz="1400" dirty="0">
                <a:solidFill>
                  <a:srgbClr val="FF99FF"/>
                </a:solidFill>
              </a:rPr>
              <a:t>!</a:t>
            </a:r>
            <a:r>
              <a:rPr lang="en-US" altLang="zh-CN" sz="1400" dirty="0" smtClean="0">
                <a:solidFill>
                  <a:srgbClr val="FF99FF"/>
                </a:solidFill>
              </a:rPr>
              <a:t>=</a:t>
            </a:r>
            <a:r>
              <a:rPr lang="zh-CN" altLang="en-US" sz="1400" dirty="0" smtClean="0">
                <a:solidFill>
                  <a:srgbClr val="FF99FF"/>
                </a:solidFill>
              </a:rPr>
              <a:t> </a:t>
            </a:r>
            <a:r>
              <a:rPr lang="en-US" altLang="zh-CN" sz="1400" dirty="0" smtClean="0">
                <a:solidFill>
                  <a:srgbClr val="FF99FF"/>
                </a:solidFill>
              </a:rPr>
              <a:t>s[20] 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因此要找</a:t>
            </a:r>
            <a:r>
              <a:rPr lang="zh-CN" altLang="en-US" sz="1400" dirty="0">
                <a:solidFill>
                  <a:srgbClr val="FF99FF"/>
                </a:solidFill>
              </a:rPr>
              <a:t>更</a:t>
            </a:r>
            <a:r>
              <a:rPr lang="zh-CN" altLang="en-US" sz="1400" dirty="0" smtClean="0">
                <a:solidFill>
                  <a:srgbClr val="FF99FF"/>
                </a:solidFill>
              </a:rPr>
              <a:t>短的</a:t>
            </a:r>
            <a:r>
              <a:rPr lang="en-US" altLang="zh-CN" sz="1400" dirty="0" smtClean="0">
                <a:solidFill>
                  <a:srgbClr val="FF99FF"/>
                </a:solidFill>
              </a:rPr>
              <a:t>k’ = next[next[2]] = -1</a:t>
            </a:r>
          </a:p>
          <a:p>
            <a:r>
              <a:rPr lang="zh-CN" altLang="en-US" sz="1400" dirty="0" smtClean="0">
                <a:solidFill>
                  <a:srgbClr val="FF99FF"/>
                </a:solidFill>
              </a:rPr>
              <a:t>没有 </a:t>
            </a:r>
            <a:r>
              <a:rPr lang="en-US" altLang="zh-CN" sz="1400" dirty="0" smtClean="0">
                <a:solidFill>
                  <a:srgbClr val="FF99FF"/>
                </a:solidFill>
              </a:rPr>
              <a:t>s[-1] </a:t>
            </a:r>
            <a:r>
              <a:rPr lang="zh-CN" altLang="en-US" sz="1400" dirty="0" smtClean="0">
                <a:solidFill>
                  <a:srgbClr val="FF99FF"/>
                </a:solidFill>
              </a:rPr>
              <a:t>，所有 </a:t>
            </a:r>
            <a:r>
              <a:rPr lang="en-US" altLang="zh-CN" sz="1400" dirty="0" smtClean="0">
                <a:solidFill>
                  <a:srgbClr val="FF99FF"/>
                </a:solidFill>
              </a:rPr>
              <a:t>next[20] = -1+1 = 0   </a:t>
            </a:r>
          </a:p>
          <a:p>
            <a:endParaRPr lang="zh-CN" altLang="en-US" sz="1400" dirty="0">
              <a:solidFill>
                <a:srgbClr val="FF99FF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5400000" flipH="1" flipV="1">
            <a:off x="1750199" y="2393149"/>
            <a:ext cx="214314" cy="142876"/>
          </a:xfrm>
          <a:prstGeom prst="straightConnector1">
            <a:avLst/>
          </a:prstGeom>
          <a:ln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71604" y="20002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99FF"/>
                </a:solidFill>
              </a:rPr>
              <a:t>next[2] = 0</a:t>
            </a:r>
            <a:endParaRPr lang="zh-CN" altLang="en-US" dirty="0">
              <a:solidFill>
                <a:srgbClr val="FF99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5.55556E-6 L 5.55556E-6 0.17846 " pathEditMode="relative" ptsTypes="AA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158 0.1784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7.40741E-7 L 0.03159 0.17847 " pathEditMode="relative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4722 0.17847 " pathEditMode="relative" ptsTypes="AA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06302 0.17847 " pathEditMode="relative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865 0.1784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462 0.17847 " pathEditMode="relative" ptsTypes="AA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025 0.1784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2605 0.17847 " pathEditMode="relative" ptsTypes="AA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7.40741E-7 L 0.14167 0.17847 " pathEditMode="relative" ptsTypes="AA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718 L 0.15712 0.1745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7726 0.1817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6805 0.3604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45208 0.3604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43594 0.360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41997 0.3604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40382 0.3604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8784 0.3604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7.40741E-7 L -0.37813 0.36759 " pathEditMode="relative" ptsTypes="AA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6215 0.3678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33958 0.3604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33142 0.3604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7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86" grpId="0" animBg="1"/>
      <p:bldP spid="90" grpId="0" animBg="1"/>
      <p:bldP spid="92" grpId="0" animBg="1"/>
      <p:bldP spid="98" grpId="0"/>
      <p:bldP spid="99" grpId="0"/>
      <p:bldP spid="100" grpId="0"/>
      <p:bldP spid="101" grpId="0"/>
      <p:bldP spid="111" grpId="0"/>
      <p:bldP spid="114" grpId="0"/>
      <p:bldP spid="115" grpId="0"/>
      <p:bldP spid="120" grpId="0"/>
      <p:bldP spid="1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1077</Words>
  <Application>Microsoft Office PowerPoint</Application>
  <PresentationFormat>全屏显示(4:3)</PresentationFormat>
  <Paragraphs>279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KMP算法</vt:lpstr>
      <vt:lpstr>Case1</vt:lpstr>
      <vt:lpstr>Case2</vt:lpstr>
      <vt:lpstr>Case3</vt:lpstr>
      <vt:lpstr>Case4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</dc:title>
  <dc:creator>EdisonPC2</dc:creator>
  <cp:lastModifiedBy>EdisonPC2</cp:lastModifiedBy>
  <cp:revision>99</cp:revision>
  <dcterms:created xsi:type="dcterms:W3CDTF">2022-08-06T09:31:34Z</dcterms:created>
  <dcterms:modified xsi:type="dcterms:W3CDTF">2022-08-06T16:45:13Z</dcterms:modified>
</cp:coreProperties>
</file>