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690" r:id="rId2"/>
    <p:sldId id="7746" r:id="rId3"/>
    <p:sldId id="7731" r:id="rId4"/>
    <p:sldId id="7733" r:id="rId5"/>
    <p:sldId id="7734" r:id="rId6"/>
    <p:sldId id="7747" r:id="rId7"/>
    <p:sldId id="7736" r:id="rId8"/>
    <p:sldId id="7737" r:id="rId9"/>
    <p:sldId id="7748" r:id="rId10"/>
    <p:sldId id="7749" r:id="rId11"/>
    <p:sldId id="7750" r:id="rId12"/>
    <p:sldId id="7738" r:id="rId13"/>
    <p:sldId id="7739" r:id="rId14"/>
    <p:sldId id="7730" r:id="rId15"/>
    <p:sldId id="7735" r:id="rId16"/>
    <p:sldId id="7740" r:id="rId17"/>
    <p:sldId id="7741" r:id="rId18"/>
    <p:sldId id="7728" r:id="rId19"/>
    <p:sldId id="7742" r:id="rId20"/>
    <p:sldId id="7743" r:id="rId21"/>
    <p:sldId id="7744" r:id="rId22"/>
    <p:sldId id="752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Jan" initials="PJ" lastIdx="2" clrIdx="0">
    <p:extLst>
      <p:ext uri="{19B8F6BF-5375-455C-9EA6-DF929625EA0E}">
        <p15:presenceInfo xmlns:p15="http://schemas.microsoft.com/office/powerpoint/2012/main" userId="e9abed61bdb5c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17" autoAdjust="0"/>
  </p:normalViewPr>
  <p:slideViewPr>
    <p:cSldViewPr snapToGrid="0">
      <p:cViewPr varScale="1">
        <p:scale>
          <a:sx n="90" d="100"/>
          <a:sy n="90" d="100"/>
        </p:scale>
        <p:origin x="474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8490A-586A-47B2-B53A-41598583E76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130FC5B-EDF7-4CA0-B880-103F9BA0F86F}">
      <dgm:prSet phldrT="[文字]"/>
      <dgm:spPr/>
      <dgm:t>
        <a:bodyPr/>
        <a:lstStyle/>
        <a:p>
          <a:r>
            <a:rPr lang="zh-TW" altLang="en-US" dirty="0"/>
            <a:t>屬性</a:t>
          </a:r>
          <a:r>
            <a:rPr lang="en-US" altLang="zh-TW" dirty="0"/>
            <a:t>/</a:t>
          </a:r>
          <a:r>
            <a:rPr lang="zh-TW" altLang="en-US" dirty="0"/>
            <a:t>變數</a:t>
          </a:r>
        </a:p>
      </dgm:t>
    </dgm:pt>
    <dgm:pt modelId="{8270B6C5-A896-4F1D-AF57-89F61BA166C6}" type="parTrans" cxnId="{F5E56169-66BD-42F6-B469-D7A26F4351F1}">
      <dgm:prSet/>
      <dgm:spPr/>
      <dgm:t>
        <a:bodyPr/>
        <a:lstStyle/>
        <a:p>
          <a:endParaRPr lang="zh-TW" altLang="en-US"/>
        </a:p>
      </dgm:t>
    </dgm:pt>
    <dgm:pt modelId="{8A3B5920-D917-4D4E-8E5B-0D539405EEAC}" type="sibTrans" cxnId="{F5E56169-66BD-42F6-B469-D7A26F4351F1}">
      <dgm:prSet/>
      <dgm:spPr/>
      <dgm:t>
        <a:bodyPr/>
        <a:lstStyle/>
        <a:p>
          <a:endParaRPr lang="zh-TW" altLang="en-US"/>
        </a:p>
      </dgm:t>
    </dgm:pt>
    <dgm:pt modelId="{0981E106-9E8A-4150-9943-CE06C7913A24}">
      <dgm:prSet phldrT="[文字]"/>
      <dgm:spPr/>
      <dgm:t>
        <a:bodyPr/>
        <a:lstStyle/>
        <a:p>
          <a:r>
            <a:rPr lang="zh-TW" altLang="en-US" dirty="0"/>
            <a:t>方法</a:t>
          </a:r>
        </a:p>
      </dgm:t>
    </dgm:pt>
    <dgm:pt modelId="{01F4E20F-E252-41EB-A8D2-E0547FCAAEBB}" type="parTrans" cxnId="{14E436C3-3F3F-40FC-A2DB-BB9FC801A1D9}">
      <dgm:prSet/>
      <dgm:spPr/>
      <dgm:t>
        <a:bodyPr/>
        <a:lstStyle/>
        <a:p>
          <a:endParaRPr lang="zh-TW" altLang="en-US"/>
        </a:p>
      </dgm:t>
    </dgm:pt>
    <dgm:pt modelId="{901290F6-E609-44C7-BCA5-D7A3785C2B0B}" type="sibTrans" cxnId="{14E436C3-3F3F-40FC-A2DB-BB9FC801A1D9}">
      <dgm:prSet/>
      <dgm:spPr/>
      <dgm:t>
        <a:bodyPr/>
        <a:lstStyle/>
        <a:p>
          <a:endParaRPr lang="zh-TW" altLang="en-US"/>
        </a:p>
      </dgm:t>
    </dgm:pt>
    <dgm:pt modelId="{509BAA35-A13D-494B-94FE-8B3DFB1B3027}">
      <dgm:prSet phldrT="[文字]"/>
      <dgm:spPr/>
      <dgm:t>
        <a:bodyPr/>
        <a:lstStyle/>
        <a:p>
          <a:r>
            <a:rPr lang="zh-TW" altLang="en-US" dirty="0"/>
            <a:t>方法</a:t>
          </a:r>
        </a:p>
      </dgm:t>
    </dgm:pt>
    <dgm:pt modelId="{A1B58739-6B8A-4F3A-A9C4-ED26037C5C47}" type="parTrans" cxnId="{F7DEB4DD-263B-4600-A548-0E99E4689ECC}">
      <dgm:prSet/>
      <dgm:spPr/>
      <dgm:t>
        <a:bodyPr/>
        <a:lstStyle/>
        <a:p>
          <a:endParaRPr lang="zh-TW" altLang="en-US"/>
        </a:p>
      </dgm:t>
    </dgm:pt>
    <dgm:pt modelId="{6D13921F-95D6-4C25-AEF4-7FFD5BCB4F13}" type="sibTrans" cxnId="{F7DEB4DD-263B-4600-A548-0E99E4689ECC}">
      <dgm:prSet/>
      <dgm:spPr/>
      <dgm:t>
        <a:bodyPr/>
        <a:lstStyle/>
        <a:p>
          <a:endParaRPr lang="zh-TW" altLang="en-US"/>
        </a:p>
      </dgm:t>
    </dgm:pt>
    <dgm:pt modelId="{80142106-5C68-4B7B-80B2-71553DDE5BCB}">
      <dgm:prSet phldrT="[文字]"/>
      <dgm:spPr/>
      <dgm:t>
        <a:bodyPr/>
        <a:lstStyle/>
        <a:p>
          <a:r>
            <a:rPr lang="zh-TW" altLang="en-US" dirty="0"/>
            <a:t>方法</a:t>
          </a:r>
        </a:p>
      </dgm:t>
    </dgm:pt>
    <dgm:pt modelId="{AC405074-2FD6-4B27-ACA6-7DC2F909AE44}" type="parTrans" cxnId="{D15B0390-0F32-4501-BAEA-F874A01EBF93}">
      <dgm:prSet/>
      <dgm:spPr/>
      <dgm:t>
        <a:bodyPr/>
        <a:lstStyle/>
        <a:p>
          <a:endParaRPr lang="zh-TW" altLang="en-US"/>
        </a:p>
      </dgm:t>
    </dgm:pt>
    <dgm:pt modelId="{42F65DA1-ED8F-46C2-B31D-E3E329F25D12}" type="sibTrans" cxnId="{D15B0390-0F32-4501-BAEA-F874A01EBF93}">
      <dgm:prSet/>
      <dgm:spPr/>
      <dgm:t>
        <a:bodyPr/>
        <a:lstStyle/>
        <a:p>
          <a:endParaRPr lang="zh-TW" altLang="en-US"/>
        </a:p>
      </dgm:t>
    </dgm:pt>
    <dgm:pt modelId="{DBA1A131-6771-477A-B21B-CACF31DCA783}">
      <dgm:prSet phldrT="[文字]"/>
      <dgm:spPr/>
      <dgm:t>
        <a:bodyPr/>
        <a:lstStyle/>
        <a:p>
          <a:r>
            <a:rPr lang="zh-TW" altLang="en-US" dirty="0"/>
            <a:t>方法</a:t>
          </a:r>
        </a:p>
      </dgm:t>
    </dgm:pt>
    <dgm:pt modelId="{E3368E06-7280-46DF-A708-CCEDB1E9D764}" type="parTrans" cxnId="{FB60AD85-CE11-4EF0-8100-8CE2BBC42DCA}">
      <dgm:prSet/>
      <dgm:spPr/>
      <dgm:t>
        <a:bodyPr/>
        <a:lstStyle/>
        <a:p>
          <a:endParaRPr lang="zh-TW" altLang="en-US"/>
        </a:p>
      </dgm:t>
    </dgm:pt>
    <dgm:pt modelId="{1AB1B20B-91A8-4CD0-AAAC-7448A78CF3AE}" type="sibTrans" cxnId="{FB60AD85-CE11-4EF0-8100-8CE2BBC42DCA}">
      <dgm:prSet/>
      <dgm:spPr/>
      <dgm:t>
        <a:bodyPr/>
        <a:lstStyle/>
        <a:p>
          <a:endParaRPr lang="zh-TW" altLang="en-US"/>
        </a:p>
      </dgm:t>
    </dgm:pt>
    <dgm:pt modelId="{62042A53-1858-4D50-90B5-5F0FDBB7E1F2}" type="pres">
      <dgm:prSet presAssocID="{03D8490A-586A-47B2-B53A-41598583E76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E74E9E-B77A-4D11-B407-1FF90A6E9D01}" type="pres">
      <dgm:prSet presAssocID="{03D8490A-586A-47B2-B53A-41598583E765}" presName="matrix" presStyleCnt="0"/>
      <dgm:spPr/>
    </dgm:pt>
    <dgm:pt modelId="{367D0780-2C7B-4F9F-902A-590B97FA2A08}" type="pres">
      <dgm:prSet presAssocID="{03D8490A-586A-47B2-B53A-41598583E765}" presName="tile1" presStyleLbl="node1" presStyleIdx="0" presStyleCnt="4"/>
      <dgm:spPr/>
    </dgm:pt>
    <dgm:pt modelId="{E3DD222C-6F6A-462C-B751-9418850D94D3}" type="pres">
      <dgm:prSet presAssocID="{03D8490A-586A-47B2-B53A-41598583E76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CC65C2-3CAA-460C-BFAD-437C70683BF4}" type="pres">
      <dgm:prSet presAssocID="{03D8490A-586A-47B2-B53A-41598583E765}" presName="tile2" presStyleLbl="node1" presStyleIdx="1" presStyleCnt="4"/>
      <dgm:spPr/>
    </dgm:pt>
    <dgm:pt modelId="{01AC9FCD-8D75-4B59-8CFB-064F06A0CEE0}" type="pres">
      <dgm:prSet presAssocID="{03D8490A-586A-47B2-B53A-41598583E76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BB3969-2A1B-428A-956C-8B39FFAF81D4}" type="pres">
      <dgm:prSet presAssocID="{03D8490A-586A-47B2-B53A-41598583E765}" presName="tile3" presStyleLbl="node1" presStyleIdx="2" presStyleCnt="4"/>
      <dgm:spPr/>
    </dgm:pt>
    <dgm:pt modelId="{25315B9B-073A-4866-807C-4A394B9BC326}" type="pres">
      <dgm:prSet presAssocID="{03D8490A-586A-47B2-B53A-41598583E76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A1F2EC-56D3-4AC1-A109-F0186BCD7511}" type="pres">
      <dgm:prSet presAssocID="{03D8490A-586A-47B2-B53A-41598583E765}" presName="tile4" presStyleLbl="node1" presStyleIdx="3" presStyleCnt="4"/>
      <dgm:spPr/>
    </dgm:pt>
    <dgm:pt modelId="{6BBE1DDF-AAF1-4EF5-964D-6FD634216F5F}" type="pres">
      <dgm:prSet presAssocID="{03D8490A-586A-47B2-B53A-41598583E76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C448148-DBA7-4D77-905B-0D9784ADC96B}" type="pres">
      <dgm:prSet presAssocID="{03D8490A-586A-47B2-B53A-41598583E76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E099911-790B-4096-88E0-230D03F2F8E9}" type="presOf" srcId="{03D8490A-586A-47B2-B53A-41598583E765}" destId="{62042A53-1858-4D50-90B5-5F0FDBB7E1F2}" srcOrd="0" destOrd="0" presId="urn:microsoft.com/office/officeart/2005/8/layout/matrix1"/>
    <dgm:cxn modelId="{C891F321-0DCA-4313-934A-FF8F3E8959E3}" type="presOf" srcId="{509BAA35-A13D-494B-94FE-8B3DFB1B3027}" destId="{01AC9FCD-8D75-4B59-8CFB-064F06A0CEE0}" srcOrd="1" destOrd="0" presId="urn:microsoft.com/office/officeart/2005/8/layout/matrix1"/>
    <dgm:cxn modelId="{30519835-EE4C-4006-ADF6-174C99D1C70E}" type="presOf" srcId="{509BAA35-A13D-494B-94FE-8B3DFB1B3027}" destId="{BDCC65C2-3CAA-460C-BFAD-437C70683BF4}" srcOrd="0" destOrd="0" presId="urn:microsoft.com/office/officeart/2005/8/layout/matrix1"/>
    <dgm:cxn modelId="{8A02BD67-E81D-4C00-9125-1A49AD2BE2EE}" type="presOf" srcId="{DBA1A131-6771-477A-B21B-CACF31DCA783}" destId="{D6A1F2EC-56D3-4AC1-A109-F0186BCD7511}" srcOrd="0" destOrd="0" presId="urn:microsoft.com/office/officeart/2005/8/layout/matrix1"/>
    <dgm:cxn modelId="{F5E56169-66BD-42F6-B469-D7A26F4351F1}" srcId="{03D8490A-586A-47B2-B53A-41598583E765}" destId="{7130FC5B-EDF7-4CA0-B880-103F9BA0F86F}" srcOrd="0" destOrd="0" parTransId="{8270B6C5-A896-4F1D-AF57-89F61BA166C6}" sibTransId="{8A3B5920-D917-4D4E-8E5B-0D539405EEAC}"/>
    <dgm:cxn modelId="{58A9F64B-EE60-44FB-B68D-0256C6F94E2E}" type="presOf" srcId="{80142106-5C68-4B7B-80B2-71553DDE5BCB}" destId="{D8BB3969-2A1B-428A-956C-8B39FFAF81D4}" srcOrd="0" destOrd="0" presId="urn:microsoft.com/office/officeart/2005/8/layout/matrix1"/>
    <dgm:cxn modelId="{A2E5976D-177B-4C68-B2A2-A4DB71CCA09B}" type="presOf" srcId="{0981E106-9E8A-4150-9943-CE06C7913A24}" destId="{367D0780-2C7B-4F9F-902A-590B97FA2A08}" srcOrd="0" destOrd="0" presId="urn:microsoft.com/office/officeart/2005/8/layout/matrix1"/>
    <dgm:cxn modelId="{3F70F472-C6FF-4551-B72C-C3AF1D2398BA}" type="presOf" srcId="{7130FC5B-EDF7-4CA0-B880-103F9BA0F86F}" destId="{1C448148-DBA7-4D77-905B-0D9784ADC96B}" srcOrd="0" destOrd="0" presId="urn:microsoft.com/office/officeart/2005/8/layout/matrix1"/>
    <dgm:cxn modelId="{FB60AD85-CE11-4EF0-8100-8CE2BBC42DCA}" srcId="{7130FC5B-EDF7-4CA0-B880-103F9BA0F86F}" destId="{DBA1A131-6771-477A-B21B-CACF31DCA783}" srcOrd="3" destOrd="0" parTransId="{E3368E06-7280-46DF-A708-CCEDB1E9D764}" sibTransId="{1AB1B20B-91A8-4CD0-AAAC-7448A78CF3AE}"/>
    <dgm:cxn modelId="{D15B0390-0F32-4501-BAEA-F874A01EBF93}" srcId="{7130FC5B-EDF7-4CA0-B880-103F9BA0F86F}" destId="{80142106-5C68-4B7B-80B2-71553DDE5BCB}" srcOrd="2" destOrd="0" parTransId="{AC405074-2FD6-4B27-ACA6-7DC2F909AE44}" sibTransId="{42F65DA1-ED8F-46C2-B31D-E3E329F25D12}"/>
    <dgm:cxn modelId="{84D371A8-2A98-4AF1-8127-D1E71C9305DA}" type="presOf" srcId="{80142106-5C68-4B7B-80B2-71553DDE5BCB}" destId="{25315B9B-073A-4866-807C-4A394B9BC326}" srcOrd="1" destOrd="0" presId="urn:microsoft.com/office/officeart/2005/8/layout/matrix1"/>
    <dgm:cxn modelId="{14E436C3-3F3F-40FC-A2DB-BB9FC801A1D9}" srcId="{7130FC5B-EDF7-4CA0-B880-103F9BA0F86F}" destId="{0981E106-9E8A-4150-9943-CE06C7913A24}" srcOrd="0" destOrd="0" parTransId="{01F4E20F-E252-41EB-A8D2-E0547FCAAEBB}" sibTransId="{901290F6-E609-44C7-BCA5-D7A3785C2B0B}"/>
    <dgm:cxn modelId="{E6F0D4D4-BF6F-44BC-9E41-67552D802D2C}" type="presOf" srcId="{DBA1A131-6771-477A-B21B-CACF31DCA783}" destId="{6BBE1DDF-AAF1-4EF5-964D-6FD634216F5F}" srcOrd="1" destOrd="0" presId="urn:microsoft.com/office/officeart/2005/8/layout/matrix1"/>
    <dgm:cxn modelId="{F7DEB4DD-263B-4600-A548-0E99E4689ECC}" srcId="{7130FC5B-EDF7-4CA0-B880-103F9BA0F86F}" destId="{509BAA35-A13D-494B-94FE-8B3DFB1B3027}" srcOrd="1" destOrd="0" parTransId="{A1B58739-6B8A-4F3A-A9C4-ED26037C5C47}" sibTransId="{6D13921F-95D6-4C25-AEF4-7FFD5BCB4F13}"/>
    <dgm:cxn modelId="{A3494FFD-C68F-44D8-9436-AFF8B556BEEA}" type="presOf" srcId="{0981E106-9E8A-4150-9943-CE06C7913A24}" destId="{E3DD222C-6F6A-462C-B751-9418850D94D3}" srcOrd="1" destOrd="0" presId="urn:microsoft.com/office/officeart/2005/8/layout/matrix1"/>
    <dgm:cxn modelId="{0B32176A-D34A-4365-9789-AB8C860F9D8F}" type="presParOf" srcId="{62042A53-1858-4D50-90B5-5F0FDBB7E1F2}" destId="{C4E74E9E-B77A-4D11-B407-1FF90A6E9D01}" srcOrd="0" destOrd="0" presId="urn:microsoft.com/office/officeart/2005/8/layout/matrix1"/>
    <dgm:cxn modelId="{598A336D-DA00-4528-AED9-B5244CE5B7EE}" type="presParOf" srcId="{C4E74E9E-B77A-4D11-B407-1FF90A6E9D01}" destId="{367D0780-2C7B-4F9F-902A-590B97FA2A08}" srcOrd="0" destOrd="0" presId="urn:microsoft.com/office/officeart/2005/8/layout/matrix1"/>
    <dgm:cxn modelId="{2FD286FC-5B5B-4B86-9BD7-C77EA9188EB1}" type="presParOf" srcId="{C4E74E9E-B77A-4D11-B407-1FF90A6E9D01}" destId="{E3DD222C-6F6A-462C-B751-9418850D94D3}" srcOrd="1" destOrd="0" presId="urn:microsoft.com/office/officeart/2005/8/layout/matrix1"/>
    <dgm:cxn modelId="{95F2E86D-EAD2-4E46-9DB0-0137E12725A8}" type="presParOf" srcId="{C4E74E9E-B77A-4D11-B407-1FF90A6E9D01}" destId="{BDCC65C2-3CAA-460C-BFAD-437C70683BF4}" srcOrd="2" destOrd="0" presId="urn:microsoft.com/office/officeart/2005/8/layout/matrix1"/>
    <dgm:cxn modelId="{61647C61-2FC4-444D-B650-4C8F42027E98}" type="presParOf" srcId="{C4E74E9E-B77A-4D11-B407-1FF90A6E9D01}" destId="{01AC9FCD-8D75-4B59-8CFB-064F06A0CEE0}" srcOrd="3" destOrd="0" presId="urn:microsoft.com/office/officeart/2005/8/layout/matrix1"/>
    <dgm:cxn modelId="{35FFEE5B-33FB-49A5-9EC1-250A387E8CBF}" type="presParOf" srcId="{C4E74E9E-B77A-4D11-B407-1FF90A6E9D01}" destId="{D8BB3969-2A1B-428A-956C-8B39FFAF81D4}" srcOrd="4" destOrd="0" presId="urn:microsoft.com/office/officeart/2005/8/layout/matrix1"/>
    <dgm:cxn modelId="{0D8BE6F5-7B26-488A-ADAB-C577A4D9C6B3}" type="presParOf" srcId="{C4E74E9E-B77A-4D11-B407-1FF90A6E9D01}" destId="{25315B9B-073A-4866-807C-4A394B9BC326}" srcOrd="5" destOrd="0" presId="urn:microsoft.com/office/officeart/2005/8/layout/matrix1"/>
    <dgm:cxn modelId="{9FEA83F6-DEB3-4DE8-84C5-C74B1F818D7D}" type="presParOf" srcId="{C4E74E9E-B77A-4D11-B407-1FF90A6E9D01}" destId="{D6A1F2EC-56D3-4AC1-A109-F0186BCD7511}" srcOrd="6" destOrd="0" presId="urn:microsoft.com/office/officeart/2005/8/layout/matrix1"/>
    <dgm:cxn modelId="{EFD1AE99-5D65-4ABB-BE76-D1DB9686EB76}" type="presParOf" srcId="{C4E74E9E-B77A-4D11-B407-1FF90A6E9D01}" destId="{6BBE1DDF-AAF1-4EF5-964D-6FD634216F5F}" srcOrd="7" destOrd="0" presId="urn:microsoft.com/office/officeart/2005/8/layout/matrix1"/>
    <dgm:cxn modelId="{A5C45B43-0187-482B-BBF1-2DF2AAB4CADC}" type="presParOf" srcId="{62042A53-1858-4D50-90B5-5F0FDBB7E1F2}" destId="{1C448148-DBA7-4D77-905B-0D9784ADC96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0780-2C7B-4F9F-902A-590B97FA2A08}">
      <dsp:nvSpPr>
        <dsp:cNvPr id="0" name=""/>
        <dsp:cNvSpPr/>
      </dsp:nvSpPr>
      <dsp:spPr>
        <a:xfrm rot="16200000">
          <a:off x="431952" y="-431952"/>
          <a:ext cx="1669286" cy="253319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方法</a:t>
          </a:r>
        </a:p>
      </dsp:txBody>
      <dsp:txXfrm rot="5400000">
        <a:off x="-1" y="1"/>
        <a:ext cx="2533192" cy="1251964"/>
      </dsp:txXfrm>
    </dsp:sp>
    <dsp:sp modelId="{BDCC65C2-3CAA-460C-BFAD-437C70683BF4}">
      <dsp:nvSpPr>
        <dsp:cNvPr id="0" name=""/>
        <dsp:cNvSpPr/>
      </dsp:nvSpPr>
      <dsp:spPr>
        <a:xfrm>
          <a:off x="2533192" y="0"/>
          <a:ext cx="2533192" cy="16692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方法</a:t>
          </a:r>
        </a:p>
      </dsp:txBody>
      <dsp:txXfrm>
        <a:off x="2533192" y="0"/>
        <a:ext cx="2533192" cy="1251964"/>
      </dsp:txXfrm>
    </dsp:sp>
    <dsp:sp modelId="{D8BB3969-2A1B-428A-956C-8B39FFAF81D4}">
      <dsp:nvSpPr>
        <dsp:cNvPr id="0" name=""/>
        <dsp:cNvSpPr/>
      </dsp:nvSpPr>
      <dsp:spPr>
        <a:xfrm rot="10800000">
          <a:off x="0" y="1669286"/>
          <a:ext cx="2533192" cy="16692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方法</a:t>
          </a:r>
        </a:p>
      </dsp:txBody>
      <dsp:txXfrm rot="10800000">
        <a:off x="0" y="2086607"/>
        <a:ext cx="2533192" cy="1251964"/>
      </dsp:txXfrm>
    </dsp:sp>
    <dsp:sp modelId="{D6A1F2EC-56D3-4AC1-A109-F0186BCD7511}">
      <dsp:nvSpPr>
        <dsp:cNvPr id="0" name=""/>
        <dsp:cNvSpPr/>
      </dsp:nvSpPr>
      <dsp:spPr>
        <a:xfrm rot="5400000">
          <a:off x="2965144" y="1237333"/>
          <a:ext cx="1669286" cy="253319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方法</a:t>
          </a:r>
        </a:p>
      </dsp:txBody>
      <dsp:txXfrm rot="-5400000">
        <a:off x="2533191" y="2086607"/>
        <a:ext cx="2533192" cy="1251964"/>
      </dsp:txXfrm>
    </dsp:sp>
    <dsp:sp modelId="{1C448148-DBA7-4D77-905B-0D9784ADC96B}">
      <dsp:nvSpPr>
        <dsp:cNvPr id="0" name=""/>
        <dsp:cNvSpPr/>
      </dsp:nvSpPr>
      <dsp:spPr>
        <a:xfrm>
          <a:off x="1773234" y="1251964"/>
          <a:ext cx="1519915" cy="8346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屬性</a:t>
          </a:r>
          <a:r>
            <a:rPr lang="en-US" altLang="zh-TW" sz="2200" kern="1200" dirty="0"/>
            <a:t>/</a:t>
          </a:r>
          <a:r>
            <a:rPr lang="zh-TW" altLang="en-US" sz="2200" kern="1200" dirty="0"/>
            <a:t>變數</a:t>
          </a:r>
        </a:p>
      </dsp:txBody>
      <dsp:txXfrm>
        <a:off x="1813978" y="1292708"/>
        <a:ext cx="1438427" cy="753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99781D-8CC5-3888-5356-106C252AA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400415-194A-E754-81A9-FB4D628EE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C5146-FE87-45DC-9F7A-852F97AD3525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66F587-7FAC-1557-2F5B-0AADA8C92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8FA03A-4728-AFD2-A44B-354D8E0860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167D-598F-478A-87DE-32B72930B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90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32F1D-C345-6F68-03F2-CA301D43C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139" y="2577382"/>
            <a:ext cx="8169721" cy="1373647"/>
          </a:xfrm>
        </p:spPr>
        <p:txBody>
          <a:bodyPr anchor="ctr">
            <a:normAutofit/>
          </a:bodyPr>
          <a:lstStyle>
            <a:lvl1pPr algn="ctr">
              <a:defRPr sz="4400" b="1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62A9A5AA-6DE7-18F5-8E6C-CB43E191A403}"/>
              </a:ext>
            </a:extLst>
          </p:cNvPr>
          <p:cNvSpPr/>
          <p:nvPr userDrawn="1"/>
        </p:nvSpPr>
        <p:spPr>
          <a:xfrm>
            <a:off x="6017623" y="4837332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44C24D63-C12A-25FC-6C3A-15C6F620994B}"/>
              </a:ext>
            </a:extLst>
          </p:cNvPr>
          <p:cNvSpPr/>
          <p:nvPr userDrawn="1"/>
        </p:nvSpPr>
        <p:spPr>
          <a:xfrm>
            <a:off x="6281483" y="491911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F8191E4-A18B-52C7-C513-D24B8AA69514}"/>
              </a:ext>
            </a:extLst>
          </p:cNvPr>
          <p:cNvSpPr/>
          <p:nvPr userDrawn="1"/>
        </p:nvSpPr>
        <p:spPr>
          <a:xfrm flipH="1">
            <a:off x="2750971" y="491911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5C35-7803-6D59-AFD6-C5546255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8400" y="6571955"/>
            <a:ext cx="2124894" cy="286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Php &amp; my sql </a:t>
            </a:r>
            <a:r>
              <a:rPr lang="zh-TW" altLang="en-US"/>
              <a:t> 課程                  </a:t>
            </a:r>
            <a:fld id="{44C17B34-3B2B-4648-8E11-108A0E01146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BEE157-F2A3-9A93-9707-9D296874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171177"/>
            <a:ext cx="10701092" cy="569052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5B001-787B-FFB5-6B2A-6EE1F388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65" y="872155"/>
            <a:ext cx="10701092" cy="5049254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09D2A5-33AF-B7F8-966B-BA582D5C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6473" y="6054635"/>
            <a:ext cx="6497076" cy="274320"/>
          </a:xfrm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AD842-DBB7-F5EA-1788-9FB8BD0F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5516" y="6053335"/>
            <a:ext cx="1071936" cy="274320"/>
          </a:xfrm>
        </p:spPr>
        <p:txBody>
          <a:bodyPr/>
          <a:lstStyle>
            <a:lvl1pPr algn="r">
              <a:defRPr b="1"/>
            </a:lvl1pPr>
          </a:lstStyle>
          <a:p>
            <a:pPr>
              <a:defRPr/>
            </a:pPr>
            <a:fld id="{A664C07F-1B4E-4B53-AA43-54279C4DA7C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EA2FAB7-23F0-91EE-3B46-AE9A0469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6" y="315250"/>
            <a:ext cx="1113651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2364DB-2433-6FEA-3E13-41BCDB0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587" y="2016034"/>
            <a:ext cx="1113652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42B31BD-0CB1-21AE-3C7D-ADF3F224F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588" y="6200738"/>
            <a:ext cx="246805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5ED0061-284E-1375-EBF5-3B69A491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3557" y="6200738"/>
            <a:ext cx="728834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86B3E7E-4EBB-C1F2-2727-E4DAE819A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5552" y="6200738"/>
            <a:ext cx="111555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4C17B34-3B2B-4648-8E11-108A0E01146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E3508-983E-3A58-294C-9FCE4E11E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</a:t>
            </a:r>
            <a:r>
              <a:rPr lang="en-US" altLang="zh-TW" dirty="0"/>
              <a:t>P</a:t>
            </a:r>
            <a:r>
              <a:rPr lang="zh-TW" altLang="en-US" dirty="0"/>
              <a:t>物件程式設計</a:t>
            </a:r>
          </a:p>
        </p:txBody>
      </p:sp>
    </p:spTree>
    <p:extLst>
      <p:ext uri="{BB962C8B-B14F-4D97-AF65-F5344CB8AC3E}">
        <p14:creationId xmlns:p14="http://schemas.microsoft.com/office/powerpoint/2010/main" val="403933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27AD2-7284-FA8E-9299-525F7ED1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解構子</a:t>
            </a:r>
            <a:r>
              <a:rPr lang="en-US" altLang="zh-TW"/>
              <a:t>(Destructor)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6FCDD-EC61-2471-A26D-9B23F337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/>
              <a:t>物件導向程式語言，在程式結束時會自動回收各物件所佔用的系統資源。不過，</a:t>
            </a:r>
            <a:r>
              <a:rPr lang="en-US" altLang="zh-TW"/>
              <a:t>PHP5</a:t>
            </a:r>
            <a:r>
              <a:rPr lang="zh-TW" altLang="en-US"/>
              <a:t>提供了「解構子」函數，可以在程式結束之前，在移除物件並釋放所用的系統資源時，執行解構子的程式。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</a:t>
            </a:r>
            <a:r>
              <a:rPr lang="en-US" altLang="zh-TW">
                <a:solidFill>
                  <a:srgbClr val="FF0000"/>
                </a:solidFill>
              </a:rPr>
              <a:t>Class </a:t>
            </a:r>
            <a:r>
              <a:rPr lang="zh-TW" altLang="en-US">
                <a:solidFill>
                  <a:srgbClr val="FF0000"/>
                </a:solidFill>
              </a:rPr>
              <a:t>類別名稱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</a:t>
            </a:r>
            <a:r>
              <a:rPr lang="zh-TW" altLang="en-US">
                <a:solidFill>
                  <a:srgbClr val="FF0000"/>
                </a:solidFill>
              </a:rPr>
              <a:t>類別程式執行區塊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function__destruct( )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  </a:t>
            </a:r>
            <a:r>
              <a:rPr lang="zh-TW" altLang="en-US">
                <a:solidFill>
                  <a:srgbClr val="FF0000"/>
                </a:solidFill>
              </a:rPr>
              <a:t>解構子程式執行區塊</a:t>
            </a:r>
            <a:r>
              <a:rPr lang="en-US" altLang="zh-TW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  }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35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38B59-5BF1-7AF8-64B7-3CAEA98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設定類別存取權限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65AFC-2C30-644A-194F-50A4B5E5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PHP</a:t>
            </a:r>
            <a:r>
              <a:rPr lang="zh-TW" altLang="en-US"/>
              <a:t>允許在建立類別時，加入「存取關鍵字」，以便設定屬性和方法的存取權限，關鍵字共有「</a:t>
            </a:r>
            <a:r>
              <a:rPr lang="en-US" altLang="zh-TW"/>
              <a:t>public</a:t>
            </a:r>
            <a:r>
              <a:rPr lang="zh-TW" altLang="en-US"/>
              <a:t>、</a:t>
            </a:r>
            <a:r>
              <a:rPr lang="en-US" altLang="zh-TW"/>
              <a:t>protected</a:t>
            </a:r>
            <a:r>
              <a:rPr lang="zh-TW" altLang="en-US"/>
              <a:t>、</a:t>
            </a:r>
            <a:r>
              <a:rPr lang="en-US" altLang="zh-TW"/>
              <a:t>private</a:t>
            </a:r>
            <a:r>
              <a:rPr lang="zh-TW" altLang="en-US"/>
              <a:t>和</a:t>
            </a:r>
            <a:r>
              <a:rPr lang="en-US" altLang="zh-TW"/>
              <a:t>static</a:t>
            </a:r>
            <a:r>
              <a:rPr lang="zh-TW" altLang="en-US"/>
              <a:t>」</a:t>
            </a:r>
            <a:r>
              <a:rPr lang="en-US" altLang="zh-TW"/>
              <a:t>4</a:t>
            </a:r>
            <a:r>
              <a:rPr lang="zh-TW" altLang="en-US"/>
              <a:t>個，存取關鍵字的指令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public</a:t>
            </a:r>
            <a:r>
              <a:rPr lang="zh-TW" altLang="en-US">
                <a:solidFill>
                  <a:srgbClr val="FF0000"/>
                </a:solidFill>
              </a:rPr>
              <a:t>：類別中的成員，可以在程式碼中的任何位置被呼叫或存取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protected:</a:t>
            </a:r>
            <a:r>
              <a:rPr lang="zh-TW" altLang="en-US">
                <a:solidFill>
                  <a:srgbClr val="FF0000"/>
                </a:solidFill>
              </a:rPr>
              <a:t>類別中的成員，只可以在同一類別或衍生子類別中被呼  叫或存取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private:</a:t>
            </a:r>
            <a:r>
              <a:rPr lang="zh-TW" altLang="en-US">
                <a:solidFill>
                  <a:srgbClr val="FF0000"/>
                </a:solidFill>
              </a:rPr>
              <a:t>類別中的成員，只可以在同一類別中被呼叫或存取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 static:</a:t>
            </a:r>
            <a:r>
              <a:rPr lang="zh-TW" altLang="en-US">
                <a:solidFill>
                  <a:srgbClr val="FF0000"/>
                </a:solidFill>
              </a:rPr>
              <a:t>如果宣告為</a:t>
            </a:r>
            <a:r>
              <a:rPr lang="en-US" altLang="zh-TW">
                <a:solidFill>
                  <a:srgbClr val="FF0000"/>
                </a:solidFill>
              </a:rPr>
              <a:t>static</a:t>
            </a:r>
            <a:r>
              <a:rPr lang="zh-TW" altLang="en-US">
                <a:solidFill>
                  <a:srgbClr val="FF0000"/>
                </a:solidFill>
              </a:rPr>
              <a:t>，主程式中可以直接呼叫或存取類別成員，而不用事先建立對應的物件實體。</a:t>
            </a: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         </a:t>
            </a:r>
            <a:r>
              <a:rPr lang="zh-TW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類別名稱</a:t>
            </a:r>
            <a:r>
              <a:rPr lang="en-US" altLang="zh-TW" sz="18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zh-TW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成員資料</a:t>
            </a:r>
            <a:r>
              <a:rPr lang="en-US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=</a:t>
            </a:r>
            <a:r>
              <a:rPr lang="zh-TW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屬性值；</a:t>
            </a:r>
          </a:p>
          <a:p>
            <a:pPr marL="0" indent="0">
              <a:buNone/>
            </a:pPr>
            <a:r>
              <a:rPr lang="en-US" altLang="zh-TW" sz="1800" kern="10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</a:t>
            </a:r>
            <a:r>
              <a:rPr lang="zh-TW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類別名稱</a:t>
            </a:r>
            <a:r>
              <a:rPr lang="en-US" altLang="zh-TW" sz="18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zh-TW" altLang="zh-TW" sz="1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成員函數（參數）；</a:t>
            </a:r>
          </a:p>
          <a:p>
            <a:pPr marL="0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1369D-866E-EEC6-5575-DCB923AC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使用類別，實體產生物件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54479-66DE-D8D5-7376-5A5EB090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產生第一個物件，由類別實例化而來，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</a:t>
            </a:r>
            <a:r>
              <a:rPr lang="en-US" altLang="zh-TW" dirty="0" err="1"/>
              <a:t>objStudent</a:t>
            </a:r>
            <a:r>
              <a:rPr lang="en-US" altLang="zh-TW" dirty="0"/>
              <a:t> = new Student(“s1234”,”</a:t>
            </a:r>
            <a:r>
              <a:rPr lang="zh-TW" altLang="en-US" dirty="0"/>
              <a:t>詹</a:t>
            </a:r>
            <a:r>
              <a:rPr lang="en-US" altLang="zh-TW" dirty="0"/>
              <a:t>xx”);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產生物件實例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$objStudent2 = new Student(“s1235”,”</a:t>
            </a:r>
            <a:r>
              <a:rPr lang="zh-TW" altLang="en-US" dirty="0"/>
              <a:t>王</a:t>
            </a:r>
            <a:r>
              <a:rPr lang="en-US" altLang="zh-TW" dirty="0"/>
              <a:t>xx”);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如果要使用註冊方法則，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</a:t>
            </a:r>
            <a:r>
              <a:rPr lang="en-US" altLang="zh-TW" dirty="0" err="1"/>
              <a:t>objStudent</a:t>
            </a:r>
            <a:r>
              <a:rPr lang="en-US" altLang="zh-TW" dirty="0"/>
              <a:t>-&gt;</a:t>
            </a:r>
            <a:r>
              <a:rPr lang="zh-TW" altLang="en-US" dirty="0"/>
              <a:t>註冊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使用物件方法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如果要使用物件的屬性則，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objStudent</a:t>
            </a:r>
            <a:r>
              <a:rPr lang="en-US" altLang="zh-TW" dirty="0"/>
              <a:t>-&gt;Name; //</a:t>
            </a:r>
            <a:r>
              <a:rPr lang="zh-TW" altLang="en-US" dirty="0"/>
              <a:t>列出</a:t>
            </a:r>
            <a:r>
              <a:rPr lang="en-US" altLang="zh-TW" dirty="0" err="1"/>
              <a:t>objStudent</a:t>
            </a:r>
            <a:r>
              <a:rPr lang="zh-TW" altLang="en-US" dirty="0"/>
              <a:t>物件屬性</a:t>
            </a:r>
            <a:r>
              <a:rPr lang="en-US" altLang="zh-TW" dirty="0"/>
              <a:t>Name</a:t>
            </a:r>
            <a:r>
              <a:rPr lang="zh-TW" altLang="en-US" dirty="0"/>
              <a:t>的內容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</a:t>
            </a:r>
            <a:r>
              <a:rPr lang="en-US" altLang="zh-TW" dirty="0" err="1"/>
              <a:t>objStudent</a:t>
            </a:r>
            <a:r>
              <a:rPr lang="en-US" altLang="zh-TW" dirty="0"/>
              <a:t>-&gt;Name=“</a:t>
            </a:r>
            <a:r>
              <a:rPr lang="zh-TW" altLang="en-US" dirty="0"/>
              <a:t>王</a:t>
            </a:r>
            <a:r>
              <a:rPr lang="en-US" altLang="zh-TW" dirty="0"/>
              <a:t>xx”;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指定</a:t>
            </a:r>
            <a:r>
              <a:rPr lang="en-US" altLang="zh-TW" dirty="0" err="1"/>
              <a:t>objStudent</a:t>
            </a:r>
            <a:r>
              <a:rPr lang="zh-TW" altLang="en-US" dirty="0"/>
              <a:t>物件屬性</a:t>
            </a:r>
            <a:r>
              <a:rPr lang="en-US" altLang="zh-TW" dirty="0"/>
              <a:t>Name</a:t>
            </a:r>
            <a:r>
              <a:rPr lang="zh-TW" altLang="en-US" dirty="0"/>
              <a:t>的內容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60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EDE3C-B6BF-C774-9286-5D9F784E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82893-6723-C9C3-6C4C-A078EE6B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PHP</a:t>
            </a:r>
            <a:r>
              <a:rPr lang="zh-TW" altLang="en-US" dirty="0"/>
              <a:t>類別只能繼承一個父類別，不支援多重繼承，而繼承只是擴充類別的功能</a:t>
            </a:r>
            <a:endParaRPr lang="en-US" altLang="zh-TW" dirty="0"/>
          </a:p>
          <a:p>
            <a:r>
              <a:rPr lang="zh-TW" altLang="en-US" dirty="0"/>
              <a:t>例如，以學生類別來說，如果學校中有包含特殊教育的學生，而這些學生多了一些行為，除了原本學生就有的行為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)</a:t>
            </a:r>
            <a:r>
              <a:rPr lang="zh-TW" altLang="en-US" dirty="0"/>
              <a:t>外，多了</a:t>
            </a:r>
            <a:r>
              <a:rPr lang="en-US" altLang="zh-TW" dirty="0"/>
              <a:t>”</a:t>
            </a:r>
            <a:r>
              <a:rPr lang="zh-TW" altLang="en-US" dirty="0"/>
              <a:t>學費補助</a:t>
            </a:r>
            <a:r>
              <a:rPr lang="en-US" altLang="zh-TW" dirty="0"/>
              <a:t>”</a:t>
            </a:r>
            <a:r>
              <a:rPr lang="zh-TW" altLang="en-US" dirty="0"/>
              <a:t>行為，這時我們可利用 類別繼承來產生特殊教育學生的類別。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class </a:t>
            </a:r>
            <a:r>
              <a:rPr lang="en-US" altLang="zh-TW" dirty="0" err="1"/>
              <a:t>specialStudent</a:t>
            </a:r>
            <a:r>
              <a:rPr lang="en-US" altLang="zh-TW" dirty="0"/>
              <a:t> extends Student {</a:t>
            </a:r>
          </a:p>
          <a:p>
            <a:pPr marL="0" indent="0">
              <a:buNone/>
            </a:pPr>
            <a:r>
              <a:rPr lang="en-US" altLang="zh-TW" dirty="0"/>
              <a:t>       public function subsidy() </a:t>
            </a:r>
          </a:p>
          <a:p>
            <a:pPr marL="0" indent="0">
              <a:buNone/>
            </a:pPr>
            <a:r>
              <a:rPr lang="en-US" altLang="zh-TW" dirty="0"/>
              <a:t>	      {</a:t>
            </a:r>
          </a:p>
          <a:p>
            <a:pPr marL="0" indent="0">
              <a:buNone/>
            </a:pPr>
            <a:r>
              <a:rPr lang="en-US" altLang="zh-TW" dirty="0"/>
              <a:t>	         echo $this-&gt;Name.”</a:t>
            </a:r>
            <a:r>
              <a:rPr lang="zh-TW" altLang="en-US" dirty="0"/>
              <a:t>補助成功</a:t>
            </a:r>
            <a:r>
              <a:rPr lang="en-US" altLang="zh-TW" dirty="0"/>
              <a:t>”;  </a:t>
            </a:r>
          </a:p>
          <a:p>
            <a:pPr marL="0" indent="0">
              <a:buNone/>
            </a:pPr>
            <a:r>
              <a:rPr lang="en-US" altLang="zh-TW" dirty="0"/>
              <a:t>	     	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10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3C6F8-FC53-80F0-1DB0-955DD1964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物件導向程式</a:t>
            </a:r>
          </a:p>
        </p:txBody>
      </p:sp>
    </p:spTree>
    <p:extLst>
      <p:ext uri="{BB962C8B-B14F-4D97-AF65-F5344CB8AC3E}">
        <p14:creationId xmlns:p14="http://schemas.microsoft.com/office/powerpoint/2010/main" val="322119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2A8BA-AA15-FB11-EF55-25A9A009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PDO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59047-7F2A-0F23-602B-90C201D1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</a:t>
            </a:r>
            <a:r>
              <a:rPr lang="en-US" altLang="zh-TW" dirty="0"/>
              <a:t>PHP</a:t>
            </a:r>
            <a:r>
              <a:rPr lang="zh-TW" altLang="en-US" dirty="0"/>
              <a:t>程式使用</a:t>
            </a:r>
            <a:r>
              <a:rPr lang="en-US" altLang="zh-TW" dirty="0"/>
              <a:t>PDO</a:t>
            </a:r>
            <a:r>
              <a:rPr lang="zh-TW" altLang="en-US" dirty="0"/>
              <a:t>元件來連結並使用資料庫，故必須將</a:t>
            </a:r>
            <a:r>
              <a:rPr lang="en-US" altLang="zh-TW" dirty="0"/>
              <a:t>PHP</a:t>
            </a:r>
            <a:r>
              <a:rPr lang="zh-TW" altLang="en-US" dirty="0"/>
              <a:t>內的</a:t>
            </a:r>
            <a:r>
              <a:rPr lang="en-US" altLang="zh-TW" dirty="0"/>
              <a:t>PDO</a:t>
            </a:r>
            <a:r>
              <a:rPr lang="zh-TW" altLang="en-US" dirty="0"/>
              <a:t>功能開啟</a:t>
            </a:r>
            <a:endParaRPr lang="en-US" altLang="zh-TW" dirty="0"/>
          </a:p>
          <a:p>
            <a:r>
              <a:rPr lang="zh-TW" altLang="en-US" dirty="0"/>
              <a:t>請於電腦</a:t>
            </a:r>
            <a:r>
              <a:rPr lang="en-US" altLang="zh-TW" dirty="0"/>
              <a:t>c:\windows</a:t>
            </a:r>
            <a:r>
              <a:rPr lang="zh-TW" altLang="en-US" dirty="0"/>
              <a:t>資料夾內找出</a:t>
            </a:r>
            <a:r>
              <a:rPr lang="en-US" altLang="zh-TW" dirty="0"/>
              <a:t>php.ini</a:t>
            </a:r>
            <a:r>
              <a:rPr lang="zh-TW" altLang="en-US" dirty="0"/>
              <a:t>資料檔，使用記事本打開後，找到以下兩資料列，並將星號*去除後存檔，並重新啟動</a:t>
            </a:r>
            <a:r>
              <a:rPr lang="en-US" altLang="zh-TW" dirty="0"/>
              <a:t>Apache</a:t>
            </a:r>
            <a:r>
              <a:rPr lang="zh-TW" altLang="en-US" dirty="0"/>
              <a:t>服務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extension=php_pdo.</a:t>
            </a:r>
            <a:r>
              <a:rPr lang="en-US" altLang="zh-TW"/>
              <a:t>dll // </a:t>
            </a:r>
            <a:r>
              <a:rPr lang="zh-TW" altLang="en-US" dirty="0"/>
              <a:t>只能使用於</a:t>
            </a:r>
            <a:r>
              <a:rPr lang="en-US" altLang="zh-TW" dirty="0"/>
              <a:t> </a:t>
            </a:r>
            <a:r>
              <a:rPr lang="en-US" altLang="zh-TW" dirty="0" err="1"/>
              <a:t>php</a:t>
            </a:r>
            <a:r>
              <a:rPr lang="en-US" altLang="zh-TW" dirty="0"/>
              <a:t> 5.3</a:t>
            </a:r>
            <a:r>
              <a:rPr lang="zh-TW" altLang="en-US" dirty="0"/>
              <a:t> 版本以下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extension=php_pdo_mysql.dll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22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03EFF-2E11-ED8F-6D58-28F12EB6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物件導向範例程式說明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6C462-1274-1C62-F4BA-A005EBE0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1.DatabaseManager.php</a:t>
            </a:r>
          </a:p>
          <a:p>
            <a:pPr lvl="1"/>
            <a:r>
              <a:rPr lang="zh-TW" altLang="en-US" dirty="0"/>
              <a:t>資料庫管理類別</a:t>
            </a:r>
            <a:endParaRPr lang="en-US" altLang="zh-TW" dirty="0"/>
          </a:p>
          <a:p>
            <a:pPr lvl="2"/>
            <a:r>
              <a:rPr lang="zh-TW" altLang="en-US" dirty="0"/>
              <a:t>請注意第一次要設定資料庫連結資訊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D2BC87-D006-1BD6-E7B7-071508A6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95" y="2177653"/>
            <a:ext cx="552527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F3028-AF4C-80BE-8BBA-186CC738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物件導向範例程式說明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92828-A465-DA9D-4304-AA88B46F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2.ManagerStation.php</a:t>
            </a:r>
          </a:p>
          <a:p>
            <a:pPr lvl="1"/>
            <a:r>
              <a:rPr lang="zh-TW" altLang="en-US" dirty="0"/>
              <a:t>狀態管理類別</a:t>
            </a:r>
            <a:r>
              <a:rPr lang="en-US" altLang="zh-TW" dirty="0"/>
              <a:t>:</a:t>
            </a:r>
            <a:r>
              <a:rPr lang="zh-TW" altLang="en-US" dirty="0"/>
              <a:t>包含檔案處理、頁面處理等方法</a:t>
            </a:r>
            <a:endParaRPr lang="en-US" altLang="zh-TW" dirty="0"/>
          </a:p>
          <a:p>
            <a:r>
              <a:rPr lang="en-US" altLang="zh-TW" dirty="0"/>
              <a:t>3.Global.php</a:t>
            </a:r>
          </a:p>
          <a:p>
            <a:pPr lvl="1"/>
            <a:r>
              <a:rPr lang="zh-TW" altLang="en-US" dirty="0"/>
              <a:t>會用的全域變數放進這裡</a:t>
            </a:r>
            <a:endParaRPr lang="en-US" altLang="zh-TW" dirty="0"/>
          </a:p>
          <a:p>
            <a:r>
              <a:rPr lang="en-US" altLang="zh-TW" dirty="0"/>
              <a:t>4.clsMember.php</a:t>
            </a:r>
          </a:p>
          <a:p>
            <a:pPr lvl="1"/>
            <a:r>
              <a:rPr lang="zh-TW" altLang="en-US" dirty="0"/>
              <a:t>帳號密碼登錄時所使用的類別</a:t>
            </a:r>
            <a:endParaRPr lang="en-US" altLang="zh-TW" dirty="0"/>
          </a:p>
          <a:p>
            <a:r>
              <a:rPr lang="en-US" altLang="zh-TW" dirty="0"/>
              <a:t>5.clsMembers.php</a:t>
            </a:r>
          </a:p>
          <a:p>
            <a:pPr lvl="1"/>
            <a:r>
              <a:rPr lang="zh-TW" altLang="en-US" dirty="0"/>
              <a:t>會員資料管理程式所使用的類別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163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F159F-40C0-F472-5D6E-12DE027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Member.php</a:t>
            </a:r>
            <a:r>
              <a:rPr lang="zh-TW" altLang="en-US" dirty="0"/>
              <a:t>程式為範例產生課程管理程式</a:t>
            </a:r>
            <a:r>
              <a:rPr lang="en-US" altLang="zh-TW" dirty="0" err="1"/>
              <a:t>Course.php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0136-3F1A-0322-856A-8FBAADC0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1.</a:t>
            </a:r>
            <a:r>
              <a:rPr lang="zh-TW" altLang="en-US" dirty="0">
                <a:latin typeface="Consolas" panose="020B0609020204030204" pitchFamily="49" charset="0"/>
              </a:rPr>
              <a:t>於</a:t>
            </a:r>
            <a:r>
              <a:rPr lang="en-US" altLang="zh-TW" dirty="0" err="1"/>
              <a:t>Header.php</a:t>
            </a:r>
            <a:r>
              <a:rPr lang="zh-TW" altLang="en-US" dirty="0"/>
              <a:t>表頭檔</a:t>
            </a:r>
            <a:r>
              <a:rPr lang="zh-TW" altLang="en-US" dirty="0">
                <a:latin typeface="Consolas" panose="020B0609020204030204" pitchFamily="49" charset="0"/>
              </a:rPr>
              <a:t>加上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&lt;li style=“margin-top:5px;”&gt;&lt;a class=“&lt;?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php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if ($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tempFile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== “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course.php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”) echo ‘selected’; ?&gt;”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=“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course.php?mode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=browse”&gt;</a:t>
            </a:r>
            <a:r>
              <a:rPr lang="zh-TW" altLang="en-US" sz="2000" b="0" dirty="0">
                <a:effectLst/>
                <a:latin typeface="Consolas" panose="020B0609020204030204" pitchFamily="49" charset="0"/>
              </a:rPr>
              <a:t>課程管理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&lt;/a&gt;&lt;/li&gt;</a:t>
            </a:r>
          </a:p>
          <a:p>
            <a:pPr marL="0" indent="0">
              <a:buNone/>
            </a:pPr>
            <a:endParaRPr lang="en-US" altLang="zh-TW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2.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將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Member.php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另存新檔為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Course.php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3.</a:t>
            </a:r>
            <a:r>
              <a:rPr lang="zh-TW" altLang="en-US" dirty="0">
                <a:latin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</a:rPr>
              <a:t>Course.php</a:t>
            </a:r>
            <a:r>
              <a:rPr lang="zh-TW" altLang="en-US" dirty="0">
                <a:latin typeface="Consolas" panose="020B0609020204030204" pitchFamily="49" charset="0"/>
              </a:rPr>
              <a:t>，</a:t>
            </a:r>
            <a:r>
              <a:rPr lang="zh-TW" altLang="en-US" dirty="0"/>
              <a:t>使用文字</a:t>
            </a:r>
            <a:r>
              <a:rPr lang="en-US" altLang="zh-TW" dirty="0"/>
              <a:t>“Couse”</a:t>
            </a:r>
            <a:r>
              <a:rPr lang="zh-TW" altLang="en-US" dirty="0"/>
              <a:t>取代文字</a:t>
            </a:r>
            <a:r>
              <a:rPr lang="en-US" altLang="zh-TW" dirty="0"/>
              <a:t>”Members”</a:t>
            </a:r>
            <a:endParaRPr lang="zh-TW" altLang="en-US" dirty="0"/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4.</a:t>
            </a:r>
            <a:r>
              <a:rPr lang="zh-TW" altLang="en-US" dirty="0">
                <a:latin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</a:rPr>
              <a:t>Course.php</a:t>
            </a:r>
            <a:r>
              <a:rPr lang="zh-TW" altLang="en-US" dirty="0">
                <a:latin typeface="Consolas" panose="020B0609020204030204" pitchFamily="49" charset="0"/>
              </a:rPr>
              <a:t>，</a:t>
            </a:r>
            <a:r>
              <a:rPr lang="zh-TW" altLang="en-US" dirty="0"/>
              <a:t>使用文字</a:t>
            </a:r>
            <a:r>
              <a:rPr lang="en-US" altLang="zh-TW" dirty="0"/>
              <a:t>“mid”</a:t>
            </a:r>
            <a:r>
              <a:rPr lang="zh-TW" altLang="en-US" dirty="0"/>
              <a:t>取代文字</a:t>
            </a:r>
            <a:r>
              <a:rPr lang="en-US" altLang="zh-TW" dirty="0"/>
              <a:t>”mid”</a:t>
            </a:r>
            <a:endParaRPr lang="zh-TW" altLang="en-US" dirty="0"/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內容版面配置區 10">
            <a:extLst>
              <a:ext uri="{FF2B5EF4-FFF2-40B4-BE49-F238E27FC236}">
                <a16:creationId xmlns:a16="http://schemas.microsoft.com/office/drawing/2014/main" id="{8980AFC5-FF75-8E44-D3FC-FA09162B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4" y="3572431"/>
            <a:ext cx="3553321" cy="9526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114762-425C-BDF6-02C6-763C89D1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13" y="4968776"/>
            <a:ext cx="4324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F159F-40C0-F472-5D6E-12DE027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Member.php</a:t>
            </a:r>
            <a:r>
              <a:rPr lang="zh-TW" altLang="en-US" dirty="0"/>
              <a:t>程式為範例產生課程管理程式</a:t>
            </a:r>
            <a:r>
              <a:rPr lang="en-US" altLang="zh-TW" dirty="0" err="1"/>
              <a:t>Course.php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0136-3F1A-0322-856A-8FBAADC0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5.</a:t>
            </a:r>
            <a:r>
              <a:rPr lang="zh-TW" altLang="en-US" dirty="0">
                <a:latin typeface="Consolas" panose="020B0609020204030204" pitchFamily="49" charset="0"/>
              </a:rPr>
              <a:t>於</a:t>
            </a:r>
            <a:r>
              <a:rPr lang="en-US" altLang="zh-TW" dirty="0" err="1">
                <a:latin typeface="Consolas" panose="020B0609020204030204" pitchFamily="49" charset="0"/>
              </a:rPr>
              <a:t>Course.php</a:t>
            </a:r>
            <a:r>
              <a:rPr lang="zh-TW" altLang="en-US" dirty="0">
                <a:latin typeface="Consolas" panose="020B0609020204030204" pitchFamily="49" charset="0"/>
              </a:rPr>
              <a:t>，將文字“會員管理文字</a:t>
            </a:r>
            <a:r>
              <a:rPr lang="en-US" altLang="zh-TW" dirty="0">
                <a:latin typeface="Consolas" panose="020B0609020204030204" pitchFamily="49" charset="0"/>
              </a:rPr>
              <a:t>”</a:t>
            </a:r>
            <a:r>
              <a:rPr lang="zh-TW" altLang="en-US" dirty="0">
                <a:latin typeface="Consolas" panose="020B0609020204030204" pitchFamily="49" charset="0"/>
              </a:rPr>
              <a:t>改為”課程管理</a:t>
            </a:r>
            <a:r>
              <a:rPr lang="en-US" altLang="zh-TW" dirty="0">
                <a:latin typeface="Consolas" panose="020B0609020204030204" pitchFamily="49" charset="0"/>
              </a:rPr>
              <a:t>”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ThisPageName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= “</a:t>
            </a:r>
            <a:r>
              <a:rPr lang="zh-TW" altLang="en-US" sz="2000" b="0" dirty="0">
                <a:effectLst/>
                <a:latin typeface="Consolas" panose="020B0609020204030204" pitchFamily="49" charset="0"/>
              </a:rPr>
              <a:t>課程管理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6.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更改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Course.php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內，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html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表單標籤與欄位名稱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B0C8AC-74C0-035C-7EF8-26D6901A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3" y="2377885"/>
            <a:ext cx="8343019" cy="39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BACB9-9298-BDEA-50E5-530855DB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1141-D4E1-ED27-CDDC-D4DF4452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PHP</a:t>
            </a:r>
            <a:r>
              <a:rPr lang="zh-TW" altLang="en-US"/>
              <a:t>雖說是在</a:t>
            </a:r>
            <a:r>
              <a:rPr lang="en-US" altLang="zh-TW"/>
              <a:t>HTML</a:t>
            </a:r>
            <a:r>
              <a:rPr lang="zh-TW" altLang="en-US"/>
              <a:t>中的一種</a:t>
            </a:r>
            <a:r>
              <a:rPr lang="en-US" altLang="zh-TW"/>
              <a:t>Script</a:t>
            </a:r>
            <a:r>
              <a:rPr lang="zh-TW" altLang="en-US"/>
              <a:t>語言，但他也是一個物件導向語言。物件導向程式設計</a:t>
            </a:r>
            <a:r>
              <a:rPr lang="en-US" altLang="zh-TW"/>
              <a:t>(OOP:Object-Oriented Programming)</a:t>
            </a:r>
            <a:r>
              <a:rPr lang="zh-TW" altLang="en-US"/>
              <a:t>是當前程式語言的發展主流，它更符合人類</a:t>
            </a:r>
            <a:r>
              <a:rPr lang="en-US" altLang="zh-TW"/>
              <a:t>『</a:t>
            </a:r>
            <a:r>
              <a:rPr lang="zh-TW" altLang="en-US"/>
              <a:t>跳動式</a:t>
            </a:r>
            <a:r>
              <a:rPr lang="en-US" altLang="zh-TW"/>
              <a:t>』</a:t>
            </a:r>
            <a:r>
              <a:rPr lang="zh-TW" altLang="en-US"/>
              <a:t>的思考模式</a:t>
            </a:r>
            <a:r>
              <a:rPr lang="en-US" altLang="zh-TW"/>
              <a:t>!</a:t>
            </a:r>
            <a:r>
              <a:rPr lang="zh-TW" altLang="en-US"/>
              <a:t>不過，對於已熟悉結構化（一個命令、一個動作）程式語言的人而言，因為思考模式的改變，確實需要花點時間來適應。</a:t>
            </a:r>
          </a:p>
          <a:p>
            <a:r>
              <a:rPr lang="zh-TW" altLang="en-US"/>
              <a:t>物件，從某個角度來看，可以看做是一種函式庫的延伸</a:t>
            </a:r>
          </a:p>
          <a:p>
            <a:r>
              <a:rPr lang="zh-TW" altLang="en-US"/>
              <a:t>在函數階段，我們仍停留在因應需要而設計的階段。</a:t>
            </a:r>
          </a:p>
          <a:p>
            <a:r>
              <a:rPr lang="zh-TW" altLang="en-US"/>
              <a:t>而物件乃是以整個完整工作內容</a:t>
            </a:r>
            <a:r>
              <a:rPr lang="en-US" altLang="zh-TW"/>
              <a:t>(</a:t>
            </a:r>
            <a:r>
              <a:rPr lang="zh-TW" altLang="en-US"/>
              <a:t>稱為：類別</a:t>
            </a:r>
            <a:r>
              <a:rPr lang="en-US" altLang="zh-TW"/>
              <a:t>)</a:t>
            </a:r>
            <a:r>
              <a:rPr lang="zh-TW" altLang="en-US"/>
              <a:t>為考量，它提供一個完整工作內容的所有「可能」需求功能</a:t>
            </a:r>
            <a:r>
              <a:rPr lang="en-US" altLang="zh-TW"/>
              <a:t>(</a:t>
            </a:r>
            <a:r>
              <a:rPr lang="zh-TW" altLang="en-US"/>
              <a:t>物件</a:t>
            </a:r>
            <a:r>
              <a:rPr lang="en-US" altLang="zh-TW"/>
              <a:t>)</a:t>
            </a:r>
            <a:r>
              <a:rPr lang="zh-TW" altLang="en-US"/>
              <a:t>，每一個功能給予一個名稱，當需用某項功能時，只須呼叫「功能名稱」即可，（對於用不到的項目，也就不管它）。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0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F159F-40C0-F472-5D6E-12DE027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Member.php</a:t>
            </a:r>
            <a:r>
              <a:rPr lang="zh-TW" altLang="en-US" dirty="0"/>
              <a:t>程式為範例產生課程管理程式</a:t>
            </a:r>
            <a:r>
              <a:rPr lang="en-US" altLang="zh-TW" dirty="0" err="1"/>
              <a:t>Course.php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0136-3F1A-0322-856A-8FBAADC0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7.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更改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Course.php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內，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html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查</a:t>
            </a:r>
            <a:r>
              <a:rPr lang="zh-TW" altLang="en-US" dirty="0">
                <a:latin typeface="Consolas" panose="020B0609020204030204" pitchFamily="49" charset="0"/>
              </a:rPr>
              <a:t>尋選項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標籤</a:t>
            </a:r>
            <a:r>
              <a:rPr lang="zh-TW" altLang="en-US" dirty="0">
                <a:latin typeface="Consolas" panose="020B0609020204030204" pitchFamily="49" charset="0"/>
              </a:rPr>
              <a:t>名稱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與選項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value</a:t>
            </a: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4180D1-EA18-2E9C-2CA0-05A62DA9B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59" y="1736203"/>
            <a:ext cx="7213752" cy="16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9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F159F-40C0-F472-5D6E-12DE027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Member.php</a:t>
            </a:r>
            <a:r>
              <a:rPr lang="zh-TW" altLang="en-US" dirty="0"/>
              <a:t>程式為範例產生課程管理程式</a:t>
            </a:r>
            <a:r>
              <a:rPr lang="en-US" altLang="zh-TW" dirty="0" err="1"/>
              <a:t>Course.php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0136-3F1A-0322-856A-8FBAADC0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8.</a:t>
            </a:r>
            <a:r>
              <a:rPr lang="zh-TW" altLang="en-US" dirty="0"/>
              <a:t>將</a:t>
            </a:r>
            <a:r>
              <a:rPr lang="en-US" altLang="zh-TW" dirty="0" err="1"/>
              <a:t>clsMembers.php</a:t>
            </a:r>
            <a:r>
              <a:rPr lang="zh-TW" altLang="en-US" dirty="0"/>
              <a:t>另存新檔為</a:t>
            </a:r>
            <a:r>
              <a:rPr lang="en-US" altLang="zh-TW" dirty="0" err="1"/>
              <a:t>clsCourse.php</a:t>
            </a:r>
            <a:r>
              <a:rPr lang="zh-TW" altLang="en-US" dirty="0"/>
              <a:t>，且修改</a:t>
            </a:r>
            <a:r>
              <a:rPr lang="en-US" altLang="zh-TW" dirty="0" err="1"/>
              <a:t>clsCourse.php</a:t>
            </a:r>
            <a:r>
              <a:rPr lang="zh-TW" altLang="en-US" dirty="0"/>
              <a:t>內資料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$this-&gt;</a:t>
            </a:r>
            <a:r>
              <a:rPr lang="en-US" altLang="zh-TW" dirty="0" err="1"/>
              <a:t>tableName</a:t>
            </a:r>
            <a:r>
              <a:rPr lang="en-US" altLang="zh-TW" dirty="0"/>
              <a:t>=“</a:t>
            </a:r>
            <a:r>
              <a:rPr lang="zh-TW" altLang="en-US" dirty="0"/>
              <a:t>課程資料表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$this-&gt;</a:t>
            </a:r>
            <a:r>
              <a:rPr lang="en-US" altLang="zh-TW" dirty="0" err="1"/>
              <a:t>keyColumn</a:t>
            </a:r>
            <a:r>
              <a:rPr lang="en-US" altLang="zh-TW" dirty="0"/>
              <a:t>= “</a:t>
            </a:r>
            <a:r>
              <a:rPr lang="zh-TW" altLang="en-US" dirty="0"/>
              <a:t>主要索引欄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$this-&gt;columns = array(</a:t>
            </a:r>
          </a:p>
          <a:p>
            <a:pPr marL="0" indent="0">
              <a:buNone/>
            </a:pPr>
            <a:r>
              <a:rPr lang="zh-TW" altLang="en-US" dirty="0"/>
              <a:t>欄位名稱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,</a:t>
            </a:r>
            <a:r>
              <a:rPr lang="zh-TW" altLang="en-US" dirty="0"/>
              <a:t>分開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$this-&gt;</a:t>
            </a:r>
            <a:r>
              <a:rPr lang="en-US" altLang="zh-TW" dirty="0" err="1"/>
              <a:t>columnsChinese</a:t>
            </a:r>
            <a:r>
              <a:rPr lang="en-US" altLang="zh-TW" dirty="0"/>
              <a:t> = array(</a:t>
            </a:r>
          </a:p>
          <a:p>
            <a:pPr marL="0" indent="0">
              <a:buNone/>
            </a:pPr>
            <a:r>
              <a:rPr lang="zh-TW" altLang="en-US" dirty="0"/>
              <a:t>欄位名稱與中文對照使用</a:t>
            </a:r>
            <a:r>
              <a:rPr lang="en-US" altLang="zh-TW" dirty="0"/>
              <a:t>,</a:t>
            </a:r>
            <a:r>
              <a:rPr lang="zh-TW" altLang="en-US" dirty="0"/>
              <a:t>分開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A1E016-3320-306B-0D5C-A4A7E0ED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09" y="1479891"/>
            <a:ext cx="494416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447799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53012" y="2228260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PHP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40750" y="3962792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TW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</a:t>
            </a:r>
            <a:r>
              <a:rPr lang="zh-TW" altLang="en-US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 </a:t>
            </a:r>
            <a:r>
              <a:rPr lang="en-US" altLang="zh-TW" sz="4800" spc="-1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YOU</a:t>
            </a:r>
            <a:endParaRPr lang="zh-CN" altLang="en-US" sz="4800" spc="-1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FC62-ED3A-C0FA-F0DA-B904535D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7F119-30F2-10D8-41C2-AA647980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(Object-Oriented) </a:t>
            </a:r>
            <a:r>
              <a:rPr lang="zh-TW" altLang="en-US" dirty="0"/>
              <a:t>之觀念起源於模擬語言，以物件模式描述真實系統，並將「資料抽象化」、「封裝」 、 「繼承」與「同名異式」的觀念融入系統開發中。</a:t>
            </a:r>
            <a:endParaRPr lang="en-US" altLang="zh-TW" dirty="0"/>
          </a:p>
          <a:p>
            <a:r>
              <a:rPr lang="zh-TW" altLang="en-US" dirty="0"/>
              <a:t>以程式角度來說，物件是資料與此資料相關操作結合在一起的組合體</a:t>
            </a:r>
            <a:endParaRPr lang="en-US" altLang="zh-TW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4A6BD05B-EEC8-6F1B-A1CE-92A71D005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603927"/>
              </p:ext>
            </p:extLst>
          </p:nvPr>
        </p:nvGraphicFramePr>
        <p:xfrm>
          <a:off x="2880413" y="2894029"/>
          <a:ext cx="5066384" cy="3338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2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ECFDD-0491-2B86-0BF2-7C7446A7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EA04E-0C8D-0C22-CD12-135AF818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物件導向嚇跑了很多的開發者，因為它帶引入了一些新的語法，並且一看就知道比直譯程式</a:t>
            </a:r>
            <a:r>
              <a:rPr lang="en-US" altLang="zh-TW" dirty="0"/>
              <a:t>(procedural)</a:t>
            </a:r>
            <a:r>
              <a:rPr lang="zh-TW" altLang="en-US" dirty="0"/>
              <a:t>還複雜。但是，其實仔細了解一下，物件導向實際上是一種非常直觀且是簡化程式最好的方法。</a:t>
            </a:r>
          </a:p>
          <a:p>
            <a:r>
              <a:rPr lang="zh-TW" altLang="en-US" dirty="0"/>
              <a:t>物件 </a:t>
            </a:r>
            <a:r>
              <a:rPr lang="en-US" altLang="zh-TW" dirty="0"/>
              <a:t>(Object) </a:t>
            </a:r>
            <a:r>
              <a:rPr lang="zh-TW" altLang="en-US" dirty="0"/>
              <a:t>是物件導向的基本思維單位，為具有狀態 </a:t>
            </a:r>
            <a:r>
              <a:rPr lang="en-US" altLang="zh-TW" dirty="0"/>
              <a:t>(State)</a:t>
            </a:r>
            <a:r>
              <a:rPr lang="zh-TW" altLang="en-US" dirty="0"/>
              <a:t>、行為 </a:t>
            </a:r>
            <a:r>
              <a:rPr lang="en-US" altLang="zh-TW" dirty="0"/>
              <a:t>(Behavior) </a:t>
            </a:r>
            <a:r>
              <a:rPr lang="zh-TW" altLang="en-US" dirty="0"/>
              <a:t>與識別 </a:t>
            </a:r>
            <a:r>
              <a:rPr lang="en-US" altLang="zh-TW" dirty="0"/>
              <a:t>(Identity) </a:t>
            </a:r>
            <a:r>
              <a:rPr lang="zh-TW" altLang="en-US" dirty="0"/>
              <a:t>的實體 </a:t>
            </a:r>
            <a:r>
              <a:rPr lang="en-US" altLang="zh-TW" dirty="0"/>
              <a:t>(Entity) </a:t>
            </a:r>
            <a:r>
              <a:rPr lang="zh-TW" altLang="en-US" dirty="0"/>
              <a:t>或抽象化概念 </a:t>
            </a:r>
            <a:r>
              <a:rPr lang="en-US" altLang="zh-TW" dirty="0"/>
              <a:t>(Abstract Concept)</a:t>
            </a:r>
            <a:r>
              <a:rPr lang="zh-TW" altLang="en-US" dirty="0"/>
              <a:t>，其行為會影響其狀態。</a:t>
            </a:r>
          </a:p>
          <a:p>
            <a:r>
              <a:rPr lang="zh-TW" altLang="en-US" dirty="0"/>
              <a:t>物件包括：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屬性 </a:t>
            </a:r>
            <a:r>
              <a:rPr lang="en-US" altLang="zh-TW" dirty="0">
                <a:solidFill>
                  <a:srgbClr val="FF0000"/>
                </a:solidFill>
              </a:rPr>
              <a:t>(Attributes)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操作 </a:t>
            </a:r>
            <a:r>
              <a:rPr lang="en-US" altLang="zh-TW" dirty="0">
                <a:solidFill>
                  <a:srgbClr val="FF0000"/>
                </a:solidFill>
              </a:rPr>
              <a:t>(Operations) </a:t>
            </a:r>
            <a:r>
              <a:rPr lang="zh-TW" altLang="en-US" dirty="0">
                <a:solidFill>
                  <a:srgbClr val="FF0000"/>
                </a:solidFill>
              </a:rPr>
              <a:t>或稱方法 </a:t>
            </a:r>
            <a:r>
              <a:rPr lang="en-US" altLang="zh-TW" dirty="0">
                <a:solidFill>
                  <a:srgbClr val="FF0000"/>
                </a:solidFill>
              </a:rPr>
              <a:t>(Methods)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4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C0DCF-857E-5ECC-15D5-E2F87939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1EC03-6559-3B34-00AF-367DBD31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類別 </a:t>
            </a:r>
            <a:r>
              <a:rPr lang="en-US" altLang="zh-TW" dirty="0"/>
              <a:t>(Class) </a:t>
            </a:r>
            <a:r>
              <a:rPr lang="zh-TW" altLang="en-US" dirty="0"/>
              <a:t>為具有相同結構及行為之物件所組成的集合。一個類別是一種定義</a:t>
            </a:r>
            <a:r>
              <a:rPr lang="en-US" altLang="zh-TW" dirty="0"/>
              <a:t>(Definition)</a:t>
            </a:r>
            <a:r>
              <a:rPr lang="zh-TW" altLang="en-US" dirty="0"/>
              <a:t>、樣版</a:t>
            </a:r>
            <a:r>
              <a:rPr lang="en-US" altLang="zh-TW" dirty="0"/>
              <a:t>(Template) </a:t>
            </a:r>
            <a:r>
              <a:rPr lang="zh-TW" altLang="en-US" dirty="0"/>
              <a:t>或模型 </a:t>
            </a:r>
            <a:r>
              <a:rPr lang="en-US" altLang="zh-TW" dirty="0"/>
              <a:t>(Mold)</a:t>
            </a:r>
            <a:r>
              <a:rPr lang="zh-TW" altLang="en-US" dirty="0"/>
              <a:t>，是許多物件共同特徵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例如屬性、操作和語意</a:t>
            </a:r>
            <a:r>
              <a:rPr lang="en-US" altLang="zh-TW" dirty="0"/>
              <a:t>)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一種描述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類別為物件經抽象化</a:t>
            </a:r>
            <a:r>
              <a:rPr lang="en-US" altLang="zh-TW" dirty="0"/>
              <a:t>(Abstraction) </a:t>
            </a:r>
            <a:r>
              <a:rPr lang="zh-TW" altLang="en-US" dirty="0"/>
              <a:t>所得的結果，剔除物件間的差異，並僅考慮其相同性質後，將這些物件組成一個群體稱為類別。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64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4B12C-4581-73F9-1D31-1F3752F2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7DFED-2A58-93A4-AE48-584BCD74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/>
              <a:t> </a:t>
            </a:r>
            <a:r>
              <a:rPr lang="en-US" altLang="zh-TW"/>
              <a:t>class </a:t>
            </a:r>
            <a:r>
              <a:rPr lang="zh-TW" altLang="en-US"/>
              <a:t>類別名稱</a:t>
            </a:r>
          </a:p>
          <a:p>
            <a:r>
              <a:rPr lang="zh-TW" altLang="en-US"/>
              <a:t>  </a:t>
            </a:r>
            <a:r>
              <a:rPr lang="en-US" altLang="zh-TW"/>
              <a:t>{</a:t>
            </a:r>
          </a:p>
          <a:p>
            <a:r>
              <a:rPr lang="en-US" altLang="zh-TW"/>
              <a:t>     var  $</a:t>
            </a:r>
            <a:r>
              <a:rPr lang="zh-TW" altLang="en-US"/>
              <a:t>變數 </a:t>
            </a:r>
            <a:r>
              <a:rPr lang="en-US" altLang="zh-TW"/>
              <a:t>A;</a:t>
            </a:r>
          </a:p>
          <a:p>
            <a:r>
              <a:rPr lang="en-US" altLang="zh-TW"/>
              <a:t>     var  $</a:t>
            </a:r>
            <a:r>
              <a:rPr lang="zh-TW" altLang="en-US"/>
              <a:t>變數 </a:t>
            </a:r>
            <a:r>
              <a:rPr lang="en-US" altLang="zh-TW"/>
              <a:t>B;</a:t>
            </a:r>
          </a:p>
          <a:p>
            <a:r>
              <a:rPr lang="en-US" altLang="zh-TW"/>
              <a:t>     function </a:t>
            </a:r>
            <a:r>
              <a:rPr lang="zh-TW" altLang="en-US"/>
              <a:t>名稱</a:t>
            </a:r>
            <a:r>
              <a:rPr lang="en-US" altLang="zh-TW"/>
              <a:t>1($</a:t>
            </a:r>
            <a:r>
              <a:rPr lang="zh-TW" altLang="en-US"/>
              <a:t>參數</a:t>
            </a:r>
            <a:r>
              <a:rPr lang="en-US" altLang="zh-TW"/>
              <a:t>1[,$</a:t>
            </a:r>
            <a:r>
              <a:rPr lang="zh-TW" altLang="en-US"/>
              <a:t>參數</a:t>
            </a:r>
            <a:r>
              <a:rPr lang="en-US" altLang="zh-TW"/>
              <a:t>2,…] )</a:t>
            </a:r>
          </a:p>
          <a:p>
            <a:r>
              <a:rPr lang="en-US" altLang="zh-TW"/>
              <a:t>     {</a:t>
            </a:r>
          </a:p>
          <a:p>
            <a:r>
              <a:rPr lang="en-US" altLang="zh-TW"/>
              <a:t>       </a:t>
            </a:r>
            <a:r>
              <a:rPr lang="zh-TW" altLang="en-US"/>
              <a:t>名稱</a:t>
            </a:r>
            <a:r>
              <a:rPr lang="en-US" altLang="zh-TW"/>
              <a:t>1</a:t>
            </a:r>
            <a:r>
              <a:rPr lang="zh-TW" altLang="en-US"/>
              <a:t>程式執行區域</a:t>
            </a:r>
            <a:r>
              <a:rPr lang="en-US" altLang="zh-TW"/>
              <a:t>;($this-&gt;A)</a:t>
            </a:r>
          </a:p>
          <a:p>
            <a:r>
              <a:rPr lang="en-US" altLang="zh-TW"/>
              <a:t>     }</a:t>
            </a:r>
          </a:p>
          <a:p>
            <a:r>
              <a:rPr lang="en-US" altLang="zh-TW"/>
              <a:t>     function </a:t>
            </a:r>
            <a:r>
              <a:rPr lang="zh-TW" altLang="en-US"/>
              <a:t>名稱</a:t>
            </a:r>
            <a:r>
              <a:rPr lang="en-US" altLang="zh-TW"/>
              <a:t>2($</a:t>
            </a:r>
            <a:r>
              <a:rPr lang="zh-TW" altLang="en-US"/>
              <a:t>參數</a:t>
            </a:r>
            <a:r>
              <a:rPr lang="en-US" altLang="zh-TW"/>
              <a:t>1[,$</a:t>
            </a:r>
            <a:r>
              <a:rPr lang="zh-TW" altLang="en-US"/>
              <a:t>參數</a:t>
            </a:r>
            <a:r>
              <a:rPr lang="en-US" altLang="zh-TW"/>
              <a:t>2,…])</a:t>
            </a:r>
          </a:p>
          <a:p>
            <a:r>
              <a:rPr lang="en-US" altLang="zh-TW"/>
              <a:t>     {</a:t>
            </a:r>
          </a:p>
          <a:p>
            <a:r>
              <a:rPr lang="en-US" altLang="zh-TW"/>
              <a:t>       </a:t>
            </a:r>
            <a:r>
              <a:rPr lang="zh-TW" altLang="en-US"/>
              <a:t>名稱</a:t>
            </a:r>
            <a:r>
              <a:rPr lang="en-US" altLang="zh-TW"/>
              <a:t>2</a:t>
            </a:r>
            <a:r>
              <a:rPr lang="zh-TW" altLang="en-US"/>
              <a:t>程式執行區域</a:t>
            </a:r>
            <a:r>
              <a:rPr lang="en-US" altLang="zh-TW"/>
              <a:t>;</a:t>
            </a:r>
          </a:p>
          <a:p>
            <a:r>
              <a:rPr lang="en-US" altLang="zh-TW"/>
              <a:t>     }</a:t>
            </a:r>
          </a:p>
          <a:p>
            <a:r>
              <a:rPr lang="en-US" altLang="zh-TW"/>
              <a:t>            </a:t>
            </a:r>
          </a:p>
          <a:p>
            <a:endParaRPr lang="en-US" altLang="zh-TW"/>
          </a:p>
          <a:p>
            <a:r>
              <a:rPr lang="en-US" altLang="zh-TW"/>
              <a:t>  }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2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A87B1-FA03-6A8C-4EF8-F4A37DDE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物件與類別差別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65478-E468-A733-B682-F79686B0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一個新的資料型態稱之為類別在類別中定義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物件的資料成員 </a:t>
            </a:r>
            <a:r>
              <a:rPr lang="en-US" altLang="zh-TW" dirty="0"/>
              <a:t>(Data Member),</a:t>
            </a:r>
            <a:r>
              <a:rPr lang="zh-TW" altLang="en-US" dirty="0"/>
              <a:t>代表物件的屬性。</a:t>
            </a:r>
          </a:p>
          <a:p>
            <a:pPr lvl="1"/>
            <a:r>
              <a:rPr lang="zh-TW" altLang="en-US" dirty="0"/>
              <a:t>物件的成員函數 </a:t>
            </a:r>
            <a:r>
              <a:rPr lang="en-US" altLang="zh-TW" dirty="0"/>
              <a:t>(Member Function), </a:t>
            </a:r>
            <a:r>
              <a:rPr lang="zh-TW" altLang="en-US" dirty="0"/>
              <a:t>代表物件的操作模式。 </a:t>
            </a:r>
          </a:p>
          <a:p>
            <a:r>
              <a:rPr lang="zh-TW" altLang="en-US" dirty="0"/>
              <a:t>由於類別是一個資料型態</a:t>
            </a:r>
            <a:r>
              <a:rPr lang="en-US" altLang="zh-TW" dirty="0"/>
              <a:t>, </a:t>
            </a:r>
            <a:r>
              <a:rPr lang="zh-TW" altLang="en-US" dirty="0"/>
              <a:t>所以類別是虛擬的宣告並沒有佔用資源</a:t>
            </a:r>
            <a:r>
              <a:rPr lang="en-US" altLang="zh-TW" dirty="0"/>
              <a:t>. </a:t>
            </a:r>
            <a:r>
              <a:rPr lang="zh-TW" altLang="en-US" dirty="0"/>
              <a:t>真正使用時必須宣告一個物件的類別型態</a:t>
            </a:r>
            <a:r>
              <a:rPr lang="en-US" altLang="zh-TW" dirty="0"/>
              <a:t>, </a:t>
            </a:r>
            <a:r>
              <a:rPr lang="zh-TW" altLang="en-US" dirty="0"/>
              <a:t>此時物件是一個實體會佔用統資源如記憶體</a:t>
            </a:r>
            <a:r>
              <a:rPr lang="en-US" altLang="zh-TW" dirty="0"/>
              <a:t>, CPU</a:t>
            </a:r>
            <a:r>
              <a:rPr lang="zh-TW" altLang="en-US" dirty="0"/>
              <a:t>等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學生的定義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類別</a:t>
            </a:r>
            <a:r>
              <a:rPr lang="en-US" altLang="zh-TW" dirty="0">
                <a:solidFill>
                  <a:srgbClr val="FF0000"/>
                </a:solidFill>
              </a:rPr>
              <a:t>) VS.</a:t>
            </a:r>
            <a:r>
              <a:rPr lang="zh-TW" altLang="en-US" dirty="0">
                <a:solidFill>
                  <a:srgbClr val="FF0000"/>
                </a:solidFill>
              </a:rPr>
              <a:t>依照學生定義賦予入學之學生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類別定義了結構以及行為，並且用這些東西打造物件。當多個物件都是由同一個類別產生出來時，每個物件都是一個獨立的個體，且不相依賴的。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78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1369D-866E-EEC6-5575-DCB923AC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</a:t>
            </a:r>
            <a:r>
              <a:rPr lang="en-US" altLang="zh-TW" dirty="0"/>
              <a:t>(class)_</a:t>
            </a:r>
            <a:r>
              <a:rPr lang="zh-TW" altLang="en-US" dirty="0"/>
              <a:t>使用</a:t>
            </a:r>
            <a:r>
              <a:rPr lang="en-US" altLang="zh-TW" dirty="0"/>
              <a:t>PHP</a:t>
            </a:r>
            <a:r>
              <a:rPr lang="zh-TW" altLang="en-US" dirty="0"/>
              <a:t>定義學生的屬性與操作模式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54479-66DE-D8D5-7376-5A5EB090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Student { 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public $Id;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物件</a:t>
            </a:r>
            <a:r>
              <a:rPr lang="en-US" altLang="zh-TW" dirty="0"/>
              <a:t>$Id</a:t>
            </a:r>
            <a:r>
              <a:rPr lang="zh-TW" altLang="en-US" dirty="0"/>
              <a:t>屬性表目前狀態值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public $Name;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物件</a:t>
            </a:r>
            <a:r>
              <a:rPr lang="en-US" altLang="zh-TW" dirty="0"/>
              <a:t>$Name</a:t>
            </a:r>
            <a:r>
              <a:rPr lang="zh-TW" altLang="en-US" dirty="0"/>
              <a:t>屬性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   </a:t>
            </a:r>
            <a:r>
              <a:rPr lang="en-US" altLang="zh-TW" dirty="0"/>
              <a:t>public function __construct($</a:t>
            </a:r>
            <a:r>
              <a:rPr lang="en-US" altLang="zh-TW" dirty="0" err="1"/>
              <a:t>studentId</a:t>
            </a:r>
            <a:r>
              <a:rPr lang="en-US" altLang="zh-TW" dirty="0"/>
              <a:t>,$</a:t>
            </a:r>
            <a:r>
              <a:rPr lang="en-US" altLang="zh-TW" dirty="0" err="1"/>
              <a:t>studentName</a:t>
            </a:r>
            <a:r>
              <a:rPr lang="en-US" altLang="zh-TW" dirty="0"/>
              <a:t>) { //</a:t>
            </a:r>
            <a:r>
              <a:rPr lang="zh-TW" altLang="en-US" dirty="0"/>
              <a:t>建構子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$this-&gt;Name = $</a:t>
            </a:r>
            <a:r>
              <a:rPr lang="en-US" altLang="zh-TW" dirty="0" err="1"/>
              <a:t>studentName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$this-&gt;Id=$</a:t>
            </a:r>
            <a:r>
              <a:rPr lang="en-US" altLang="zh-TW" dirty="0" err="1"/>
              <a:t>studentId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public function </a:t>
            </a:r>
            <a:r>
              <a:rPr lang="zh-TW" altLang="en-US" dirty="0"/>
              <a:t>註冊</a:t>
            </a:r>
            <a:r>
              <a:rPr lang="en-US" altLang="zh-TW" dirty="0"/>
              <a:t>() {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物件方法表示物件的行為，例如學生可</a:t>
            </a:r>
            <a:r>
              <a:rPr lang="en-US" altLang="zh-TW" dirty="0"/>
              <a:t>”</a:t>
            </a:r>
            <a:r>
              <a:rPr lang="zh-TW" altLang="en-US" dirty="0"/>
              <a:t>請假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         </a:t>
            </a:r>
            <a:r>
              <a:rPr lang="en-US" altLang="zh-TW" dirty="0"/>
              <a:t>//”</a:t>
            </a:r>
            <a:r>
              <a:rPr lang="zh-TW" altLang="en-US" dirty="0"/>
              <a:t>修課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借書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註冊</a:t>
            </a:r>
            <a:r>
              <a:rPr lang="en-US" altLang="zh-TW" dirty="0"/>
              <a:t>”</a:t>
            </a:r>
            <a:r>
              <a:rPr lang="zh-TW" altLang="en-US" dirty="0"/>
              <a:t>等行為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zh-TW" altLang="en-US" dirty="0"/>
              <a:t>註冊程序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public function </a:t>
            </a:r>
            <a:r>
              <a:rPr lang="zh-TW" altLang="en-US" dirty="0"/>
              <a:t>請假</a:t>
            </a:r>
            <a:r>
              <a:rPr lang="en-US" altLang="zh-TW" dirty="0"/>
              <a:t>()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zh-TW" altLang="en-US" dirty="0"/>
              <a:t>請假程序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66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6A09F-F6C4-62A0-9813-6BAAE038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建構子</a:t>
            </a:r>
            <a:r>
              <a:rPr lang="en-US" altLang="zh-TW"/>
              <a:t>(Constructor)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6CC9E-E4F0-B3AF-B043-0EF221AE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在類別的成員函數中，可以有一個比較特別的函數，稱為「建構子」。當以</a:t>
            </a:r>
            <a:r>
              <a:rPr lang="en-US" altLang="zh-TW"/>
              <a:t>new</a:t>
            </a:r>
            <a:r>
              <a:rPr lang="zh-TW" altLang="en-US"/>
              <a:t>方式建立一個該類別的物件實體時，建構子會被自動執行。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>
                <a:solidFill>
                  <a:srgbClr val="FF0000"/>
                </a:solidFill>
              </a:rPr>
              <a:t>$</a:t>
            </a:r>
            <a:r>
              <a:rPr lang="zh-TW" altLang="en-US">
                <a:solidFill>
                  <a:srgbClr val="FF0000"/>
                </a:solidFill>
              </a:rPr>
              <a:t>物件名稱</a:t>
            </a:r>
            <a:r>
              <a:rPr lang="en-US" altLang="zh-TW">
                <a:solidFill>
                  <a:srgbClr val="FF0000"/>
                </a:solidFill>
              </a:rPr>
              <a:t>=new </a:t>
            </a:r>
            <a:r>
              <a:rPr lang="zh-TW" altLang="en-US">
                <a:solidFill>
                  <a:srgbClr val="FF0000"/>
                </a:solidFill>
              </a:rPr>
              <a:t>類別名稱</a:t>
            </a:r>
            <a:r>
              <a:rPr lang="en-US" altLang="zh-TW">
                <a:solidFill>
                  <a:srgbClr val="FF0000"/>
                </a:solidFill>
              </a:rPr>
              <a:t>([$</a:t>
            </a:r>
            <a:r>
              <a:rPr lang="zh-TW" altLang="en-US">
                <a:solidFill>
                  <a:srgbClr val="FF0000"/>
                </a:solidFill>
              </a:rPr>
              <a:t>參數</a:t>
            </a:r>
            <a:r>
              <a:rPr lang="en-US" altLang="zh-TW">
                <a:solidFill>
                  <a:srgbClr val="FF0000"/>
                </a:solidFill>
              </a:rPr>
              <a:t>1,</a:t>
            </a:r>
            <a:r>
              <a:rPr lang="zh-TW" altLang="en-US">
                <a:solidFill>
                  <a:srgbClr val="FF0000"/>
                </a:solidFill>
              </a:rPr>
              <a:t>參數</a:t>
            </a:r>
            <a:r>
              <a:rPr lang="en-US" altLang="zh-TW">
                <a:solidFill>
                  <a:srgbClr val="FF0000"/>
                </a:solidFill>
              </a:rPr>
              <a:t>2,…]);</a:t>
            </a:r>
          </a:p>
          <a:p>
            <a:pPr marL="0" indent="0">
              <a:buNone/>
            </a:pPr>
            <a:r>
              <a:rPr lang="en-US" altLang="zh-TW" sz="24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        </a:t>
            </a: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function __construct([$</a:t>
            </a:r>
            <a:r>
              <a:rPr lang="zh-TW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參數</a:t>
            </a: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1,</a:t>
            </a:r>
            <a:r>
              <a:rPr lang="zh-TW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參數</a:t>
            </a: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2,…])       // _ _</a:t>
            </a:r>
            <a:r>
              <a:rPr lang="zh-TW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為二個連續底線</a:t>
            </a:r>
            <a:endParaRPr lang="en-US" altLang="zh-TW" sz="24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         </a:t>
            </a: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sz="24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</a:t>
            </a:r>
            <a:r>
              <a:rPr lang="zh-TW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建構子程式執行區塊</a:t>
            </a: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sz="2400" kern="1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         }</a:t>
            </a:r>
            <a:endParaRPr lang="zh-TW" altLang="zh-TW" sz="24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6544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1848</Words>
  <Application>Microsoft Office PowerPoint</Application>
  <PresentationFormat>寬螢幕</PresentationFormat>
  <Paragraphs>164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DengXian</vt:lpstr>
      <vt:lpstr>等线 Light</vt:lpstr>
      <vt:lpstr>DIN Mittelschrift Std</vt:lpstr>
      <vt:lpstr>微软雅黑 Light</vt:lpstr>
      <vt:lpstr>標楷體</vt:lpstr>
      <vt:lpstr>Arial</vt:lpstr>
      <vt:lpstr>Calibri</vt:lpstr>
      <vt:lpstr>Consolas</vt:lpstr>
      <vt:lpstr>Times New Roman</vt:lpstr>
      <vt:lpstr>第一PPT，www.1ppt.com</vt:lpstr>
      <vt:lpstr>PHP物件程式設計</vt:lpstr>
      <vt:lpstr>物件導向導論</vt:lpstr>
      <vt:lpstr>物件導向導論</vt:lpstr>
      <vt:lpstr>物件</vt:lpstr>
      <vt:lpstr>類別</vt:lpstr>
      <vt:lpstr>類別</vt:lpstr>
      <vt:lpstr>物件與類別差別</vt:lpstr>
      <vt:lpstr>類別(class)_使用PHP定義學生的屬性與操作模式(方法)</vt:lpstr>
      <vt:lpstr>建構子(Constructor)</vt:lpstr>
      <vt:lpstr>解構子(Destructor)</vt:lpstr>
      <vt:lpstr>設定類別存取權限</vt:lpstr>
      <vt:lpstr>使用類別，實體產生物件</vt:lpstr>
      <vt:lpstr>類別繼承</vt:lpstr>
      <vt:lpstr>PHP物件導向程式</vt:lpstr>
      <vt:lpstr>開啟PDO</vt:lpstr>
      <vt:lpstr>物件導向範例程式說明</vt:lpstr>
      <vt:lpstr>物件導向範例程式說明</vt:lpstr>
      <vt:lpstr>以Member.php程式為範例產生課程管理程式Course.php</vt:lpstr>
      <vt:lpstr>以Member.php程式為範例產生課程管理程式Course.php</vt:lpstr>
      <vt:lpstr>以Member.php程式為範例產生課程管理程式Course.php</vt:lpstr>
      <vt:lpstr>以Member.php程式為範例產生課程管理程式Course.php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</dc:title>
  <dc:creator>第一PPT</dc:creator>
  <cp:keywords>www.1ppt.com</cp:keywords>
  <dc:description>www.1ppt.com</dc:description>
  <cp:lastModifiedBy>Philip Jan</cp:lastModifiedBy>
  <cp:revision>84</cp:revision>
  <dcterms:created xsi:type="dcterms:W3CDTF">2018-06-07T08:55:01Z</dcterms:created>
  <dcterms:modified xsi:type="dcterms:W3CDTF">2025-02-09T14:02:50Z</dcterms:modified>
</cp:coreProperties>
</file>