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13716000" cx="24384000"/>
  <p:notesSz cx="6858000" cy="9144000"/>
  <p:embeddedFontLst>
    <p:embeddedFont>
      <p:font typeface="Mukta"/>
      <p:regular r:id="rId11"/>
      <p:bold r:id="rId12"/>
    </p:embeddedFont>
    <p:embeddedFont>
      <p:font typeface="Helvetica Neu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g/b85fdOCsrd+/YFt70GWmUgwB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500D05-1390-446C-ACDC-21D42D1E30FF}">
  <a:tblStyle styleId="{51500D05-1390-446C-ACDC-21D42D1E30F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Mukta-regular.fntdata"/><Relationship Id="rId10" Type="http://schemas.openxmlformats.org/officeDocument/2006/relationships/slide" Target="slides/slide5.xml"/><Relationship Id="rId13" Type="http://schemas.openxmlformats.org/officeDocument/2006/relationships/font" Target="fonts/HelveticaNeue-regular.fntdata"/><Relationship Id="rId12" Type="http://schemas.openxmlformats.org/officeDocument/2006/relationships/font" Target="fonts/Mukt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italic.fntdata"/><Relationship Id="rId14" Type="http://schemas.openxmlformats.org/officeDocument/2006/relationships/font" Target="fonts/HelveticaNeue-bold.fntdata"/><Relationship Id="rId17" Type="http://customschemas.google.com/relationships/presentationmetadata" Target="metadata"/><Relationship Id="rId16"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537123997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g11537123997_0_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b5ecf5726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 name="Google Shape;80;g21b5ecf572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b5ecf5726_0_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6" name="Google Shape;86;g21b5ecf5726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b5ecf5726_0_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3" name="Google Shape;93;g21b5ecf5726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b5ecf5726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g21b5ecf5726_0_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ype="title">
  <p:cSld name="TITLE">
    <p:spTree>
      <p:nvGrpSpPr>
        <p:cNvPr id="9" name="Shape 9"/>
        <p:cNvGrpSpPr/>
        <p:nvPr/>
      </p:nvGrpSpPr>
      <p:grpSpPr>
        <a:xfrm>
          <a:off x="0" y="0"/>
          <a:ext cx="0" cy="0"/>
          <a:chOff x="0" y="0"/>
          <a:chExt cx="0" cy="0"/>
        </a:xfrm>
      </p:grpSpPr>
      <p:sp>
        <p:nvSpPr>
          <p:cNvPr id="10" name="Google Shape;10;p14"/>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14"/>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14"/>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claración">
  <p:cSld name="Declaración">
    <p:spTree>
      <p:nvGrpSpPr>
        <p:cNvPr id="51" name="Shape 51"/>
        <p:cNvGrpSpPr/>
        <p:nvPr/>
      </p:nvGrpSpPr>
      <p:grpSpPr>
        <a:xfrm>
          <a:off x="0" y="0"/>
          <a:ext cx="0" cy="0"/>
          <a:chOff x="0" y="0"/>
          <a:chExt cx="0" cy="0"/>
        </a:xfrm>
      </p:grpSpPr>
      <p:sp>
        <p:nvSpPr>
          <p:cNvPr id="52" name="Google Shape;52;p23"/>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2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cho (grande)">
  <p:cSld name="Hecho (grande)">
    <p:spTree>
      <p:nvGrpSpPr>
        <p:cNvPr id="54" name="Shape 54"/>
        <p:cNvGrpSpPr/>
        <p:nvPr/>
      </p:nvGrpSpPr>
      <p:grpSpPr>
        <a:xfrm>
          <a:off x="0" y="0"/>
          <a:ext cx="0" cy="0"/>
          <a:chOff x="0" y="0"/>
          <a:chExt cx="0" cy="0"/>
        </a:xfrm>
      </p:grpSpPr>
      <p:sp>
        <p:nvSpPr>
          <p:cNvPr id="55" name="Google Shape;55;p24"/>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6" name="Google Shape;56;p24"/>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2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58" name="Shape 58"/>
        <p:cNvGrpSpPr/>
        <p:nvPr/>
      </p:nvGrpSpPr>
      <p:grpSpPr>
        <a:xfrm>
          <a:off x="0" y="0"/>
          <a:ext cx="0" cy="0"/>
          <a:chOff x="0" y="0"/>
          <a:chExt cx="0" cy="0"/>
        </a:xfrm>
      </p:grpSpPr>
      <p:sp>
        <p:nvSpPr>
          <p:cNvPr id="59" name="Google Shape;59;p25"/>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0" name="Google Shape;60;p25"/>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2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fotos">
  <p:cSld name="3 fotos">
    <p:spTree>
      <p:nvGrpSpPr>
        <p:cNvPr id="62" name="Shape 62"/>
        <p:cNvGrpSpPr/>
        <p:nvPr/>
      </p:nvGrpSpPr>
      <p:grpSpPr>
        <a:xfrm>
          <a:off x="0" y="0"/>
          <a:ext cx="0" cy="0"/>
          <a:chOff x="0" y="0"/>
          <a:chExt cx="0" cy="0"/>
        </a:xfrm>
      </p:grpSpPr>
      <p:sp>
        <p:nvSpPr>
          <p:cNvPr id="63" name="Google Shape;63;p26"/>
          <p:cNvSpPr/>
          <p:nvPr>
            <p:ph idx="2" type="pic"/>
          </p:nvPr>
        </p:nvSpPr>
        <p:spPr>
          <a:xfrm>
            <a:off x="15760700" y="1016000"/>
            <a:ext cx="7439100" cy="5949600"/>
          </a:xfrm>
          <a:prstGeom prst="rect">
            <a:avLst/>
          </a:prstGeom>
          <a:noFill/>
          <a:ln>
            <a:noFill/>
          </a:ln>
        </p:spPr>
      </p:sp>
      <p:sp>
        <p:nvSpPr>
          <p:cNvPr id="64" name="Google Shape;64;p26"/>
          <p:cNvSpPr/>
          <p:nvPr>
            <p:ph idx="3" type="pic"/>
          </p:nvPr>
        </p:nvSpPr>
        <p:spPr>
          <a:xfrm>
            <a:off x="13500100" y="3978275"/>
            <a:ext cx="10439400" cy="12150300"/>
          </a:xfrm>
          <a:prstGeom prst="rect">
            <a:avLst/>
          </a:prstGeom>
          <a:noFill/>
          <a:ln>
            <a:noFill/>
          </a:ln>
        </p:spPr>
      </p:sp>
      <p:sp>
        <p:nvSpPr>
          <p:cNvPr id="65" name="Google Shape;65;p26"/>
          <p:cNvSpPr/>
          <p:nvPr>
            <p:ph idx="4" type="pic"/>
          </p:nvPr>
        </p:nvSpPr>
        <p:spPr>
          <a:xfrm>
            <a:off x="-139700" y="495300"/>
            <a:ext cx="16611600" cy="12458700"/>
          </a:xfrm>
          <a:prstGeom prst="rect">
            <a:avLst/>
          </a:prstGeom>
          <a:noFill/>
          <a:ln>
            <a:noFill/>
          </a:ln>
        </p:spPr>
      </p:sp>
      <p:sp>
        <p:nvSpPr>
          <p:cNvPr id="66" name="Google Shape;66;p2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67" name="Shape 67"/>
        <p:cNvGrpSpPr/>
        <p:nvPr/>
      </p:nvGrpSpPr>
      <p:grpSpPr>
        <a:xfrm>
          <a:off x="0" y="0"/>
          <a:ext cx="0" cy="0"/>
          <a:chOff x="0" y="0"/>
          <a:chExt cx="0" cy="0"/>
        </a:xfrm>
      </p:grpSpPr>
      <p:sp>
        <p:nvSpPr>
          <p:cNvPr id="68" name="Google Shape;68;p27"/>
          <p:cNvSpPr/>
          <p:nvPr>
            <p:ph idx="2" type="pic"/>
          </p:nvPr>
        </p:nvSpPr>
        <p:spPr>
          <a:xfrm>
            <a:off x="-1333500" y="-5524500"/>
            <a:ext cx="27051000" cy="21640800"/>
          </a:xfrm>
          <a:prstGeom prst="rect">
            <a:avLst/>
          </a:prstGeom>
          <a:noFill/>
          <a:ln>
            <a:noFill/>
          </a:ln>
        </p:spPr>
      </p:sp>
      <p:sp>
        <p:nvSpPr>
          <p:cNvPr id="69" name="Google Shape;69;p2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70" name="Shape 70"/>
        <p:cNvGrpSpPr/>
        <p:nvPr/>
      </p:nvGrpSpPr>
      <p:grpSpPr>
        <a:xfrm>
          <a:off x="0" y="0"/>
          <a:ext cx="0" cy="0"/>
          <a:chOff x="0" y="0"/>
          <a:chExt cx="0" cy="0"/>
        </a:xfrm>
      </p:grpSpPr>
      <p:sp>
        <p:nvSpPr>
          <p:cNvPr id="71" name="Google Shape;71;p28"/>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foto" type="tx">
  <p:cSld name="TITLE_AND_BODY">
    <p:spTree>
      <p:nvGrpSpPr>
        <p:cNvPr id="14" name="Shape 14"/>
        <p:cNvGrpSpPr/>
        <p:nvPr/>
      </p:nvGrpSpPr>
      <p:grpSpPr>
        <a:xfrm>
          <a:off x="0" y="0"/>
          <a:ext cx="0" cy="0"/>
          <a:chOff x="0" y="0"/>
          <a:chExt cx="0" cy="0"/>
        </a:xfrm>
      </p:grpSpPr>
      <p:sp>
        <p:nvSpPr>
          <p:cNvPr id="15" name="Google Shape;15;p15"/>
          <p:cNvSpPr/>
          <p:nvPr>
            <p:ph idx="2" type="pic"/>
          </p:nvPr>
        </p:nvSpPr>
        <p:spPr>
          <a:xfrm>
            <a:off x="-1155700" y="-1295400"/>
            <a:ext cx="26746200" cy="16018800"/>
          </a:xfrm>
          <a:prstGeom prst="rect">
            <a:avLst/>
          </a:prstGeom>
          <a:noFill/>
          <a:ln>
            <a:noFill/>
          </a:ln>
        </p:spPr>
      </p:sp>
      <p:sp>
        <p:nvSpPr>
          <p:cNvPr id="16" name="Google Shape;16;p15"/>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7" name="Google Shape;17;p15"/>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8" name="Google Shape;18;p15"/>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9" name="Google Shape;19;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foto alternativa">
  <p:cSld name="Título y foto alternativa">
    <p:spTree>
      <p:nvGrpSpPr>
        <p:cNvPr id="20" name="Shape 20"/>
        <p:cNvGrpSpPr/>
        <p:nvPr/>
      </p:nvGrpSpPr>
      <p:grpSpPr>
        <a:xfrm>
          <a:off x="0" y="0"/>
          <a:ext cx="0" cy="0"/>
          <a:chOff x="0" y="0"/>
          <a:chExt cx="0" cy="0"/>
        </a:xfrm>
      </p:grpSpPr>
      <p:sp>
        <p:nvSpPr>
          <p:cNvPr id="21" name="Google Shape;21;p16"/>
          <p:cNvSpPr/>
          <p:nvPr>
            <p:ph idx="2" type="pic"/>
          </p:nvPr>
        </p:nvSpPr>
        <p:spPr>
          <a:xfrm>
            <a:off x="10972800" y="-203200"/>
            <a:ext cx="12144900" cy="14135100"/>
          </a:xfrm>
          <a:prstGeom prst="rect">
            <a:avLst/>
          </a:prstGeom>
          <a:noFill/>
          <a:ln>
            <a:noFill/>
          </a:ln>
        </p:spPr>
      </p:sp>
      <p:sp>
        <p:nvSpPr>
          <p:cNvPr id="22" name="Google Shape;22;p16"/>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3" name="Google Shape;23;p16"/>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4" name="Google Shape;24;p16"/>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viñetas">
  <p:cSld name="Título y viñetas">
    <p:spTree>
      <p:nvGrpSpPr>
        <p:cNvPr id="25" name="Shape 25"/>
        <p:cNvGrpSpPr/>
        <p:nvPr/>
      </p:nvGrpSpPr>
      <p:grpSpPr>
        <a:xfrm>
          <a:off x="0" y="0"/>
          <a:ext cx="0" cy="0"/>
          <a:chOff x="0" y="0"/>
          <a:chExt cx="0" cy="0"/>
        </a:xfrm>
      </p:grpSpPr>
      <p:sp>
        <p:nvSpPr>
          <p:cNvPr id="26" name="Google Shape;26;p17"/>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7" name="Google Shape;27;p17"/>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8" name="Google Shape;28;p17"/>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9" name="Google Shape;29;p1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p:cSld name="Viñetas">
    <p:spTree>
      <p:nvGrpSpPr>
        <p:cNvPr id="30" name="Shape 30"/>
        <p:cNvGrpSpPr/>
        <p:nvPr/>
      </p:nvGrpSpPr>
      <p:grpSpPr>
        <a:xfrm>
          <a:off x="0" y="0"/>
          <a:ext cx="0" cy="0"/>
          <a:chOff x="0" y="0"/>
          <a:chExt cx="0" cy="0"/>
        </a:xfrm>
      </p:grpSpPr>
      <p:sp>
        <p:nvSpPr>
          <p:cNvPr id="31" name="Google Shape;31;p18"/>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2" name="Google Shape;32;p18"/>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iñetas y foto">
  <p:cSld name="Título, viñetas y foto">
    <p:spTree>
      <p:nvGrpSpPr>
        <p:cNvPr id="33" name="Shape 33"/>
        <p:cNvGrpSpPr/>
        <p:nvPr/>
      </p:nvGrpSpPr>
      <p:grpSpPr>
        <a:xfrm>
          <a:off x="0" y="0"/>
          <a:ext cx="0" cy="0"/>
          <a:chOff x="0" y="0"/>
          <a:chExt cx="0" cy="0"/>
        </a:xfrm>
      </p:grpSpPr>
      <p:sp>
        <p:nvSpPr>
          <p:cNvPr id="34" name="Google Shape;34;p19"/>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5" name="Google Shape;35;p19"/>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6" name="Google Shape;36;p19"/>
          <p:cNvSpPr/>
          <p:nvPr>
            <p:ph idx="3" type="pic"/>
          </p:nvPr>
        </p:nvSpPr>
        <p:spPr>
          <a:xfrm>
            <a:off x="12192000" y="-407266"/>
            <a:ext cx="10917000" cy="14555700"/>
          </a:xfrm>
          <a:prstGeom prst="rect">
            <a:avLst/>
          </a:prstGeom>
          <a:noFill/>
          <a:ln>
            <a:noFill/>
          </a:ln>
        </p:spPr>
      </p:sp>
      <p:sp>
        <p:nvSpPr>
          <p:cNvPr id="37" name="Google Shape;37;p19"/>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8" name="Google Shape;38;p1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ción">
  <p:cSld name="Sección">
    <p:spTree>
      <p:nvGrpSpPr>
        <p:cNvPr id="39" name="Shape 39"/>
        <p:cNvGrpSpPr/>
        <p:nvPr/>
      </p:nvGrpSpPr>
      <p:grpSpPr>
        <a:xfrm>
          <a:off x="0" y="0"/>
          <a:ext cx="0" cy="0"/>
          <a:chOff x="0" y="0"/>
          <a:chExt cx="0" cy="0"/>
        </a:xfrm>
      </p:grpSpPr>
      <p:sp>
        <p:nvSpPr>
          <p:cNvPr id="40" name="Google Shape;40;p20"/>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1" name="Google Shape;41;p20"/>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título">
  <p:cSld name="Sólo título">
    <p:spTree>
      <p:nvGrpSpPr>
        <p:cNvPr id="42" name="Shape 42"/>
        <p:cNvGrpSpPr/>
        <p:nvPr/>
      </p:nvGrpSpPr>
      <p:grpSpPr>
        <a:xfrm>
          <a:off x="0" y="0"/>
          <a:ext cx="0" cy="0"/>
          <a:chOff x="0" y="0"/>
          <a:chExt cx="0" cy="0"/>
        </a:xfrm>
      </p:grpSpPr>
      <p:sp>
        <p:nvSpPr>
          <p:cNvPr id="43" name="Google Shape;43;p21"/>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4" name="Google Shape;44;p21"/>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5" name="Google Shape;45;p2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6" name="Shape 46"/>
        <p:cNvGrpSpPr/>
        <p:nvPr/>
      </p:nvGrpSpPr>
      <p:grpSpPr>
        <a:xfrm>
          <a:off x="0" y="0"/>
          <a:ext cx="0" cy="0"/>
          <a:chOff x="0" y="0"/>
          <a:chExt cx="0" cy="0"/>
        </a:xfrm>
      </p:grpSpPr>
      <p:sp>
        <p:nvSpPr>
          <p:cNvPr id="47" name="Google Shape;47;p22"/>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8" name="Google Shape;48;p22"/>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9" name="Google Shape;49;p22"/>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0" name="Google Shape;50;p2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3"/>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hyperlink" Target="https://www.listendata.com/2019/09/credit-risk-vintage-analysi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g11537123997_0_78"/>
          <p:cNvSpPr txBox="1"/>
          <p:nvPr/>
        </p:nvSpPr>
        <p:spPr>
          <a:xfrm>
            <a:off x="1377824" y="4964308"/>
            <a:ext cx="11420700" cy="34890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FFFF"/>
              </a:buClr>
              <a:buSzPts val="14700"/>
              <a:buFont typeface="Arial"/>
              <a:buNone/>
            </a:pPr>
            <a:r>
              <a:rPr b="1" i="0" lang="en-US" sz="11000" u="none" cap="none" strike="noStrike">
                <a:solidFill>
                  <a:srgbClr val="FFFFFF"/>
                </a:solidFill>
                <a:latin typeface="Mukta"/>
                <a:ea typeface="Mukta"/>
                <a:cs typeface="Mukta"/>
                <a:sym typeface="Mukta"/>
              </a:rPr>
              <a:t>Tangelo </a:t>
            </a:r>
            <a:endParaRPr b="1" i="0" sz="11000" u="none" cap="none" strike="noStrike">
              <a:solidFill>
                <a:srgbClr val="FFFFFF"/>
              </a:solidFill>
              <a:latin typeface="Mukta"/>
              <a:ea typeface="Mukta"/>
              <a:cs typeface="Mukta"/>
              <a:sym typeface="Mukta"/>
            </a:endParaRPr>
          </a:p>
          <a:p>
            <a:pPr indent="0" lvl="0" marL="0" marR="0" rtl="0" algn="l">
              <a:lnSpc>
                <a:spcPct val="100000"/>
              </a:lnSpc>
              <a:spcBef>
                <a:spcPts val="0"/>
              </a:spcBef>
              <a:spcAft>
                <a:spcPts val="0"/>
              </a:spcAft>
              <a:buClr>
                <a:srgbClr val="FFFFFF"/>
              </a:buClr>
              <a:buSzPts val="14700"/>
              <a:buFont typeface="Arial"/>
              <a:buNone/>
            </a:pPr>
            <a:r>
              <a:rPr b="1" i="0" lang="en-US" sz="11000" u="none" cap="none" strike="noStrike">
                <a:solidFill>
                  <a:srgbClr val="FFFFFF"/>
                </a:solidFill>
                <a:latin typeface="Mukta"/>
                <a:ea typeface="Mukta"/>
                <a:cs typeface="Mukta"/>
                <a:sym typeface="Mukta"/>
              </a:rPr>
              <a:t>Business case</a:t>
            </a:r>
            <a:endParaRPr b="1" i="0" sz="11000" u="none" cap="none" strike="noStrike">
              <a:solidFill>
                <a:srgbClr val="000000"/>
              </a:solidFill>
              <a:latin typeface="Mukta"/>
              <a:ea typeface="Mukta"/>
              <a:cs typeface="Mukta"/>
              <a:sym typeface="Mukta"/>
            </a:endParaRPr>
          </a:p>
        </p:txBody>
      </p:sp>
      <p:pic>
        <p:nvPicPr>
          <p:cNvPr descr="logo-color-light@3x.png" id="77" name="Google Shape;77;g11537123997_0_78"/>
          <p:cNvPicPr preferRelativeResize="0"/>
          <p:nvPr/>
        </p:nvPicPr>
        <p:blipFill rotWithShape="1">
          <a:blip r:embed="rId4">
            <a:alphaModFix/>
          </a:blip>
          <a:srcRect b="0" l="0" r="0" t="0"/>
          <a:stretch/>
        </p:blipFill>
        <p:spPr>
          <a:xfrm>
            <a:off x="7316022" y="6879104"/>
            <a:ext cx="5482513" cy="54825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g21b5ecf5726_0_1"/>
          <p:cNvSpPr txBox="1"/>
          <p:nvPr/>
        </p:nvSpPr>
        <p:spPr>
          <a:xfrm>
            <a:off x="1873398" y="720350"/>
            <a:ext cx="11635800" cy="1607700"/>
          </a:xfrm>
          <a:prstGeom prst="rect">
            <a:avLst/>
          </a:prstGeom>
          <a:noFill/>
          <a:ln>
            <a:noFill/>
          </a:ln>
        </p:spPr>
        <p:txBody>
          <a:bodyPr anchorCtr="0" anchor="ctr" bIns="18600" lIns="18600" spcFirstLastPara="1" rIns="18600" wrap="square" tIns="18600">
            <a:spAutoFit/>
          </a:bodyPr>
          <a:lstStyle/>
          <a:p>
            <a:pPr indent="0" lvl="0" marL="0" marR="0" rtl="0" algn="l">
              <a:lnSpc>
                <a:spcPct val="100000"/>
              </a:lnSpc>
              <a:spcBef>
                <a:spcPts val="0"/>
              </a:spcBef>
              <a:spcAft>
                <a:spcPts val="0"/>
              </a:spcAft>
              <a:buClr>
                <a:srgbClr val="000000"/>
              </a:buClr>
              <a:buSzPts val="10200"/>
              <a:buFont typeface="Arial"/>
              <a:buNone/>
            </a:pPr>
            <a:r>
              <a:rPr b="1" i="0" lang="en-US" sz="10200" u="none" cap="none" strike="noStrike">
                <a:solidFill>
                  <a:srgbClr val="000000"/>
                </a:solidFill>
                <a:latin typeface="Mukta"/>
                <a:ea typeface="Mukta"/>
                <a:cs typeface="Mukta"/>
                <a:sym typeface="Mukta"/>
              </a:rPr>
              <a:t>Introducción</a:t>
            </a:r>
            <a:endParaRPr b="1" i="0" sz="10200" u="none" cap="none" strike="noStrike">
              <a:solidFill>
                <a:srgbClr val="000000"/>
              </a:solidFill>
              <a:latin typeface="Mukta"/>
              <a:ea typeface="Mukta"/>
              <a:cs typeface="Mukta"/>
              <a:sym typeface="Mukta"/>
            </a:endParaRPr>
          </a:p>
        </p:txBody>
      </p:sp>
      <p:sp>
        <p:nvSpPr>
          <p:cNvPr id="83" name="Google Shape;83;g21b5ecf5726_0_1"/>
          <p:cNvSpPr txBox="1"/>
          <p:nvPr/>
        </p:nvSpPr>
        <p:spPr>
          <a:xfrm>
            <a:off x="1873400" y="2543550"/>
            <a:ext cx="20364000" cy="104463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0"/>
              </a:spcBef>
              <a:spcAft>
                <a:spcPts val="0"/>
              </a:spcAft>
              <a:buClr>
                <a:srgbClr val="000C2B"/>
              </a:buClr>
              <a:buSzPts val="2800"/>
              <a:buFont typeface="Arial"/>
              <a:buNone/>
            </a:pPr>
            <a:r>
              <a:rPr b="0" i="0" lang="en-US" sz="2800" u="none" cap="none" strike="noStrike">
                <a:solidFill>
                  <a:srgbClr val="000C2B"/>
                </a:solidFill>
                <a:latin typeface="Mukta"/>
                <a:ea typeface="Mukta"/>
                <a:cs typeface="Mukta"/>
                <a:sym typeface="Mukta"/>
              </a:rPr>
              <a:t>El caso de negocio se enfoca en desarrollar la plataforma de datos para tener puntos de consumo de información disponibles para distintos equipos (esto es que existan diferentes niveles de agregación en las tablas de consumo). Este caso consiste en entender el nivel de riesgo de nuestros clientes. Para ello, es fundamental realizar un análisis previo que permita definir los reportes que puedan transmitir mayor valor. En ese sentido, se recomienda presentar </a:t>
            </a:r>
            <a:r>
              <a:rPr b="0" i="0" lang="en-US" sz="2800" u="sng" cap="none" strike="noStrike">
                <a:solidFill>
                  <a:schemeClr val="hlink"/>
                </a:solidFill>
                <a:latin typeface="Mukta"/>
                <a:ea typeface="Mukta"/>
                <a:cs typeface="Mukta"/>
                <a:sym typeface="Mukta"/>
                <a:hlinkClick r:id="rId4"/>
              </a:rPr>
              <a:t>vistas por vintage (cosecha)</a:t>
            </a:r>
            <a:r>
              <a:rPr b="0" i="0" lang="en-US" sz="2800" u="none" cap="none" strike="noStrike">
                <a:solidFill>
                  <a:srgbClr val="000C2B"/>
                </a:solidFill>
                <a:latin typeface="Mukta"/>
                <a:ea typeface="Mukta"/>
                <a:cs typeface="Mukta"/>
                <a:sym typeface="Mukta"/>
              </a:rPr>
              <a:t> para tener los días en mora en distintas ventanas de tiempo, bajo distintos filtros. Por ejemplo, el bucket 1 (30-59 días en mora) a una ventana de 6 meses,  agrupado por cortes del nivel de ingreso.</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C2B"/>
              </a:buClr>
              <a:buSzPts val="2800"/>
              <a:buFont typeface="Arial"/>
              <a:buNone/>
            </a:pPr>
            <a:r>
              <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C2B"/>
              </a:buClr>
              <a:buSzPts val="2800"/>
              <a:buFont typeface="Arial"/>
              <a:buNone/>
            </a:pPr>
            <a:r>
              <a:rPr b="0" i="0" lang="en-US" sz="2800" u="none" cap="none" strike="noStrike">
                <a:solidFill>
                  <a:srgbClr val="000C2B"/>
                </a:solidFill>
                <a:latin typeface="Mukta"/>
                <a:ea typeface="Mukta"/>
                <a:cs typeface="Mukta"/>
                <a:sym typeface="Mukta"/>
              </a:rPr>
              <a:t>Se evaluarán las siguientes etapas dentro de la estructura de un DataWarehouse, que es ampliamente usada en la industria: </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Arquitectura</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Extraction, Transformation, Loading (modelado, DAG, diseño OLAP)</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Orquestador para DataWarehouse(Airflow,Argo,Luigi,etc.)</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Delpoy de la plataforma</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Reporte (Tableu,Shiny,Dash,Looker,etc.) </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C2B"/>
              </a:buClr>
              <a:buSzPts val="2800"/>
              <a:buFont typeface="Arial"/>
              <a:buNone/>
            </a:pPr>
            <a:r>
              <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C2B"/>
              </a:buClr>
              <a:buSzPts val="2800"/>
              <a:buFont typeface="Arial"/>
              <a:buNone/>
            </a:pPr>
            <a:r>
              <a:rPr b="0" i="0" lang="en-US" sz="2800" u="none" cap="none" strike="noStrike">
                <a:solidFill>
                  <a:srgbClr val="000C2B"/>
                </a:solidFill>
                <a:latin typeface="Mukta"/>
                <a:ea typeface="Mukta"/>
                <a:cs typeface="Mukta"/>
                <a:sym typeface="Mukta"/>
              </a:rPr>
              <a:t>Recomendaciones: </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Construye el ETL y el orquestador de manera que mejor transmita tus capacidades</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Mantén una metodología suficiente y clara para la realización del pipeline</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Concentra el enfoque en la eficiencia de las operaciones y no en la complejidad de estas</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Cuidar la complejidad y el tiempo de la ejecución para múltiples requests</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0C2B"/>
                </a:solidFill>
                <a:latin typeface="Mukta"/>
                <a:ea typeface="Mukta"/>
                <a:cs typeface="Mukta"/>
                <a:sym typeface="Mukta"/>
              </a:rPr>
              <a:t>Nota:</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0C2B"/>
                </a:solidFill>
                <a:latin typeface="Mukta"/>
                <a:ea typeface="Mukta"/>
                <a:cs typeface="Mukta"/>
                <a:sym typeface="Mukta"/>
              </a:rPr>
              <a:t>Se adjuntará un </a:t>
            </a:r>
            <a:r>
              <a:rPr lang="en-US" sz="2800" u="sng">
                <a:solidFill>
                  <a:srgbClr val="000C2B"/>
                </a:solidFill>
                <a:latin typeface="Mukta"/>
                <a:ea typeface="Mukta"/>
                <a:cs typeface="Mukta"/>
                <a:sym typeface="Mukta"/>
              </a:rPr>
              <a:t>ejecutable con un Docker</a:t>
            </a:r>
            <a:r>
              <a:rPr b="0" i="0" lang="en-US" sz="2800" u="none" cap="none" strike="noStrike">
                <a:solidFill>
                  <a:srgbClr val="000C2B"/>
                </a:solidFill>
                <a:latin typeface="Mukta"/>
                <a:ea typeface="Mukta"/>
                <a:cs typeface="Mukta"/>
                <a:sym typeface="Mukta"/>
              </a:rPr>
              <a:t> para la subida de los datos en puertos locales. </a:t>
            </a:r>
            <a:r>
              <a:rPr b="0" i="0" lang="en-US" sz="2800" u="none" cap="none" strike="noStrike">
                <a:solidFill>
                  <a:srgbClr val="000C2B"/>
                </a:solidFill>
                <a:latin typeface="Mukta"/>
                <a:ea typeface="Mukta"/>
                <a:cs typeface="Mukta"/>
                <a:sym typeface="Mukta"/>
              </a:rPr>
              <a:t>Puedes</a:t>
            </a:r>
            <a:r>
              <a:rPr b="0" i="0" lang="en-US" sz="2800" u="none" cap="none" strike="noStrike">
                <a:solidFill>
                  <a:srgbClr val="000C2B"/>
                </a:solidFill>
                <a:latin typeface="Mukta"/>
                <a:ea typeface="Mukta"/>
                <a:cs typeface="Mukta"/>
                <a:sym typeface="Mukta"/>
              </a:rPr>
              <a:t> utilizar este mismo para levantar toda tu plataforma (basta con que sea local, no es necesario cargarlos a servidores), pero</a:t>
            </a:r>
            <a:r>
              <a:rPr b="1" i="0" lang="en-US" sz="2800" u="sng" cap="none" strike="noStrike">
                <a:solidFill>
                  <a:srgbClr val="000C2B"/>
                </a:solidFill>
                <a:latin typeface="Mukta"/>
                <a:ea typeface="Mukta"/>
                <a:cs typeface="Mukta"/>
                <a:sym typeface="Mukta"/>
              </a:rPr>
              <a:t> la lectura inicial de los datos se tiene que hacer necesariamente de esta base de datos</a:t>
            </a:r>
            <a:r>
              <a:rPr b="0" i="0" lang="en-US" sz="2800" u="none" cap="none" strike="noStrike">
                <a:solidFill>
                  <a:srgbClr val="000C2B"/>
                </a:solidFill>
                <a:latin typeface="Mukta"/>
                <a:ea typeface="Mukta"/>
                <a:cs typeface="Mukta"/>
                <a:sym typeface="Mukta"/>
              </a:rPr>
              <a:t>.</a:t>
            </a:r>
            <a:endParaRPr b="0" i="0" sz="2800" u="none" cap="none" strike="noStrike">
              <a:solidFill>
                <a:srgbClr val="000C2B"/>
              </a:solidFill>
              <a:latin typeface="Mukta"/>
              <a:ea typeface="Mukta"/>
              <a:cs typeface="Mukta"/>
              <a:sym typeface="Muk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g21b5ecf5726_0_45"/>
          <p:cNvSpPr txBox="1"/>
          <p:nvPr/>
        </p:nvSpPr>
        <p:spPr>
          <a:xfrm>
            <a:off x="1873398" y="1406150"/>
            <a:ext cx="11635800" cy="1607700"/>
          </a:xfrm>
          <a:prstGeom prst="rect">
            <a:avLst/>
          </a:prstGeom>
          <a:noFill/>
          <a:ln>
            <a:noFill/>
          </a:ln>
        </p:spPr>
        <p:txBody>
          <a:bodyPr anchorCtr="0" anchor="ctr" bIns="18600" lIns="18600" spcFirstLastPara="1" rIns="18600" wrap="square" tIns="18600">
            <a:spAutoFit/>
          </a:bodyPr>
          <a:lstStyle/>
          <a:p>
            <a:pPr indent="0" lvl="0" marL="0" marR="0" rtl="0" algn="l">
              <a:lnSpc>
                <a:spcPct val="100000"/>
              </a:lnSpc>
              <a:spcBef>
                <a:spcPts val="0"/>
              </a:spcBef>
              <a:spcAft>
                <a:spcPts val="0"/>
              </a:spcAft>
              <a:buClr>
                <a:srgbClr val="000000"/>
              </a:buClr>
              <a:buSzPts val="10200"/>
              <a:buFont typeface="Arial"/>
              <a:buNone/>
            </a:pPr>
            <a:r>
              <a:rPr b="1" i="0" lang="en-US" sz="10200" u="none" cap="none" strike="noStrike">
                <a:solidFill>
                  <a:srgbClr val="000000"/>
                </a:solidFill>
                <a:latin typeface="Mukta"/>
                <a:ea typeface="Mukta"/>
                <a:cs typeface="Mukta"/>
                <a:sym typeface="Mukta"/>
              </a:rPr>
              <a:t>Datos</a:t>
            </a:r>
            <a:endParaRPr b="1" i="0" sz="10200" u="none" cap="none" strike="noStrike">
              <a:solidFill>
                <a:srgbClr val="000000"/>
              </a:solidFill>
              <a:latin typeface="Mukta"/>
              <a:ea typeface="Mukta"/>
              <a:cs typeface="Mukta"/>
              <a:sym typeface="Mukta"/>
            </a:endParaRPr>
          </a:p>
        </p:txBody>
      </p:sp>
      <p:graphicFrame>
        <p:nvGraphicFramePr>
          <p:cNvPr id="89" name="Google Shape;89;g21b5ecf5726_0_45"/>
          <p:cNvGraphicFramePr/>
          <p:nvPr/>
        </p:nvGraphicFramePr>
        <p:xfrm>
          <a:off x="12277025" y="1053513"/>
          <a:ext cx="3000000" cy="3000000"/>
        </p:xfrm>
        <a:graphic>
          <a:graphicData uri="http://schemas.openxmlformats.org/drawingml/2006/table">
            <a:tbl>
              <a:tblPr>
                <a:noFill/>
                <a:tableStyleId>{51500D05-1390-446C-ACDC-21D42D1E30FF}</a:tableStyleId>
              </a:tblPr>
              <a:tblGrid>
                <a:gridCol w="3433700"/>
                <a:gridCol w="3433700"/>
                <a:gridCol w="3433700"/>
              </a:tblGrid>
              <a:tr h="310650">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4152E"/>
                          </a:solidFill>
                        </a:rPr>
                        <a:t>application_record.csv</a:t>
                      </a:r>
                      <a:endParaRPr b="1" sz="1600" u="none" cap="none" strike="noStrike">
                        <a:solidFill>
                          <a:srgbClr val="04152E"/>
                        </a:solidFill>
                      </a:endParaRPr>
                    </a:p>
                  </a:txBody>
                  <a:tcPr marT="91425" marB="91425" marR="91425" marL="91425">
                    <a:lnB cap="flat" cmpd="sng" w="10575">
                      <a:solidFill>
                        <a:srgbClr val="DADCE0"/>
                      </a:solidFill>
                      <a:prstDash val="solid"/>
                      <a:round/>
                      <a:headEnd len="sm" w="sm" type="none"/>
                      <a:tailEnd len="sm" w="sm" type="none"/>
                    </a:lnB>
                  </a:tcPr>
                </a:tc>
                <a:tc hMerge="1"/>
                <a:tc hMerge="1"/>
              </a:tr>
              <a:tr h="406250">
                <a:tc>
                  <a:txBody>
                    <a:bodyPr/>
                    <a:lstStyle/>
                    <a:p>
                      <a:pPr indent="0" lvl="0" marL="0" marR="0" rtl="0" algn="ctr">
                        <a:lnSpc>
                          <a:spcPct val="115000"/>
                        </a:lnSpc>
                        <a:spcBef>
                          <a:spcPts val="0"/>
                        </a:spcBef>
                        <a:spcAft>
                          <a:spcPts val="0"/>
                        </a:spcAft>
                        <a:buClr>
                          <a:srgbClr val="000000"/>
                        </a:buClr>
                        <a:buSzPts val="1600"/>
                        <a:buFont typeface="Arial"/>
                        <a:buNone/>
                      </a:pPr>
                      <a:r>
                        <a:rPr b="1" lang="en-US" sz="1600" u="none" cap="none" strike="noStrike">
                          <a:solidFill>
                            <a:srgbClr val="04152E"/>
                          </a:solidFill>
                        </a:rPr>
                        <a:t>Feature name</a:t>
                      </a:r>
                      <a:endParaRPr b="1" sz="16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b="1" lang="en-US" sz="1600" u="none" cap="none" strike="noStrike">
                          <a:solidFill>
                            <a:srgbClr val="04152E"/>
                          </a:solidFill>
                        </a:rPr>
                        <a:t>Explanation</a:t>
                      </a:r>
                      <a:endParaRPr b="1" sz="16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b="1" lang="en-US" sz="1600" u="none" cap="none" strike="noStrike">
                          <a:solidFill>
                            <a:srgbClr val="04152E"/>
                          </a:solidFill>
                        </a:rPr>
                        <a:t>Remarks</a:t>
                      </a:r>
                      <a:endParaRPr b="1" sz="16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ID</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Client number</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CODE_GENDER</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Gender</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FLAG_OWN_CAR</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Is there a car</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FLAG_OWN_REALTY</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Is there a property</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CNT_CHILDREN</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Number of children</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AMT_INCOME_TOTAL</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Annual income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NAME_INCOME_TYPE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Income category</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NAME_EDUCATION_TYPE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Education level</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NAME_FAMILY_STATUS</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Marital status</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NAME_HOUSING_TYPE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Way of living</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59862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DAYS_BIRTH</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Birthday</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Count backwards from current day (0), -1 means yesterday</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80922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DAYS_EMPLOYED</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Start date of employment</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Count backwards from current day(0). If positive, it means the person currently unemployed.</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FLAG_MOBIL</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Is there a mobile phone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FLAG_WORK_PHONE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Is there a work phone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FLAG_PHONE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Is there a phone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FLAG_EMAIL</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Is there an email</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4062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OCCUPATION_TYPE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Occupation</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tcPr>
                </a:tc>
              </a:tr>
              <a:tr h="59862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CNT_FAM_MEMBERS</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Family size</a:t>
                      </a:r>
                      <a:endParaRPr sz="1400" u="none" cap="none" strike="noStrike">
                        <a:solidFill>
                          <a:srgbClr val="04152E"/>
                        </a:solidFill>
                      </a:endParaRPr>
                    </a:p>
                    <a:p>
                      <a:pPr indent="0" lvl="0" marL="0" marR="0" rtl="0" algn="ctr">
                        <a:lnSpc>
                          <a:spcPct val="115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91425" marB="91425" marR="91425" marL="91425"/>
                </a:tc>
              </a:tr>
            </a:tbl>
          </a:graphicData>
        </a:graphic>
      </p:graphicFrame>
      <p:graphicFrame>
        <p:nvGraphicFramePr>
          <p:cNvPr id="90" name="Google Shape;90;g21b5ecf5726_0_45"/>
          <p:cNvGraphicFramePr/>
          <p:nvPr/>
        </p:nvGraphicFramePr>
        <p:xfrm>
          <a:off x="1236400" y="5137800"/>
          <a:ext cx="3000000" cy="3000000"/>
        </p:xfrm>
        <a:graphic>
          <a:graphicData uri="http://schemas.openxmlformats.org/drawingml/2006/table">
            <a:tbl>
              <a:tblPr>
                <a:noFill/>
                <a:tableStyleId>{51500D05-1390-446C-ACDC-21D42D1E30FF}</a:tableStyleId>
              </a:tblPr>
              <a:tblGrid>
                <a:gridCol w="3433700"/>
                <a:gridCol w="3433700"/>
                <a:gridCol w="3433700"/>
              </a:tblGrid>
              <a:tr h="552225">
                <a:tc gridSpan="3">
                  <a:txBody>
                    <a:bodyPr/>
                    <a:lstStyle/>
                    <a:p>
                      <a:pPr indent="0" lvl="0" marL="0" marR="0" rtl="0" algn="ctr">
                        <a:lnSpc>
                          <a:spcPct val="115000"/>
                        </a:lnSpc>
                        <a:spcBef>
                          <a:spcPts val="0"/>
                        </a:spcBef>
                        <a:spcAft>
                          <a:spcPts val="0"/>
                        </a:spcAft>
                        <a:buClr>
                          <a:srgbClr val="000000"/>
                        </a:buClr>
                        <a:buSzPts val="1600"/>
                        <a:buFont typeface="Arial"/>
                        <a:buNone/>
                      </a:pPr>
                      <a:r>
                        <a:rPr b="1" lang="en-US" sz="1600" u="none" cap="none" strike="noStrike">
                          <a:solidFill>
                            <a:srgbClr val="04152E"/>
                          </a:solidFill>
                        </a:rPr>
                        <a:t>credit_record.csv</a:t>
                      </a:r>
                      <a:endParaRPr b="1" sz="16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hMerge="1"/>
                <a:tc hMerge="1"/>
              </a:tr>
              <a:tr h="552225">
                <a:tc>
                  <a:txBody>
                    <a:bodyPr/>
                    <a:lstStyle/>
                    <a:p>
                      <a:pPr indent="0" lvl="0" marL="0" marR="0" rtl="0" algn="ctr">
                        <a:lnSpc>
                          <a:spcPct val="115000"/>
                        </a:lnSpc>
                        <a:spcBef>
                          <a:spcPts val="0"/>
                        </a:spcBef>
                        <a:spcAft>
                          <a:spcPts val="0"/>
                        </a:spcAft>
                        <a:buClr>
                          <a:srgbClr val="000000"/>
                        </a:buClr>
                        <a:buSzPts val="1600"/>
                        <a:buFont typeface="Arial"/>
                        <a:buNone/>
                      </a:pPr>
                      <a:r>
                        <a:rPr b="1" lang="en-US" sz="1600" u="none" cap="none" strike="noStrike">
                          <a:solidFill>
                            <a:srgbClr val="04152E"/>
                          </a:solidFill>
                        </a:rPr>
                        <a:t>Feature name</a:t>
                      </a:r>
                      <a:endParaRPr b="1" sz="16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b="1" lang="en-US" sz="1600" u="none" cap="none" strike="noStrike">
                          <a:solidFill>
                            <a:srgbClr val="04152E"/>
                          </a:solidFill>
                        </a:rPr>
                        <a:t>Explanation</a:t>
                      </a:r>
                      <a:endParaRPr b="1" sz="16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600"/>
                        <a:buFont typeface="Arial"/>
                        <a:buNone/>
                      </a:pPr>
                      <a:r>
                        <a:rPr b="1" lang="en-US" sz="1600" u="none" cap="none" strike="noStrike">
                          <a:solidFill>
                            <a:srgbClr val="04152E"/>
                          </a:solidFill>
                        </a:rPr>
                        <a:t>Remarks</a:t>
                      </a:r>
                      <a:endParaRPr b="1" sz="16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5215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ID</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Client number</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12624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MONTHS_BALANCE</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Record month</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The month of the extracted data is the starting point, backwards, 0 is the current month, -1 is the previous month, and so on</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lnB cap="flat" cmpd="sng" w="10575">
                      <a:solidFill>
                        <a:srgbClr val="DADCE0"/>
                      </a:solidFill>
                      <a:prstDash val="solid"/>
                      <a:round/>
                      <a:headEnd len="sm" w="sm" type="none"/>
                      <a:tailEnd len="sm" w="sm" type="none"/>
                    </a:lnB>
                  </a:tcPr>
                </a:tc>
              </a:tr>
              <a:tr h="20033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STATUS</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Status</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solidFill>
                            <a:srgbClr val="04152E"/>
                          </a:solidFill>
                        </a:rPr>
                        <a:t>0: 1-29 days past due 1: 30-59 days past due 2: 60-89 days overdue 3: 90-119 days overdue 4: 120-149 days overdue 5: Overdue or bad debts, write-offs for more than 150 days C: paid off that month X: No loan for the month</a:t>
                      </a:r>
                      <a:endParaRPr sz="1400" u="none" cap="none" strike="noStrike">
                        <a:solidFill>
                          <a:srgbClr val="04152E"/>
                        </a:solidFill>
                      </a:endParaRPr>
                    </a:p>
                  </a:txBody>
                  <a:tcPr marT="152400" marB="152400" marR="152400" marL="152400" anchor="ctr">
                    <a:lnT cap="flat" cmpd="sng" w="10575">
                      <a:solidFill>
                        <a:srgbClr val="DADCE0"/>
                      </a:solidFill>
                      <a:prstDash val="solid"/>
                      <a:round/>
                      <a:headEnd len="sm" w="sm" type="none"/>
                      <a:tailEnd len="sm" w="sm" type="none"/>
                    </a:lnT>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21b5ecf5726_0_37"/>
          <p:cNvSpPr txBox="1"/>
          <p:nvPr/>
        </p:nvSpPr>
        <p:spPr>
          <a:xfrm>
            <a:off x="1873398" y="1406150"/>
            <a:ext cx="11635800" cy="1607700"/>
          </a:xfrm>
          <a:prstGeom prst="rect">
            <a:avLst/>
          </a:prstGeom>
          <a:noFill/>
          <a:ln>
            <a:noFill/>
          </a:ln>
        </p:spPr>
        <p:txBody>
          <a:bodyPr anchorCtr="0" anchor="ctr" bIns="18600" lIns="18600" spcFirstLastPara="1" rIns="18600" wrap="square" tIns="18600">
            <a:spAutoFit/>
          </a:bodyPr>
          <a:lstStyle/>
          <a:p>
            <a:pPr indent="0" lvl="0" marL="0" marR="0" rtl="0" algn="l">
              <a:lnSpc>
                <a:spcPct val="100000"/>
              </a:lnSpc>
              <a:spcBef>
                <a:spcPts val="0"/>
              </a:spcBef>
              <a:spcAft>
                <a:spcPts val="0"/>
              </a:spcAft>
              <a:buClr>
                <a:srgbClr val="000000"/>
              </a:buClr>
              <a:buSzPts val="10200"/>
              <a:buFont typeface="Arial"/>
              <a:buNone/>
            </a:pPr>
            <a:r>
              <a:rPr b="1" i="0" lang="en-US" sz="10200" u="none" cap="none" strike="noStrike">
                <a:solidFill>
                  <a:srgbClr val="000000"/>
                </a:solidFill>
                <a:latin typeface="Mukta"/>
                <a:ea typeface="Mukta"/>
                <a:cs typeface="Mukta"/>
                <a:sym typeface="Mukta"/>
              </a:rPr>
              <a:t>Entrega</a:t>
            </a:r>
            <a:endParaRPr b="1" i="0" sz="10200" u="none" cap="none" strike="noStrike">
              <a:solidFill>
                <a:srgbClr val="000000"/>
              </a:solidFill>
              <a:latin typeface="Mukta"/>
              <a:ea typeface="Mukta"/>
              <a:cs typeface="Mukta"/>
              <a:sym typeface="Mukta"/>
            </a:endParaRPr>
          </a:p>
        </p:txBody>
      </p:sp>
      <p:sp>
        <p:nvSpPr>
          <p:cNvPr id="96" name="Google Shape;96;g21b5ecf5726_0_37"/>
          <p:cNvSpPr txBox="1"/>
          <p:nvPr/>
        </p:nvSpPr>
        <p:spPr>
          <a:xfrm>
            <a:off x="1873397" y="3435300"/>
            <a:ext cx="18867300" cy="3550500"/>
          </a:xfrm>
          <a:prstGeom prst="rect">
            <a:avLst/>
          </a:prstGeom>
          <a:noFill/>
          <a:ln>
            <a:noFill/>
          </a:ln>
        </p:spPr>
        <p:txBody>
          <a:bodyPr anchorCtr="0" anchor="ctr" bIns="50800" lIns="50800" spcFirstLastPara="1" rIns="50800" wrap="square" tIns="508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0C2B"/>
                </a:solidFill>
                <a:latin typeface="Mukta"/>
                <a:ea typeface="Mukta"/>
                <a:cs typeface="Mukta"/>
                <a:sym typeface="Mukta"/>
              </a:rPr>
              <a:t>Entregables:</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Informe o presentación que documente en detalle el  proceso en cada etapa y tus resultados, así como el ejemplo de la ejecución y su uso.</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Código usado para el desarrollo del business case.</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C2B"/>
              </a:solidFill>
              <a:latin typeface="Mukta"/>
              <a:ea typeface="Mukta"/>
              <a:cs typeface="Mukta"/>
              <a:sym typeface="Mukta"/>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0C2B"/>
                </a:solidFill>
                <a:latin typeface="Mukta"/>
                <a:ea typeface="Mukta"/>
                <a:cs typeface="Mukta"/>
                <a:sym typeface="Mukta"/>
              </a:rPr>
              <a:t>Bonus:</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Ejemplos de casos de usos con Queries.</a:t>
            </a:r>
            <a:endParaRPr b="0" i="0" sz="2800" u="none" cap="none" strike="noStrike">
              <a:solidFill>
                <a:srgbClr val="000C2B"/>
              </a:solidFill>
              <a:latin typeface="Mukta"/>
              <a:ea typeface="Mukta"/>
              <a:cs typeface="Mukta"/>
              <a:sym typeface="Mukta"/>
            </a:endParaRPr>
          </a:p>
          <a:p>
            <a:pPr indent="-406400" lvl="0" marL="457200" marR="0" rtl="0" algn="just">
              <a:lnSpc>
                <a:spcPct val="100000"/>
              </a:lnSpc>
              <a:spcBef>
                <a:spcPts val="0"/>
              </a:spcBef>
              <a:spcAft>
                <a:spcPts val="0"/>
              </a:spcAft>
              <a:buClr>
                <a:srgbClr val="000C2B"/>
              </a:buClr>
              <a:buSzPts val="2800"/>
              <a:buFont typeface="Mukta"/>
              <a:buChar char="●"/>
            </a:pPr>
            <a:r>
              <a:rPr b="0" i="0" lang="en-US" sz="2800" u="none" cap="none" strike="noStrike">
                <a:solidFill>
                  <a:srgbClr val="000C2B"/>
                </a:solidFill>
                <a:latin typeface="Mukta"/>
                <a:ea typeface="Mukta"/>
                <a:cs typeface="Mukta"/>
                <a:sym typeface="Mukta"/>
              </a:rPr>
              <a:t>Análisis de eficiencia de la plataforma/Optimización del dashboard.</a:t>
            </a:r>
            <a:endParaRPr b="0" i="0" sz="2800" u="none" cap="none" strike="noStrike">
              <a:solidFill>
                <a:srgbClr val="000C2B"/>
              </a:solidFill>
              <a:latin typeface="Mukta"/>
              <a:ea typeface="Mukta"/>
              <a:cs typeface="Mukta"/>
              <a:sym typeface="Muk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g21b5ecf5726_0_60"/>
          <p:cNvSpPr txBox="1"/>
          <p:nvPr/>
        </p:nvSpPr>
        <p:spPr>
          <a:xfrm>
            <a:off x="6481649" y="5263983"/>
            <a:ext cx="11420700" cy="17958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14700"/>
              <a:buFont typeface="Arial"/>
              <a:buNone/>
            </a:pPr>
            <a:r>
              <a:rPr b="1" i="0" lang="en-US" sz="11000" u="none" cap="none" strike="noStrike">
                <a:solidFill>
                  <a:srgbClr val="FFFFFF"/>
                </a:solidFill>
                <a:latin typeface="Mukta"/>
                <a:ea typeface="Mukta"/>
                <a:cs typeface="Mukta"/>
                <a:sym typeface="Mukta"/>
              </a:rPr>
              <a:t>¡Gracias!</a:t>
            </a:r>
            <a:endParaRPr b="1" i="0" sz="11000" u="none" cap="none" strike="noStrike">
              <a:solidFill>
                <a:srgbClr val="000000"/>
              </a:solidFill>
              <a:latin typeface="Mukta"/>
              <a:ea typeface="Mukta"/>
              <a:cs typeface="Mukta"/>
              <a:sym typeface="Mukta"/>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