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5" r:id="rId4"/>
    <p:sldId id="267" r:id="rId5"/>
    <p:sldId id="266" r:id="rId6"/>
    <p:sldId id="260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2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8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2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6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5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3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0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6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7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86435A-3813-4322-B914-5B9F28321CA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4C5681B-C474-4822-A2D1-C4AF37EADF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5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4700-3DFA-4A8A-AFA4-602D60EA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981089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Software design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1243C5-24A8-4C3C-AEB3-AFBEC8570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791" y="2151783"/>
            <a:ext cx="10993546" cy="1123654"/>
          </a:xfrm>
        </p:spPr>
        <p:txBody>
          <a:bodyPr>
            <a:normAutofit/>
          </a:bodyPr>
          <a:lstStyle/>
          <a:p>
            <a:r>
              <a:rPr lang="en-GB" altLang="zh-CN" sz="1800" dirty="0"/>
              <a:t>Group 3</a:t>
            </a:r>
          </a:p>
          <a:p>
            <a:r>
              <a:rPr lang="en-GB" altLang="zh-CN" sz="1800" dirty="0"/>
              <a:t>Jianning </a:t>
            </a:r>
            <a:r>
              <a:rPr lang="en-GB" altLang="zh-CN" sz="1800" dirty="0" err="1"/>
              <a:t>kang</a:t>
            </a:r>
            <a:r>
              <a:rPr lang="en-GB" altLang="zh-CN" sz="1800" dirty="0"/>
              <a:t>, </a:t>
            </a:r>
            <a:r>
              <a:rPr lang="en-GB" altLang="zh-CN" sz="1800" dirty="0" err="1"/>
              <a:t>jiayi</a:t>
            </a:r>
            <a:r>
              <a:rPr lang="en-GB" altLang="zh-CN" sz="1800" dirty="0"/>
              <a:t> dong, Hongbin pan, </a:t>
            </a:r>
            <a:r>
              <a:rPr lang="en-GB" altLang="zh-CN" sz="1800" dirty="0" err="1"/>
              <a:t>qile</a:t>
            </a:r>
            <a:r>
              <a:rPr lang="en-GB" altLang="zh-CN" sz="1800" dirty="0"/>
              <a:t> </a:t>
            </a:r>
            <a:r>
              <a:rPr lang="en-GB" altLang="zh-CN" sz="1800" dirty="0" err="1"/>
              <a:t>guo</a:t>
            </a:r>
            <a:r>
              <a:rPr lang="en-GB" altLang="zh-CN" sz="1800" dirty="0"/>
              <a:t>, </a:t>
            </a:r>
            <a:r>
              <a:rPr lang="en-GB" altLang="zh-CN" sz="1800" dirty="0" err="1"/>
              <a:t>xiao</a:t>
            </a:r>
            <a:r>
              <a:rPr lang="en-GB" altLang="zh-CN" sz="1800" dirty="0"/>
              <a:t> </a:t>
            </a:r>
            <a:r>
              <a:rPr lang="en-GB" altLang="zh-CN" sz="1800" dirty="0" err="1"/>
              <a:t>zheng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092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F420F9-54BF-4570-BDE0-7E38D7F3C6D2}"/>
              </a:ext>
            </a:extLst>
          </p:cNvPr>
          <p:cNvSpPr/>
          <p:nvPr/>
        </p:nvSpPr>
        <p:spPr>
          <a:xfrm>
            <a:off x="731520" y="2416016"/>
            <a:ext cx="1092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Aim: Developing a user-friendly mutation and drug searching website based on the data collecting from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PharmGKB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Platform: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Backstage dataset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server: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Tomcat7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tool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JDK11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Unit test tool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89732-5F14-4EEE-88D5-315595CE0068}"/>
              </a:ext>
            </a:extLst>
          </p:cNvPr>
          <p:cNvSpPr txBox="1"/>
          <p:nvPr/>
        </p:nvSpPr>
        <p:spPr>
          <a:xfrm>
            <a:off x="731520" y="965200"/>
            <a:ext cx="650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Overall design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33971-496B-4FA9-8E70-55E287D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Website configuration(homepage)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9716C3-8F26-48B8-9ACE-EB6FA96F88C1}"/>
              </a:ext>
            </a:extLst>
          </p:cNvPr>
          <p:cNvSpPr/>
          <p:nvPr/>
        </p:nvSpPr>
        <p:spPr>
          <a:xfrm>
            <a:off x="3400148" y="2157274"/>
            <a:ext cx="8336132" cy="6924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600" dirty="0"/>
              <a:t>title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34D143-0DC4-4CEA-841E-EFC774F085D4}"/>
              </a:ext>
            </a:extLst>
          </p:cNvPr>
          <p:cNvSpPr/>
          <p:nvPr/>
        </p:nvSpPr>
        <p:spPr>
          <a:xfrm>
            <a:off x="575894" y="2157274"/>
            <a:ext cx="2407003" cy="422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 </a:t>
            </a:r>
            <a:r>
              <a:rPr lang="en-GB" altLang="zh-CN" sz="2800" dirty="0"/>
              <a:t>navigation bar</a:t>
            </a:r>
          </a:p>
          <a:p>
            <a:pPr algn="ctr"/>
            <a:r>
              <a:rPr lang="en-GB" altLang="zh-CN" sz="1600" dirty="0"/>
              <a:t>(hyper link to different function)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101D87-65EE-4495-85D0-67BE52B5D8D7}"/>
              </a:ext>
            </a:extLst>
          </p:cNvPr>
          <p:cNvSpPr/>
          <p:nvPr/>
        </p:nvSpPr>
        <p:spPr>
          <a:xfrm>
            <a:off x="3400147" y="2947386"/>
            <a:ext cx="8336132" cy="33291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5400" dirty="0"/>
              <a:t>guidance</a:t>
            </a:r>
          </a:p>
          <a:p>
            <a:pPr algn="ctr"/>
            <a:r>
              <a:rPr lang="en-GB" altLang="zh-CN" sz="2400" dirty="0"/>
              <a:t>(the matter need attention and write in website code directly)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373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33971-496B-4FA9-8E70-55E287D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Website configuration(input)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9716C3-8F26-48B8-9ACE-EB6FA96F88C1}"/>
              </a:ext>
            </a:extLst>
          </p:cNvPr>
          <p:cNvSpPr/>
          <p:nvPr/>
        </p:nvSpPr>
        <p:spPr>
          <a:xfrm>
            <a:off x="3400148" y="2157274"/>
            <a:ext cx="8336132" cy="6924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600" dirty="0"/>
              <a:t>title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34D143-0DC4-4CEA-841E-EFC774F085D4}"/>
              </a:ext>
            </a:extLst>
          </p:cNvPr>
          <p:cNvSpPr/>
          <p:nvPr/>
        </p:nvSpPr>
        <p:spPr>
          <a:xfrm>
            <a:off x="575894" y="2157274"/>
            <a:ext cx="2407003" cy="422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 </a:t>
            </a:r>
            <a:r>
              <a:rPr lang="en-GB" altLang="zh-CN" sz="2800" dirty="0"/>
              <a:t>navigation bar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101D87-65EE-4495-85D0-67BE52B5D8D7}"/>
              </a:ext>
            </a:extLst>
          </p:cNvPr>
          <p:cNvSpPr/>
          <p:nvPr/>
        </p:nvSpPr>
        <p:spPr>
          <a:xfrm>
            <a:off x="3400147" y="4199138"/>
            <a:ext cx="8336132" cy="20773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5400" dirty="0"/>
              <a:t>Content</a:t>
            </a:r>
          </a:p>
          <a:p>
            <a:pPr algn="ctr"/>
            <a:r>
              <a:rPr lang="en-GB" altLang="zh-CN" sz="2400" dirty="0"/>
              <a:t>(show the database the user upload or store in original database)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584B4B-DB60-4914-BAD9-6985E4B88921}"/>
              </a:ext>
            </a:extLst>
          </p:cNvPr>
          <p:cNvSpPr/>
          <p:nvPr/>
        </p:nvSpPr>
        <p:spPr>
          <a:xfrm>
            <a:off x="3400147" y="3027285"/>
            <a:ext cx="8336132" cy="87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Input content(write new </a:t>
            </a:r>
            <a:r>
              <a:rPr lang="en-GB" altLang="zh-CN" dirty="0" err="1"/>
              <a:t>vcf</a:t>
            </a:r>
            <a:r>
              <a:rPr lang="en-GB" altLang="zh-CN" dirty="0"/>
              <a:t> file into database)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1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33971-496B-4FA9-8E70-55E287D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Website configuration(output)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9716C3-8F26-48B8-9ACE-EB6FA96F88C1}"/>
              </a:ext>
            </a:extLst>
          </p:cNvPr>
          <p:cNvSpPr/>
          <p:nvPr/>
        </p:nvSpPr>
        <p:spPr>
          <a:xfrm>
            <a:off x="3400148" y="2157274"/>
            <a:ext cx="8336132" cy="6924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600" dirty="0"/>
              <a:t>title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34D143-0DC4-4CEA-841E-EFC774F085D4}"/>
              </a:ext>
            </a:extLst>
          </p:cNvPr>
          <p:cNvSpPr/>
          <p:nvPr/>
        </p:nvSpPr>
        <p:spPr>
          <a:xfrm>
            <a:off x="575894" y="2157274"/>
            <a:ext cx="2407003" cy="422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 </a:t>
            </a:r>
            <a:r>
              <a:rPr lang="en-GB" altLang="zh-CN" sz="2800" dirty="0"/>
              <a:t>navigation bar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5D09B1-F621-4D66-82D8-83A138F17B09}"/>
              </a:ext>
            </a:extLst>
          </p:cNvPr>
          <p:cNvSpPr/>
          <p:nvPr/>
        </p:nvSpPr>
        <p:spPr>
          <a:xfrm>
            <a:off x="4341180" y="3080551"/>
            <a:ext cx="7395099" cy="284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Search bar(filtrate in database via key words)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0BFE50-4E1F-4AA1-8194-C0289A3B5DA0}"/>
              </a:ext>
            </a:extLst>
          </p:cNvPr>
          <p:cNvSpPr/>
          <p:nvPr/>
        </p:nvSpPr>
        <p:spPr>
          <a:xfrm>
            <a:off x="3675355" y="3040441"/>
            <a:ext cx="248575" cy="248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105F08-AE35-459B-ACA7-CD39A71BACA0}"/>
              </a:ext>
            </a:extLst>
          </p:cNvPr>
          <p:cNvCxnSpPr>
            <a:stCxn id="10" idx="5"/>
          </p:cNvCxnSpPr>
          <p:nvPr/>
        </p:nvCxnSpPr>
        <p:spPr>
          <a:xfrm>
            <a:off x="3887527" y="3252613"/>
            <a:ext cx="187323" cy="176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8101D87-65EE-4495-85D0-67BE52B5D8D7}"/>
              </a:ext>
            </a:extLst>
          </p:cNvPr>
          <p:cNvSpPr/>
          <p:nvPr/>
        </p:nvSpPr>
        <p:spPr>
          <a:xfrm>
            <a:off x="3568823" y="3568985"/>
            <a:ext cx="8167456" cy="2645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5400" dirty="0"/>
              <a:t>Database content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(returns the result of summary table from database)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13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3F3B-BA34-4FE3-B54C-739D5F4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cxnSp>
        <p:nvCxnSpPr>
          <p:cNvPr id="10" name="Straight Arrow Connector 5">
            <a:extLst>
              <a:ext uri="{FF2B5EF4-FFF2-40B4-BE49-F238E27FC236}">
                <a16:creationId xmlns:a16="http://schemas.microsoft.com/office/drawing/2014/main" id="{AAB9152B-9ADF-4C8D-B283-2206AA238C4B}"/>
              </a:ext>
            </a:extLst>
          </p:cNvPr>
          <p:cNvCxnSpPr>
            <a:cxnSpLocks/>
          </p:cNvCxnSpPr>
          <p:nvPr/>
        </p:nvCxnSpPr>
        <p:spPr>
          <a:xfrm>
            <a:off x="2247900" y="3640625"/>
            <a:ext cx="1543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n_56832">
            <a:extLst>
              <a:ext uri="{FF2B5EF4-FFF2-40B4-BE49-F238E27FC236}">
                <a16:creationId xmlns:a16="http://schemas.microsoft.com/office/drawing/2014/main" id="{26AA834A-B607-4259-B7F7-50865EFC9F31}"/>
              </a:ext>
            </a:extLst>
          </p:cNvPr>
          <p:cNvSpPr>
            <a:spLocks noChangeAspect="1"/>
          </p:cNvSpPr>
          <p:nvPr/>
        </p:nvSpPr>
        <p:spPr bwMode="auto">
          <a:xfrm>
            <a:off x="695325" y="3353390"/>
            <a:ext cx="1180099" cy="1190667"/>
          </a:xfrm>
          <a:custGeom>
            <a:avLst/>
            <a:gdLst>
              <a:gd name="connsiteX0" fmla="*/ 191941 w 566993"/>
              <a:gd name="connsiteY0" fmla="*/ 362212 h 607004"/>
              <a:gd name="connsiteX1" fmla="*/ 203101 w 566993"/>
              <a:gd name="connsiteY1" fmla="*/ 369284 h 607004"/>
              <a:gd name="connsiteX2" fmla="*/ 283545 w 566993"/>
              <a:gd name="connsiteY2" fmla="*/ 479135 h 607004"/>
              <a:gd name="connsiteX3" fmla="*/ 363893 w 566993"/>
              <a:gd name="connsiteY3" fmla="*/ 369284 h 607004"/>
              <a:gd name="connsiteX4" fmla="*/ 375052 w 566993"/>
              <a:gd name="connsiteY4" fmla="*/ 362212 h 607004"/>
              <a:gd name="connsiteX5" fmla="*/ 381165 w 566993"/>
              <a:gd name="connsiteY5" fmla="*/ 363859 h 607004"/>
              <a:gd name="connsiteX6" fmla="*/ 452585 w 566993"/>
              <a:gd name="connsiteY6" fmla="*/ 400476 h 607004"/>
              <a:gd name="connsiteX7" fmla="*/ 566993 w 566993"/>
              <a:gd name="connsiteY7" fmla="*/ 477585 h 607004"/>
              <a:gd name="connsiteX8" fmla="*/ 566993 w 566993"/>
              <a:gd name="connsiteY8" fmla="*/ 607004 h 607004"/>
              <a:gd name="connsiteX9" fmla="*/ 283545 w 566993"/>
              <a:gd name="connsiteY9" fmla="*/ 607004 h 607004"/>
              <a:gd name="connsiteX10" fmla="*/ 0 w 566993"/>
              <a:gd name="connsiteY10" fmla="*/ 607004 h 607004"/>
              <a:gd name="connsiteX11" fmla="*/ 0 w 566993"/>
              <a:gd name="connsiteY11" fmla="*/ 477585 h 607004"/>
              <a:gd name="connsiteX12" fmla="*/ 114408 w 566993"/>
              <a:gd name="connsiteY12" fmla="*/ 400476 h 607004"/>
              <a:gd name="connsiteX13" fmla="*/ 185828 w 566993"/>
              <a:gd name="connsiteY13" fmla="*/ 363859 h 607004"/>
              <a:gd name="connsiteX14" fmla="*/ 191941 w 566993"/>
              <a:gd name="connsiteY14" fmla="*/ 362212 h 607004"/>
              <a:gd name="connsiteX15" fmla="*/ 281913 w 566993"/>
              <a:gd name="connsiteY15" fmla="*/ 0 h 607004"/>
              <a:gd name="connsiteX16" fmla="*/ 283368 w 566993"/>
              <a:gd name="connsiteY16" fmla="*/ 0 h 607004"/>
              <a:gd name="connsiteX17" fmla="*/ 284727 w 566993"/>
              <a:gd name="connsiteY17" fmla="*/ 0 h 607004"/>
              <a:gd name="connsiteX18" fmla="*/ 410778 w 566993"/>
              <a:gd name="connsiteY18" fmla="*/ 107256 h 607004"/>
              <a:gd name="connsiteX19" fmla="*/ 402627 w 566993"/>
              <a:gd name="connsiteY19" fmla="*/ 162580 h 607004"/>
              <a:gd name="connsiteX20" fmla="*/ 414077 w 566993"/>
              <a:gd name="connsiteY20" fmla="*/ 188933 h 607004"/>
              <a:gd name="connsiteX21" fmla="*/ 384675 w 566993"/>
              <a:gd name="connsiteY21" fmla="*/ 242222 h 607004"/>
              <a:gd name="connsiteX22" fmla="*/ 321892 w 566993"/>
              <a:gd name="connsiteY22" fmla="*/ 318280 h 607004"/>
              <a:gd name="connsiteX23" fmla="*/ 283368 w 566993"/>
              <a:gd name="connsiteY23" fmla="*/ 327000 h 607004"/>
              <a:gd name="connsiteX24" fmla="*/ 244747 w 566993"/>
              <a:gd name="connsiteY24" fmla="*/ 318280 h 607004"/>
              <a:gd name="connsiteX25" fmla="*/ 182062 w 566993"/>
              <a:gd name="connsiteY25" fmla="*/ 242222 h 607004"/>
              <a:gd name="connsiteX26" fmla="*/ 152562 w 566993"/>
              <a:gd name="connsiteY26" fmla="*/ 188933 h 607004"/>
              <a:gd name="connsiteX27" fmla="*/ 164110 w 566993"/>
              <a:gd name="connsiteY27" fmla="*/ 162580 h 607004"/>
              <a:gd name="connsiteX28" fmla="*/ 155959 w 566993"/>
              <a:gd name="connsiteY28" fmla="*/ 107256 h 607004"/>
              <a:gd name="connsiteX29" fmla="*/ 281913 w 566993"/>
              <a:gd name="connsiteY29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6993" h="607004">
                <a:moveTo>
                  <a:pt x="191941" y="362212"/>
                </a:moveTo>
                <a:cubicBezTo>
                  <a:pt x="196890" y="362212"/>
                  <a:pt x="201160" y="365118"/>
                  <a:pt x="203101" y="369284"/>
                </a:cubicBezTo>
                <a:cubicBezTo>
                  <a:pt x="222508" y="401638"/>
                  <a:pt x="258412" y="477391"/>
                  <a:pt x="283545" y="479135"/>
                </a:cubicBezTo>
                <a:cubicBezTo>
                  <a:pt x="308581" y="477391"/>
                  <a:pt x="344485" y="401638"/>
                  <a:pt x="363893" y="369284"/>
                </a:cubicBezTo>
                <a:cubicBezTo>
                  <a:pt x="365833" y="365118"/>
                  <a:pt x="370103" y="362212"/>
                  <a:pt x="375052" y="362212"/>
                </a:cubicBezTo>
                <a:cubicBezTo>
                  <a:pt x="377284" y="362212"/>
                  <a:pt x="379322" y="362793"/>
                  <a:pt x="381165" y="363859"/>
                </a:cubicBezTo>
                <a:cubicBezTo>
                  <a:pt x="388152" y="367637"/>
                  <a:pt x="429102" y="392048"/>
                  <a:pt x="452585" y="400476"/>
                </a:cubicBezTo>
                <a:cubicBezTo>
                  <a:pt x="531574" y="428859"/>
                  <a:pt x="566993" y="457823"/>
                  <a:pt x="566993" y="477585"/>
                </a:cubicBezTo>
                <a:lnTo>
                  <a:pt x="566993" y="607004"/>
                </a:lnTo>
                <a:lnTo>
                  <a:pt x="283545" y="607004"/>
                </a:lnTo>
                <a:lnTo>
                  <a:pt x="0" y="607004"/>
                </a:lnTo>
                <a:lnTo>
                  <a:pt x="0" y="477585"/>
                </a:lnTo>
                <a:cubicBezTo>
                  <a:pt x="0" y="457823"/>
                  <a:pt x="35419" y="428859"/>
                  <a:pt x="114408" y="400476"/>
                </a:cubicBezTo>
                <a:cubicBezTo>
                  <a:pt x="137891" y="392048"/>
                  <a:pt x="178841" y="367637"/>
                  <a:pt x="185828" y="363859"/>
                </a:cubicBezTo>
                <a:cubicBezTo>
                  <a:pt x="187672" y="362793"/>
                  <a:pt x="189710" y="362212"/>
                  <a:pt x="191941" y="362212"/>
                </a:cubicBezTo>
                <a:close/>
                <a:moveTo>
                  <a:pt x="281913" y="0"/>
                </a:moveTo>
                <a:cubicBezTo>
                  <a:pt x="282398" y="0"/>
                  <a:pt x="282883" y="0"/>
                  <a:pt x="283368" y="0"/>
                </a:cubicBezTo>
                <a:cubicBezTo>
                  <a:pt x="283756" y="0"/>
                  <a:pt x="284242" y="0"/>
                  <a:pt x="284727" y="0"/>
                </a:cubicBezTo>
                <a:cubicBezTo>
                  <a:pt x="393214" y="0"/>
                  <a:pt x="413592" y="77317"/>
                  <a:pt x="410778" y="107256"/>
                </a:cubicBezTo>
                <a:cubicBezTo>
                  <a:pt x="408449" y="131284"/>
                  <a:pt x="402627" y="162580"/>
                  <a:pt x="402627" y="162580"/>
                </a:cubicBezTo>
                <a:cubicBezTo>
                  <a:pt x="402627" y="162580"/>
                  <a:pt x="414077" y="167812"/>
                  <a:pt x="414077" y="188933"/>
                </a:cubicBezTo>
                <a:cubicBezTo>
                  <a:pt x="410099" y="241835"/>
                  <a:pt x="388945" y="218969"/>
                  <a:pt x="384675" y="242222"/>
                </a:cubicBezTo>
                <a:cubicBezTo>
                  <a:pt x="377397" y="280784"/>
                  <a:pt x="343240" y="308688"/>
                  <a:pt x="321892" y="318280"/>
                </a:cubicBezTo>
                <a:cubicBezTo>
                  <a:pt x="309568" y="323900"/>
                  <a:pt x="296759" y="326709"/>
                  <a:pt x="283368" y="327000"/>
                </a:cubicBezTo>
                <a:cubicBezTo>
                  <a:pt x="269880" y="326709"/>
                  <a:pt x="257168" y="323900"/>
                  <a:pt x="244747" y="318280"/>
                </a:cubicBezTo>
                <a:cubicBezTo>
                  <a:pt x="223496" y="308688"/>
                  <a:pt x="189242" y="280784"/>
                  <a:pt x="182062" y="242222"/>
                </a:cubicBezTo>
                <a:cubicBezTo>
                  <a:pt x="177695" y="218969"/>
                  <a:pt x="156638" y="241835"/>
                  <a:pt x="152562" y="188933"/>
                </a:cubicBezTo>
                <a:cubicBezTo>
                  <a:pt x="152562" y="167812"/>
                  <a:pt x="164110" y="162580"/>
                  <a:pt x="164110" y="162580"/>
                </a:cubicBezTo>
                <a:cubicBezTo>
                  <a:pt x="164110" y="162580"/>
                  <a:pt x="158190" y="131284"/>
                  <a:pt x="155959" y="107256"/>
                </a:cubicBezTo>
                <a:cubicBezTo>
                  <a:pt x="153047" y="77317"/>
                  <a:pt x="173425" y="0"/>
                  <a:pt x="2819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iconfont-1188-868656">
            <a:extLst>
              <a:ext uri="{FF2B5EF4-FFF2-40B4-BE49-F238E27FC236}">
                <a16:creationId xmlns:a16="http://schemas.microsoft.com/office/drawing/2014/main" id="{B77E96DE-60D8-49C5-94D7-B5114CACD94A}"/>
              </a:ext>
            </a:extLst>
          </p:cNvPr>
          <p:cNvSpPr>
            <a:spLocks noChangeAspect="1"/>
          </p:cNvSpPr>
          <p:nvPr/>
        </p:nvSpPr>
        <p:spPr bwMode="auto">
          <a:xfrm>
            <a:off x="7293242" y="3428999"/>
            <a:ext cx="1180099" cy="1180099"/>
          </a:xfrm>
          <a:custGeom>
            <a:avLst/>
            <a:gdLst>
              <a:gd name="T0" fmla="*/ 0 w 12800"/>
              <a:gd name="T1" fmla="*/ 4000 h 12800"/>
              <a:gd name="T2" fmla="*/ 12800 w 12800"/>
              <a:gd name="T3" fmla="*/ 0 h 12800"/>
              <a:gd name="T4" fmla="*/ 800 w 12800"/>
              <a:gd name="T5" fmla="*/ 3200 h 12800"/>
              <a:gd name="T6" fmla="*/ 12000 w 12800"/>
              <a:gd name="T7" fmla="*/ 800 h 12800"/>
              <a:gd name="T8" fmla="*/ 800 w 12800"/>
              <a:gd name="T9" fmla="*/ 3200 h 12800"/>
              <a:gd name="T10" fmla="*/ 10240 w 12800"/>
              <a:gd name="T11" fmla="*/ 2000 h 12800"/>
              <a:gd name="T12" fmla="*/ 11520 w 12800"/>
              <a:gd name="T13" fmla="*/ 2000 h 12800"/>
              <a:gd name="T14" fmla="*/ 9040 w 12800"/>
              <a:gd name="T15" fmla="*/ 1360 h 12800"/>
              <a:gd name="T16" fmla="*/ 9040 w 12800"/>
              <a:gd name="T17" fmla="*/ 2640 h 12800"/>
              <a:gd name="T18" fmla="*/ 9040 w 12800"/>
              <a:gd name="T19" fmla="*/ 1360 h 12800"/>
              <a:gd name="T20" fmla="*/ 6560 w 12800"/>
              <a:gd name="T21" fmla="*/ 2000 h 12800"/>
              <a:gd name="T22" fmla="*/ 7840 w 12800"/>
              <a:gd name="T23" fmla="*/ 2000 h 12800"/>
              <a:gd name="T24" fmla="*/ 10880 w 12800"/>
              <a:gd name="T25" fmla="*/ 5760 h 12800"/>
              <a:gd name="T26" fmla="*/ 10880 w 12800"/>
              <a:gd name="T27" fmla="*/ 7040 h 12800"/>
              <a:gd name="T28" fmla="*/ 10880 w 12800"/>
              <a:gd name="T29" fmla="*/ 5760 h 12800"/>
              <a:gd name="T30" fmla="*/ 8400 w 12800"/>
              <a:gd name="T31" fmla="*/ 6400 h 12800"/>
              <a:gd name="T32" fmla="*/ 9680 w 12800"/>
              <a:gd name="T33" fmla="*/ 6400 h 12800"/>
              <a:gd name="T34" fmla="*/ 7200 w 12800"/>
              <a:gd name="T35" fmla="*/ 5760 h 12800"/>
              <a:gd name="T36" fmla="*/ 7200 w 12800"/>
              <a:gd name="T37" fmla="*/ 7040 h 12800"/>
              <a:gd name="T38" fmla="*/ 7200 w 12800"/>
              <a:gd name="T39" fmla="*/ 5760 h 12800"/>
              <a:gd name="T40" fmla="*/ 10240 w 12800"/>
              <a:gd name="T41" fmla="*/ 10880 h 12800"/>
              <a:gd name="T42" fmla="*/ 11520 w 12800"/>
              <a:gd name="T43" fmla="*/ 10880 h 12800"/>
              <a:gd name="T44" fmla="*/ 9040 w 12800"/>
              <a:gd name="T45" fmla="*/ 10240 h 12800"/>
              <a:gd name="T46" fmla="*/ 9040 w 12800"/>
              <a:gd name="T47" fmla="*/ 11520 h 12800"/>
              <a:gd name="T48" fmla="*/ 9040 w 12800"/>
              <a:gd name="T49" fmla="*/ 10240 h 12800"/>
              <a:gd name="T50" fmla="*/ 6560 w 12800"/>
              <a:gd name="T51" fmla="*/ 10880 h 12800"/>
              <a:gd name="T52" fmla="*/ 7840 w 12800"/>
              <a:gd name="T53" fmla="*/ 10880 h 12800"/>
              <a:gd name="T54" fmla="*/ 12800 w 12800"/>
              <a:gd name="T55" fmla="*/ 8400 h 12800"/>
              <a:gd name="T56" fmla="*/ 0 w 12800"/>
              <a:gd name="T57" fmla="*/ 4400 h 12800"/>
              <a:gd name="T58" fmla="*/ 12800 w 12800"/>
              <a:gd name="T59" fmla="*/ 8400 h 12800"/>
              <a:gd name="T60" fmla="*/ 12000 w 12800"/>
              <a:gd name="T61" fmla="*/ 7600 h 12800"/>
              <a:gd name="T62" fmla="*/ 800 w 12800"/>
              <a:gd name="T63" fmla="*/ 5200 h 12800"/>
              <a:gd name="T64" fmla="*/ 12800 w 12800"/>
              <a:gd name="T65" fmla="*/ 12800 h 12800"/>
              <a:gd name="T66" fmla="*/ 0 w 12800"/>
              <a:gd name="T67" fmla="*/ 8800 h 12800"/>
              <a:gd name="T68" fmla="*/ 12800 w 12800"/>
              <a:gd name="T69" fmla="*/ 12800 h 12800"/>
              <a:gd name="T70" fmla="*/ 12000 w 12800"/>
              <a:gd name="T71" fmla="*/ 12000 h 12800"/>
              <a:gd name="T72" fmla="*/ 800 w 12800"/>
              <a:gd name="T73" fmla="*/ 96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00" h="12800">
                <a:moveTo>
                  <a:pt x="12800" y="4000"/>
                </a:moveTo>
                <a:lnTo>
                  <a:pt x="0" y="4000"/>
                </a:lnTo>
                <a:lnTo>
                  <a:pt x="0" y="0"/>
                </a:lnTo>
                <a:lnTo>
                  <a:pt x="12800" y="0"/>
                </a:lnTo>
                <a:lnTo>
                  <a:pt x="12800" y="4000"/>
                </a:lnTo>
                <a:close/>
                <a:moveTo>
                  <a:pt x="800" y="3200"/>
                </a:moveTo>
                <a:lnTo>
                  <a:pt x="12000" y="3200"/>
                </a:lnTo>
                <a:lnTo>
                  <a:pt x="12000" y="800"/>
                </a:lnTo>
                <a:lnTo>
                  <a:pt x="800" y="800"/>
                </a:lnTo>
                <a:lnTo>
                  <a:pt x="800" y="3200"/>
                </a:lnTo>
                <a:close/>
                <a:moveTo>
                  <a:pt x="10880" y="1360"/>
                </a:moveTo>
                <a:cubicBezTo>
                  <a:pt x="10560" y="1360"/>
                  <a:pt x="10240" y="1680"/>
                  <a:pt x="10240" y="2000"/>
                </a:cubicBezTo>
                <a:cubicBezTo>
                  <a:pt x="10240" y="2320"/>
                  <a:pt x="10560" y="2640"/>
                  <a:pt x="10880" y="2640"/>
                </a:cubicBezTo>
                <a:cubicBezTo>
                  <a:pt x="11200" y="2640"/>
                  <a:pt x="11520" y="2320"/>
                  <a:pt x="11520" y="2000"/>
                </a:cubicBezTo>
                <a:cubicBezTo>
                  <a:pt x="11520" y="1680"/>
                  <a:pt x="11280" y="1360"/>
                  <a:pt x="10880" y="1360"/>
                </a:cubicBezTo>
                <a:close/>
                <a:moveTo>
                  <a:pt x="9040" y="1360"/>
                </a:moveTo>
                <a:cubicBezTo>
                  <a:pt x="8720" y="1360"/>
                  <a:pt x="8400" y="1680"/>
                  <a:pt x="8400" y="2000"/>
                </a:cubicBezTo>
                <a:cubicBezTo>
                  <a:pt x="8400" y="2320"/>
                  <a:pt x="8720" y="2640"/>
                  <a:pt x="9040" y="2640"/>
                </a:cubicBezTo>
                <a:cubicBezTo>
                  <a:pt x="9360" y="2640"/>
                  <a:pt x="9680" y="2320"/>
                  <a:pt x="9680" y="2000"/>
                </a:cubicBezTo>
                <a:cubicBezTo>
                  <a:pt x="9680" y="1680"/>
                  <a:pt x="9440" y="1360"/>
                  <a:pt x="9040" y="1360"/>
                </a:cubicBezTo>
                <a:close/>
                <a:moveTo>
                  <a:pt x="7200" y="1360"/>
                </a:moveTo>
                <a:cubicBezTo>
                  <a:pt x="6880" y="1360"/>
                  <a:pt x="6560" y="1600"/>
                  <a:pt x="6560" y="2000"/>
                </a:cubicBezTo>
                <a:cubicBezTo>
                  <a:pt x="6560" y="2400"/>
                  <a:pt x="6880" y="2640"/>
                  <a:pt x="7200" y="2640"/>
                </a:cubicBezTo>
                <a:cubicBezTo>
                  <a:pt x="7520" y="2640"/>
                  <a:pt x="7840" y="2320"/>
                  <a:pt x="7840" y="2000"/>
                </a:cubicBezTo>
                <a:cubicBezTo>
                  <a:pt x="7840" y="1680"/>
                  <a:pt x="7600" y="1360"/>
                  <a:pt x="7200" y="1360"/>
                </a:cubicBezTo>
                <a:close/>
                <a:moveTo>
                  <a:pt x="10880" y="5760"/>
                </a:moveTo>
                <a:cubicBezTo>
                  <a:pt x="10560" y="5760"/>
                  <a:pt x="10240" y="6080"/>
                  <a:pt x="10240" y="6400"/>
                </a:cubicBezTo>
                <a:cubicBezTo>
                  <a:pt x="10240" y="6720"/>
                  <a:pt x="10560" y="7040"/>
                  <a:pt x="10880" y="7040"/>
                </a:cubicBezTo>
                <a:cubicBezTo>
                  <a:pt x="11200" y="7040"/>
                  <a:pt x="11520" y="6720"/>
                  <a:pt x="11520" y="6400"/>
                </a:cubicBezTo>
                <a:cubicBezTo>
                  <a:pt x="11520" y="6080"/>
                  <a:pt x="11280" y="5760"/>
                  <a:pt x="10880" y="5760"/>
                </a:cubicBezTo>
                <a:close/>
                <a:moveTo>
                  <a:pt x="9040" y="5760"/>
                </a:moveTo>
                <a:cubicBezTo>
                  <a:pt x="8720" y="5760"/>
                  <a:pt x="8400" y="6080"/>
                  <a:pt x="8400" y="6400"/>
                </a:cubicBezTo>
                <a:cubicBezTo>
                  <a:pt x="8400" y="6720"/>
                  <a:pt x="8720" y="7040"/>
                  <a:pt x="9040" y="7040"/>
                </a:cubicBezTo>
                <a:cubicBezTo>
                  <a:pt x="9360" y="7040"/>
                  <a:pt x="9680" y="6720"/>
                  <a:pt x="9680" y="6400"/>
                </a:cubicBezTo>
                <a:cubicBezTo>
                  <a:pt x="9680" y="6080"/>
                  <a:pt x="9440" y="5760"/>
                  <a:pt x="9040" y="5760"/>
                </a:cubicBezTo>
                <a:close/>
                <a:moveTo>
                  <a:pt x="7200" y="5760"/>
                </a:moveTo>
                <a:cubicBezTo>
                  <a:pt x="6880" y="5760"/>
                  <a:pt x="6560" y="6080"/>
                  <a:pt x="6560" y="6400"/>
                </a:cubicBezTo>
                <a:cubicBezTo>
                  <a:pt x="6560" y="6720"/>
                  <a:pt x="6880" y="7040"/>
                  <a:pt x="7200" y="7040"/>
                </a:cubicBezTo>
                <a:cubicBezTo>
                  <a:pt x="7520" y="7040"/>
                  <a:pt x="7840" y="6720"/>
                  <a:pt x="7840" y="6400"/>
                </a:cubicBezTo>
                <a:cubicBezTo>
                  <a:pt x="7840" y="6080"/>
                  <a:pt x="7600" y="5760"/>
                  <a:pt x="7200" y="5760"/>
                </a:cubicBezTo>
                <a:close/>
                <a:moveTo>
                  <a:pt x="10880" y="10240"/>
                </a:moveTo>
                <a:cubicBezTo>
                  <a:pt x="10560" y="10240"/>
                  <a:pt x="10240" y="10560"/>
                  <a:pt x="10240" y="10880"/>
                </a:cubicBezTo>
                <a:cubicBezTo>
                  <a:pt x="10240" y="11200"/>
                  <a:pt x="10560" y="11520"/>
                  <a:pt x="10880" y="11520"/>
                </a:cubicBezTo>
                <a:cubicBezTo>
                  <a:pt x="11200" y="11520"/>
                  <a:pt x="11520" y="11200"/>
                  <a:pt x="11520" y="10880"/>
                </a:cubicBezTo>
                <a:cubicBezTo>
                  <a:pt x="11520" y="10560"/>
                  <a:pt x="11280" y="10240"/>
                  <a:pt x="10880" y="10240"/>
                </a:cubicBezTo>
                <a:close/>
                <a:moveTo>
                  <a:pt x="9040" y="10240"/>
                </a:moveTo>
                <a:cubicBezTo>
                  <a:pt x="8720" y="10240"/>
                  <a:pt x="8400" y="10560"/>
                  <a:pt x="8400" y="10880"/>
                </a:cubicBezTo>
                <a:cubicBezTo>
                  <a:pt x="8400" y="11200"/>
                  <a:pt x="8720" y="11520"/>
                  <a:pt x="9040" y="11520"/>
                </a:cubicBezTo>
                <a:cubicBezTo>
                  <a:pt x="9360" y="11520"/>
                  <a:pt x="9680" y="11200"/>
                  <a:pt x="9680" y="10880"/>
                </a:cubicBezTo>
                <a:cubicBezTo>
                  <a:pt x="9680" y="10560"/>
                  <a:pt x="9440" y="10240"/>
                  <a:pt x="9040" y="10240"/>
                </a:cubicBezTo>
                <a:close/>
                <a:moveTo>
                  <a:pt x="7200" y="10240"/>
                </a:moveTo>
                <a:cubicBezTo>
                  <a:pt x="6880" y="10240"/>
                  <a:pt x="6560" y="10560"/>
                  <a:pt x="6560" y="10880"/>
                </a:cubicBezTo>
                <a:cubicBezTo>
                  <a:pt x="6560" y="11200"/>
                  <a:pt x="6880" y="11520"/>
                  <a:pt x="7200" y="11520"/>
                </a:cubicBezTo>
                <a:cubicBezTo>
                  <a:pt x="7520" y="11520"/>
                  <a:pt x="7840" y="11200"/>
                  <a:pt x="7840" y="10880"/>
                </a:cubicBezTo>
                <a:cubicBezTo>
                  <a:pt x="7840" y="10560"/>
                  <a:pt x="7600" y="10240"/>
                  <a:pt x="7200" y="10240"/>
                </a:cubicBezTo>
                <a:close/>
                <a:moveTo>
                  <a:pt x="12800" y="8400"/>
                </a:moveTo>
                <a:lnTo>
                  <a:pt x="0" y="8400"/>
                </a:lnTo>
                <a:lnTo>
                  <a:pt x="0" y="4400"/>
                </a:lnTo>
                <a:lnTo>
                  <a:pt x="12800" y="4400"/>
                </a:lnTo>
                <a:lnTo>
                  <a:pt x="12800" y="8400"/>
                </a:lnTo>
                <a:close/>
                <a:moveTo>
                  <a:pt x="800" y="7600"/>
                </a:moveTo>
                <a:lnTo>
                  <a:pt x="12000" y="7600"/>
                </a:lnTo>
                <a:lnTo>
                  <a:pt x="12000" y="5200"/>
                </a:lnTo>
                <a:lnTo>
                  <a:pt x="800" y="5200"/>
                </a:lnTo>
                <a:lnTo>
                  <a:pt x="800" y="7600"/>
                </a:lnTo>
                <a:close/>
                <a:moveTo>
                  <a:pt x="12800" y="12800"/>
                </a:moveTo>
                <a:lnTo>
                  <a:pt x="0" y="12800"/>
                </a:lnTo>
                <a:lnTo>
                  <a:pt x="0" y="8800"/>
                </a:lnTo>
                <a:lnTo>
                  <a:pt x="12800" y="8800"/>
                </a:lnTo>
                <a:lnTo>
                  <a:pt x="12800" y="12800"/>
                </a:lnTo>
                <a:close/>
                <a:moveTo>
                  <a:pt x="800" y="12000"/>
                </a:moveTo>
                <a:lnTo>
                  <a:pt x="12000" y="12000"/>
                </a:lnTo>
                <a:lnTo>
                  <a:pt x="12000" y="9600"/>
                </a:lnTo>
                <a:lnTo>
                  <a:pt x="800" y="9600"/>
                </a:lnTo>
                <a:lnTo>
                  <a:pt x="800" y="1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iconfont-11253-5330859">
            <a:extLst>
              <a:ext uri="{FF2B5EF4-FFF2-40B4-BE49-F238E27FC236}">
                <a16:creationId xmlns:a16="http://schemas.microsoft.com/office/drawing/2014/main" id="{43291410-2B24-4625-9EAB-A2ABCAF2E814}"/>
              </a:ext>
            </a:extLst>
          </p:cNvPr>
          <p:cNvSpPr>
            <a:spLocks noChangeAspect="1"/>
          </p:cNvSpPr>
          <p:nvPr/>
        </p:nvSpPr>
        <p:spPr bwMode="auto">
          <a:xfrm>
            <a:off x="3975440" y="3428998"/>
            <a:ext cx="1362267" cy="1180100"/>
          </a:xfrm>
          <a:custGeom>
            <a:avLst/>
            <a:gdLst>
              <a:gd name="T0" fmla="*/ 10000 w 10000"/>
              <a:gd name="T1" fmla="*/ 832 h 8663"/>
              <a:gd name="T2" fmla="*/ 10000 w 10000"/>
              <a:gd name="T3" fmla="*/ 6498 h 8663"/>
              <a:gd name="T4" fmla="*/ 9756 w 10000"/>
              <a:gd name="T5" fmla="*/ 7087 h 8663"/>
              <a:gd name="T6" fmla="*/ 9168 w 10000"/>
              <a:gd name="T7" fmla="*/ 7331 h 8663"/>
              <a:gd name="T8" fmla="*/ 6333 w 10000"/>
              <a:gd name="T9" fmla="*/ 7331 h 8663"/>
              <a:gd name="T10" fmla="*/ 6416 w 10000"/>
              <a:gd name="T11" fmla="*/ 7733 h 8663"/>
              <a:gd name="T12" fmla="*/ 6583 w 10000"/>
              <a:gd name="T13" fmla="*/ 8103 h 8663"/>
              <a:gd name="T14" fmla="*/ 6666 w 10000"/>
              <a:gd name="T15" fmla="*/ 8330 h 8663"/>
              <a:gd name="T16" fmla="*/ 6568 w 10000"/>
              <a:gd name="T17" fmla="*/ 8565 h 8663"/>
              <a:gd name="T18" fmla="*/ 6333 w 10000"/>
              <a:gd name="T19" fmla="*/ 8663 h 8663"/>
              <a:gd name="T20" fmla="*/ 3668 w 10000"/>
              <a:gd name="T21" fmla="*/ 8663 h 8663"/>
              <a:gd name="T22" fmla="*/ 3433 w 10000"/>
              <a:gd name="T23" fmla="*/ 8565 h 8663"/>
              <a:gd name="T24" fmla="*/ 3334 w 10000"/>
              <a:gd name="T25" fmla="*/ 8330 h 8663"/>
              <a:gd name="T26" fmla="*/ 3418 w 10000"/>
              <a:gd name="T27" fmla="*/ 8101 h 8663"/>
              <a:gd name="T28" fmla="*/ 3584 w 10000"/>
              <a:gd name="T29" fmla="*/ 7736 h 8663"/>
              <a:gd name="T30" fmla="*/ 3668 w 10000"/>
              <a:gd name="T31" fmla="*/ 7330 h 8663"/>
              <a:gd name="T32" fmla="*/ 834 w 10000"/>
              <a:gd name="T33" fmla="*/ 7330 h 8663"/>
              <a:gd name="T34" fmla="*/ 245 w 10000"/>
              <a:gd name="T35" fmla="*/ 7086 h 8663"/>
              <a:gd name="T36" fmla="*/ 0 w 10000"/>
              <a:gd name="T37" fmla="*/ 6497 h 8663"/>
              <a:gd name="T38" fmla="*/ 0 w 10000"/>
              <a:gd name="T39" fmla="*/ 832 h 8663"/>
              <a:gd name="T40" fmla="*/ 244 w 10000"/>
              <a:gd name="T41" fmla="*/ 243 h 8663"/>
              <a:gd name="T42" fmla="*/ 833 w 10000"/>
              <a:gd name="T43" fmla="*/ 0 h 8663"/>
              <a:gd name="T44" fmla="*/ 9165 w 10000"/>
              <a:gd name="T45" fmla="*/ 0 h 8663"/>
              <a:gd name="T46" fmla="*/ 9754 w 10000"/>
              <a:gd name="T47" fmla="*/ 243 h 8663"/>
              <a:gd name="T48" fmla="*/ 10000 w 10000"/>
              <a:gd name="T49" fmla="*/ 832 h 8663"/>
              <a:gd name="T50" fmla="*/ 9333 w 10000"/>
              <a:gd name="T51" fmla="*/ 5166 h 8663"/>
              <a:gd name="T52" fmla="*/ 9333 w 10000"/>
              <a:gd name="T53" fmla="*/ 832 h 8663"/>
              <a:gd name="T54" fmla="*/ 9284 w 10000"/>
              <a:gd name="T55" fmla="*/ 715 h 8663"/>
              <a:gd name="T56" fmla="*/ 9166 w 10000"/>
              <a:gd name="T57" fmla="*/ 666 h 8663"/>
              <a:gd name="T58" fmla="*/ 834 w 10000"/>
              <a:gd name="T59" fmla="*/ 666 h 8663"/>
              <a:gd name="T60" fmla="*/ 716 w 10000"/>
              <a:gd name="T61" fmla="*/ 715 h 8663"/>
              <a:gd name="T62" fmla="*/ 667 w 10000"/>
              <a:gd name="T63" fmla="*/ 832 h 8663"/>
              <a:gd name="T64" fmla="*/ 667 w 10000"/>
              <a:gd name="T65" fmla="*/ 5165 h 8663"/>
              <a:gd name="T66" fmla="*/ 716 w 10000"/>
              <a:gd name="T67" fmla="*/ 5282 h 8663"/>
              <a:gd name="T68" fmla="*/ 834 w 10000"/>
              <a:gd name="T69" fmla="*/ 5331 h 8663"/>
              <a:gd name="T70" fmla="*/ 9166 w 10000"/>
              <a:gd name="T71" fmla="*/ 5331 h 8663"/>
              <a:gd name="T72" fmla="*/ 9284 w 10000"/>
              <a:gd name="T73" fmla="*/ 5282 h 8663"/>
              <a:gd name="T74" fmla="*/ 9333 w 10000"/>
              <a:gd name="T75" fmla="*/ 5166 h 8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000" h="8663">
                <a:moveTo>
                  <a:pt x="10000" y="832"/>
                </a:moveTo>
                <a:lnTo>
                  <a:pt x="10000" y="6498"/>
                </a:lnTo>
                <a:cubicBezTo>
                  <a:pt x="10000" y="6727"/>
                  <a:pt x="9918" y="6923"/>
                  <a:pt x="9756" y="7087"/>
                </a:cubicBezTo>
                <a:cubicBezTo>
                  <a:pt x="9593" y="7251"/>
                  <a:pt x="9398" y="7331"/>
                  <a:pt x="9168" y="7331"/>
                </a:cubicBezTo>
                <a:lnTo>
                  <a:pt x="6333" y="7331"/>
                </a:lnTo>
                <a:cubicBezTo>
                  <a:pt x="6333" y="7460"/>
                  <a:pt x="6360" y="7593"/>
                  <a:pt x="6416" y="7733"/>
                </a:cubicBezTo>
                <a:cubicBezTo>
                  <a:pt x="6473" y="7873"/>
                  <a:pt x="6526" y="7997"/>
                  <a:pt x="6583" y="8103"/>
                </a:cubicBezTo>
                <a:cubicBezTo>
                  <a:pt x="6639" y="8210"/>
                  <a:pt x="6666" y="8285"/>
                  <a:pt x="6666" y="8330"/>
                </a:cubicBezTo>
                <a:cubicBezTo>
                  <a:pt x="6666" y="8420"/>
                  <a:pt x="6634" y="8498"/>
                  <a:pt x="6568" y="8565"/>
                </a:cubicBezTo>
                <a:cubicBezTo>
                  <a:pt x="6501" y="8631"/>
                  <a:pt x="6423" y="8663"/>
                  <a:pt x="6333" y="8663"/>
                </a:cubicBezTo>
                <a:lnTo>
                  <a:pt x="3668" y="8663"/>
                </a:lnTo>
                <a:cubicBezTo>
                  <a:pt x="3578" y="8663"/>
                  <a:pt x="3499" y="8631"/>
                  <a:pt x="3433" y="8565"/>
                </a:cubicBezTo>
                <a:cubicBezTo>
                  <a:pt x="3366" y="8498"/>
                  <a:pt x="3334" y="8420"/>
                  <a:pt x="3334" y="8330"/>
                </a:cubicBezTo>
                <a:cubicBezTo>
                  <a:pt x="3334" y="8281"/>
                  <a:pt x="3361" y="8205"/>
                  <a:pt x="3418" y="8101"/>
                </a:cubicBezTo>
                <a:cubicBezTo>
                  <a:pt x="3474" y="7997"/>
                  <a:pt x="3528" y="7875"/>
                  <a:pt x="3584" y="7736"/>
                </a:cubicBezTo>
                <a:cubicBezTo>
                  <a:pt x="3640" y="7597"/>
                  <a:pt x="3668" y="7462"/>
                  <a:pt x="3668" y="7330"/>
                </a:cubicBezTo>
                <a:lnTo>
                  <a:pt x="834" y="7330"/>
                </a:lnTo>
                <a:cubicBezTo>
                  <a:pt x="605" y="7330"/>
                  <a:pt x="409" y="7248"/>
                  <a:pt x="245" y="7086"/>
                </a:cubicBezTo>
                <a:cubicBezTo>
                  <a:pt x="81" y="6922"/>
                  <a:pt x="0" y="6727"/>
                  <a:pt x="0" y="6497"/>
                </a:cubicBezTo>
                <a:lnTo>
                  <a:pt x="0" y="832"/>
                </a:lnTo>
                <a:cubicBezTo>
                  <a:pt x="0" y="603"/>
                  <a:pt x="81" y="407"/>
                  <a:pt x="244" y="243"/>
                </a:cubicBezTo>
                <a:cubicBezTo>
                  <a:pt x="408" y="80"/>
                  <a:pt x="602" y="0"/>
                  <a:pt x="833" y="0"/>
                </a:cubicBezTo>
                <a:lnTo>
                  <a:pt x="9165" y="0"/>
                </a:lnTo>
                <a:cubicBezTo>
                  <a:pt x="9394" y="0"/>
                  <a:pt x="9590" y="82"/>
                  <a:pt x="9754" y="243"/>
                </a:cubicBezTo>
                <a:cubicBezTo>
                  <a:pt x="9918" y="407"/>
                  <a:pt x="10000" y="603"/>
                  <a:pt x="10000" y="832"/>
                </a:cubicBezTo>
                <a:close/>
                <a:moveTo>
                  <a:pt x="9333" y="5166"/>
                </a:moveTo>
                <a:lnTo>
                  <a:pt x="9333" y="832"/>
                </a:lnTo>
                <a:cubicBezTo>
                  <a:pt x="9333" y="787"/>
                  <a:pt x="9316" y="748"/>
                  <a:pt x="9284" y="715"/>
                </a:cubicBezTo>
                <a:cubicBezTo>
                  <a:pt x="9251" y="682"/>
                  <a:pt x="9211" y="666"/>
                  <a:pt x="9166" y="666"/>
                </a:cubicBezTo>
                <a:lnTo>
                  <a:pt x="834" y="666"/>
                </a:lnTo>
                <a:cubicBezTo>
                  <a:pt x="789" y="666"/>
                  <a:pt x="750" y="682"/>
                  <a:pt x="716" y="715"/>
                </a:cubicBezTo>
                <a:cubicBezTo>
                  <a:pt x="684" y="747"/>
                  <a:pt x="667" y="787"/>
                  <a:pt x="667" y="832"/>
                </a:cubicBezTo>
                <a:lnTo>
                  <a:pt x="667" y="5165"/>
                </a:lnTo>
                <a:cubicBezTo>
                  <a:pt x="667" y="5210"/>
                  <a:pt x="684" y="5248"/>
                  <a:pt x="716" y="5282"/>
                </a:cubicBezTo>
                <a:cubicBezTo>
                  <a:pt x="749" y="5315"/>
                  <a:pt x="789" y="5331"/>
                  <a:pt x="834" y="5331"/>
                </a:cubicBezTo>
                <a:lnTo>
                  <a:pt x="9166" y="5331"/>
                </a:lnTo>
                <a:cubicBezTo>
                  <a:pt x="9211" y="5331"/>
                  <a:pt x="9250" y="5315"/>
                  <a:pt x="9284" y="5282"/>
                </a:cubicBezTo>
                <a:cubicBezTo>
                  <a:pt x="9316" y="5250"/>
                  <a:pt x="9332" y="5211"/>
                  <a:pt x="9333" y="51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7" name="Straight Arrow Connector 5">
            <a:extLst>
              <a:ext uri="{FF2B5EF4-FFF2-40B4-BE49-F238E27FC236}">
                <a16:creationId xmlns:a16="http://schemas.microsoft.com/office/drawing/2014/main" id="{7C5D04EB-B942-41D0-9986-0C902116E325}"/>
              </a:ext>
            </a:extLst>
          </p:cNvPr>
          <p:cNvCxnSpPr>
            <a:cxnSpLocks/>
          </p:cNvCxnSpPr>
          <p:nvPr/>
        </p:nvCxnSpPr>
        <p:spPr>
          <a:xfrm>
            <a:off x="8772525" y="3640625"/>
            <a:ext cx="1543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DB64E5E3-FE75-4560-ACE8-4FCCAECE1677}"/>
              </a:ext>
            </a:extLst>
          </p:cNvPr>
          <p:cNvCxnSpPr>
            <a:cxnSpLocks/>
          </p:cNvCxnSpPr>
          <p:nvPr/>
        </p:nvCxnSpPr>
        <p:spPr>
          <a:xfrm flipH="1">
            <a:off x="2133600" y="4375125"/>
            <a:ext cx="1552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">
            <a:extLst>
              <a:ext uri="{FF2B5EF4-FFF2-40B4-BE49-F238E27FC236}">
                <a16:creationId xmlns:a16="http://schemas.microsoft.com/office/drawing/2014/main" id="{DB64E5E3-FE75-4560-ACE8-4FCCAECE1677}"/>
              </a:ext>
            </a:extLst>
          </p:cNvPr>
          <p:cNvCxnSpPr>
            <a:cxnSpLocks/>
          </p:cNvCxnSpPr>
          <p:nvPr/>
        </p:nvCxnSpPr>
        <p:spPr>
          <a:xfrm flipH="1">
            <a:off x="8632847" y="4367675"/>
            <a:ext cx="1552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E802D9B-E16A-418D-BB4C-395AC7D703E7}"/>
              </a:ext>
            </a:extLst>
          </p:cNvPr>
          <p:cNvSpPr txBox="1"/>
          <p:nvPr/>
        </p:nvSpPr>
        <p:spPr>
          <a:xfrm>
            <a:off x="999124" y="46091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28" name="iconfont-1188-763156">
            <a:extLst>
              <a:ext uri="{FF2B5EF4-FFF2-40B4-BE49-F238E27FC236}">
                <a16:creationId xmlns:a16="http://schemas.microsoft.com/office/drawing/2014/main" id="{CE4F4436-EF45-47F9-8E75-E3DD473C1BB6}"/>
              </a:ext>
            </a:extLst>
          </p:cNvPr>
          <p:cNvSpPr>
            <a:spLocks noChangeAspect="1"/>
          </p:cNvSpPr>
          <p:nvPr/>
        </p:nvSpPr>
        <p:spPr bwMode="auto">
          <a:xfrm>
            <a:off x="10444162" y="3384306"/>
            <a:ext cx="1338208" cy="1338208"/>
          </a:xfrm>
          <a:custGeom>
            <a:avLst/>
            <a:gdLst>
              <a:gd name="T0" fmla="*/ 10880 w 12800"/>
              <a:gd name="T1" fmla="*/ 720 h 12800"/>
              <a:gd name="T2" fmla="*/ 6400 w 12800"/>
              <a:gd name="T3" fmla="*/ 0 h 12800"/>
              <a:gd name="T4" fmla="*/ 1920 w 12800"/>
              <a:gd name="T5" fmla="*/ 720 h 12800"/>
              <a:gd name="T6" fmla="*/ 0 w 12800"/>
              <a:gd name="T7" fmla="*/ 2640 h 12800"/>
              <a:gd name="T8" fmla="*/ 0 w 12800"/>
              <a:gd name="T9" fmla="*/ 10080 h 12800"/>
              <a:gd name="T10" fmla="*/ 1920 w 12800"/>
              <a:gd name="T11" fmla="*/ 12000 h 12800"/>
              <a:gd name="T12" fmla="*/ 6400 w 12800"/>
              <a:gd name="T13" fmla="*/ 12800 h 12800"/>
              <a:gd name="T14" fmla="*/ 10880 w 12800"/>
              <a:gd name="T15" fmla="*/ 12080 h 12800"/>
              <a:gd name="T16" fmla="*/ 12800 w 12800"/>
              <a:gd name="T17" fmla="*/ 10160 h 12800"/>
              <a:gd name="T18" fmla="*/ 12800 w 12800"/>
              <a:gd name="T19" fmla="*/ 2640 h 12800"/>
              <a:gd name="T20" fmla="*/ 10880 w 12800"/>
              <a:gd name="T21" fmla="*/ 720 h 12800"/>
              <a:gd name="T22" fmla="*/ 10160 w 12800"/>
              <a:gd name="T23" fmla="*/ 4000 h 12800"/>
              <a:gd name="T24" fmla="*/ 6400 w 12800"/>
              <a:gd name="T25" fmla="*/ 4560 h 12800"/>
              <a:gd name="T26" fmla="*/ 2640 w 12800"/>
              <a:gd name="T27" fmla="*/ 4000 h 12800"/>
              <a:gd name="T28" fmla="*/ 880 w 12800"/>
              <a:gd name="T29" fmla="*/ 2640 h 12800"/>
              <a:gd name="T30" fmla="*/ 2640 w 12800"/>
              <a:gd name="T31" fmla="*/ 1280 h 12800"/>
              <a:gd name="T32" fmla="*/ 6400 w 12800"/>
              <a:gd name="T33" fmla="*/ 800 h 12800"/>
              <a:gd name="T34" fmla="*/ 10160 w 12800"/>
              <a:gd name="T35" fmla="*/ 1360 h 12800"/>
              <a:gd name="T36" fmla="*/ 11920 w 12800"/>
              <a:gd name="T37" fmla="*/ 2720 h 12800"/>
              <a:gd name="T38" fmla="*/ 10160 w 12800"/>
              <a:gd name="T39" fmla="*/ 4000 h 12800"/>
              <a:gd name="T40" fmla="*/ 10240 w 12800"/>
              <a:gd name="T41" fmla="*/ 6320 h 12800"/>
              <a:gd name="T42" fmla="*/ 6400 w 12800"/>
              <a:gd name="T43" fmla="*/ 6880 h 12800"/>
              <a:gd name="T44" fmla="*/ 2560 w 12800"/>
              <a:gd name="T45" fmla="*/ 6320 h 12800"/>
              <a:gd name="T46" fmla="*/ 800 w 12800"/>
              <a:gd name="T47" fmla="*/ 4960 h 12800"/>
              <a:gd name="T48" fmla="*/ 800 w 12800"/>
              <a:gd name="T49" fmla="*/ 4080 h 12800"/>
              <a:gd name="T50" fmla="*/ 3040 w 12800"/>
              <a:gd name="T51" fmla="*/ 4960 h 12800"/>
              <a:gd name="T52" fmla="*/ 6400 w 12800"/>
              <a:gd name="T53" fmla="*/ 5360 h 12800"/>
              <a:gd name="T54" fmla="*/ 9760 w 12800"/>
              <a:gd name="T55" fmla="*/ 4960 h 12800"/>
              <a:gd name="T56" fmla="*/ 12000 w 12800"/>
              <a:gd name="T57" fmla="*/ 4080 h 12800"/>
              <a:gd name="T58" fmla="*/ 12000 w 12800"/>
              <a:gd name="T59" fmla="*/ 5040 h 12800"/>
              <a:gd name="T60" fmla="*/ 10240 w 12800"/>
              <a:gd name="T61" fmla="*/ 6320 h 12800"/>
              <a:gd name="T62" fmla="*/ 10240 w 12800"/>
              <a:gd name="T63" fmla="*/ 8880 h 12800"/>
              <a:gd name="T64" fmla="*/ 6400 w 12800"/>
              <a:gd name="T65" fmla="*/ 9440 h 12800"/>
              <a:gd name="T66" fmla="*/ 2560 w 12800"/>
              <a:gd name="T67" fmla="*/ 8880 h 12800"/>
              <a:gd name="T68" fmla="*/ 800 w 12800"/>
              <a:gd name="T69" fmla="*/ 7520 h 12800"/>
              <a:gd name="T70" fmla="*/ 800 w 12800"/>
              <a:gd name="T71" fmla="*/ 6320 h 12800"/>
              <a:gd name="T72" fmla="*/ 3040 w 12800"/>
              <a:gd name="T73" fmla="*/ 7280 h 12800"/>
              <a:gd name="T74" fmla="*/ 6400 w 12800"/>
              <a:gd name="T75" fmla="*/ 7680 h 12800"/>
              <a:gd name="T76" fmla="*/ 9760 w 12800"/>
              <a:gd name="T77" fmla="*/ 7280 h 12800"/>
              <a:gd name="T78" fmla="*/ 12000 w 12800"/>
              <a:gd name="T79" fmla="*/ 6320 h 12800"/>
              <a:gd name="T80" fmla="*/ 12000 w 12800"/>
              <a:gd name="T81" fmla="*/ 7520 h 12800"/>
              <a:gd name="T82" fmla="*/ 10240 w 12800"/>
              <a:gd name="T83" fmla="*/ 8880 h 12800"/>
              <a:gd name="T84" fmla="*/ 6400 w 12800"/>
              <a:gd name="T85" fmla="*/ 12000 h 12800"/>
              <a:gd name="T86" fmla="*/ 2560 w 12800"/>
              <a:gd name="T87" fmla="*/ 11440 h 12800"/>
              <a:gd name="T88" fmla="*/ 800 w 12800"/>
              <a:gd name="T89" fmla="*/ 10160 h 12800"/>
              <a:gd name="T90" fmla="*/ 800 w 12800"/>
              <a:gd name="T91" fmla="*/ 8960 h 12800"/>
              <a:gd name="T92" fmla="*/ 3040 w 12800"/>
              <a:gd name="T93" fmla="*/ 9920 h 12800"/>
              <a:gd name="T94" fmla="*/ 6320 w 12800"/>
              <a:gd name="T95" fmla="*/ 10320 h 12800"/>
              <a:gd name="T96" fmla="*/ 9680 w 12800"/>
              <a:gd name="T97" fmla="*/ 9920 h 12800"/>
              <a:gd name="T98" fmla="*/ 12000 w 12800"/>
              <a:gd name="T99" fmla="*/ 8960 h 12800"/>
              <a:gd name="T100" fmla="*/ 12000 w 12800"/>
              <a:gd name="T101" fmla="*/ 10160 h 12800"/>
              <a:gd name="T102" fmla="*/ 10240 w 12800"/>
              <a:gd name="T103" fmla="*/ 11520 h 12800"/>
              <a:gd name="T104" fmla="*/ 6400 w 12800"/>
              <a:gd name="T105" fmla="*/ 12000 h 12800"/>
              <a:gd name="T106" fmla="*/ 6400 w 12800"/>
              <a:gd name="T107" fmla="*/ 120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00" h="12800">
                <a:moveTo>
                  <a:pt x="10880" y="720"/>
                </a:moveTo>
                <a:cubicBezTo>
                  <a:pt x="9760" y="240"/>
                  <a:pt x="8160" y="0"/>
                  <a:pt x="6400" y="0"/>
                </a:cubicBezTo>
                <a:cubicBezTo>
                  <a:pt x="4640" y="0"/>
                  <a:pt x="3040" y="240"/>
                  <a:pt x="1920" y="720"/>
                </a:cubicBezTo>
                <a:cubicBezTo>
                  <a:pt x="640" y="1280"/>
                  <a:pt x="0" y="1920"/>
                  <a:pt x="0" y="2640"/>
                </a:cubicBezTo>
                <a:lnTo>
                  <a:pt x="0" y="10080"/>
                </a:lnTo>
                <a:cubicBezTo>
                  <a:pt x="0" y="10800"/>
                  <a:pt x="640" y="11520"/>
                  <a:pt x="1920" y="12000"/>
                </a:cubicBezTo>
                <a:cubicBezTo>
                  <a:pt x="3040" y="12560"/>
                  <a:pt x="4640" y="12800"/>
                  <a:pt x="6400" y="12800"/>
                </a:cubicBezTo>
                <a:cubicBezTo>
                  <a:pt x="8160" y="12800"/>
                  <a:pt x="9760" y="12560"/>
                  <a:pt x="10880" y="12080"/>
                </a:cubicBezTo>
                <a:cubicBezTo>
                  <a:pt x="12080" y="11600"/>
                  <a:pt x="12800" y="10880"/>
                  <a:pt x="12800" y="10160"/>
                </a:cubicBezTo>
                <a:lnTo>
                  <a:pt x="12800" y="2640"/>
                </a:lnTo>
                <a:cubicBezTo>
                  <a:pt x="12800" y="1920"/>
                  <a:pt x="12160" y="1280"/>
                  <a:pt x="10880" y="720"/>
                </a:cubicBezTo>
                <a:close/>
                <a:moveTo>
                  <a:pt x="10160" y="4000"/>
                </a:moveTo>
                <a:cubicBezTo>
                  <a:pt x="9120" y="4400"/>
                  <a:pt x="7680" y="4560"/>
                  <a:pt x="6400" y="4560"/>
                </a:cubicBezTo>
                <a:cubicBezTo>
                  <a:pt x="5040" y="4560"/>
                  <a:pt x="3680" y="4400"/>
                  <a:pt x="2640" y="4000"/>
                </a:cubicBezTo>
                <a:cubicBezTo>
                  <a:pt x="1440" y="3680"/>
                  <a:pt x="880" y="3200"/>
                  <a:pt x="880" y="2640"/>
                </a:cubicBezTo>
                <a:cubicBezTo>
                  <a:pt x="880" y="2160"/>
                  <a:pt x="1520" y="1680"/>
                  <a:pt x="2640" y="1280"/>
                </a:cubicBezTo>
                <a:cubicBezTo>
                  <a:pt x="3680" y="960"/>
                  <a:pt x="5040" y="800"/>
                  <a:pt x="6400" y="800"/>
                </a:cubicBezTo>
                <a:cubicBezTo>
                  <a:pt x="7680" y="800"/>
                  <a:pt x="9120" y="1040"/>
                  <a:pt x="10160" y="1360"/>
                </a:cubicBezTo>
                <a:cubicBezTo>
                  <a:pt x="11280" y="1760"/>
                  <a:pt x="11920" y="2240"/>
                  <a:pt x="11920" y="2720"/>
                </a:cubicBezTo>
                <a:cubicBezTo>
                  <a:pt x="11920" y="3200"/>
                  <a:pt x="11360" y="3680"/>
                  <a:pt x="10160" y="4000"/>
                </a:cubicBezTo>
                <a:close/>
                <a:moveTo>
                  <a:pt x="10240" y="6320"/>
                </a:moveTo>
                <a:cubicBezTo>
                  <a:pt x="9200" y="6640"/>
                  <a:pt x="7760" y="6880"/>
                  <a:pt x="6400" y="6880"/>
                </a:cubicBezTo>
                <a:cubicBezTo>
                  <a:pt x="5040" y="6880"/>
                  <a:pt x="3680" y="6640"/>
                  <a:pt x="2560" y="6320"/>
                </a:cubicBezTo>
                <a:cubicBezTo>
                  <a:pt x="1440" y="5920"/>
                  <a:pt x="800" y="5440"/>
                  <a:pt x="800" y="4960"/>
                </a:cubicBezTo>
                <a:lnTo>
                  <a:pt x="800" y="4080"/>
                </a:lnTo>
                <a:cubicBezTo>
                  <a:pt x="1600" y="4400"/>
                  <a:pt x="2160" y="4800"/>
                  <a:pt x="3040" y="4960"/>
                </a:cubicBezTo>
                <a:cubicBezTo>
                  <a:pt x="4080" y="5200"/>
                  <a:pt x="5200" y="5360"/>
                  <a:pt x="6400" y="5360"/>
                </a:cubicBezTo>
                <a:cubicBezTo>
                  <a:pt x="7600" y="5360"/>
                  <a:pt x="8720" y="5200"/>
                  <a:pt x="9760" y="4960"/>
                </a:cubicBezTo>
                <a:cubicBezTo>
                  <a:pt x="10640" y="4800"/>
                  <a:pt x="11200" y="4400"/>
                  <a:pt x="12000" y="4080"/>
                </a:cubicBezTo>
                <a:lnTo>
                  <a:pt x="12000" y="5040"/>
                </a:lnTo>
                <a:cubicBezTo>
                  <a:pt x="12000" y="5440"/>
                  <a:pt x="11360" y="5920"/>
                  <a:pt x="10240" y="6320"/>
                </a:cubicBezTo>
                <a:close/>
                <a:moveTo>
                  <a:pt x="10240" y="8880"/>
                </a:moveTo>
                <a:cubicBezTo>
                  <a:pt x="9200" y="9200"/>
                  <a:pt x="7760" y="9440"/>
                  <a:pt x="6400" y="9440"/>
                </a:cubicBezTo>
                <a:cubicBezTo>
                  <a:pt x="5040" y="9440"/>
                  <a:pt x="3680" y="9200"/>
                  <a:pt x="2560" y="8880"/>
                </a:cubicBezTo>
                <a:cubicBezTo>
                  <a:pt x="1440" y="8560"/>
                  <a:pt x="800" y="8080"/>
                  <a:pt x="800" y="7520"/>
                </a:cubicBezTo>
                <a:lnTo>
                  <a:pt x="800" y="6320"/>
                </a:lnTo>
                <a:cubicBezTo>
                  <a:pt x="1600" y="6720"/>
                  <a:pt x="2160" y="7040"/>
                  <a:pt x="3040" y="7280"/>
                </a:cubicBezTo>
                <a:cubicBezTo>
                  <a:pt x="4080" y="7520"/>
                  <a:pt x="5200" y="7680"/>
                  <a:pt x="6400" y="7680"/>
                </a:cubicBezTo>
                <a:cubicBezTo>
                  <a:pt x="7600" y="7680"/>
                  <a:pt x="8720" y="7520"/>
                  <a:pt x="9760" y="7280"/>
                </a:cubicBezTo>
                <a:cubicBezTo>
                  <a:pt x="10640" y="7040"/>
                  <a:pt x="11200" y="6720"/>
                  <a:pt x="12000" y="6320"/>
                </a:cubicBezTo>
                <a:lnTo>
                  <a:pt x="12000" y="7520"/>
                </a:lnTo>
                <a:cubicBezTo>
                  <a:pt x="12000" y="8080"/>
                  <a:pt x="11360" y="8560"/>
                  <a:pt x="10240" y="8880"/>
                </a:cubicBezTo>
                <a:close/>
                <a:moveTo>
                  <a:pt x="6400" y="12000"/>
                </a:moveTo>
                <a:cubicBezTo>
                  <a:pt x="5040" y="12000"/>
                  <a:pt x="3680" y="11760"/>
                  <a:pt x="2560" y="11440"/>
                </a:cubicBezTo>
                <a:cubicBezTo>
                  <a:pt x="1440" y="11120"/>
                  <a:pt x="800" y="10640"/>
                  <a:pt x="800" y="10160"/>
                </a:cubicBezTo>
                <a:lnTo>
                  <a:pt x="800" y="8960"/>
                </a:lnTo>
                <a:cubicBezTo>
                  <a:pt x="1600" y="9360"/>
                  <a:pt x="2160" y="9680"/>
                  <a:pt x="3040" y="9920"/>
                </a:cubicBezTo>
                <a:cubicBezTo>
                  <a:pt x="4000" y="10160"/>
                  <a:pt x="5200" y="10320"/>
                  <a:pt x="6320" y="10320"/>
                </a:cubicBezTo>
                <a:cubicBezTo>
                  <a:pt x="7520" y="10320"/>
                  <a:pt x="8640" y="10160"/>
                  <a:pt x="9680" y="9920"/>
                </a:cubicBezTo>
                <a:cubicBezTo>
                  <a:pt x="10640" y="9680"/>
                  <a:pt x="11200" y="9360"/>
                  <a:pt x="12000" y="8960"/>
                </a:cubicBezTo>
                <a:lnTo>
                  <a:pt x="12000" y="10160"/>
                </a:lnTo>
                <a:cubicBezTo>
                  <a:pt x="12000" y="10640"/>
                  <a:pt x="11360" y="11120"/>
                  <a:pt x="10240" y="11520"/>
                </a:cubicBezTo>
                <a:cubicBezTo>
                  <a:pt x="9200" y="11840"/>
                  <a:pt x="7680" y="12000"/>
                  <a:pt x="6400" y="12000"/>
                </a:cubicBezTo>
                <a:close/>
                <a:moveTo>
                  <a:pt x="6400" y="12000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Straight Arrow Connector 5">
            <a:extLst>
              <a:ext uri="{FF2B5EF4-FFF2-40B4-BE49-F238E27FC236}">
                <a16:creationId xmlns:a16="http://schemas.microsoft.com/office/drawing/2014/main" id="{BA462ED6-D3C0-47B5-8B63-5FF5D9D3AC72}"/>
              </a:ext>
            </a:extLst>
          </p:cNvPr>
          <p:cNvCxnSpPr>
            <a:cxnSpLocks/>
          </p:cNvCxnSpPr>
          <p:nvPr/>
        </p:nvCxnSpPr>
        <p:spPr>
          <a:xfrm>
            <a:off x="5491452" y="3640625"/>
            <a:ext cx="1543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">
            <a:extLst>
              <a:ext uri="{FF2B5EF4-FFF2-40B4-BE49-F238E27FC236}">
                <a16:creationId xmlns:a16="http://schemas.microsoft.com/office/drawing/2014/main" id="{5340BC16-3ED0-441D-B7B0-64194A609700}"/>
              </a:ext>
            </a:extLst>
          </p:cNvPr>
          <p:cNvCxnSpPr>
            <a:cxnSpLocks/>
          </p:cNvCxnSpPr>
          <p:nvPr/>
        </p:nvCxnSpPr>
        <p:spPr>
          <a:xfrm flipH="1">
            <a:off x="5390649" y="4367675"/>
            <a:ext cx="1552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367781-DB9E-4C83-B28A-7C4FA4009587}"/>
              </a:ext>
            </a:extLst>
          </p:cNvPr>
          <p:cNvSpPr txBox="1"/>
          <p:nvPr/>
        </p:nvSpPr>
        <p:spPr>
          <a:xfrm>
            <a:off x="4196827" y="4688153"/>
            <a:ext cx="119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69098E-2207-4069-B12F-7BB85FF9F7D6}"/>
              </a:ext>
            </a:extLst>
          </p:cNvPr>
          <p:cNvSpPr txBox="1"/>
          <p:nvPr/>
        </p:nvSpPr>
        <p:spPr>
          <a:xfrm>
            <a:off x="7558941" y="466143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53F4C1-B4FD-41B8-BCEC-ADA075B59687}"/>
              </a:ext>
            </a:extLst>
          </p:cNvPr>
          <p:cNvSpPr txBox="1"/>
          <p:nvPr/>
        </p:nvSpPr>
        <p:spPr>
          <a:xfrm>
            <a:off x="10961079" y="4661431"/>
            <a:ext cx="119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5592A6-D238-40D2-A384-3E18999B6ED9}"/>
              </a:ext>
            </a:extLst>
          </p:cNvPr>
          <p:cNvSpPr/>
          <p:nvPr/>
        </p:nvSpPr>
        <p:spPr>
          <a:xfrm>
            <a:off x="2037058" y="2695574"/>
            <a:ext cx="4997443" cy="2943211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5B42A1-A8BE-40FE-938C-E5FAC825EB30}"/>
              </a:ext>
            </a:extLst>
          </p:cNvPr>
          <p:cNvSpPr/>
          <p:nvPr/>
        </p:nvSpPr>
        <p:spPr>
          <a:xfrm>
            <a:off x="7196137" y="2695573"/>
            <a:ext cx="4833938" cy="2943211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DF3C22C-746F-4D55-B334-68BD7371653E}"/>
              </a:ext>
            </a:extLst>
          </p:cNvPr>
          <p:cNvSpPr txBox="1"/>
          <p:nvPr/>
        </p:nvSpPr>
        <p:spPr>
          <a:xfrm>
            <a:off x="4100512" y="5728980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Frontend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FA1DB7-421E-46D9-A756-7EC2E797DD9F}"/>
              </a:ext>
            </a:extLst>
          </p:cNvPr>
          <p:cNvSpPr txBox="1"/>
          <p:nvPr/>
        </p:nvSpPr>
        <p:spPr>
          <a:xfrm>
            <a:off x="9133323" y="5786512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Backend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CE6076-6522-47DE-A71B-EA08EE312290}"/>
              </a:ext>
            </a:extLst>
          </p:cNvPr>
          <p:cNvSpPr txBox="1"/>
          <p:nvPr/>
        </p:nvSpPr>
        <p:spPr>
          <a:xfrm>
            <a:off x="2247900" y="2952750"/>
            <a:ext cx="17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Upload, search, sign </a:t>
            </a:r>
            <a:r>
              <a:rPr lang="en-US" altLang="zh-CN"/>
              <a:t>in/up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472F4C-94CE-4EE0-82B8-6F0BEDAF1538}"/>
              </a:ext>
            </a:extLst>
          </p:cNvPr>
          <p:cNvSpPr txBox="1"/>
          <p:nvPr/>
        </p:nvSpPr>
        <p:spPr>
          <a:xfrm>
            <a:off x="5177469" y="2875521"/>
            <a:ext cx="226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 to access website resources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61BDE42-F8F9-4444-B9DB-3A4962C0D372}"/>
              </a:ext>
            </a:extLst>
          </p:cNvPr>
          <p:cNvSpPr txBox="1"/>
          <p:nvPr/>
        </p:nvSpPr>
        <p:spPr>
          <a:xfrm>
            <a:off x="8862411" y="3788354"/>
            <a:ext cx="142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Interaction 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1AF45AC-5B3E-4306-A598-F2A44AEC64F6}"/>
              </a:ext>
            </a:extLst>
          </p:cNvPr>
          <p:cNvSpPr txBox="1"/>
          <p:nvPr/>
        </p:nvSpPr>
        <p:spPr>
          <a:xfrm>
            <a:off x="5550020" y="4488302"/>
            <a:ext cx="142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information 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706617-1AA4-4D8E-9CA6-0E6BD1FECF7B}"/>
              </a:ext>
            </a:extLst>
          </p:cNvPr>
          <p:cNvSpPr txBox="1"/>
          <p:nvPr/>
        </p:nvSpPr>
        <p:spPr>
          <a:xfrm>
            <a:off x="2217753" y="4578699"/>
            <a:ext cx="172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See result page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51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内容占位符 6" descr="手机屏幕的截图&#10;&#10;描述已自动生成">
            <a:extLst>
              <a:ext uri="{FF2B5EF4-FFF2-40B4-BE49-F238E27FC236}">
                <a16:creationId xmlns:a16="http://schemas.microsoft.com/office/drawing/2014/main" id="{CC70D0AD-19BC-40EC-AC6A-E4FD422F5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1" y="41558"/>
            <a:ext cx="5335220" cy="67748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91B609-E6FF-47F4-A351-C7ECC10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Database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5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ADC64-0FB9-4CEB-A9B9-9A6BF3D8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EFF"/>
                </a:solidFill>
              </a:rPr>
              <a:t>Comprehensive tables (clinical &amp; research)</a:t>
            </a:r>
            <a:endParaRPr lang="en-GB" dirty="0">
              <a:solidFill>
                <a:srgbClr val="FFFEFF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8275A215-7D03-422F-B308-AB089BC41D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792" y="3012799"/>
          <a:ext cx="11029951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549">
                  <a:extLst>
                    <a:ext uri="{9D8B030D-6E8A-4147-A177-3AD203B41FA5}">
                      <a16:colId xmlns:a16="http://schemas.microsoft.com/office/drawing/2014/main" val="2466600179"/>
                    </a:ext>
                  </a:extLst>
                </a:gridCol>
                <a:gridCol w="3565692">
                  <a:extLst>
                    <a:ext uri="{9D8B030D-6E8A-4147-A177-3AD203B41FA5}">
                      <a16:colId xmlns:a16="http://schemas.microsoft.com/office/drawing/2014/main" val="542902949"/>
                    </a:ext>
                  </a:extLst>
                </a:gridCol>
                <a:gridCol w="2462384">
                  <a:extLst>
                    <a:ext uri="{9D8B030D-6E8A-4147-A177-3AD203B41FA5}">
                      <a16:colId xmlns:a16="http://schemas.microsoft.com/office/drawing/2014/main" val="1394125039"/>
                    </a:ext>
                  </a:extLst>
                </a:gridCol>
                <a:gridCol w="2252380">
                  <a:extLst>
                    <a:ext uri="{9D8B030D-6E8A-4147-A177-3AD203B41FA5}">
                      <a16:colId xmlns:a16="http://schemas.microsoft.com/office/drawing/2014/main" val="459880436"/>
                    </a:ext>
                  </a:extLst>
                </a:gridCol>
                <a:gridCol w="1565946">
                  <a:extLst>
                    <a:ext uri="{9D8B030D-6E8A-4147-A177-3AD203B41FA5}">
                      <a16:colId xmlns:a16="http://schemas.microsoft.com/office/drawing/2014/main" val="1541045546"/>
                    </a:ext>
                  </a:extLst>
                </a:gridCol>
              </a:tblGrid>
              <a:tr h="1020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Drugs</a:t>
                      </a:r>
                      <a:endParaRPr lang="en-GB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5406" marR="135406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VIPs(Very Important </a:t>
                      </a:r>
                      <a:r>
                        <a:rPr lang="en-US" sz="21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Pharmacogenes</a:t>
                      </a:r>
                      <a:r>
                        <a:rPr lang="en-US" sz="2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GB" sz="21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haplotype</a:t>
                      </a:r>
                      <a:endParaRPr lang="en-GB" sz="21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406" marR="1354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Variant and its annotations</a:t>
                      </a:r>
                      <a:endParaRPr lang="en-GB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5406" marR="1354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Drug label annotations </a:t>
                      </a:r>
                      <a:endParaRPr lang="en-GB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5406" marR="13540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Strength of Evidence rate</a:t>
                      </a:r>
                      <a:endParaRPr lang="en-GB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5406" marR="135406" marT="0" marB="0"/>
                </a:tc>
                <a:extLst>
                  <a:ext uri="{0D108BD9-81ED-4DB2-BD59-A6C34878D82A}">
                    <a16:rowId xmlns:a16="http://schemas.microsoft.com/office/drawing/2014/main" val="14225257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500226-93D0-4963-B63E-3C29971B7507}"/>
              </a:ext>
            </a:extLst>
          </p:cNvPr>
          <p:cNvGraphicFramePr>
            <a:graphicFrameLocks noGrp="1"/>
          </p:cNvGraphicFramePr>
          <p:nvPr/>
        </p:nvGraphicFramePr>
        <p:xfrm>
          <a:off x="668660" y="4980227"/>
          <a:ext cx="10620217" cy="1400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219">
                  <a:extLst>
                    <a:ext uri="{9D8B030D-6E8A-4147-A177-3AD203B41FA5}">
                      <a16:colId xmlns:a16="http://schemas.microsoft.com/office/drawing/2014/main" val="3481364477"/>
                    </a:ext>
                  </a:extLst>
                </a:gridCol>
                <a:gridCol w="5342995">
                  <a:extLst>
                    <a:ext uri="{9D8B030D-6E8A-4147-A177-3AD203B41FA5}">
                      <a16:colId xmlns:a16="http://schemas.microsoft.com/office/drawing/2014/main" val="1249846281"/>
                    </a:ext>
                  </a:extLst>
                </a:gridCol>
                <a:gridCol w="2901003">
                  <a:extLst>
                    <a:ext uri="{9D8B030D-6E8A-4147-A177-3AD203B41FA5}">
                      <a16:colId xmlns:a16="http://schemas.microsoft.com/office/drawing/2014/main" val="169869065"/>
                    </a:ext>
                  </a:extLst>
                </a:gridCol>
              </a:tblGrid>
              <a:tr h="1400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Pathways</a:t>
                      </a:r>
                      <a:endParaRPr lang="en-GB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VIPs(Very Important </a:t>
                      </a:r>
                      <a:r>
                        <a:rPr lang="en-US" sz="2400" kern="100" dirty="0" err="1">
                          <a:effectLst/>
                        </a:rPr>
                        <a:t>Pharmacogenes</a:t>
                      </a:r>
                      <a:r>
                        <a:rPr lang="en-US" sz="2400" kern="100" dirty="0">
                          <a:effectLst/>
                        </a:rPr>
                        <a:t>) </a:t>
                      </a:r>
                      <a:endParaRPr lang="en-GB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or haplotype</a:t>
                      </a:r>
                      <a:endParaRPr lang="en-GB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Variant and its annotations</a:t>
                      </a:r>
                      <a:endParaRPr lang="en-GB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42503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E05EDE0-AE5D-4162-A9C4-6ECDC92FD7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2012362"/>
            <a:ext cx="10548040" cy="5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3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A460BE-85EF-492D-99F2-EEF40A96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78" y="668740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918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249;#66249;#66249;#66249;#405528;#393918;#405528;#393918;#405502;#405502;#405502;#405502;#405502;#405502;#405502;"/>
</p:tagLst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32</TotalTime>
  <Words>223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Gill Sans MT</vt:lpstr>
      <vt:lpstr>Wingdings 2</vt:lpstr>
      <vt:lpstr>红利</vt:lpstr>
      <vt:lpstr>Software design</vt:lpstr>
      <vt:lpstr>PowerPoint 演示文稿</vt:lpstr>
      <vt:lpstr>Website configuration(homepage)</vt:lpstr>
      <vt:lpstr>Website configuration(input)</vt:lpstr>
      <vt:lpstr>Website configuration(output)</vt:lpstr>
      <vt:lpstr>WORKFLOW</vt:lpstr>
      <vt:lpstr>Database  structure</vt:lpstr>
      <vt:lpstr>Comprehensive tables (clinical &amp; research)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Qile</dc:creator>
  <cp:lastModifiedBy>Pan, Hongbing</cp:lastModifiedBy>
  <cp:revision>7</cp:revision>
  <dcterms:created xsi:type="dcterms:W3CDTF">2020-04-29T13:00:29Z</dcterms:created>
  <dcterms:modified xsi:type="dcterms:W3CDTF">2020-04-30T01:16:44Z</dcterms:modified>
</cp:coreProperties>
</file>