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9" r:id="rId4"/>
    <p:sldId id="260" r:id="rId5"/>
    <p:sldId id="264" r:id="rId6"/>
    <p:sldId id="265" r:id="rId7"/>
    <p:sldId id="261" r:id="rId8"/>
    <p:sldId id="262" r:id="rId9"/>
    <p:sldId id="257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1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5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567" y="4299411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4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9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99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0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42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12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52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8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01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1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59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4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5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8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6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8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9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7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8DAE74-ECB7-492C-B0C8-821E29F65E5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080557-9792-4F34-9822-00173B95A9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3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95E27CD-200B-4514-AB0B-AD4229E5DA4B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AEDE95-E4AF-41F4-8698-F939EFC11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00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4700-3DFA-4A8A-AFA4-602D60EAB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zh-CN" sz="4800" dirty="0"/>
              <a:t>Requirement Analysis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1243C5-24A8-4C3C-AEB3-AFBEC8570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1123654"/>
          </a:xfrm>
        </p:spPr>
        <p:txBody>
          <a:bodyPr>
            <a:normAutofit/>
          </a:bodyPr>
          <a:lstStyle/>
          <a:p>
            <a:r>
              <a:rPr lang="en-GB" altLang="zh-CN" sz="1800" dirty="0"/>
              <a:t>Group 3</a:t>
            </a:r>
          </a:p>
          <a:p>
            <a:r>
              <a:rPr lang="en-GB" altLang="zh-CN" sz="1800" dirty="0"/>
              <a:t>Jianning </a:t>
            </a:r>
            <a:r>
              <a:rPr lang="en-GB" altLang="zh-CN" sz="1800" dirty="0" err="1"/>
              <a:t>kang</a:t>
            </a:r>
            <a:r>
              <a:rPr lang="en-GB" altLang="zh-CN" sz="1800" dirty="0"/>
              <a:t>, </a:t>
            </a:r>
            <a:r>
              <a:rPr lang="en-GB" altLang="zh-CN" sz="1800" dirty="0" err="1"/>
              <a:t>jiayi</a:t>
            </a:r>
            <a:r>
              <a:rPr lang="en-GB" altLang="zh-CN" sz="1800" dirty="0"/>
              <a:t> dong, Hongbin pan, </a:t>
            </a:r>
            <a:r>
              <a:rPr lang="en-GB" altLang="zh-CN" sz="1800" dirty="0" err="1"/>
              <a:t>qile</a:t>
            </a:r>
            <a:r>
              <a:rPr lang="en-GB" altLang="zh-CN" sz="1800" dirty="0"/>
              <a:t> </a:t>
            </a:r>
            <a:r>
              <a:rPr lang="en-GB" altLang="zh-CN" sz="1800" dirty="0" err="1"/>
              <a:t>guo</a:t>
            </a:r>
            <a:r>
              <a:rPr lang="en-GB" altLang="zh-CN" sz="1800" dirty="0"/>
              <a:t>, </a:t>
            </a:r>
            <a:r>
              <a:rPr lang="en-GB" altLang="zh-CN" sz="1800" dirty="0" err="1"/>
              <a:t>xiao</a:t>
            </a:r>
            <a:r>
              <a:rPr lang="en-GB" altLang="zh-CN" sz="1800" dirty="0"/>
              <a:t> </a:t>
            </a:r>
            <a:r>
              <a:rPr lang="en-GB" altLang="zh-CN" sz="1800" dirty="0" err="1"/>
              <a:t>zheng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092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A88694-EA80-4F38-A5E0-788FF949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44" y="1262417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433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FA78A-B79D-498A-B5CB-52A35126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E7DA3-4646-43FE-9588-E020E0F8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2804"/>
            <a:ext cx="11029615" cy="473563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1.1 Purpose</a:t>
            </a:r>
          </a:p>
          <a:p>
            <a:pPr marL="0" indent="0">
              <a:buNone/>
            </a:pPr>
            <a:r>
              <a:rPr lang="en-US" altLang="zh-CN" sz="2400" dirty="0"/>
              <a:t>	Helping group members and other fellows understand better about task.</a:t>
            </a:r>
          </a:p>
          <a:p>
            <a:r>
              <a:rPr lang="en-US" altLang="zh-CN" sz="2400" b="1" dirty="0"/>
              <a:t>1.2 Scope</a:t>
            </a:r>
          </a:p>
          <a:p>
            <a:pPr marL="0" indent="0">
              <a:buNone/>
            </a:pPr>
            <a:r>
              <a:rPr lang="en-US" altLang="zh-CN" sz="2400" dirty="0"/>
              <a:t>	The website that needs to be developed is called </a:t>
            </a:r>
            <a:r>
              <a:rPr lang="en-US" altLang="zh-CN" sz="2400" dirty="0" err="1"/>
              <a:t>Medguide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	It is purposed by Pro. Xin Chen.</a:t>
            </a:r>
          </a:p>
          <a:p>
            <a:pPr marL="0" indent="0">
              <a:buNone/>
            </a:pPr>
            <a:r>
              <a:rPr lang="en-US" altLang="zh-CN" sz="2400" dirty="0"/>
              <a:t>	And it is developed by Group 3.</a:t>
            </a:r>
          </a:p>
          <a:p>
            <a:r>
              <a:rPr lang="en-US" altLang="zh-CN" sz="2400" b="1" dirty="0"/>
              <a:t>1.3 Definition</a:t>
            </a:r>
          </a:p>
          <a:p>
            <a:pPr marL="0" indent="0">
              <a:buNone/>
            </a:pPr>
            <a:r>
              <a:rPr lang="en-US" altLang="zh-CN" sz="2400" dirty="0"/>
              <a:t>	VCF: Variant Call Format</a:t>
            </a:r>
          </a:p>
          <a:p>
            <a:pPr marL="0" indent="0">
              <a:buNone/>
            </a:pPr>
            <a:r>
              <a:rPr lang="en-US" altLang="zh-CN" sz="2400" dirty="0"/>
              <a:t>	ANNOVAR: A mutation caller</a:t>
            </a:r>
          </a:p>
        </p:txBody>
      </p:sp>
    </p:spTree>
    <p:extLst>
      <p:ext uri="{BB962C8B-B14F-4D97-AF65-F5344CB8AC3E}">
        <p14:creationId xmlns:p14="http://schemas.microsoft.com/office/powerpoint/2010/main" val="140352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E0A88-5520-4FD5-A1E7-4C36165B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general 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763E9-3FE7-4ADE-B9A6-0BC35DC4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94" y="2594382"/>
            <a:ext cx="11029615" cy="484594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b="1" dirty="0"/>
              <a:t>2.1 Aim</a:t>
            </a:r>
          </a:p>
          <a:p>
            <a:pPr marL="0" indent="0">
              <a:buNone/>
            </a:pPr>
            <a:r>
              <a:rPr lang="en-US" altLang="zh-CN" sz="2400" dirty="0"/>
              <a:t>	Developing a user-friendly mutation and drug searching website based on the data 	collecting from </a:t>
            </a:r>
            <a:r>
              <a:rPr lang="en-US" altLang="zh-CN" sz="2400" dirty="0" err="1"/>
              <a:t>PharmGKB</a:t>
            </a:r>
            <a:r>
              <a:rPr lang="en-US" altLang="zh-CN" sz="2400" dirty="0"/>
              <a:t>.</a:t>
            </a:r>
          </a:p>
          <a:p>
            <a:r>
              <a:rPr lang="en-US" altLang="zh-CN" sz="2400" b="1" dirty="0"/>
              <a:t>2.2 User Characteristics</a:t>
            </a:r>
          </a:p>
          <a:p>
            <a:pPr marL="0" indent="0">
              <a:buNone/>
            </a:pPr>
            <a:r>
              <a:rPr lang="en-US" altLang="zh-CN" sz="2400" dirty="0"/>
              <a:t>	Main users include biomedical researchers and clinical doctors.</a:t>
            </a:r>
          </a:p>
          <a:p>
            <a:pPr marL="0" indent="0">
              <a:buNone/>
            </a:pPr>
            <a:r>
              <a:rPr lang="en-US" altLang="zh-CN" sz="2400" dirty="0"/>
              <a:t>	Potential users have little knowledge about computer coding and web service.</a:t>
            </a:r>
          </a:p>
          <a:p>
            <a:pPr marL="0" indent="0">
              <a:buNone/>
            </a:pPr>
            <a:r>
              <a:rPr lang="en-US" altLang="zh-CN" sz="2400" dirty="0"/>
              <a:t>	But have a found knowledge about biomedical, pharmacological or clinical fields.</a:t>
            </a:r>
          </a:p>
          <a:p>
            <a:r>
              <a:rPr lang="en-US" altLang="zh-CN" sz="2400" b="1" dirty="0"/>
              <a:t>2.3 General Constraints</a:t>
            </a:r>
          </a:p>
          <a:p>
            <a:pPr marL="0" indent="0">
              <a:buNone/>
            </a:pPr>
            <a:r>
              <a:rPr lang="en-US" altLang="zh-CN" sz="2400" dirty="0"/>
              <a:t>	No funding</a:t>
            </a:r>
          </a:p>
          <a:p>
            <a:pPr marL="0" indent="0">
              <a:buNone/>
            </a:pPr>
            <a:r>
              <a:rPr lang="en-US" altLang="zh-CN" sz="2400" dirty="0"/>
              <a:t>	Time limit</a:t>
            </a:r>
          </a:p>
          <a:p>
            <a:pPr marL="0" indent="0">
              <a:buNone/>
            </a:pPr>
            <a:r>
              <a:rPr lang="en-US" altLang="zh-CN" sz="2400" dirty="0"/>
              <a:t>	Learn from the basic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9991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33971-496B-4FA9-8E70-55E287D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Interface 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93D01-9112-4715-AB2C-F9ED569E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73" y="1312063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Guide well 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guide the user reach the target quickly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React quickly 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fluent use flow</a:t>
            </a:r>
          </a:p>
          <a:p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Tidy and clear </a:t>
            </a:r>
            <a:r>
              <a:rPr lang="en-GB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understandability information </a:t>
            </a:r>
          </a:p>
          <a:p>
            <a:r>
              <a:rPr lang="en-GB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Aesthetic </a:t>
            </a:r>
            <a:r>
              <a:rPr lang="en-GB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beautiful website</a:t>
            </a:r>
            <a:endParaRPr lang="zh-CN" altLang="zh-CN" sz="20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3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33971-496B-4FA9-8E70-55E287D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Interface Requirements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9716C3-8F26-48B8-9ACE-EB6FA96F88C1}"/>
              </a:ext>
            </a:extLst>
          </p:cNvPr>
          <p:cNvSpPr/>
          <p:nvPr/>
        </p:nvSpPr>
        <p:spPr>
          <a:xfrm>
            <a:off x="3400148" y="2157274"/>
            <a:ext cx="8336132" cy="6924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600" dirty="0"/>
              <a:t>title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34D143-0DC4-4CEA-841E-EFC774F085D4}"/>
              </a:ext>
            </a:extLst>
          </p:cNvPr>
          <p:cNvSpPr/>
          <p:nvPr/>
        </p:nvSpPr>
        <p:spPr>
          <a:xfrm>
            <a:off x="575894" y="2157274"/>
            <a:ext cx="2407003" cy="422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 </a:t>
            </a:r>
            <a:r>
              <a:rPr lang="en-GB" altLang="zh-CN" sz="2800" dirty="0"/>
              <a:t>navigation bar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5D09B1-F621-4D66-82D8-83A138F17B09}"/>
              </a:ext>
            </a:extLst>
          </p:cNvPr>
          <p:cNvSpPr/>
          <p:nvPr/>
        </p:nvSpPr>
        <p:spPr>
          <a:xfrm>
            <a:off x="4341180" y="3080551"/>
            <a:ext cx="7395099" cy="284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Search bar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0BFE50-4E1F-4AA1-8194-C0289A3B5DA0}"/>
              </a:ext>
            </a:extLst>
          </p:cNvPr>
          <p:cNvSpPr/>
          <p:nvPr/>
        </p:nvSpPr>
        <p:spPr>
          <a:xfrm>
            <a:off x="3675355" y="3040441"/>
            <a:ext cx="248575" cy="248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105F08-AE35-459B-ACA7-CD39A71BACA0}"/>
              </a:ext>
            </a:extLst>
          </p:cNvPr>
          <p:cNvCxnSpPr>
            <a:stCxn id="10" idx="5"/>
          </p:cNvCxnSpPr>
          <p:nvPr/>
        </p:nvCxnSpPr>
        <p:spPr>
          <a:xfrm>
            <a:off x="3887527" y="3252613"/>
            <a:ext cx="187323" cy="176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8101D87-65EE-4495-85D0-67BE52B5D8D7}"/>
              </a:ext>
            </a:extLst>
          </p:cNvPr>
          <p:cNvSpPr/>
          <p:nvPr/>
        </p:nvSpPr>
        <p:spPr>
          <a:xfrm>
            <a:off x="3568823" y="3613212"/>
            <a:ext cx="8167456" cy="2645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5400" dirty="0"/>
              <a:t>Database content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0373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D0F61-C699-4CCA-8F11-CF3914A0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Functional requirements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D234D-1E82-4F9E-9DA6-2BE6EB380E1D}"/>
              </a:ext>
            </a:extLst>
          </p:cNvPr>
          <p:cNvSpPr txBox="1"/>
          <p:nvPr/>
        </p:nvSpPr>
        <p:spPr>
          <a:xfrm>
            <a:off x="438317" y="2171700"/>
            <a:ext cx="105441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User uploads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Rank in drug-variant matching (variant number).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find one drug, search for drugs which treat the similar disease and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variant number is the same, rank in Strength of Evidence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Then list the annotations for drugs, VIPs(Very Important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Pharmacogenes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or haplotype and their specific Variant, annotations and Strength of Evidence rate.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D0F61-C699-4CCA-8F11-CF3914A0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Functional requirements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D234D-1E82-4F9E-9DA6-2BE6EB380E1D}"/>
              </a:ext>
            </a:extLst>
          </p:cNvPr>
          <p:cNvSpPr txBox="1"/>
          <p:nvPr/>
        </p:nvSpPr>
        <p:spPr>
          <a:xfrm>
            <a:off x="514350" y="1981200"/>
            <a:ext cx="10544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Result summary page. Client is redirected to this page after loading the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file. It returns the result of summary table from database, displaying gene id, drug id, drug label, dosing guideline, etc. For each drug, create a hyperlink targeting to the drug info page.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There are download options, allowing user to download the summary table in .csv format, or the total drug information in .xml format.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e.g. User upload file in wrong format, return “file must be in .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format”</a:t>
            </a:r>
          </a:p>
        </p:txBody>
      </p:sp>
    </p:spTree>
    <p:extLst>
      <p:ext uri="{BB962C8B-B14F-4D97-AF65-F5344CB8AC3E}">
        <p14:creationId xmlns:p14="http://schemas.microsoft.com/office/powerpoint/2010/main" val="200553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33971-496B-4FA9-8E70-55E287D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Non-functional 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93D01-9112-4715-AB2C-F9ED569E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4016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zh-CN" altLang="zh-C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Respond to certain users’ actions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min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Portability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Compatible with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widespread browsers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like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firefox and so on.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zh-CN" altLang="zh-C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 percent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reliability for a month.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Dynamic: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 will be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once a week.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zh-CN" altLang="zh-C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Results will be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disposable.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0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6637DE-611C-4E00-B091-0796514A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483" y="783178"/>
            <a:ext cx="3021621" cy="3175363"/>
          </a:xfrm>
        </p:spPr>
        <p:txBody>
          <a:bodyPr>
            <a:normAutofit/>
          </a:bodyPr>
          <a:lstStyle/>
          <a:p>
            <a:r>
              <a:rPr lang="en-GB" dirty="0"/>
              <a:t>6 Analysis </a:t>
            </a:r>
            <a:br>
              <a:rPr lang="en-GB" dirty="0"/>
            </a:br>
            <a:r>
              <a:rPr lang="en-GB" dirty="0"/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AA5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56F1E6-A781-46A0-95A2-B6732C69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960" y="674698"/>
            <a:ext cx="6123008" cy="61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3446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1_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164</TotalTime>
  <Words>436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Bahnschrift Light Condensed</vt:lpstr>
      <vt:lpstr>Gill Sans MT</vt:lpstr>
      <vt:lpstr>Wingdings 2</vt:lpstr>
      <vt:lpstr>红利</vt:lpstr>
      <vt:lpstr>1_红利</vt:lpstr>
      <vt:lpstr>Requirement Analysis</vt:lpstr>
      <vt:lpstr>1 introduction</vt:lpstr>
      <vt:lpstr>2 general description</vt:lpstr>
      <vt:lpstr>3 Interface Requirements</vt:lpstr>
      <vt:lpstr>3 Interface Requirements</vt:lpstr>
      <vt:lpstr>4 Functional requirements</vt:lpstr>
      <vt:lpstr>4 Functional requirements</vt:lpstr>
      <vt:lpstr>5 Non-functional Requirements</vt:lpstr>
      <vt:lpstr>6 Analysis  model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Qile</dc:creator>
  <cp:lastModifiedBy>KANG Jianning</cp:lastModifiedBy>
  <cp:revision>15</cp:revision>
  <dcterms:created xsi:type="dcterms:W3CDTF">2020-04-22T14:32:11Z</dcterms:created>
  <dcterms:modified xsi:type="dcterms:W3CDTF">2020-04-23T03:29:15Z</dcterms:modified>
</cp:coreProperties>
</file>