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7.xml"/><Relationship Id="rId22" Type="http://schemas.openxmlformats.org/officeDocument/2006/relationships/font" Target="fonts/MavenPro-regular.fntdata"/><Relationship Id="rId10" Type="http://schemas.openxmlformats.org/officeDocument/2006/relationships/slide" Target="slides/slide6.xml"/><Relationship Id="rId21" Type="http://schemas.openxmlformats.org/officeDocument/2006/relationships/font" Target="fonts/Nunito-bold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bold.fntdata"/><Relationship Id="rId6" Type="http://schemas.openxmlformats.org/officeDocument/2006/relationships/slide" Target="slides/slide2.xml"/><Relationship Id="rId18"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3640275" y="519300"/>
            <a:ext cx="5017500" cy="2819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Predicción de comportamiento de los niveles de  azúcar con base en medidas anteriores </a:t>
            </a:r>
            <a:endParaRPr/>
          </a:p>
        </p:txBody>
      </p:sp>
      <p:sp>
        <p:nvSpPr>
          <p:cNvPr id="278" name="Shape 278"/>
          <p:cNvSpPr txBox="1"/>
          <p:nvPr>
            <p:ph idx="1" type="subTitle"/>
          </p:nvPr>
        </p:nvSpPr>
        <p:spPr>
          <a:xfrm>
            <a:off x="824000" y="3596300"/>
            <a:ext cx="4255500" cy="891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Elaborado por: </a:t>
            </a:r>
            <a:br>
              <a:rPr lang="es"/>
            </a:br>
            <a:r>
              <a:rPr lang="es"/>
              <a:t>Juan Esteban Velásquez </a:t>
            </a:r>
            <a:br>
              <a:rPr lang="es"/>
            </a:br>
            <a:r>
              <a:rPr lang="es"/>
              <a:t>Edison González</a:t>
            </a:r>
            <a:endParaRPr/>
          </a:p>
        </p:txBody>
      </p:sp>
      <p:sp>
        <p:nvSpPr>
          <p:cNvPr id="279" name="Shape 27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1303825" y="511350"/>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49" name="Shape 349"/>
          <p:cNvSpPr txBox="1"/>
          <p:nvPr>
            <p:ph idx="1" type="body"/>
          </p:nvPr>
        </p:nvSpPr>
        <p:spPr>
          <a:xfrm>
            <a:off x="3532700" y="1262150"/>
            <a:ext cx="4860000" cy="219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00">
                <a:solidFill>
                  <a:srgbClr val="000000"/>
                </a:solidFill>
              </a:rPr>
              <a:t>Diagnosis of Diabetes Using Classification Mining Techniques. </a:t>
            </a:r>
            <a:r>
              <a:rPr b="1" lang="es" sz="1000">
                <a:solidFill>
                  <a:srgbClr val="000000"/>
                </a:solidFill>
              </a:rPr>
              <a:t>BITS Pilani Dubai</a:t>
            </a:r>
            <a:r>
              <a:rPr lang="es" sz="1000">
                <a:solidFill>
                  <a:srgbClr val="000000"/>
                </a:solidFill>
              </a:rPr>
              <a:t>, United Arab Emirates. 1, JAN 2015.</a:t>
            </a:r>
            <a:r>
              <a:rPr lang="es" sz="1100">
                <a:solidFill>
                  <a:srgbClr val="000000"/>
                </a:solidFill>
              </a:rPr>
              <a:t> </a:t>
            </a:r>
            <a:r>
              <a:rPr lang="es" sz="800">
                <a:solidFill>
                  <a:srgbClr val="000000"/>
                </a:solidFill>
              </a:rPr>
              <a:t>Aiswarya Iyer, S. Jeyalatha and Ronak Sumbaly</a:t>
            </a:r>
            <a:endParaRPr/>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rPr lang="es" sz="1100">
                <a:solidFill>
                  <a:srgbClr val="000000"/>
                </a:solidFill>
              </a:rPr>
              <a:t>Utilizando métodos estadísticos. El árbol de decisión y El algoritmo de Naïve Bayes. Su finalidad es proporcionar una solución más simple al problema del diagnóstico de la diabetes en las mujeres, creando un modelo de minería. Resultados de rendimiento del algoritmo de clasificación J48 (Árbol), validación cruzada 76.9565 % (Correctly Classified Instances 177 (230)), Resultados de Naïve Bayes 79.5652 % (Correctly Classified Instances 183 (230)). Para ambos se empleó la técnica(70:30) - 760 instancias inicialmente).</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114300" marR="76200" rtl="0">
              <a:spcBef>
                <a:spcPts val="0"/>
              </a:spcBef>
              <a:spcAft>
                <a:spcPts val="0"/>
              </a:spcAft>
              <a:buNone/>
            </a:pPr>
            <a:r>
              <a:t/>
            </a:r>
            <a:endParaRPr sz="1200">
              <a:solidFill>
                <a:srgbClr val="222222"/>
              </a:solidFill>
              <a:highlight>
                <a:srgbClr val="F5F5F5"/>
              </a:highlight>
              <a:latin typeface="Arial"/>
              <a:ea typeface="Arial"/>
              <a:cs typeface="Arial"/>
              <a:sym typeface="Arial"/>
            </a:endParaRPr>
          </a:p>
          <a:p>
            <a:pPr indent="0" lvl="0" marL="0" rtl="0" algn="just">
              <a:spcBef>
                <a:spcPts val="60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50" name="Shape 35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51" name="Shape 351"/>
          <p:cNvPicPr preferRelativeResize="0"/>
          <p:nvPr/>
        </p:nvPicPr>
        <p:blipFill>
          <a:blip r:embed="rId3">
            <a:alphaModFix/>
          </a:blip>
          <a:stretch>
            <a:fillRect/>
          </a:stretch>
        </p:blipFill>
        <p:spPr>
          <a:xfrm>
            <a:off x="5111913" y="3462050"/>
            <a:ext cx="1701575" cy="1421800"/>
          </a:xfrm>
          <a:prstGeom prst="rect">
            <a:avLst/>
          </a:prstGeom>
          <a:noFill/>
          <a:ln>
            <a:noFill/>
          </a:ln>
        </p:spPr>
      </p:pic>
      <p:pic>
        <p:nvPicPr>
          <p:cNvPr id="352" name="Shape 352"/>
          <p:cNvPicPr preferRelativeResize="0"/>
          <p:nvPr/>
        </p:nvPicPr>
        <p:blipFill>
          <a:blip r:embed="rId4">
            <a:alphaModFix/>
          </a:blip>
          <a:stretch>
            <a:fillRect/>
          </a:stretch>
        </p:blipFill>
        <p:spPr>
          <a:xfrm>
            <a:off x="663097" y="1409600"/>
            <a:ext cx="2920432" cy="147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1303825" y="511350"/>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58" name="Shape 358"/>
          <p:cNvSpPr txBox="1"/>
          <p:nvPr>
            <p:ph idx="1" type="body"/>
          </p:nvPr>
        </p:nvSpPr>
        <p:spPr>
          <a:xfrm>
            <a:off x="1303825" y="1262150"/>
            <a:ext cx="7089000" cy="125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rgbClr val="000000"/>
                </a:solidFill>
              </a:rPr>
              <a:t>Base de datos de Diabetes Pima India del Instituto Nacional de Diabetes y enfermedades digestivas y renales. Con 8 atributos de los cuales 5 son tenidos en cuenta: 1. Concentración de glucosa en plasma. 2. Índice de masa corporal (kg / m2). 3. Función de pedigrí de diabetes. 4. Edad (años). 5. Variable de clase (nominal): determina si la persona tiene diabetes o no, las estadísticas descriptivas del conjunto de datos se presentan en 768 instancias.</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114300" marR="76200" rtl="0">
              <a:spcBef>
                <a:spcPts val="0"/>
              </a:spcBef>
              <a:spcAft>
                <a:spcPts val="0"/>
              </a:spcAft>
              <a:buNone/>
            </a:pPr>
            <a:r>
              <a:t/>
            </a:r>
            <a:endParaRPr sz="1200">
              <a:solidFill>
                <a:srgbClr val="222222"/>
              </a:solidFill>
              <a:highlight>
                <a:srgbClr val="F5F5F5"/>
              </a:highlight>
              <a:latin typeface="Arial"/>
              <a:ea typeface="Arial"/>
              <a:cs typeface="Arial"/>
              <a:sym typeface="Arial"/>
            </a:endParaRPr>
          </a:p>
          <a:p>
            <a:pPr indent="0" lvl="0" marL="0" rtl="0" algn="just">
              <a:spcBef>
                <a:spcPts val="60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59" name="Shape 35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60" name="Shape 360"/>
          <p:cNvPicPr preferRelativeResize="0"/>
          <p:nvPr/>
        </p:nvPicPr>
        <p:blipFill>
          <a:blip r:embed="rId3">
            <a:alphaModFix/>
          </a:blip>
          <a:stretch>
            <a:fillRect/>
          </a:stretch>
        </p:blipFill>
        <p:spPr>
          <a:xfrm>
            <a:off x="2643710" y="3145850"/>
            <a:ext cx="3856575" cy="125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 </a:t>
            </a:r>
            <a:endParaRPr/>
          </a:p>
        </p:txBody>
      </p:sp>
      <p:sp>
        <p:nvSpPr>
          <p:cNvPr id="366" name="Shape 366"/>
          <p:cNvSpPr txBox="1"/>
          <p:nvPr>
            <p:ph idx="1" type="body"/>
          </p:nvPr>
        </p:nvSpPr>
        <p:spPr>
          <a:xfrm>
            <a:off x="1161300" y="13009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t>Nuronal-Network Feature Selector, Rudy Setiono and Huan Liu, IEEE Member.</a:t>
            </a:r>
            <a:endParaRPr sz="1800">
              <a:solidFill>
                <a:srgbClr val="C0C0C0"/>
              </a:solidFill>
              <a:latin typeface="Arial"/>
              <a:ea typeface="Arial"/>
              <a:cs typeface="Arial"/>
              <a:sym typeface="Arial"/>
            </a:endParaRPr>
          </a:p>
          <a:p>
            <a:pPr indent="0" lvl="0" marL="0" marR="139700" rtl="0" algn="r">
              <a:spcBef>
                <a:spcPts val="1600"/>
              </a:spcBef>
              <a:spcAft>
                <a:spcPts val="0"/>
              </a:spcAft>
              <a:buNone/>
            </a:pPr>
            <a:r>
              <a:t/>
            </a:r>
            <a:endParaRPr sz="1200">
              <a:solidFill>
                <a:srgbClr val="000000"/>
              </a:solidFill>
            </a:endParaRPr>
          </a:p>
          <a:p>
            <a:pPr indent="0" lvl="0" marL="114300" marR="76200" rtl="0">
              <a:spcBef>
                <a:spcPts val="600"/>
              </a:spcBef>
              <a:spcAft>
                <a:spcPts val="0"/>
              </a:spcAft>
              <a:buNone/>
            </a:pPr>
            <a:r>
              <a:rPr lang="es" sz="1200">
                <a:solidFill>
                  <a:srgbClr val="000000"/>
                </a:solidFill>
                <a:highlight>
                  <a:srgbClr val="F5F5F5"/>
                </a:highlight>
              </a:rPr>
              <a:t>El conjunto de capacitación consta de 345 muestras seleccionadas al azar, el conjunto de validación cruzada consta de 39 muestras, y el conjunto de prueba consta de las 384 muestras restantes. Aplicando el algoritmo ADAP entrenado en 576 muestras logró una tasa de precisión del 76% en las 192 muestras restantes</a:t>
            </a:r>
            <a:endParaRPr sz="1200">
              <a:solidFill>
                <a:srgbClr val="000000"/>
              </a:solidFill>
              <a:highlight>
                <a:srgbClr val="F5F5F5"/>
              </a:highlight>
            </a:endParaRPr>
          </a:p>
          <a:p>
            <a:pPr indent="0" lvl="0" marL="0">
              <a:spcBef>
                <a:spcPts val="600"/>
              </a:spcBef>
              <a:spcAft>
                <a:spcPts val="1600"/>
              </a:spcAft>
              <a:buNone/>
            </a:pPr>
            <a:r>
              <a:t/>
            </a:r>
            <a:endParaRPr sz="1800"/>
          </a:p>
        </p:txBody>
      </p:sp>
      <p:sp>
        <p:nvSpPr>
          <p:cNvPr id="367" name="Shape 36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a:t>
            </a:r>
            <a:endParaRPr/>
          </a:p>
        </p:txBody>
      </p:sp>
      <p:sp>
        <p:nvSpPr>
          <p:cNvPr id="373" name="Shape 373"/>
          <p:cNvSpPr txBox="1"/>
          <p:nvPr>
            <p:ph idx="1" type="body"/>
          </p:nvPr>
        </p:nvSpPr>
        <p:spPr>
          <a:xfrm>
            <a:off x="1303800" y="13648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sz="1400"/>
              <a:t>A Machine Learning Approach to Predicting Blood Glucose Levels for Diabetes Management, Kevin Plis and Cindy Marling, Ohio University</a:t>
            </a:r>
            <a:endParaRPr b="1" sz="1400"/>
          </a:p>
          <a:p>
            <a:pPr indent="0" lvl="0" marL="0">
              <a:spcBef>
                <a:spcPts val="1600"/>
              </a:spcBef>
              <a:spcAft>
                <a:spcPts val="0"/>
              </a:spcAft>
              <a:buNone/>
            </a:pPr>
            <a:r>
              <a:rPr lang="es" sz="1400"/>
              <a:t>describe una solución que utiliza un modelo fisiológico genérico de dinámica de glucosa en sangre para generar características informativas para un modelo de Regresión de Vector de Soporte que está entrenado en datos específicos del paciente.</a:t>
            </a:r>
            <a:endParaRPr sz="1400"/>
          </a:p>
          <a:p>
            <a:pPr indent="0" lvl="0" marL="0">
              <a:spcBef>
                <a:spcPts val="1600"/>
              </a:spcBef>
              <a:spcAft>
                <a:spcPts val="0"/>
              </a:spcAft>
              <a:buNone/>
            </a:pPr>
            <a:r>
              <a:rPr lang="es" sz="1400"/>
              <a:t>Aunque la precisión correspondiente es actualmente solo 42%, la mayoría de las falsas alarmas se encuentran en regiones cercanas a la hipoglucemia y, por lo tanto, los pacientes que responden a estas alertas de hipoglucemia no se verán perjudicados por la intervención.</a:t>
            </a:r>
            <a:endParaRPr sz="1400"/>
          </a:p>
          <a:p>
            <a:pPr indent="0" lvl="0" marL="0">
              <a:spcBef>
                <a:spcPts val="1600"/>
              </a:spcBef>
              <a:spcAft>
                <a:spcPts val="0"/>
              </a:spcAft>
              <a:buNone/>
            </a:pPr>
            <a:r>
              <a:t/>
            </a:r>
            <a:endParaRPr sz="1800"/>
          </a:p>
          <a:p>
            <a:pPr indent="0" lvl="0" marL="0">
              <a:spcBef>
                <a:spcPts val="1600"/>
              </a:spcBef>
              <a:spcAft>
                <a:spcPts val="0"/>
              </a:spcAft>
              <a:buNone/>
            </a:pPr>
            <a:r>
              <a:t/>
            </a:r>
            <a:endParaRPr sz="1800"/>
          </a:p>
          <a:p>
            <a:pPr indent="0" lvl="0" marL="0">
              <a:spcBef>
                <a:spcPts val="1600"/>
              </a:spcBef>
              <a:spcAft>
                <a:spcPts val="1600"/>
              </a:spcAft>
              <a:buNone/>
            </a:pPr>
            <a:r>
              <a:t/>
            </a:r>
            <a:endParaRPr sz="1800"/>
          </a:p>
        </p:txBody>
      </p:sp>
      <p:sp>
        <p:nvSpPr>
          <p:cNvPr id="374" name="Shape 37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CONTENIDO</a:t>
            </a:r>
            <a:endParaRPr/>
          </a:p>
        </p:txBody>
      </p:sp>
      <p:sp>
        <p:nvSpPr>
          <p:cNvPr id="285" name="Shape 285"/>
          <p:cNvSpPr txBox="1"/>
          <p:nvPr>
            <p:ph idx="1" type="body"/>
          </p:nvPr>
        </p:nvSpPr>
        <p:spPr>
          <a:xfrm>
            <a:off x="1303800" y="1300950"/>
            <a:ext cx="7359000" cy="38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Descripción del problema </a:t>
            </a:r>
            <a:endParaRPr sz="2400">
              <a:solidFill>
                <a:srgbClr val="000000"/>
              </a:solidFill>
            </a:endParaRPr>
          </a:p>
          <a:p>
            <a:pPr indent="0" lvl="0" marL="0" rtl="0" algn="just">
              <a:spcBef>
                <a:spcPts val="0"/>
              </a:spcBef>
              <a:spcAft>
                <a:spcPts val="0"/>
              </a:spcAft>
              <a:buNone/>
            </a:pPr>
            <a:r>
              <a:rPr lang="es" sz="2400">
                <a:solidFill>
                  <a:srgbClr val="000000"/>
                </a:solidFill>
              </a:rPr>
              <a:t>Objetivo general</a:t>
            </a:r>
            <a:endParaRPr sz="2400">
              <a:solidFill>
                <a:srgbClr val="000000"/>
              </a:solidFill>
            </a:endParaRPr>
          </a:p>
          <a:p>
            <a:pPr indent="0" lvl="0" marL="0" rtl="0" algn="just">
              <a:spcBef>
                <a:spcPts val="0"/>
              </a:spcBef>
              <a:spcAft>
                <a:spcPts val="0"/>
              </a:spcAft>
              <a:buNone/>
            </a:pPr>
            <a:r>
              <a:rPr lang="es" sz="2400">
                <a:solidFill>
                  <a:srgbClr val="000000"/>
                </a:solidFill>
              </a:rPr>
              <a:t>Objetivos específicos</a:t>
            </a:r>
            <a:endParaRPr sz="2400">
              <a:solidFill>
                <a:srgbClr val="000000"/>
              </a:solidFill>
            </a:endParaRPr>
          </a:p>
          <a:p>
            <a:pPr indent="0" lvl="0" marL="0" rtl="0" algn="just">
              <a:spcBef>
                <a:spcPts val="0"/>
              </a:spcBef>
              <a:spcAft>
                <a:spcPts val="0"/>
              </a:spcAft>
              <a:buNone/>
            </a:pPr>
            <a:r>
              <a:rPr lang="es" sz="2400">
                <a:solidFill>
                  <a:srgbClr val="000000"/>
                </a:solidFill>
              </a:rPr>
              <a:t>Estado del arte</a:t>
            </a:r>
            <a:endParaRPr sz="2400">
              <a:solidFill>
                <a:srgbClr val="000000"/>
              </a:solidFill>
            </a:endParaRPr>
          </a:p>
        </p:txBody>
      </p:sp>
      <p:sp>
        <p:nvSpPr>
          <p:cNvPr id="286" name="Shape 28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Descripción del Problema </a:t>
            </a:r>
            <a:endParaRPr/>
          </a:p>
        </p:txBody>
      </p:sp>
      <p:sp>
        <p:nvSpPr>
          <p:cNvPr id="292" name="Shape 292"/>
          <p:cNvSpPr txBox="1"/>
          <p:nvPr>
            <p:ph idx="1" type="body"/>
          </p:nvPr>
        </p:nvSpPr>
        <p:spPr>
          <a:xfrm>
            <a:off x="1303800" y="1300950"/>
            <a:ext cx="3571800" cy="38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En la actualidad 442 millones de personas sufren de diabetes, esto implica que 1 de cada 11 personas padece esta enfermedad. </a:t>
            </a:r>
            <a:r>
              <a:rPr lang="es" sz="1200">
                <a:solidFill>
                  <a:srgbClr val="000000"/>
                </a:solidFill>
              </a:rPr>
              <a:t>(Indica la OMS y una publicación de BBC - 06/04/2016)</a:t>
            </a:r>
            <a:endParaRPr sz="1200"/>
          </a:p>
        </p:txBody>
      </p:sp>
      <p:pic>
        <p:nvPicPr>
          <p:cNvPr id="293" name="Shape 293"/>
          <p:cNvPicPr preferRelativeResize="0"/>
          <p:nvPr/>
        </p:nvPicPr>
        <p:blipFill>
          <a:blip r:embed="rId3">
            <a:alphaModFix/>
          </a:blip>
          <a:stretch>
            <a:fillRect/>
          </a:stretch>
        </p:blipFill>
        <p:spPr>
          <a:xfrm>
            <a:off x="5589575" y="1301175"/>
            <a:ext cx="2987175" cy="3277749"/>
          </a:xfrm>
          <a:prstGeom prst="rect">
            <a:avLst/>
          </a:prstGeom>
          <a:noFill/>
          <a:ln>
            <a:noFill/>
          </a:ln>
        </p:spPr>
      </p:pic>
      <p:sp>
        <p:nvSpPr>
          <p:cNvPr id="294" name="Shape 29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1303800" y="705225"/>
            <a:ext cx="5096700" cy="255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Las personas que son insulinodependientes o tienen algún problema relacionado con el azúcar, realizan constantes medidas con dispositivos tales como los glucómetros.</a:t>
            </a:r>
            <a:endParaRPr sz="2400">
              <a:solidFill>
                <a:srgbClr val="000000"/>
              </a:solidFill>
            </a:endParaRPr>
          </a:p>
          <a:p>
            <a:pPr indent="0" lvl="0" marL="0" rtl="0" algn="just">
              <a:spcBef>
                <a:spcPts val="0"/>
              </a:spcBef>
              <a:spcAft>
                <a:spcPts val="0"/>
              </a:spcAft>
              <a:buNone/>
            </a:pPr>
            <a:r>
              <a:t/>
            </a:r>
            <a:endParaRPr sz="2400">
              <a:solidFill>
                <a:srgbClr val="000000"/>
              </a:solidFill>
            </a:endParaRPr>
          </a:p>
        </p:txBody>
      </p:sp>
      <p:pic>
        <p:nvPicPr>
          <p:cNvPr id="300" name="Shape 300"/>
          <p:cNvPicPr preferRelativeResize="0"/>
          <p:nvPr/>
        </p:nvPicPr>
        <p:blipFill>
          <a:blip r:embed="rId3">
            <a:alphaModFix/>
          </a:blip>
          <a:stretch>
            <a:fillRect/>
          </a:stretch>
        </p:blipFill>
        <p:spPr>
          <a:xfrm>
            <a:off x="6563625" y="1048175"/>
            <a:ext cx="2048449" cy="3685949"/>
          </a:xfrm>
          <a:prstGeom prst="rect">
            <a:avLst/>
          </a:prstGeom>
          <a:noFill/>
          <a:ln>
            <a:noFill/>
          </a:ln>
        </p:spPr>
      </p:pic>
      <p:sp>
        <p:nvSpPr>
          <p:cNvPr id="301" name="Shape 30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
        <p:nvSpPr>
          <p:cNvPr id="302" name="Shape 302"/>
          <p:cNvSpPr txBox="1"/>
          <p:nvPr/>
        </p:nvSpPr>
        <p:spPr>
          <a:xfrm>
            <a:off x="4429950" y="4578925"/>
            <a:ext cx="2841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idx="1" type="body"/>
          </p:nvPr>
        </p:nvSpPr>
        <p:spPr>
          <a:xfrm>
            <a:off x="1200150" y="603025"/>
            <a:ext cx="7379400" cy="173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Estos instrumentos suelen ser incómodos debido a las constantes punciones o la acción a ejecutar tal vez en el momento y lugar inadecuado.</a:t>
            </a:r>
            <a:endParaRPr sz="2400"/>
          </a:p>
        </p:txBody>
      </p:sp>
      <p:pic>
        <p:nvPicPr>
          <p:cNvPr id="308" name="Shape 308"/>
          <p:cNvPicPr preferRelativeResize="0"/>
          <p:nvPr/>
        </p:nvPicPr>
        <p:blipFill>
          <a:blip r:embed="rId3">
            <a:alphaModFix/>
          </a:blip>
          <a:stretch>
            <a:fillRect/>
          </a:stretch>
        </p:blipFill>
        <p:spPr>
          <a:xfrm>
            <a:off x="1200150" y="2487925"/>
            <a:ext cx="1666875" cy="1666875"/>
          </a:xfrm>
          <a:prstGeom prst="rect">
            <a:avLst/>
          </a:prstGeom>
          <a:noFill/>
          <a:ln>
            <a:noFill/>
          </a:ln>
        </p:spPr>
      </p:pic>
      <p:sp>
        <p:nvSpPr>
          <p:cNvPr id="309" name="Shape 30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Objetivo</a:t>
            </a:r>
            <a:endParaRPr/>
          </a:p>
        </p:txBody>
      </p:sp>
      <p:sp>
        <p:nvSpPr>
          <p:cNvPr id="315" name="Shape 315"/>
          <p:cNvSpPr txBox="1"/>
          <p:nvPr>
            <p:ph idx="1" type="body"/>
          </p:nvPr>
        </p:nvSpPr>
        <p:spPr>
          <a:xfrm>
            <a:off x="1303800" y="1597875"/>
            <a:ext cx="3998700" cy="243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Predecir los niveles de azúcar en pacientes con diabetes, a partir de la medidas previas de su glucosa.</a:t>
            </a:r>
            <a:endParaRPr sz="2400">
              <a:solidFill>
                <a:srgbClr val="000000"/>
              </a:solidFill>
            </a:endParaRPr>
          </a:p>
          <a:p>
            <a:pPr indent="0" lvl="0" marL="0">
              <a:spcBef>
                <a:spcPts val="0"/>
              </a:spcBef>
              <a:spcAft>
                <a:spcPts val="1600"/>
              </a:spcAft>
              <a:buNone/>
            </a:pPr>
            <a:r>
              <a:t/>
            </a:r>
            <a:endParaRPr/>
          </a:p>
        </p:txBody>
      </p:sp>
      <p:pic>
        <p:nvPicPr>
          <p:cNvPr id="316" name="Shape 316"/>
          <p:cNvPicPr preferRelativeResize="0"/>
          <p:nvPr/>
        </p:nvPicPr>
        <p:blipFill>
          <a:blip r:embed="rId3">
            <a:alphaModFix/>
          </a:blip>
          <a:stretch>
            <a:fillRect/>
          </a:stretch>
        </p:blipFill>
        <p:spPr>
          <a:xfrm>
            <a:off x="5663800" y="1597875"/>
            <a:ext cx="3335700" cy="2341675"/>
          </a:xfrm>
          <a:prstGeom prst="rect">
            <a:avLst/>
          </a:prstGeom>
          <a:noFill/>
          <a:ln>
            <a:noFill/>
          </a:ln>
        </p:spPr>
      </p:pic>
      <p:sp>
        <p:nvSpPr>
          <p:cNvPr id="317" name="Shape 3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Objetivos específicos </a:t>
            </a:r>
            <a:endParaRPr/>
          </a:p>
        </p:txBody>
      </p:sp>
      <p:sp>
        <p:nvSpPr>
          <p:cNvPr id="323" name="Shape 323"/>
          <p:cNvSpPr txBox="1"/>
          <p:nvPr>
            <p:ph idx="1" type="body"/>
          </p:nvPr>
        </p:nvSpPr>
        <p:spPr>
          <a:xfrm>
            <a:off x="1303800" y="1990050"/>
            <a:ext cx="7030500" cy="29802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000000"/>
              </a:buClr>
              <a:buSzPts val="2400"/>
              <a:buChar char="●"/>
            </a:pPr>
            <a:r>
              <a:rPr lang="es" sz="2400">
                <a:solidFill>
                  <a:srgbClr val="000000"/>
                </a:solidFill>
              </a:rPr>
              <a:t>Analizar los métodos utilizados en el estado del arte para la regresión de series de tiempo.</a:t>
            </a:r>
            <a:endParaRPr sz="2400">
              <a:solidFill>
                <a:srgbClr val="000000"/>
              </a:solidFill>
            </a:endParaRPr>
          </a:p>
          <a:p>
            <a:pPr indent="-381000" lvl="0" marL="457200" rtl="0" algn="just">
              <a:spcBef>
                <a:spcPts val="0"/>
              </a:spcBef>
              <a:spcAft>
                <a:spcPts val="0"/>
              </a:spcAft>
              <a:buClr>
                <a:srgbClr val="000000"/>
              </a:buClr>
              <a:buSzPts val="2400"/>
              <a:buChar char="●"/>
            </a:pPr>
            <a:r>
              <a:rPr lang="es" sz="2400">
                <a:solidFill>
                  <a:srgbClr val="000000"/>
                </a:solidFill>
              </a:rPr>
              <a:t>Determinar los procedimientos que se realizará sobre la señal para obtener los características que permitirán describir el problema.</a:t>
            </a:r>
            <a:endParaRPr sz="2400">
              <a:solidFill>
                <a:srgbClr val="000000"/>
              </a:solidFill>
            </a:endParaRPr>
          </a:p>
          <a:p>
            <a:pPr indent="-381000" lvl="0" marL="457200" rtl="0" algn="just">
              <a:spcBef>
                <a:spcPts val="0"/>
              </a:spcBef>
              <a:spcAft>
                <a:spcPts val="0"/>
              </a:spcAft>
              <a:buClr>
                <a:srgbClr val="000000"/>
              </a:buClr>
              <a:buSzPts val="2400"/>
              <a:buChar char="●"/>
            </a:pPr>
            <a:r>
              <a:rPr lang="es" sz="2400">
                <a:solidFill>
                  <a:srgbClr val="000000"/>
                </a:solidFill>
              </a:rPr>
              <a:t>Comparar técnicas vistas en clase usando métricas de calidad de ajuste de la regresión.</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pic>
        <p:nvPicPr>
          <p:cNvPr id="324" name="Shape 324"/>
          <p:cNvPicPr preferRelativeResize="0"/>
          <p:nvPr/>
        </p:nvPicPr>
        <p:blipFill>
          <a:blip r:embed="rId3">
            <a:alphaModFix/>
          </a:blip>
          <a:stretch>
            <a:fillRect/>
          </a:stretch>
        </p:blipFill>
        <p:spPr>
          <a:xfrm>
            <a:off x="5767350" y="-1900"/>
            <a:ext cx="2973700" cy="2200250"/>
          </a:xfrm>
          <a:prstGeom prst="rect">
            <a:avLst/>
          </a:prstGeom>
          <a:noFill/>
          <a:ln>
            <a:noFill/>
          </a:ln>
        </p:spPr>
      </p:pic>
      <p:sp>
        <p:nvSpPr>
          <p:cNvPr id="325" name="Shape 3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1303800" y="598575"/>
            <a:ext cx="7030500" cy="147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a:t>
            </a:r>
            <a:r>
              <a:rPr lang="es"/>
              <a:t> </a:t>
            </a:r>
            <a:endParaRPr/>
          </a:p>
          <a:p>
            <a:pPr indent="0" lvl="0" mar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31" name="Shape 331"/>
          <p:cNvSpPr txBox="1"/>
          <p:nvPr>
            <p:ph idx="1" type="body"/>
          </p:nvPr>
        </p:nvSpPr>
        <p:spPr>
          <a:xfrm>
            <a:off x="1303800" y="1756775"/>
            <a:ext cx="7030500" cy="298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00">
                <a:solidFill>
                  <a:srgbClr val="000000"/>
                </a:solidFill>
              </a:rPr>
              <a:t>Glucose Concentration can be Predicted Ahead in Time From Continuous Glucose Monitoring Sensor Time-Series. </a:t>
            </a:r>
            <a:r>
              <a:rPr lang="es" sz="1000">
                <a:solidFill>
                  <a:srgbClr val="000000"/>
                </a:solidFill>
              </a:rPr>
              <a:t>5, MAY 2007.  University of Padova, Padova, Italy.</a:t>
            </a:r>
            <a:r>
              <a:rPr lang="es" sz="1200">
                <a:solidFill>
                  <a:srgbClr val="000000"/>
                </a:solidFill>
              </a:rPr>
              <a:t> </a:t>
            </a:r>
            <a:r>
              <a:rPr lang="es" sz="900">
                <a:solidFill>
                  <a:srgbClr val="000000"/>
                </a:solidFill>
              </a:rPr>
              <a:t>Giovanni Sparacino, Francesca Zanderigo, Stefano Corazza, Alberto Maran, Andrea Facchinetti, and Claudio Cobelli, Fellow, IEEE. </a:t>
            </a:r>
            <a:endParaRPr sz="900"/>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rPr lang="es" sz="1100">
                <a:solidFill>
                  <a:srgbClr val="000000"/>
                </a:solidFill>
              </a:rPr>
              <a:t>Los algoritmos de predicción se probaron en series temporales de Glucoday, obtenidas de 28 pacientes diabéticos tipo 1. GlucoDay se compone de una sonda de microdiálisis subcutánea que se puede conectar a un aparato portátil liviano que se usa con un cinturón para el monitoreo domiciliario de 24-48 h y proporciona niveles de glucosa cada 3 minutos.</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32" name="Shape 3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descr="Resultado de imagen para imagenes estado del arte" id="333" name="Shape 333"/>
          <p:cNvPicPr preferRelativeResize="0"/>
          <p:nvPr/>
        </p:nvPicPr>
        <p:blipFill>
          <a:blip r:embed="rId3">
            <a:alphaModFix/>
          </a:blip>
          <a:stretch>
            <a:fillRect/>
          </a:stretch>
        </p:blipFill>
        <p:spPr>
          <a:xfrm>
            <a:off x="6342825" y="222950"/>
            <a:ext cx="1678074" cy="1422125"/>
          </a:xfrm>
          <a:prstGeom prst="rect">
            <a:avLst/>
          </a:prstGeom>
          <a:noFill/>
          <a:ln>
            <a:noFill/>
          </a:ln>
        </p:spPr>
      </p:pic>
      <p:pic>
        <p:nvPicPr>
          <p:cNvPr id="334" name="Shape 334"/>
          <p:cNvPicPr preferRelativeResize="0"/>
          <p:nvPr/>
        </p:nvPicPr>
        <p:blipFill>
          <a:blip r:embed="rId4">
            <a:alphaModFix/>
          </a:blip>
          <a:stretch>
            <a:fillRect/>
          </a:stretch>
        </p:blipFill>
        <p:spPr>
          <a:xfrm>
            <a:off x="3350800" y="3256925"/>
            <a:ext cx="2442406" cy="15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1303800" y="598575"/>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40" name="Shape 340"/>
          <p:cNvSpPr txBox="1"/>
          <p:nvPr>
            <p:ph idx="1" type="body"/>
          </p:nvPr>
        </p:nvSpPr>
        <p:spPr>
          <a:xfrm>
            <a:off x="1303800" y="1260575"/>
            <a:ext cx="7030500" cy="142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900"/>
          </a:p>
          <a:p>
            <a:pPr indent="0" lvl="0" marL="0" rtl="0" algn="just">
              <a:spcBef>
                <a:spcPts val="0"/>
              </a:spcBef>
              <a:spcAft>
                <a:spcPts val="0"/>
              </a:spcAft>
              <a:buNone/>
            </a:pPr>
            <a:r>
              <a:rPr lang="es" sz="1100">
                <a:solidFill>
                  <a:srgbClr val="000000"/>
                </a:solidFill>
              </a:rPr>
              <a:t>Usaron dos técnicas: 1. Series temporales (Mediante un polinomio de primer orden). 2. Un modelo de auto-regresión de primer orden. El problema a resolver es: evaluar si predecir o no anticipadamente</a:t>
            </a:r>
            <a:endParaRPr sz="1100">
              <a:solidFill>
                <a:srgbClr val="000000"/>
              </a:solidFill>
            </a:endParaRPr>
          </a:p>
          <a:p>
            <a:pPr indent="0" lvl="0" marL="0" rtl="0" algn="just">
              <a:spcBef>
                <a:spcPts val="0"/>
              </a:spcBef>
              <a:spcAft>
                <a:spcPts val="0"/>
              </a:spcAft>
              <a:buNone/>
            </a:pPr>
            <a:r>
              <a:rPr lang="es" sz="1100">
                <a:solidFill>
                  <a:srgbClr val="000000"/>
                </a:solidFill>
              </a:rPr>
              <a:t>tiempo de concentración de glucosa por medio de datos de MCG (Monitorización Continua de la Glucosa, siglas en inglés CGM)  es factible.  En particular se pueden predecir umbrales de 70 y 180 mg / dl con 20-25 minutos por delante en el tiempo, un margen que puede tener una relevancia clínica por ejemplo para prevenir la hipoglucemia nocturna. </a:t>
            </a:r>
            <a:endParaRPr sz="1100">
              <a:solidFill>
                <a:srgbClr val="000000"/>
              </a:solidFill>
            </a:endParaRPr>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41" name="Shape 34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42" name="Shape 342"/>
          <p:cNvPicPr preferRelativeResize="0"/>
          <p:nvPr/>
        </p:nvPicPr>
        <p:blipFill>
          <a:blip r:embed="rId3">
            <a:alphaModFix/>
          </a:blip>
          <a:stretch>
            <a:fillRect/>
          </a:stretch>
        </p:blipFill>
        <p:spPr>
          <a:xfrm>
            <a:off x="1396700" y="2767388"/>
            <a:ext cx="3333750" cy="1685925"/>
          </a:xfrm>
          <a:prstGeom prst="rect">
            <a:avLst/>
          </a:prstGeom>
          <a:noFill/>
          <a:ln>
            <a:noFill/>
          </a:ln>
        </p:spPr>
      </p:pic>
      <p:pic>
        <p:nvPicPr>
          <p:cNvPr id="343" name="Shape 343"/>
          <p:cNvPicPr preferRelativeResize="0"/>
          <p:nvPr/>
        </p:nvPicPr>
        <p:blipFill>
          <a:blip r:embed="rId4">
            <a:alphaModFix/>
          </a:blip>
          <a:stretch>
            <a:fillRect/>
          </a:stretch>
        </p:blipFill>
        <p:spPr>
          <a:xfrm>
            <a:off x="4808675" y="2591288"/>
            <a:ext cx="3415796" cy="20381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