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Nuni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Nuni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Nunito-italic.fntdata"/><Relationship Id="rId14" Type="http://schemas.openxmlformats.org/officeDocument/2006/relationships/slide" Target="slides/slide10.xml"/><Relationship Id="rId36" Type="http://schemas.openxmlformats.org/officeDocument/2006/relationships/font" Target="fonts/Nunito-bold.fntdata"/><Relationship Id="rId17" Type="http://schemas.openxmlformats.org/officeDocument/2006/relationships/slide" Target="slides/slide13.xml"/><Relationship Id="rId39" Type="http://schemas.openxmlformats.org/officeDocument/2006/relationships/font" Target="fonts/MavenPro-regular.fntdata"/><Relationship Id="rId16" Type="http://schemas.openxmlformats.org/officeDocument/2006/relationships/slide" Target="slides/slide12.xml"/><Relationship Id="rId38" Type="http://schemas.openxmlformats.org/officeDocument/2006/relationships/font" Target="fonts/Nuni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9" name="Shape 4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microsoft.com/es-es/azure/machine-learning/studio/algorithm-choi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gi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3640275" y="519300"/>
            <a:ext cx="5017500" cy="2819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Predicción de comportamiento de los niveles de  azúcar con base en medidas anteriores </a:t>
            </a:r>
            <a:endParaRPr/>
          </a:p>
        </p:txBody>
      </p:sp>
      <p:sp>
        <p:nvSpPr>
          <p:cNvPr id="278" name="Shape 278"/>
          <p:cNvSpPr txBox="1"/>
          <p:nvPr>
            <p:ph idx="1" type="subTitle"/>
          </p:nvPr>
        </p:nvSpPr>
        <p:spPr>
          <a:xfrm>
            <a:off x="824000" y="3596300"/>
            <a:ext cx="4255500" cy="891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Elaborado por: </a:t>
            </a:r>
            <a:br>
              <a:rPr lang="es"/>
            </a:br>
            <a:r>
              <a:rPr lang="es"/>
              <a:t>Juan Esteban Velásquez </a:t>
            </a:r>
            <a:br>
              <a:rPr lang="es"/>
            </a:br>
            <a:r>
              <a:rPr lang="es"/>
              <a:t>Edison González</a:t>
            </a:r>
            <a:endParaRPr/>
          </a:p>
        </p:txBody>
      </p:sp>
      <p:sp>
        <p:nvSpPr>
          <p:cNvPr id="279" name="Shape 27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1303825" y="511350"/>
            <a:ext cx="7030500" cy="1478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Estado del arte </a:t>
            </a:r>
            <a:endParaRPr/>
          </a:p>
          <a:p>
            <a:pPr indent="0" lvl="0" marL="0" rtl="0">
              <a:spcBef>
                <a:spcPts val="0"/>
              </a:spcBef>
              <a:spcAft>
                <a:spcPts val="0"/>
              </a:spcAft>
              <a:buNone/>
            </a:pPr>
            <a:r>
              <a:t/>
            </a:r>
            <a:endParaRPr/>
          </a:p>
          <a:p>
            <a:pPr indent="0" lvl="0" marL="0" rtl="0">
              <a:spcBef>
                <a:spcPts val="0"/>
              </a:spcBef>
              <a:spcAft>
                <a:spcPts val="0"/>
              </a:spcAft>
              <a:buNone/>
            </a:pPr>
            <a:r>
              <a:t/>
            </a:r>
            <a:endParaRPr>
              <a:solidFill>
                <a:srgbClr val="FF0000"/>
              </a:solidFill>
            </a:endParaRPr>
          </a:p>
        </p:txBody>
      </p:sp>
      <p:sp>
        <p:nvSpPr>
          <p:cNvPr id="349" name="Shape 349"/>
          <p:cNvSpPr txBox="1"/>
          <p:nvPr>
            <p:ph idx="1" type="body"/>
          </p:nvPr>
        </p:nvSpPr>
        <p:spPr>
          <a:xfrm>
            <a:off x="3532700" y="1262150"/>
            <a:ext cx="4860000" cy="219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100">
                <a:solidFill>
                  <a:srgbClr val="000000"/>
                </a:solidFill>
              </a:rPr>
              <a:t>Diagnosis of Diabetes Using Classification Mining Techniques. </a:t>
            </a:r>
            <a:r>
              <a:rPr b="1" lang="es" sz="1000">
                <a:solidFill>
                  <a:srgbClr val="000000"/>
                </a:solidFill>
              </a:rPr>
              <a:t>BITS Pilani Dubai</a:t>
            </a:r>
            <a:r>
              <a:rPr lang="es" sz="1000">
                <a:solidFill>
                  <a:srgbClr val="000000"/>
                </a:solidFill>
              </a:rPr>
              <a:t>, United Arab Emirates. 1, JAN 2015.</a:t>
            </a:r>
            <a:r>
              <a:rPr lang="es" sz="1100">
                <a:solidFill>
                  <a:srgbClr val="000000"/>
                </a:solidFill>
              </a:rPr>
              <a:t> </a:t>
            </a:r>
            <a:r>
              <a:rPr lang="es" sz="800">
                <a:solidFill>
                  <a:srgbClr val="000000"/>
                </a:solidFill>
              </a:rPr>
              <a:t>Aiswarya Iyer, S. Jeyalatha and Ronak Sumbaly</a:t>
            </a:r>
            <a:endParaRPr/>
          </a:p>
          <a:p>
            <a:pPr indent="0" lvl="0" marL="0" rtl="0" algn="just">
              <a:spcBef>
                <a:spcPts val="0"/>
              </a:spcBef>
              <a:spcAft>
                <a:spcPts val="0"/>
              </a:spcAft>
              <a:buNone/>
            </a:pPr>
            <a:r>
              <a:t/>
            </a:r>
            <a:endParaRPr sz="1100">
              <a:solidFill>
                <a:srgbClr val="000000"/>
              </a:solidFill>
            </a:endParaRPr>
          </a:p>
          <a:p>
            <a:pPr indent="0" lvl="0" marL="0" rtl="0" algn="just">
              <a:spcBef>
                <a:spcPts val="0"/>
              </a:spcBef>
              <a:spcAft>
                <a:spcPts val="0"/>
              </a:spcAft>
              <a:buNone/>
            </a:pPr>
            <a:r>
              <a:rPr lang="es" sz="1100">
                <a:solidFill>
                  <a:srgbClr val="000000"/>
                </a:solidFill>
              </a:rPr>
              <a:t>Utilizando métodos estadísticos. El árbol de decisión y El algoritmo de Naïve Bayes. Su finalidad es proporcionar una solución más simple al problema del diagnóstico de la diabetes en las mujeres, creando un modelo de minería. Resultados de rendimiento del algoritmo de clasificación J48 (Árbol), validación cruzada 76.9565 % (Correctly Classified Instances 177 (230)), Resultados de Naïve Bayes 79.5652 % (Correctly Classified Instances 183 (230)). Para ambos se empleó la técnica(70:30) - 760 instancias inicialmente).</a:t>
            </a:r>
            <a:endParaRPr sz="1100">
              <a:solidFill>
                <a:srgbClr val="000000"/>
              </a:solidFill>
            </a:endParaRPr>
          </a:p>
          <a:p>
            <a:pPr indent="0" lvl="0" marL="0" rtl="0" algn="just">
              <a:spcBef>
                <a:spcPts val="0"/>
              </a:spcBef>
              <a:spcAft>
                <a:spcPts val="0"/>
              </a:spcAft>
              <a:buNone/>
            </a:pPr>
            <a:r>
              <a:t/>
            </a:r>
            <a:endParaRPr sz="800">
              <a:solidFill>
                <a:srgbClr val="000000"/>
              </a:solidFill>
            </a:endParaRPr>
          </a:p>
          <a:p>
            <a:pPr indent="0" lvl="0" marL="114300" marR="76200" rtl="0">
              <a:spcBef>
                <a:spcPts val="0"/>
              </a:spcBef>
              <a:spcAft>
                <a:spcPts val="0"/>
              </a:spcAft>
              <a:buNone/>
            </a:pPr>
            <a:r>
              <a:t/>
            </a:r>
            <a:endParaRPr sz="1200">
              <a:solidFill>
                <a:srgbClr val="222222"/>
              </a:solidFill>
              <a:highlight>
                <a:srgbClr val="F5F5F5"/>
              </a:highlight>
              <a:latin typeface="Arial"/>
              <a:ea typeface="Arial"/>
              <a:cs typeface="Arial"/>
              <a:sym typeface="Arial"/>
            </a:endParaRPr>
          </a:p>
          <a:p>
            <a:pPr indent="0" lvl="0" marL="0" rtl="0" algn="just">
              <a:spcBef>
                <a:spcPts val="600"/>
              </a:spcBef>
              <a:spcAft>
                <a:spcPts val="0"/>
              </a:spcAft>
              <a:buNone/>
            </a:pPr>
            <a:r>
              <a:t/>
            </a:r>
            <a:endParaRPr sz="8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50" name="Shape 35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351" name="Shape 351"/>
          <p:cNvPicPr preferRelativeResize="0"/>
          <p:nvPr/>
        </p:nvPicPr>
        <p:blipFill>
          <a:blip r:embed="rId3">
            <a:alphaModFix/>
          </a:blip>
          <a:stretch>
            <a:fillRect/>
          </a:stretch>
        </p:blipFill>
        <p:spPr>
          <a:xfrm>
            <a:off x="5111913" y="3462050"/>
            <a:ext cx="1701575" cy="1421800"/>
          </a:xfrm>
          <a:prstGeom prst="rect">
            <a:avLst/>
          </a:prstGeom>
          <a:noFill/>
          <a:ln>
            <a:noFill/>
          </a:ln>
        </p:spPr>
      </p:pic>
      <p:pic>
        <p:nvPicPr>
          <p:cNvPr id="352" name="Shape 352"/>
          <p:cNvPicPr preferRelativeResize="0"/>
          <p:nvPr/>
        </p:nvPicPr>
        <p:blipFill>
          <a:blip r:embed="rId4">
            <a:alphaModFix/>
          </a:blip>
          <a:stretch>
            <a:fillRect/>
          </a:stretch>
        </p:blipFill>
        <p:spPr>
          <a:xfrm>
            <a:off x="663097" y="1409600"/>
            <a:ext cx="2920432" cy="147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1303825" y="511350"/>
            <a:ext cx="7030500" cy="1478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Estado del arte </a:t>
            </a:r>
            <a:endParaRPr/>
          </a:p>
          <a:p>
            <a:pPr indent="0" lvl="0" marL="0" rtl="0">
              <a:spcBef>
                <a:spcPts val="0"/>
              </a:spcBef>
              <a:spcAft>
                <a:spcPts val="0"/>
              </a:spcAft>
              <a:buNone/>
            </a:pPr>
            <a:r>
              <a:t/>
            </a:r>
            <a:endParaRPr/>
          </a:p>
          <a:p>
            <a:pPr indent="0" lvl="0" marL="0" rtl="0">
              <a:spcBef>
                <a:spcPts val="0"/>
              </a:spcBef>
              <a:spcAft>
                <a:spcPts val="0"/>
              </a:spcAft>
              <a:buNone/>
            </a:pPr>
            <a:r>
              <a:t/>
            </a:r>
            <a:endParaRPr>
              <a:solidFill>
                <a:srgbClr val="FF0000"/>
              </a:solidFill>
            </a:endParaRPr>
          </a:p>
        </p:txBody>
      </p:sp>
      <p:sp>
        <p:nvSpPr>
          <p:cNvPr id="358" name="Shape 358"/>
          <p:cNvSpPr txBox="1"/>
          <p:nvPr>
            <p:ph idx="1" type="body"/>
          </p:nvPr>
        </p:nvSpPr>
        <p:spPr>
          <a:xfrm>
            <a:off x="1303825" y="1262150"/>
            <a:ext cx="7089000" cy="125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rgbClr val="000000"/>
                </a:solidFill>
              </a:rPr>
              <a:t>Base de datos de Diabetes Pima India del Instituto Nacional de Diabetes y enfermedades digestivas y renales. Con 8 atributos de los cuales 5 son tenidos en cuenta: 1. Concentración de glucosa en plasma. 2. Índice de masa corporal (kg / m2). 3. Función de pedigrí de diabetes. 4. Edad (años). 5. Variable de clase (nominal): determina si la persona tiene diabetes o no, las estadísticas descriptivas del conjunto de datos se presentan en 768 instancias.</a:t>
            </a:r>
            <a:endParaRPr sz="1200">
              <a:solidFill>
                <a:srgbClr val="000000"/>
              </a:solidFill>
            </a:endParaRPr>
          </a:p>
          <a:p>
            <a:pPr indent="0" lvl="0" marL="0" rtl="0" algn="just">
              <a:spcBef>
                <a:spcPts val="0"/>
              </a:spcBef>
              <a:spcAft>
                <a:spcPts val="0"/>
              </a:spcAft>
              <a:buNone/>
            </a:pPr>
            <a:r>
              <a:t/>
            </a:r>
            <a:endParaRPr sz="800">
              <a:solidFill>
                <a:srgbClr val="000000"/>
              </a:solidFill>
            </a:endParaRPr>
          </a:p>
          <a:p>
            <a:pPr indent="0" lvl="0" marL="114300" marR="76200" rtl="0">
              <a:spcBef>
                <a:spcPts val="0"/>
              </a:spcBef>
              <a:spcAft>
                <a:spcPts val="0"/>
              </a:spcAft>
              <a:buNone/>
            </a:pPr>
            <a:r>
              <a:t/>
            </a:r>
            <a:endParaRPr sz="1200">
              <a:solidFill>
                <a:srgbClr val="222222"/>
              </a:solidFill>
              <a:highlight>
                <a:srgbClr val="F5F5F5"/>
              </a:highlight>
              <a:latin typeface="Arial"/>
              <a:ea typeface="Arial"/>
              <a:cs typeface="Arial"/>
              <a:sym typeface="Arial"/>
            </a:endParaRPr>
          </a:p>
          <a:p>
            <a:pPr indent="0" lvl="0" marL="0" rtl="0" algn="just">
              <a:spcBef>
                <a:spcPts val="600"/>
              </a:spcBef>
              <a:spcAft>
                <a:spcPts val="0"/>
              </a:spcAft>
              <a:buNone/>
            </a:pPr>
            <a:r>
              <a:t/>
            </a:r>
            <a:endParaRPr sz="8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59" name="Shape 35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360" name="Shape 360"/>
          <p:cNvPicPr preferRelativeResize="0"/>
          <p:nvPr/>
        </p:nvPicPr>
        <p:blipFill>
          <a:blip r:embed="rId3">
            <a:alphaModFix/>
          </a:blip>
          <a:stretch>
            <a:fillRect/>
          </a:stretch>
        </p:blipFill>
        <p:spPr>
          <a:xfrm>
            <a:off x="2643710" y="3145850"/>
            <a:ext cx="3856575" cy="125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Estado del arte </a:t>
            </a:r>
            <a:endParaRPr/>
          </a:p>
        </p:txBody>
      </p:sp>
      <p:sp>
        <p:nvSpPr>
          <p:cNvPr id="366" name="Shape 366"/>
          <p:cNvSpPr txBox="1"/>
          <p:nvPr>
            <p:ph idx="1" type="body"/>
          </p:nvPr>
        </p:nvSpPr>
        <p:spPr>
          <a:xfrm>
            <a:off x="1161300" y="13009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800"/>
              <a:t>Nuronal-Network Feature Selector, Rudy Setiono and Huan Liu, IEEE Member.</a:t>
            </a:r>
            <a:endParaRPr sz="1800">
              <a:solidFill>
                <a:srgbClr val="C0C0C0"/>
              </a:solidFill>
              <a:latin typeface="Arial"/>
              <a:ea typeface="Arial"/>
              <a:cs typeface="Arial"/>
              <a:sym typeface="Arial"/>
            </a:endParaRPr>
          </a:p>
          <a:p>
            <a:pPr indent="0" lvl="0" marL="0" marR="139700" rtl="0" algn="r">
              <a:spcBef>
                <a:spcPts val="1600"/>
              </a:spcBef>
              <a:spcAft>
                <a:spcPts val="0"/>
              </a:spcAft>
              <a:buNone/>
            </a:pPr>
            <a:r>
              <a:t/>
            </a:r>
            <a:endParaRPr sz="1200">
              <a:solidFill>
                <a:srgbClr val="000000"/>
              </a:solidFill>
            </a:endParaRPr>
          </a:p>
          <a:p>
            <a:pPr indent="0" lvl="0" marL="114300" marR="76200" rtl="0">
              <a:spcBef>
                <a:spcPts val="600"/>
              </a:spcBef>
              <a:spcAft>
                <a:spcPts val="0"/>
              </a:spcAft>
              <a:buNone/>
            </a:pPr>
            <a:r>
              <a:rPr lang="es" sz="1200">
                <a:solidFill>
                  <a:srgbClr val="000000"/>
                </a:solidFill>
                <a:highlight>
                  <a:srgbClr val="F5F5F5"/>
                </a:highlight>
              </a:rPr>
              <a:t>El conjunto de capacitación consta de 345 muestras seleccionadas al azar, el conjunto de validación cruzada consta de 39 muestras, y el conjunto de prueba consta de las 384 muestras restantes. Aplicando el algoritmo ADAP entrenado en 576 muestras logró una tasa de precisión del 76% en las 192 muestras restantes</a:t>
            </a:r>
            <a:endParaRPr sz="1200">
              <a:solidFill>
                <a:srgbClr val="000000"/>
              </a:solidFill>
              <a:highlight>
                <a:srgbClr val="F5F5F5"/>
              </a:highlight>
            </a:endParaRPr>
          </a:p>
          <a:p>
            <a:pPr indent="0" lvl="0" marL="0">
              <a:spcBef>
                <a:spcPts val="600"/>
              </a:spcBef>
              <a:spcAft>
                <a:spcPts val="1600"/>
              </a:spcAft>
              <a:buNone/>
            </a:pPr>
            <a:r>
              <a:t/>
            </a:r>
            <a:endParaRPr sz="1800"/>
          </a:p>
        </p:txBody>
      </p:sp>
      <p:sp>
        <p:nvSpPr>
          <p:cNvPr id="367" name="Shape 36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Estado del arte</a:t>
            </a:r>
            <a:endParaRPr/>
          </a:p>
        </p:txBody>
      </p:sp>
      <p:sp>
        <p:nvSpPr>
          <p:cNvPr id="373" name="Shape 373"/>
          <p:cNvSpPr txBox="1"/>
          <p:nvPr>
            <p:ph idx="1" type="body"/>
          </p:nvPr>
        </p:nvSpPr>
        <p:spPr>
          <a:xfrm>
            <a:off x="1303800" y="1364850"/>
            <a:ext cx="7030500" cy="276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 sz="1400"/>
              <a:t>A Machine Learning Approach to Predicting Blood Glucose Levels for Diabetes Management, Kevin Plis and Cindy Marling, Ohio University</a:t>
            </a:r>
            <a:endParaRPr b="1" sz="1400"/>
          </a:p>
          <a:p>
            <a:pPr indent="0" lvl="0" marL="0">
              <a:spcBef>
                <a:spcPts val="1600"/>
              </a:spcBef>
              <a:spcAft>
                <a:spcPts val="0"/>
              </a:spcAft>
              <a:buNone/>
            </a:pPr>
            <a:r>
              <a:rPr lang="es" sz="1400"/>
              <a:t>describe una solución que utiliza un modelo fisiológico genérico de dinámica de glucosa en sangre para generar características informativas para un modelo de Regresión de Vector de Soporte que está entrenado en datos específicos del paciente.</a:t>
            </a:r>
            <a:endParaRPr sz="1400"/>
          </a:p>
          <a:p>
            <a:pPr indent="0" lvl="0" marL="0">
              <a:spcBef>
                <a:spcPts val="1600"/>
              </a:spcBef>
              <a:spcAft>
                <a:spcPts val="0"/>
              </a:spcAft>
              <a:buNone/>
            </a:pPr>
            <a:r>
              <a:rPr lang="es" sz="1400"/>
              <a:t>Aunque la precisión correspondiente es actualmente solo 42%, la mayoría de las falsas alarmas se encuentran en regiones cercanas a la hipoglucemia y, por lo tanto, los pacientes que responden a estas alertas de hipoglucemia no se verán perjudicados por la intervención.</a:t>
            </a:r>
            <a:endParaRPr sz="1400"/>
          </a:p>
          <a:p>
            <a:pPr indent="0" lvl="0" marL="0">
              <a:spcBef>
                <a:spcPts val="1600"/>
              </a:spcBef>
              <a:spcAft>
                <a:spcPts val="0"/>
              </a:spcAft>
              <a:buNone/>
            </a:pPr>
            <a:r>
              <a:t/>
            </a:r>
            <a:endParaRPr sz="1800"/>
          </a:p>
          <a:p>
            <a:pPr indent="0" lvl="0" marL="0">
              <a:spcBef>
                <a:spcPts val="1600"/>
              </a:spcBef>
              <a:spcAft>
                <a:spcPts val="0"/>
              </a:spcAft>
              <a:buNone/>
            </a:pPr>
            <a:r>
              <a:t/>
            </a:r>
            <a:endParaRPr sz="1800"/>
          </a:p>
          <a:p>
            <a:pPr indent="0" lvl="0" marL="0">
              <a:spcBef>
                <a:spcPts val="1600"/>
              </a:spcBef>
              <a:spcAft>
                <a:spcPts val="1600"/>
              </a:spcAft>
              <a:buNone/>
            </a:pPr>
            <a:r>
              <a:t/>
            </a:r>
            <a:endParaRPr sz="1800"/>
          </a:p>
        </p:txBody>
      </p:sp>
      <p:sp>
        <p:nvSpPr>
          <p:cNvPr id="374" name="Shape 37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380" name="Shape 380"/>
          <p:cNvSpPr txBox="1"/>
          <p:nvPr>
            <p:ph idx="1" type="body"/>
          </p:nvPr>
        </p:nvSpPr>
        <p:spPr>
          <a:xfrm>
            <a:off x="1303800" y="1364850"/>
            <a:ext cx="7030500" cy="3649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highlight>
                  <a:srgbClr val="FFFFFF"/>
                </a:highlight>
              </a:rPr>
              <a:t>La respuesta a la pregunta "¿qué algoritmo de aprendizaje automático debería usar?" siempre es "Depende". Depende del tamaño, la calidad y la naturaleza de los datos. Depende de qué desea hacer con la respuesta. Depende de cómo se hayan traducido los cálculos del algoritmo en instrucciones para el equipo que está usando.</a:t>
            </a:r>
            <a:r>
              <a:rPr lang="es" sz="1400" u="sng">
                <a:highlight>
                  <a:srgbClr val="FFFFFF"/>
                </a:highlight>
                <a:hlinkClick r:id="rId3"/>
              </a:rPr>
              <a:t>[1]</a:t>
            </a:r>
            <a:r>
              <a:rPr lang="es" sz="1400">
                <a:highlight>
                  <a:srgbClr val="FFFFFF"/>
                </a:highlight>
              </a:rPr>
              <a:t> </a:t>
            </a:r>
            <a:endParaRPr sz="1800"/>
          </a:p>
          <a:p>
            <a:pPr indent="0" lvl="0" marL="0">
              <a:spcBef>
                <a:spcPts val="1600"/>
              </a:spcBef>
              <a:spcAft>
                <a:spcPts val="0"/>
              </a:spcAft>
              <a:buNone/>
            </a:pPr>
            <a:r>
              <a:rPr b="1" lang="es" sz="1400"/>
              <a:t>Variantes del aprendizaje automático (Paradigmas de aprendizaje): </a:t>
            </a:r>
            <a:endParaRPr b="1" sz="1400"/>
          </a:p>
          <a:p>
            <a:pPr indent="457200" lvl="0" marL="0" rtl="0">
              <a:spcBef>
                <a:spcPts val="1600"/>
              </a:spcBef>
              <a:spcAft>
                <a:spcPts val="0"/>
              </a:spcAft>
              <a:buNone/>
            </a:pPr>
            <a:r>
              <a:rPr b="1" lang="es" sz="1400"/>
              <a:t>Supervisado, No Supervisado, Aprendizaje de refuerzo.</a:t>
            </a:r>
            <a:endParaRPr b="1" sz="1400"/>
          </a:p>
          <a:p>
            <a:pPr indent="0" lvl="0" marL="0" rtl="0" algn="just">
              <a:spcBef>
                <a:spcPts val="1600"/>
              </a:spcBef>
              <a:spcAft>
                <a:spcPts val="1600"/>
              </a:spcAft>
              <a:buNone/>
            </a:pPr>
            <a:r>
              <a:t/>
            </a:r>
            <a:endParaRPr sz="1400"/>
          </a:p>
        </p:txBody>
      </p:sp>
      <p:sp>
        <p:nvSpPr>
          <p:cNvPr id="381" name="Shape 38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387" name="Shape 387"/>
          <p:cNvSpPr txBox="1"/>
          <p:nvPr>
            <p:ph idx="1" type="body"/>
          </p:nvPr>
        </p:nvSpPr>
        <p:spPr>
          <a:xfrm>
            <a:off x="1303800" y="1364850"/>
            <a:ext cx="7030500" cy="364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s" sz="1400"/>
              <a:t>V</a:t>
            </a:r>
            <a:r>
              <a:rPr b="1" lang="es" sz="1400"/>
              <a:t>ariantes del aprendizaje automático (Paradigmas de aprendizaje): </a:t>
            </a:r>
            <a:endParaRPr b="1" sz="1400"/>
          </a:p>
          <a:p>
            <a:pPr indent="-317500" lvl="0" marL="457200" rtl="0" algn="just">
              <a:lnSpc>
                <a:spcPct val="138000"/>
              </a:lnSpc>
              <a:spcBef>
                <a:spcPts val="1600"/>
              </a:spcBef>
              <a:spcAft>
                <a:spcPts val="0"/>
              </a:spcAft>
              <a:buClr>
                <a:schemeClr val="dk2"/>
              </a:buClr>
              <a:buSzPts val="1400"/>
              <a:buFont typeface="Nunito"/>
              <a:buChar char="●"/>
            </a:pPr>
            <a:r>
              <a:rPr b="1" lang="es" sz="1400"/>
              <a:t>Supervisado: </a:t>
            </a:r>
            <a:r>
              <a:rPr lang="es" sz="1400"/>
              <a:t>Los algoritmos de aprendizaje supervisado hacen predicciones basadas en un conjunto de ejemplos. </a:t>
            </a:r>
            <a:r>
              <a:rPr lang="es" sz="1400">
                <a:highlight>
                  <a:srgbClr val="FFFFFF"/>
                </a:highlight>
              </a:rPr>
              <a:t>Un algoritmo de aprendizaje supervisado busca patrones en esas etiquetas de valor. Puede usar cualquier información que pueda ser relevante, y cada algoritmo busca tipos diferentes de patrones. Una vez que el algoritmo encuentra el mejor patrón posible, lo usa para hacer predicciones de datos de prueba sin etiquetar.</a:t>
            </a:r>
            <a:endParaRPr sz="1400">
              <a:highlight>
                <a:srgbClr val="FFFFFF"/>
              </a:highlight>
            </a:endParaRPr>
          </a:p>
          <a:p>
            <a:pPr indent="0" lvl="0" marL="0" rtl="0">
              <a:spcBef>
                <a:spcPts val="1600"/>
              </a:spcBef>
              <a:spcAft>
                <a:spcPts val="0"/>
              </a:spcAft>
              <a:buNone/>
            </a:pPr>
            <a:r>
              <a:t/>
            </a:r>
            <a:endParaRPr b="1" sz="1400"/>
          </a:p>
          <a:p>
            <a:pPr indent="0" lvl="0" marL="0" rtl="0" algn="just">
              <a:spcBef>
                <a:spcPts val="1600"/>
              </a:spcBef>
              <a:spcAft>
                <a:spcPts val="1600"/>
              </a:spcAft>
              <a:buNone/>
            </a:pPr>
            <a:r>
              <a:t/>
            </a:r>
            <a:endParaRPr sz="1400"/>
          </a:p>
        </p:txBody>
      </p:sp>
      <p:sp>
        <p:nvSpPr>
          <p:cNvPr id="388" name="Shape 38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389" name="Shape 389"/>
          <p:cNvPicPr preferRelativeResize="0"/>
          <p:nvPr/>
        </p:nvPicPr>
        <p:blipFill>
          <a:blip r:embed="rId3">
            <a:alphaModFix/>
          </a:blip>
          <a:stretch>
            <a:fillRect/>
          </a:stretch>
        </p:blipFill>
        <p:spPr>
          <a:xfrm>
            <a:off x="4981000" y="3566325"/>
            <a:ext cx="3353299" cy="1264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395" name="Shape 395"/>
          <p:cNvSpPr txBox="1"/>
          <p:nvPr>
            <p:ph idx="1" type="body"/>
          </p:nvPr>
        </p:nvSpPr>
        <p:spPr>
          <a:xfrm>
            <a:off x="1303800" y="1364850"/>
            <a:ext cx="7030500" cy="329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highlight>
                  <a:srgbClr val="FFFFFF"/>
                </a:highlight>
              </a:rPr>
              <a:t>Hay varios tipos específicos de aprendizaje supervisado en Machine Learning: la clasificación, la regresión y la detección de anomalías. </a:t>
            </a:r>
            <a:r>
              <a:rPr b="1" lang="es" sz="1400">
                <a:highlight>
                  <a:srgbClr val="FFFFFF"/>
                </a:highlight>
              </a:rPr>
              <a:t>(</a:t>
            </a:r>
            <a:r>
              <a:rPr b="1" lang="es" sz="1400"/>
              <a:t>Clasificación</a:t>
            </a:r>
            <a:r>
              <a:rPr lang="es" sz="1400"/>
              <a:t>. Cuando los datos se usan para predecir una categoría. </a:t>
            </a:r>
            <a:r>
              <a:rPr b="1" lang="es" sz="1400"/>
              <a:t>Regresión</a:t>
            </a:r>
            <a:r>
              <a:rPr lang="es" sz="1400"/>
              <a:t>. Cuando se predice un valor, como el precio de las acciones. </a:t>
            </a:r>
            <a:r>
              <a:rPr b="1" lang="es" sz="1400"/>
              <a:t>Detección de anomalías</a:t>
            </a:r>
            <a:r>
              <a:rPr lang="es" sz="1400"/>
              <a:t>. A veces, el objetivo es identificar puntos de datos que simplemente no son habituales. En la detección de fraudes, por ejemplo</a:t>
            </a:r>
            <a:r>
              <a:rPr b="1" lang="es" sz="1400"/>
              <a:t>)</a:t>
            </a:r>
            <a:endParaRPr sz="1400"/>
          </a:p>
          <a:p>
            <a:pPr indent="-317500" lvl="0" marL="457200" rtl="0" algn="just">
              <a:spcBef>
                <a:spcPts val="1600"/>
              </a:spcBef>
              <a:spcAft>
                <a:spcPts val="0"/>
              </a:spcAft>
              <a:buSzPts val="1400"/>
              <a:buChar char="●"/>
            </a:pPr>
            <a:r>
              <a:rPr b="1" lang="es" sz="1400"/>
              <a:t>No Supervisado: </a:t>
            </a:r>
            <a:r>
              <a:rPr lang="es" sz="1400">
                <a:highlight>
                  <a:srgbClr val="FFFFFF"/>
                </a:highlight>
              </a:rPr>
              <a:t>En el aprendizaje sin supervisar, los puntos de datos no tienen etiquetas asociadas a ellos. En su lugar, el objetivo de un algoritmo de aprendizaje sin supervisar es organizar los datos de alguna manera o describir su estructura. Esto puede significar agruparlos en clústeres o buscar diferentes maneras de examinar datos complejos para que parezcan más simples o más organizados.</a:t>
            </a:r>
            <a:endParaRPr sz="1400"/>
          </a:p>
        </p:txBody>
      </p:sp>
      <p:sp>
        <p:nvSpPr>
          <p:cNvPr id="396" name="Shape 39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02" name="Shape 402"/>
          <p:cNvSpPr txBox="1"/>
          <p:nvPr>
            <p:ph idx="1" type="body"/>
          </p:nvPr>
        </p:nvSpPr>
        <p:spPr>
          <a:xfrm>
            <a:off x="1303800" y="1364850"/>
            <a:ext cx="7030500" cy="3178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1" sz="1400"/>
          </a:p>
          <a:p>
            <a:pPr indent="0" lvl="0" marL="0" rtl="0" algn="just">
              <a:spcBef>
                <a:spcPts val="1600"/>
              </a:spcBef>
              <a:spcAft>
                <a:spcPts val="0"/>
              </a:spcAft>
              <a:buNone/>
            </a:pPr>
            <a:r>
              <a:t/>
            </a:r>
            <a:endParaRPr b="1" sz="1400"/>
          </a:p>
          <a:p>
            <a:pPr indent="0" lvl="0" marL="0" rtl="0" algn="just">
              <a:spcBef>
                <a:spcPts val="1600"/>
              </a:spcBef>
              <a:spcAft>
                <a:spcPts val="0"/>
              </a:spcAft>
              <a:buNone/>
            </a:pPr>
            <a:r>
              <a:t/>
            </a:r>
            <a:endParaRPr b="1" sz="1400"/>
          </a:p>
          <a:p>
            <a:pPr indent="0" lvl="0" marL="0" rtl="0" algn="just">
              <a:spcBef>
                <a:spcPts val="1600"/>
              </a:spcBef>
              <a:spcAft>
                <a:spcPts val="0"/>
              </a:spcAft>
              <a:buNone/>
            </a:pPr>
            <a:r>
              <a:t/>
            </a:r>
            <a:endParaRPr b="1" sz="1400"/>
          </a:p>
          <a:p>
            <a:pPr indent="0" lvl="0" marL="0" rtl="0" algn="just">
              <a:spcBef>
                <a:spcPts val="1600"/>
              </a:spcBef>
              <a:spcAft>
                <a:spcPts val="0"/>
              </a:spcAft>
              <a:buNone/>
            </a:pPr>
            <a:r>
              <a:t/>
            </a:r>
            <a:endParaRPr b="1" sz="1400"/>
          </a:p>
          <a:p>
            <a:pPr indent="-317500" lvl="0" marL="457200" rtl="0" algn="just">
              <a:spcBef>
                <a:spcPts val="1600"/>
              </a:spcBef>
              <a:spcAft>
                <a:spcPts val="0"/>
              </a:spcAft>
              <a:buSzPts val="1400"/>
              <a:buChar char="●"/>
            </a:pPr>
            <a:r>
              <a:rPr b="1" lang="es" sz="1400"/>
              <a:t>De Refuerzo: </a:t>
            </a:r>
            <a:r>
              <a:rPr lang="es" sz="1400">
                <a:highlight>
                  <a:srgbClr val="FFFFFF"/>
                </a:highlight>
              </a:rPr>
              <a:t>el algoritmo elige una acción en respuesta a cada punto de datos. El algoritmo de aprendizaje también recibe una señal de recompensa un poco más adelante, que indica cómo de buena fue la decisión.</a:t>
            </a:r>
            <a:r>
              <a:rPr b="1" lang="es" sz="1400"/>
              <a:t> </a:t>
            </a:r>
            <a:endParaRPr sz="1400"/>
          </a:p>
        </p:txBody>
      </p:sp>
      <p:sp>
        <p:nvSpPr>
          <p:cNvPr id="403" name="Shape 40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04" name="Shape 404"/>
          <p:cNvPicPr preferRelativeResize="0"/>
          <p:nvPr/>
        </p:nvPicPr>
        <p:blipFill>
          <a:blip r:embed="rId3">
            <a:alphaModFix/>
          </a:blip>
          <a:stretch>
            <a:fillRect/>
          </a:stretch>
        </p:blipFill>
        <p:spPr>
          <a:xfrm>
            <a:off x="4143866" y="1364850"/>
            <a:ext cx="4190425" cy="1818850"/>
          </a:xfrm>
          <a:prstGeom prst="rect">
            <a:avLst/>
          </a:prstGeom>
          <a:noFill/>
          <a:ln>
            <a:noFill/>
          </a:ln>
        </p:spPr>
      </p:pic>
      <p:pic>
        <p:nvPicPr>
          <p:cNvPr id="405" name="Shape 405"/>
          <p:cNvPicPr preferRelativeResize="0"/>
          <p:nvPr/>
        </p:nvPicPr>
        <p:blipFill>
          <a:blip r:embed="rId4">
            <a:alphaModFix/>
          </a:blip>
          <a:stretch>
            <a:fillRect/>
          </a:stretch>
        </p:blipFill>
        <p:spPr>
          <a:xfrm>
            <a:off x="1303800" y="1364850"/>
            <a:ext cx="2261778" cy="1818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11" name="Shape 4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12" name="Shape 412"/>
          <p:cNvPicPr preferRelativeResize="0"/>
          <p:nvPr/>
        </p:nvPicPr>
        <p:blipFill>
          <a:blip r:embed="rId3">
            <a:alphaModFix/>
          </a:blip>
          <a:stretch>
            <a:fillRect/>
          </a:stretch>
        </p:blipFill>
        <p:spPr>
          <a:xfrm>
            <a:off x="1885350" y="1272875"/>
            <a:ext cx="5867400" cy="3657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18" name="Shape 4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19" name="Shape 419"/>
          <p:cNvPicPr preferRelativeResize="0"/>
          <p:nvPr/>
        </p:nvPicPr>
        <p:blipFill>
          <a:blip r:embed="rId3">
            <a:alphaModFix/>
          </a:blip>
          <a:stretch>
            <a:fillRect/>
          </a:stretch>
        </p:blipFill>
        <p:spPr>
          <a:xfrm>
            <a:off x="1832950" y="1572975"/>
            <a:ext cx="5972175" cy="276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CONTENIDO</a:t>
            </a:r>
            <a:endParaRPr/>
          </a:p>
        </p:txBody>
      </p:sp>
      <p:sp>
        <p:nvSpPr>
          <p:cNvPr id="285" name="Shape 285"/>
          <p:cNvSpPr txBox="1"/>
          <p:nvPr>
            <p:ph idx="1" type="body"/>
          </p:nvPr>
        </p:nvSpPr>
        <p:spPr>
          <a:xfrm>
            <a:off x="1303800" y="1300950"/>
            <a:ext cx="7359000" cy="384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Descripción del problema </a:t>
            </a:r>
            <a:endParaRPr sz="2400">
              <a:solidFill>
                <a:srgbClr val="000000"/>
              </a:solidFill>
            </a:endParaRPr>
          </a:p>
          <a:p>
            <a:pPr indent="0" lvl="0" marL="0" rtl="0" algn="just">
              <a:spcBef>
                <a:spcPts val="0"/>
              </a:spcBef>
              <a:spcAft>
                <a:spcPts val="0"/>
              </a:spcAft>
              <a:buNone/>
            </a:pPr>
            <a:r>
              <a:rPr lang="es" sz="2400">
                <a:solidFill>
                  <a:srgbClr val="000000"/>
                </a:solidFill>
              </a:rPr>
              <a:t>Objetivo general</a:t>
            </a:r>
            <a:endParaRPr sz="2400">
              <a:solidFill>
                <a:srgbClr val="000000"/>
              </a:solidFill>
            </a:endParaRPr>
          </a:p>
          <a:p>
            <a:pPr indent="0" lvl="0" marL="0" rtl="0" algn="just">
              <a:spcBef>
                <a:spcPts val="0"/>
              </a:spcBef>
              <a:spcAft>
                <a:spcPts val="0"/>
              </a:spcAft>
              <a:buNone/>
            </a:pPr>
            <a:r>
              <a:rPr lang="es" sz="2400">
                <a:solidFill>
                  <a:srgbClr val="000000"/>
                </a:solidFill>
              </a:rPr>
              <a:t>Objetivos específicos</a:t>
            </a:r>
            <a:endParaRPr sz="2400">
              <a:solidFill>
                <a:srgbClr val="000000"/>
              </a:solidFill>
            </a:endParaRPr>
          </a:p>
          <a:p>
            <a:pPr indent="0" lvl="0" marL="0" rtl="0" algn="just">
              <a:spcBef>
                <a:spcPts val="0"/>
              </a:spcBef>
              <a:spcAft>
                <a:spcPts val="0"/>
              </a:spcAft>
              <a:buNone/>
            </a:pPr>
            <a:r>
              <a:rPr lang="es" sz="2400">
                <a:solidFill>
                  <a:srgbClr val="000000"/>
                </a:solidFill>
              </a:rPr>
              <a:t>Estado del arte</a:t>
            </a:r>
            <a:endParaRPr sz="2400">
              <a:solidFill>
                <a:srgbClr val="000000"/>
              </a:solidFill>
            </a:endParaRPr>
          </a:p>
          <a:p>
            <a:pPr indent="0" lvl="0" marL="0" rtl="0" algn="just">
              <a:spcBef>
                <a:spcPts val="0"/>
              </a:spcBef>
              <a:spcAft>
                <a:spcPts val="0"/>
              </a:spcAft>
              <a:buNone/>
            </a:pPr>
            <a:r>
              <a:rPr lang="es" sz="2400">
                <a:solidFill>
                  <a:srgbClr val="000000"/>
                </a:solidFill>
              </a:rPr>
              <a:t>Elección del algoritmo</a:t>
            </a:r>
            <a:endParaRPr sz="2400">
              <a:solidFill>
                <a:srgbClr val="000000"/>
              </a:solidFill>
            </a:endParaRPr>
          </a:p>
        </p:txBody>
      </p:sp>
      <p:sp>
        <p:nvSpPr>
          <p:cNvPr id="286" name="Shape 28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25" name="Shape 425"/>
          <p:cNvSpPr txBox="1"/>
          <p:nvPr>
            <p:ph idx="1" type="body"/>
          </p:nvPr>
        </p:nvSpPr>
        <p:spPr>
          <a:xfrm>
            <a:off x="1303800" y="1364850"/>
            <a:ext cx="7030500" cy="329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400">
                <a:highlight>
                  <a:srgbClr val="FFFFFF"/>
                </a:highlight>
              </a:rPr>
              <a:t>Consideraciones al elegir un algoritmo:</a:t>
            </a:r>
            <a:endParaRPr b="1" sz="1400">
              <a:highlight>
                <a:srgbClr val="FFFFFF"/>
              </a:highlight>
            </a:endParaRPr>
          </a:p>
          <a:p>
            <a:pPr indent="-317500" lvl="0" marL="457200" rtl="0" algn="just">
              <a:spcBef>
                <a:spcPts val="1600"/>
              </a:spcBef>
              <a:spcAft>
                <a:spcPts val="0"/>
              </a:spcAft>
              <a:buSzPts val="1400"/>
              <a:buChar char="-"/>
            </a:pPr>
            <a:r>
              <a:rPr b="1" lang="es" sz="1400">
                <a:highlight>
                  <a:srgbClr val="FFFFFF"/>
                </a:highlight>
              </a:rPr>
              <a:t>Precisión.</a:t>
            </a:r>
            <a:endParaRPr b="1" sz="1400">
              <a:highlight>
                <a:srgbClr val="FFFFFF"/>
              </a:highlight>
            </a:endParaRPr>
          </a:p>
          <a:p>
            <a:pPr indent="-317500" lvl="0" marL="457200" rtl="0" algn="just">
              <a:spcBef>
                <a:spcPts val="0"/>
              </a:spcBef>
              <a:spcAft>
                <a:spcPts val="0"/>
              </a:spcAft>
              <a:buSzPts val="1400"/>
              <a:buChar char="-"/>
            </a:pPr>
            <a:r>
              <a:rPr b="1" lang="es" sz="1400">
                <a:highlight>
                  <a:srgbClr val="FFFFFF"/>
                </a:highlight>
              </a:rPr>
              <a:t>Tiempo de entrenamiento.</a:t>
            </a:r>
            <a:endParaRPr b="1" sz="1400">
              <a:highlight>
                <a:srgbClr val="FFFFFF"/>
              </a:highlight>
            </a:endParaRPr>
          </a:p>
          <a:p>
            <a:pPr indent="-317500" lvl="0" marL="457200" rtl="0" algn="just">
              <a:spcBef>
                <a:spcPts val="0"/>
              </a:spcBef>
              <a:spcAft>
                <a:spcPts val="0"/>
              </a:spcAft>
              <a:buSzPts val="1400"/>
              <a:buChar char="-"/>
            </a:pPr>
            <a:r>
              <a:rPr b="1" lang="es" sz="1400">
                <a:highlight>
                  <a:srgbClr val="FFFFFF"/>
                </a:highlight>
              </a:rPr>
              <a:t>Linealidad.</a:t>
            </a:r>
            <a:endParaRPr b="1" sz="1400">
              <a:highlight>
                <a:srgbClr val="FFFFFF"/>
              </a:highlight>
            </a:endParaRPr>
          </a:p>
          <a:p>
            <a:pPr indent="-317500" lvl="0" marL="457200" rtl="0" algn="just">
              <a:spcBef>
                <a:spcPts val="0"/>
              </a:spcBef>
              <a:spcAft>
                <a:spcPts val="0"/>
              </a:spcAft>
              <a:buSzPts val="1400"/>
              <a:buChar char="-"/>
            </a:pPr>
            <a:r>
              <a:rPr b="1" lang="es" sz="1400">
                <a:highlight>
                  <a:srgbClr val="FFFFFF"/>
                </a:highlight>
              </a:rPr>
              <a:t>Cantidad de </a:t>
            </a:r>
            <a:r>
              <a:rPr b="1" lang="es" sz="1400">
                <a:highlight>
                  <a:srgbClr val="FFFFFF"/>
                </a:highlight>
              </a:rPr>
              <a:t>parámetros</a:t>
            </a:r>
            <a:r>
              <a:rPr b="1" lang="es" sz="1400">
                <a:highlight>
                  <a:srgbClr val="FFFFFF"/>
                </a:highlight>
              </a:rPr>
              <a:t>.</a:t>
            </a:r>
            <a:endParaRPr b="1" sz="1400">
              <a:highlight>
                <a:srgbClr val="FFFFFF"/>
              </a:highlight>
            </a:endParaRPr>
          </a:p>
          <a:p>
            <a:pPr indent="-317500" lvl="0" marL="457200" rtl="0" algn="just">
              <a:spcBef>
                <a:spcPts val="0"/>
              </a:spcBef>
              <a:spcAft>
                <a:spcPts val="0"/>
              </a:spcAft>
              <a:buSzPts val="1400"/>
              <a:buChar char="-"/>
            </a:pPr>
            <a:r>
              <a:rPr b="1" lang="es" sz="1400">
                <a:highlight>
                  <a:srgbClr val="FFFFFF"/>
                </a:highlight>
              </a:rPr>
              <a:t>Cantidad de </a:t>
            </a:r>
            <a:r>
              <a:rPr b="1" lang="es" sz="1400">
                <a:highlight>
                  <a:srgbClr val="FFFFFF"/>
                </a:highlight>
              </a:rPr>
              <a:t>características</a:t>
            </a:r>
            <a:r>
              <a:rPr b="1" lang="es" sz="1400">
                <a:highlight>
                  <a:srgbClr val="FFFFFF"/>
                </a:highlight>
              </a:rPr>
              <a:t>.</a:t>
            </a:r>
            <a:endParaRPr b="1" sz="1400">
              <a:highlight>
                <a:srgbClr val="FFFFFF"/>
              </a:highlight>
            </a:endParaRPr>
          </a:p>
          <a:p>
            <a:pPr indent="-317500" lvl="0" marL="457200" rtl="0" algn="just">
              <a:spcBef>
                <a:spcPts val="0"/>
              </a:spcBef>
              <a:spcAft>
                <a:spcPts val="0"/>
              </a:spcAft>
              <a:buSzPts val="1400"/>
              <a:buChar char="-"/>
            </a:pPr>
            <a:r>
              <a:rPr b="1" lang="es" sz="1400">
                <a:highlight>
                  <a:srgbClr val="FFFFFF"/>
                </a:highlight>
              </a:rPr>
              <a:t>Casos especiales.</a:t>
            </a:r>
            <a:endParaRPr b="1" sz="1400">
              <a:highlight>
                <a:srgbClr val="FFFFFF"/>
              </a:highlight>
            </a:endParaRPr>
          </a:p>
        </p:txBody>
      </p:sp>
      <p:sp>
        <p:nvSpPr>
          <p:cNvPr id="426" name="Shape 4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32" name="Shape 432"/>
          <p:cNvPicPr preferRelativeResize="0"/>
          <p:nvPr/>
        </p:nvPicPr>
        <p:blipFill>
          <a:blip r:embed="rId3">
            <a:alphaModFix/>
          </a:blip>
          <a:stretch>
            <a:fillRect/>
          </a:stretch>
        </p:blipFill>
        <p:spPr>
          <a:xfrm>
            <a:off x="1353550" y="105575"/>
            <a:ext cx="6167500" cy="49323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38" name="Shape 438"/>
          <p:cNvPicPr preferRelativeResize="0"/>
          <p:nvPr/>
        </p:nvPicPr>
        <p:blipFill>
          <a:blip r:embed="rId3">
            <a:alphaModFix/>
          </a:blip>
          <a:stretch>
            <a:fillRect/>
          </a:stretch>
        </p:blipFill>
        <p:spPr>
          <a:xfrm>
            <a:off x="145217" y="0"/>
            <a:ext cx="8853558" cy="48959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444" name="Shape 44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45" name="Shape 445"/>
          <p:cNvPicPr preferRelativeResize="0"/>
          <p:nvPr/>
        </p:nvPicPr>
        <p:blipFill>
          <a:blip r:embed="rId3">
            <a:alphaModFix/>
          </a:blip>
          <a:stretch>
            <a:fillRect/>
          </a:stretch>
        </p:blipFill>
        <p:spPr>
          <a:xfrm>
            <a:off x="2514925" y="598575"/>
            <a:ext cx="4114150" cy="41535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51" name="Shape 45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452" name="Shape 452"/>
          <p:cNvSpPr txBox="1"/>
          <p:nvPr>
            <p:ph idx="1" type="body"/>
          </p:nvPr>
        </p:nvSpPr>
        <p:spPr>
          <a:xfrm>
            <a:off x="1303800" y="1364850"/>
            <a:ext cx="7030500" cy="367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highlight>
                  <a:srgbClr val="FFFFFF"/>
                </a:highlight>
              </a:rPr>
              <a:t>Con la información presentada anteriormente nos remontamos a 3 opciones:</a:t>
            </a:r>
            <a:endParaRPr sz="1400">
              <a:highlight>
                <a:srgbClr val="FFFFFF"/>
              </a:highlight>
            </a:endParaRPr>
          </a:p>
          <a:p>
            <a:pPr indent="-317500" lvl="0" marL="457200" rtl="0" algn="just">
              <a:spcBef>
                <a:spcPts val="1600"/>
              </a:spcBef>
              <a:spcAft>
                <a:spcPts val="0"/>
              </a:spcAft>
              <a:buSzPts val="1400"/>
              <a:buChar char="-"/>
            </a:pPr>
            <a:r>
              <a:rPr lang="es" sz="1400">
                <a:highlight>
                  <a:srgbClr val="FFFFFF"/>
                </a:highlight>
              </a:rPr>
              <a:t>Bosque de decisión</a:t>
            </a:r>
            <a:r>
              <a:rPr lang="es" sz="1400">
                <a:highlight>
                  <a:srgbClr val="FFFFFF"/>
                </a:highlight>
              </a:rPr>
              <a:t>.</a:t>
            </a:r>
            <a:endParaRPr sz="1400">
              <a:highlight>
                <a:srgbClr val="FFFFFF"/>
              </a:highlight>
            </a:endParaRPr>
          </a:p>
          <a:p>
            <a:pPr indent="-317500" lvl="0" marL="457200" rtl="0" algn="just">
              <a:spcBef>
                <a:spcPts val="0"/>
              </a:spcBef>
              <a:spcAft>
                <a:spcPts val="0"/>
              </a:spcAft>
              <a:buSzPts val="1400"/>
              <a:buChar char="-"/>
            </a:pPr>
            <a:r>
              <a:rPr lang="es" sz="1400">
                <a:highlight>
                  <a:srgbClr val="FFFFFF"/>
                </a:highlight>
              </a:rPr>
              <a:t>Árbol de decisión impulsado.</a:t>
            </a:r>
            <a:endParaRPr sz="1400">
              <a:highlight>
                <a:srgbClr val="FFFFFF"/>
              </a:highlight>
            </a:endParaRPr>
          </a:p>
          <a:p>
            <a:pPr indent="-317500" lvl="0" marL="457200" rtl="0" algn="just">
              <a:spcBef>
                <a:spcPts val="0"/>
              </a:spcBef>
              <a:spcAft>
                <a:spcPts val="0"/>
              </a:spcAft>
              <a:buSzPts val="1400"/>
              <a:buChar char="-"/>
            </a:pPr>
            <a:r>
              <a:rPr lang="es" sz="1400">
                <a:highlight>
                  <a:srgbClr val="FFFFFF"/>
                </a:highlight>
              </a:rPr>
              <a:t>Redes Neuronales.</a:t>
            </a:r>
            <a:endParaRPr sz="1400">
              <a:highlight>
                <a:srgbClr val="FFFFFF"/>
              </a:highlight>
            </a:endParaRPr>
          </a:p>
          <a:p>
            <a:pPr indent="0" lvl="0" marL="0" rtl="0" algn="just">
              <a:spcBef>
                <a:spcPts val="1600"/>
              </a:spcBef>
              <a:spcAft>
                <a:spcPts val="0"/>
              </a:spcAft>
              <a:buNone/>
            </a:pPr>
            <a:r>
              <a:t/>
            </a:r>
            <a:endParaRPr sz="1400">
              <a:highlight>
                <a:srgbClr val="FFFFFF"/>
              </a:highlight>
            </a:endParaRPr>
          </a:p>
          <a:p>
            <a:pPr indent="0" lvl="0" marL="0" rtl="0" algn="just">
              <a:spcBef>
                <a:spcPts val="1600"/>
              </a:spcBef>
              <a:spcAft>
                <a:spcPts val="0"/>
              </a:spcAft>
              <a:buNone/>
            </a:pPr>
            <a:r>
              <a:rPr lang="es" sz="1400">
                <a:highlight>
                  <a:srgbClr val="FFFFFF"/>
                </a:highlight>
              </a:rPr>
              <a:t>NOTA:</a:t>
            </a:r>
            <a:r>
              <a:rPr lang="es" sz="1400">
                <a:highlight>
                  <a:srgbClr val="FFFFFF"/>
                </a:highlight>
              </a:rPr>
              <a:t>Bayesiano</a:t>
            </a:r>
            <a:r>
              <a:rPr lang="es" sz="1400">
                <a:highlight>
                  <a:srgbClr val="FFFFFF"/>
                </a:highlight>
              </a:rPr>
              <a:t> lineal y Poisson.</a:t>
            </a:r>
            <a:endParaRPr sz="1400">
              <a:highlight>
                <a:srgbClr val="FFFFFF"/>
              </a:highlight>
            </a:endParaRPr>
          </a:p>
          <a:p>
            <a:pPr indent="0" lvl="0" marL="0" rtl="0" algn="just">
              <a:spcBef>
                <a:spcPts val="1600"/>
              </a:spcBef>
              <a:spcAft>
                <a:spcPts val="0"/>
              </a:spcAft>
              <a:buNone/>
            </a:pPr>
            <a:r>
              <a:rPr lang="es" sz="1400">
                <a:highlight>
                  <a:srgbClr val="FFFFFF"/>
                </a:highlight>
              </a:rPr>
              <a:t>Descartados por ser lineales.</a:t>
            </a:r>
            <a:endParaRPr sz="1400">
              <a:highlight>
                <a:srgbClr val="FFFFFF"/>
              </a:highlight>
            </a:endParaRPr>
          </a:p>
          <a:p>
            <a:pPr indent="0" lvl="0" marL="0" rtl="0" algn="just">
              <a:spcBef>
                <a:spcPts val="1600"/>
              </a:spcBef>
              <a:spcAft>
                <a:spcPts val="0"/>
              </a:spcAft>
              <a:buNone/>
            </a:pPr>
            <a:r>
              <a:rPr lang="es" sz="1400">
                <a:highlight>
                  <a:srgbClr val="FFFFFF"/>
                </a:highlight>
              </a:rPr>
              <a:t>Ordinal descartado porque, </a:t>
            </a:r>
            <a:r>
              <a:rPr lang="es" sz="1400">
                <a:highlight>
                  <a:srgbClr val="FFFFFF"/>
                </a:highlight>
              </a:rPr>
              <a:t>La regresión ordinal se usa cuando la etiqueta o columna de destino contiene números pero los números representan una clasificación u orden en lugar de una medición numérica.</a:t>
            </a:r>
            <a:endParaRPr sz="1400">
              <a:highlight>
                <a:srgbClr val="FFFFFF"/>
              </a:highlight>
            </a:endParaRPr>
          </a:p>
          <a:p>
            <a:pPr indent="0" lvl="0" marL="0" rtl="0" algn="just">
              <a:spcBef>
                <a:spcPts val="1600"/>
              </a:spcBef>
              <a:spcAft>
                <a:spcPts val="0"/>
              </a:spcAft>
              <a:buNone/>
            </a:pPr>
            <a:r>
              <a:t/>
            </a:r>
            <a:endParaRPr b="1" sz="1400">
              <a:highlight>
                <a:srgbClr val="FFFFFF"/>
              </a:highlight>
            </a:endParaRPr>
          </a:p>
          <a:p>
            <a:pPr indent="0" lvl="0" marL="0" rtl="0" algn="just">
              <a:spcBef>
                <a:spcPts val="1600"/>
              </a:spcBef>
              <a:spcAft>
                <a:spcPts val="1600"/>
              </a:spcAft>
              <a:buNone/>
            </a:pPr>
            <a:r>
              <a:t/>
            </a:r>
            <a:endParaRPr b="1" sz="1400">
              <a:highlight>
                <a:srgbClr val="FFFFFF"/>
              </a:highlight>
            </a:endParaRPr>
          </a:p>
        </p:txBody>
      </p:sp>
      <p:pic>
        <p:nvPicPr>
          <p:cNvPr id="453" name="Shape 453"/>
          <p:cNvPicPr preferRelativeResize="0"/>
          <p:nvPr/>
        </p:nvPicPr>
        <p:blipFill>
          <a:blip r:embed="rId3">
            <a:alphaModFix/>
          </a:blip>
          <a:stretch>
            <a:fillRect/>
          </a:stretch>
        </p:blipFill>
        <p:spPr>
          <a:xfrm>
            <a:off x="5738975" y="2057775"/>
            <a:ext cx="2595332" cy="1986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Shape 45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Elección del Algoritmo</a:t>
            </a:r>
            <a:endParaRPr/>
          </a:p>
          <a:p>
            <a:pPr indent="0" lvl="0" marL="0">
              <a:spcBef>
                <a:spcPts val="0"/>
              </a:spcBef>
              <a:spcAft>
                <a:spcPts val="0"/>
              </a:spcAft>
              <a:buNone/>
            </a:pPr>
            <a:r>
              <a:t/>
            </a:r>
            <a:endParaRPr/>
          </a:p>
        </p:txBody>
      </p:sp>
      <p:sp>
        <p:nvSpPr>
          <p:cNvPr id="459" name="Shape 459"/>
          <p:cNvSpPr txBox="1"/>
          <p:nvPr>
            <p:ph idx="1" type="body"/>
          </p:nvPr>
        </p:nvSpPr>
        <p:spPr>
          <a:xfrm>
            <a:off x="1303800" y="13715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400">
                <a:highlight>
                  <a:schemeClr val="lt1"/>
                </a:highlight>
              </a:rPr>
              <a:t>Bosque de decisión:</a:t>
            </a:r>
            <a:endParaRPr b="1" sz="1400">
              <a:highlight>
                <a:schemeClr val="lt1"/>
              </a:highlight>
            </a:endParaRPr>
          </a:p>
          <a:p>
            <a:pPr indent="0" lvl="0" marL="0" rtl="0" algn="just">
              <a:spcBef>
                <a:spcPts val="1600"/>
              </a:spcBef>
              <a:spcAft>
                <a:spcPts val="0"/>
              </a:spcAft>
              <a:buClr>
                <a:srgbClr val="000000"/>
              </a:buClr>
              <a:buSzPts val="1100"/>
              <a:buFont typeface="Arial"/>
              <a:buNone/>
            </a:pPr>
            <a:r>
              <a:rPr lang="es" sz="1400">
                <a:highlight>
                  <a:srgbClr val="FFFFFF"/>
                </a:highlight>
              </a:rPr>
              <a:t>Los bosques de decisión, las selvas de decisión y los árboles de decisión impulsados. Se basan en árboles de decisión, un concepto fundamental del aprendizaje automático. Hay muchas variantes de árboles de decisión, pero todas ellas hacen lo mismo: subdividir el espacio de características en regiones con casi siempre la misma etiqueta. Estas pueden ser regiones de la misma categoría o de un valor constante, según si se está realizando una clasificación o una regresión.</a:t>
            </a:r>
            <a:endParaRPr b="1" sz="1400">
              <a:highlight>
                <a:schemeClr val="lt1"/>
              </a:highlight>
            </a:endParaRPr>
          </a:p>
          <a:p>
            <a:pPr indent="0" lvl="0" marL="0" rtl="0" algn="just">
              <a:spcBef>
                <a:spcPts val="1600"/>
              </a:spcBef>
              <a:spcAft>
                <a:spcPts val="0"/>
              </a:spcAft>
              <a:buClr>
                <a:srgbClr val="000000"/>
              </a:buClr>
              <a:buSzPts val="1100"/>
              <a:buFont typeface="Arial"/>
              <a:buNone/>
            </a:pPr>
            <a:r>
              <a:t/>
            </a:r>
            <a:endParaRPr b="1" sz="1400">
              <a:highlight>
                <a:schemeClr val="lt1"/>
              </a:highlight>
            </a:endParaRPr>
          </a:p>
          <a:p>
            <a:pPr indent="0" lvl="0" marL="0" rtl="0" algn="just">
              <a:spcBef>
                <a:spcPts val="1600"/>
              </a:spcBef>
              <a:spcAft>
                <a:spcPts val="1600"/>
              </a:spcAft>
              <a:buNone/>
            </a:pPr>
            <a:r>
              <a:t/>
            </a:r>
            <a:endParaRPr b="1" sz="1400">
              <a:highlight>
                <a:schemeClr val="lt1"/>
              </a:highlight>
            </a:endParaRPr>
          </a:p>
        </p:txBody>
      </p:sp>
      <p:sp>
        <p:nvSpPr>
          <p:cNvPr id="460" name="Shape 46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461" name="Shape 461"/>
          <p:cNvPicPr preferRelativeResize="0"/>
          <p:nvPr/>
        </p:nvPicPr>
        <p:blipFill>
          <a:blip r:embed="rId3">
            <a:alphaModFix/>
          </a:blip>
          <a:stretch>
            <a:fillRect/>
          </a:stretch>
        </p:blipFill>
        <p:spPr>
          <a:xfrm>
            <a:off x="5500950" y="186619"/>
            <a:ext cx="3498801" cy="1626725"/>
          </a:xfrm>
          <a:prstGeom prst="rect">
            <a:avLst/>
          </a:prstGeom>
          <a:noFill/>
          <a:ln>
            <a:noFill/>
          </a:ln>
        </p:spPr>
      </p:pic>
      <p:pic>
        <p:nvPicPr>
          <p:cNvPr id="462" name="Shape 462"/>
          <p:cNvPicPr preferRelativeResize="0"/>
          <p:nvPr/>
        </p:nvPicPr>
        <p:blipFill rotWithShape="1">
          <a:blip r:embed="rId4">
            <a:alphaModFix/>
          </a:blip>
          <a:srcRect b="0" l="0" r="0" t="57677"/>
          <a:stretch/>
        </p:blipFill>
        <p:spPr>
          <a:xfrm>
            <a:off x="1303800" y="3480825"/>
            <a:ext cx="2511351" cy="1516294"/>
          </a:xfrm>
          <a:prstGeom prst="rect">
            <a:avLst/>
          </a:prstGeom>
          <a:noFill/>
          <a:ln>
            <a:noFill/>
          </a:ln>
        </p:spPr>
      </p:pic>
      <p:pic>
        <p:nvPicPr>
          <p:cNvPr id="463" name="Shape 463"/>
          <p:cNvPicPr preferRelativeResize="0"/>
          <p:nvPr/>
        </p:nvPicPr>
        <p:blipFill rotWithShape="1">
          <a:blip r:embed="rId4">
            <a:alphaModFix/>
          </a:blip>
          <a:srcRect b="43464" l="0" r="0" t="0"/>
          <a:stretch/>
        </p:blipFill>
        <p:spPr>
          <a:xfrm>
            <a:off x="6116075" y="3208050"/>
            <a:ext cx="2218225" cy="17890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Elección del Algoritmo</a:t>
            </a:r>
            <a:endParaRPr/>
          </a:p>
        </p:txBody>
      </p:sp>
      <p:sp>
        <p:nvSpPr>
          <p:cNvPr id="469" name="Shape 469"/>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 sz="1400"/>
              <a:t>Redes Neuronales:</a:t>
            </a:r>
            <a:endParaRPr b="1" sz="1400"/>
          </a:p>
          <a:p>
            <a:pPr indent="0" lvl="0" marL="0" algn="just">
              <a:spcBef>
                <a:spcPts val="1600"/>
              </a:spcBef>
              <a:spcAft>
                <a:spcPts val="1600"/>
              </a:spcAft>
              <a:buNone/>
            </a:pPr>
            <a:r>
              <a:rPr lang="es" sz="1400"/>
              <a:t>Conjunto de neuronas que a partir de estímulos externos (valores de entrada) y mediante cálculos matemáticos que generalmente es la multiplicación entre el peso y el valor de entrada (entre 0 y 1) y sumando cada uno de ellos, proporciona una salida.</a:t>
            </a:r>
            <a:endParaRPr sz="1400"/>
          </a:p>
        </p:txBody>
      </p:sp>
      <p:sp>
        <p:nvSpPr>
          <p:cNvPr id="470" name="Shape 4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471" name="Shape 471"/>
          <p:cNvPicPr preferRelativeResize="0"/>
          <p:nvPr/>
        </p:nvPicPr>
        <p:blipFill>
          <a:blip r:embed="rId3">
            <a:alphaModFix/>
          </a:blip>
          <a:stretch>
            <a:fillRect/>
          </a:stretch>
        </p:blipFill>
        <p:spPr>
          <a:xfrm>
            <a:off x="3872200" y="3027600"/>
            <a:ext cx="4219826" cy="1925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Elección de Algoritmos</a:t>
            </a:r>
            <a:endParaRPr/>
          </a:p>
        </p:txBody>
      </p:sp>
      <p:sp>
        <p:nvSpPr>
          <p:cNvPr id="477" name="Shape 477"/>
          <p:cNvSpPr txBox="1"/>
          <p:nvPr>
            <p:ph idx="1" type="body"/>
          </p:nvPr>
        </p:nvSpPr>
        <p:spPr>
          <a:xfrm>
            <a:off x="1056750" y="1413325"/>
            <a:ext cx="7394400" cy="3447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400"/>
              <a:t>Con base a los papers encontrados, se tienen 4 opciones:</a:t>
            </a:r>
            <a:endParaRPr sz="1400"/>
          </a:p>
          <a:p>
            <a:pPr indent="-317500" lvl="0" marL="457200" rtl="0">
              <a:spcBef>
                <a:spcPts val="1600"/>
              </a:spcBef>
              <a:spcAft>
                <a:spcPts val="0"/>
              </a:spcAft>
              <a:buSzPts val="1400"/>
              <a:buChar char="●"/>
            </a:pPr>
            <a:r>
              <a:rPr lang="es" sz="1400"/>
              <a:t>Maquina de vector de soporte.</a:t>
            </a:r>
            <a:endParaRPr sz="1400"/>
          </a:p>
          <a:p>
            <a:pPr indent="-317500" lvl="0" marL="457200" rtl="0">
              <a:spcBef>
                <a:spcPts val="1600"/>
              </a:spcBef>
              <a:spcAft>
                <a:spcPts val="0"/>
              </a:spcAft>
              <a:buSzPts val="1400"/>
              <a:buChar char="●"/>
            </a:pPr>
            <a:r>
              <a:rPr lang="es" sz="1400"/>
              <a:t>Selector de funciones de Redes Neuronales.</a:t>
            </a:r>
            <a:endParaRPr sz="1400"/>
          </a:p>
          <a:p>
            <a:pPr indent="-317500" lvl="0" marL="457200" rtl="0">
              <a:spcBef>
                <a:spcPts val="1600"/>
              </a:spcBef>
              <a:spcAft>
                <a:spcPts val="0"/>
              </a:spcAft>
              <a:buSzPts val="1400"/>
              <a:buChar char="●"/>
            </a:pPr>
            <a:r>
              <a:rPr lang="es" sz="1400"/>
              <a:t>Probabilísticos y/o estadísticos como: 1. Árbol o Bosque de decisión. 2. Bayesiano.</a:t>
            </a:r>
            <a:endParaRPr sz="1400"/>
          </a:p>
          <a:p>
            <a:pPr indent="-317500" lvl="0" marL="457200" rtl="0">
              <a:spcBef>
                <a:spcPts val="1600"/>
              </a:spcBef>
              <a:spcAft>
                <a:spcPts val="0"/>
              </a:spcAft>
              <a:buSzPts val="1400"/>
              <a:buChar char="●"/>
            </a:pPr>
            <a:r>
              <a:rPr lang="es" sz="1400"/>
              <a:t>Auto-regresión. </a:t>
            </a:r>
            <a:endParaRPr sz="1400"/>
          </a:p>
          <a:p>
            <a:pPr indent="0" lvl="0" marL="0" rtl="0">
              <a:spcBef>
                <a:spcPts val="1600"/>
              </a:spcBef>
              <a:spcAft>
                <a:spcPts val="0"/>
              </a:spcAft>
              <a:buNone/>
            </a:pPr>
            <a:r>
              <a:rPr lang="es" sz="1400"/>
              <a:t>Con base a lo visto en clase, se tienen 2 opciones:</a:t>
            </a:r>
            <a:endParaRPr sz="1400"/>
          </a:p>
          <a:p>
            <a:pPr indent="-317500" lvl="0" marL="457200" rtl="0">
              <a:spcBef>
                <a:spcPts val="1600"/>
              </a:spcBef>
              <a:spcAft>
                <a:spcPts val="0"/>
              </a:spcAft>
              <a:buSzPts val="1400"/>
              <a:buChar char="●"/>
            </a:pPr>
            <a:r>
              <a:rPr lang="es" sz="1400"/>
              <a:t>Regresión variante de  KNN. </a:t>
            </a:r>
            <a:endParaRPr sz="1400"/>
          </a:p>
          <a:p>
            <a:pPr indent="-317500" lvl="0" marL="457200" rtl="0">
              <a:spcBef>
                <a:spcPts val="1600"/>
              </a:spcBef>
              <a:spcAft>
                <a:spcPts val="0"/>
              </a:spcAft>
              <a:buSzPts val="1400"/>
              <a:buChar char="●"/>
            </a:pPr>
            <a:r>
              <a:rPr lang="es" sz="1400"/>
              <a:t>Regresión Lineal Modificada.</a:t>
            </a:r>
            <a:endParaRPr sz="1400"/>
          </a:p>
          <a:p>
            <a:pPr indent="0" lvl="0" marL="0">
              <a:spcBef>
                <a:spcPts val="1600"/>
              </a:spcBef>
              <a:spcAft>
                <a:spcPts val="1600"/>
              </a:spcAft>
              <a:buNone/>
            </a:pPr>
            <a:r>
              <a:t/>
            </a:r>
            <a:endParaRPr/>
          </a:p>
        </p:txBody>
      </p:sp>
      <p:sp>
        <p:nvSpPr>
          <p:cNvPr id="478" name="Shape 47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84" name="Shape 484"/>
          <p:cNvSpPr txBox="1"/>
          <p:nvPr>
            <p:ph idx="1" type="body"/>
          </p:nvPr>
        </p:nvSpPr>
        <p:spPr>
          <a:xfrm>
            <a:off x="1362650" y="2233450"/>
            <a:ext cx="7030500" cy="2839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s" sz="1400"/>
              <a:t>Auto-regresión:</a:t>
            </a:r>
            <a:endParaRPr b="1" sz="1400"/>
          </a:p>
          <a:p>
            <a:pPr indent="0" lvl="0" marL="0" rtl="0" algn="just">
              <a:spcBef>
                <a:spcPts val="1600"/>
              </a:spcBef>
              <a:spcAft>
                <a:spcPts val="0"/>
              </a:spcAft>
              <a:buNone/>
            </a:pPr>
            <a:r>
              <a:rPr lang="es" sz="1400">
                <a:highlight>
                  <a:srgbClr val="FFFFFF"/>
                </a:highlight>
              </a:rPr>
              <a:t>un </a:t>
            </a:r>
            <a:r>
              <a:rPr b="1" lang="es" sz="1400">
                <a:highlight>
                  <a:srgbClr val="FFFFFF"/>
                </a:highlight>
              </a:rPr>
              <a:t>modelo autorregresivo</a:t>
            </a:r>
            <a:r>
              <a:rPr lang="es" sz="1400">
                <a:highlight>
                  <a:srgbClr val="FFFFFF"/>
                </a:highlight>
              </a:rPr>
              <a:t> (AR) es una representación de un tipo de proceso aleatorio, que como tal, describe ciertos procesos variables en el tiempo ya sea en la naturaleza, la economía, etc. El modelo autorregresivo especifica que la variable de salida depende linealmente de sus propios valores anteriores. Se trata de un caso especial del más general modelo ARMA de series de tiempo.</a:t>
            </a:r>
            <a:endParaRPr sz="1400">
              <a:highlight>
                <a:srgbClr val="FFFFFF"/>
              </a:highlight>
            </a:endParaRPr>
          </a:p>
          <a:p>
            <a:pPr indent="0" lvl="0" marL="0" rtl="0" algn="just">
              <a:spcBef>
                <a:spcPts val="1600"/>
              </a:spcBef>
              <a:spcAft>
                <a:spcPts val="1600"/>
              </a:spcAft>
              <a:buNone/>
            </a:pPr>
            <a:r>
              <a:rPr lang="es" sz="1400">
                <a:highlight>
                  <a:srgbClr val="FFFFFF"/>
                </a:highlight>
              </a:rPr>
              <a:t>los </a:t>
            </a:r>
            <a:r>
              <a:rPr b="1" lang="es" sz="1400">
                <a:highlight>
                  <a:srgbClr val="FFFFFF"/>
                </a:highlight>
              </a:rPr>
              <a:t>modelos autorregresivos de media móvil</a:t>
            </a:r>
            <a:r>
              <a:rPr lang="es" sz="1400">
                <a:highlight>
                  <a:srgbClr val="FFFFFF"/>
                </a:highlight>
              </a:rPr>
              <a:t> (en inglés </a:t>
            </a:r>
            <a:r>
              <a:rPr i="1" lang="es" sz="1400">
                <a:highlight>
                  <a:srgbClr val="FFFFFF"/>
                </a:highlight>
              </a:rPr>
              <a:t>AutoRegressive Moving Average models</a:t>
            </a:r>
            <a:r>
              <a:rPr lang="es" sz="1400">
                <a:highlight>
                  <a:srgbClr val="FFFFFF"/>
                </a:highlight>
              </a:rPr>
              <a:t>, abreviados </a:t>
            </a:r>
            <a:r>
              <a:rPr b="1" lang="es" sz="1400">
                <a:highlight>
                  <a:srgbClr val="FFFFFF"/>
                </a:highlight>
              </a:rPr>
              <a:t>ARMA</a:t>
            </a:r>
            <a:r>
              <a:rPr lang="es" sz="1400">
                <a:highlight>
                  <a:srgbClr val="FFFFFF"/>
                </a:highlight>
              </a:rPr>
              <a:t>), también llamados </a:t>
            </a:r>
            <a:r>
              <a:rPr i="1" lang="es" sz="1400">
                <a:highlight>
                  <a:srgbClr val="FFFFFF"/>
                </a:highlight>
              </a:rPr>
              <a:t>Modelos Box-Jenkins</a:t>
            </a:r>
            <a:r>
              <a:rPr lang="es" sz="1400">
                <a:highlight>
                  <a:srgbClr val="FFFFFF"/>
                </a:highlight>
              </a:rPr>
              <a:t>, se aplican a series temporales de datos</a:t>
            </a:r>
            <a:r>
              <a:rPr lang="es" sz="1050">
                <a:highlight>
                  <a:srgbClr val="FFFFFF"/>
                </a:highlight>
                <a:latin typeface="Arial"/>
                <a:ea typeface="Arial"/>
                <a:cs typeface="Arial"/>
                <a:sym typeface="Arial"/>
              </a:rPr>
              <a:t>.</a:t>
            </a:r>
            <a:endParaRPr sz="1400">
              <a:highlight>
                <a:srgbClr val="FFFFFF"/>
              </a:highlight>
            </a:endParaRPr>
          </a:p>
        </p:txBody>
      </p:sp>
      <p:sp>
        <p:nvSpPr>
          <p:cNvPr id="485" name="Shape 48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86" name="Shape 486"/>
          <p:cNvPicPr preferRelativeResize="0"/>
          <p:nvPr/>
        </p:nvPicPr>
        <p:blipFill>
          <a:blip r:embed="rId3">
            <a:alphaModFix/>
          </a:blip>
          <a:stretch>
            <a:fillRect/>
          </a:stretch>
        </p:blipFill>
        <p:spPr>
          <a:xfrm>
            <a:off x="4508450" y="1192000"/>
            <a:ext cx="3884700" cy="1568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Shape 49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92" name="Shape 492"/>
          <p:cNvSpPr txBox="1"/>
          <p:nvPr>
            <p:ph idx="1" type="body"/>
          </p:nvPr>
        </p:nvSpPr>
        <p:spPr>
          <a:xfrm>
            <a:off x="1303800" y="2869025"/>
            <a:ext cx="7030500" cy="2261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400"/>
              <a:t>KNN (K-Nearest Neighbors, ESP: K-Vecinos más cercanos) Predicción: </a:t>
            </a:r>
            <a:endParaRPr b="1" sz="1400"/>
          </a:p>
          <a:p>
            <a:pPr indent="0" lvl="0" marL="0" rtl="0" algn="just">
              <a:spcBef>
                <a:spcPts val="1600"/>
              </a:spcBef>
              <a:spcAft>
                <a:spcPts val="0"/>
              </a:spcAft>
              <a:buNone/>
            </a:pPr>
            <a:r>
              <a:rPr lang="es" sz="1400"/>
              <a:t>Cuando queremos hacer un </a:t>
            </a:r>
            <a:r>
              <a:rPr lang="es" sz="1400"/>
              <a:t>pronóstico sobre una nueva observación basamos este pronóstico no en todas las observaciones disponibles, sino en las observaciones que se parecen más a la nueva observación.</a:t>
            </a:r>
            <a:r>
              <a:rPr lang="es" sz="1400"/>
              <a:t> </a:t>
            </a:r>
            <a:endParaRPr sz="1400"/>
          </a:p>
          <a:p>
            <a:pPr indent="0" lvl="0" marL="0" rtl="0" algn="just">
              <a:spcBef>
                <a:spcPts val="1600"/>
              </a:spcBef>
              <a:spcAft>
                <a:spcPts val="1600"/>
              </a:spcAft>
              <a:buNone/>
            </a:pPr>
            <a:r>
              <a:rPr lang="es" sz="1400"/>
              <a:t>Recordemos normalizar antes de analizar los vecinos, el metodo más usado es la distancia euclidiana, recordemos que la complejidad del modelo es inversamente proporcional a K.</a:t>
            </a:r>
            <a:endParaRPr sz="1400"/>
          </a:p>
        </p:txBody>
      </p:sp>
      <p:sp>
        <p:nvSpPr>
          <p:cNvPr id="493" name="Shape 49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94" name="Shape 494"/>
          <p:cNvPicPr preferRelativeResize="0"/>
          <p:nvPr/>
        </p:nvPicPr>
        <p:blipFill>
          <a:blip r:embed="rId3">
            <a:alphaModFix/>
          </a:blip>
          <a:stretch>
            <a:fillRect/>
          </a:stretch>
        </p:blipFill>
        <p:spPr>
          <a:xfrm>
            <a:off x="1150797" y="1088837"/>
            <a:ext cx="2503628" cy="1780200"/>
          </a:xfrm>
          <a:prstGeom prst="rect">
            <a:avLst/>
          </a:prstGeom>
          <a:noFill/>
          <a:ln>
            <a:noFill/>
          </a:ln>
        </p:spPr>
      </p:pic>
      <p:pic>
        <p:nvPicPr>
          <p:cNvPr id="495" name="Shape 495"/>
          <p:cNvPicPr preferRelativeResize="0"/>
          <p:nvPr/>
        </p:nvPicPr>
        <p:blipFill>
          <a:blip r:embed="rId4">
            <a:alphaModFix/>
          </a:blip>
          <a:stretch>
            <a:fillRect/>
          </a:stretch>
        </p:blipFill>
        <p:spPr>
          <a:xfrm>
            <a:off x="3654417" y="1137465"/>
            <a:ext cx="2503624" cy="1682934"/>
          </a:xfrm>
          <a:prstGeom prst="rect">
            <a:avLst/>
          </a:prstGeom>
          <a:noFill/>
          <a:ln>
            <a:noFill/>
          </a:ln>
        </p:spPr>
      </p:pic>
      <p:pic>
        <p:nvPicPr>
          <p:cNvPr id="496" name="Shape 496"/>
          <p:cNvPicPr preferRelativeResize="0"/>
          <p:nvPr/>
        </p:nvPicPr>
        <p:blipFill>
          <a:blip r:embed="rId5">
            <a:alphaModFix/>
          </a:blip>
          <a:stretch>
            <a:fillRect/>
          </a:stretch>
        </p:blipFill>
        <p:spPr>
          <a:xfrm>
            <a:off x="6238725" y="1159038"/>
            <a:ext cx="2503625" cy="16398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Descripción del Problema </a:t>
            </a:r>
            <a:endParaRPr/>
          </a:p>
        </p:txBody>
      </p:sp>
      <p:sp>
        <p:nvSpPr>
          <p:cNvPr id="292" name="Shape 292"/>
          <p:cNvSpPr txBox="1"/>
          <p:nvPr>
            <p:ph idx="1" type="body"/>
          </p:nvPr>
        </p:nvSpPr>
        <p:spPr>
          <a:xfrm>
            <a:off x="1303800" y="1300950"/>
            <a:ext cx="3571800" cy="384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En la actualidad 442 millones de personas sufren de diabetes, esto implica que 1 de cada 11 personas padece esta enfermedad. </a:t>
            </a:r>
            <a:r>
              <a:rPr lang="es" sz="1200">
                <a:solidFill>
                  <a:srgbClr val="000000"/>
                </a:solidFill>
              </a:rPr>
              <a:t>(Indica la OMS y una publicación de BBC - 06/04/2016)</a:t>
            </a:r>
            <a:endParaRPr sz="1200"/>
          </a:p>
        </p:txBody>
      </p:sp>
      <p:pic>
        <p:nvPicPr>
          <p:cNvPr id="293" name="Shape 293"/>
          <p:cNvPicPr preferRelativeResize="0"/>
          <p:nvPr/>
        </p:nvPicPr>
        <p:blipFill>
          <a:blip r:embed="rId3">
            <a:alphaModFix/>
          </a:blip>
          <a:stretch>
            <a:fillRect/>
          </a:stretch>
        </p:blipFill>
        <p:spPr>
          <a:xfrm>
            <a:off x="5589575" y="1301175"/>
            <a:ext cx="2987175" cy="3277749"/>
          </a:xfrm>
          <a:prstGeom prst="rect">
            <a:avLst/>
          </a:prstGeom>
          <a:noFill/>
          <a:ln>
            <a:noFill/>
          </a:ln>
        </p:spPr>
      </p:pic>
      <p:sp>
        <p:nvSpPr>
          <p:cNvPr id="294" name="Shape 29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Shape 50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Elección del </a:t>
            </a:r>
            <a:r>
              <a:rPr lang="es"/>
              <a:t>Algoritmo</a:t>
            </a:r>
            <a:endParaRPr/>
          </a:p>
        </p:txBody>
      </p:sp>
      <p:sp>
        <p:nvSpPr>
          <p:cNvPr id="502" name="Shape 502"/>
          <p:cNvSpPr txBox="1"/>
          <p:nvPr>
            <p:ph idx="1" type="body"/>
          </p:nvPr>
        </p:nvSpPr>
        <p:spPr>
          <a:xfrm>
            <a:off x="1303800" y="2195375"/>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Debido a lo anteriormente dicho el mejor método para desarrollar el problema es: </a:t>
            </a:r>
            <a:r>
              <a:rPr b="1" lang="es" sz="1400"/>
              <a:t>redes neuronales</a:t>
            </a:r>
            <a:r>
              <a:rPr lang="es" sz="1400"/>
              <a:t>.</a:t>
            </a:r>
            <a:endParaRPr sz="1400"/>
          </a:p>
          <a:p>
            <a:pPr indent="0" lvl="0" marL="0" rtl="0" algn="just">
              <a:spcBef>
                <a:spcPts val="1600"/>
              </a:spcBef>
              <a:spcAft>
                <a:spcPts val="0"/>
              </a:spcAft>
              <a:buNone/>
            </a:pPr>
            <a:r>
              <a:rPr lang="es" sz="1400"/>
              <a:t>A su vez los </a:t>
            </a:r>
            <a:r>
              <a:rPr lang="es" sz="1400"/>
              <a:t>árboles</a:t>
            </a:r>
            <a:r>
              <a:rPr lang="es" sz="1400"/>
              <a:t> de decisión y bosques de </a:t>
            </a:r>
            <a:r>
              <a:rPr lang="es" sz="1400"/>
              <a:t>decisión se encuentran enfocados más hacia modelos estadísticos y/o probabilísticos, este modelo ha sido visto en algunos reviews de papers; consideramos que nos compete </a:t>
            </a:r>
            <a:r>
              <a:rPr b="1" lang="es" sz="1400"/>
              <a:t>redes neuronales</a:t>
            </a:r>
            <a:r>
              <a:rPr lang="es" sz="1400"/>
              <a:t>, puesto que tiene más que ver con el curso y debido a que no hemos observado tantos papers con esta propuesta.</a:t>
            </a:r>
            <a:endParaRPr sz="1400"/>
          </a:p>
          <a:p>
            <a:pPr indent="0" lvl="0" marL="0" algn="just">
              <a:spcBef>
                <a:spcPts val="1600"/>
              </a:spcBef>
              <a:spcAft>
                <a:spcPts val="1600"/>
              </a:spcAft>
              <a:buNone/>
            </a:pPr>
            <a:r>
              <a:rPr b="1" lang="es" sz="1400"/>
              <a:t>DATABASE DE 70 USUARIOS CON UN MÍNIMO DE 200 MUESTRAS CADA UNO.</a:t>
            </a:r>
            <a:endParaRPr b="1" sz="1400"/>
          </a:p>
        </p:txBody>
      </p:sp>
      <p:sp>
        <p:nvSpPr>
          <p:cNvPr id="503" name="Shape 50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1" type="body"/>
          </p:nvPr>
        </p:nvSpPr>
        <p:spPr>
          <a:xfrm>
            <a:off x="1303800" y="705225"/>
            <a:ext cx="5096700" cy="255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Las personas que son insulinodependientes o tienen algún problema relacionado con el azúcar, realizan constantes medidas con dispositivos tales como los glucómetros.</a:t>
            </a:r>
            <a:endParaRPr sz="2400">
              <a:solidFill>
                <a:srgbClr val="000000"/>
              </a:solidFill>
            </a:endParaRPr>
          </a:p>
          <a:p>
            <a:pPr indent="0" lvl="0" marL="0" rtl="0" algn="just">
              <a:spcBef>
                <a:spcPts val="0"/>
              </a:spcBef>
              <a:spcAft>
                <a:spcPts val="0"/>
              </a:spcAft>
              <a:buNone/>
            </a:pPr>
            <a:r>
              <a:t/>
            </a:r>
            <a:endParaRPr sz="2400">
              <a:solidFill>
                <a:srgbClr val="000000"/>
              </a:solidFill>
            </a:endParaRPr>
          </a:p>
        </p:txBody>
      </p:sp>
      <p:pic>
        <p:nvPicPr>
          <p:cNvPr id="300" name="Shape 300"/>
          <p:cNvPicPr preferRelativeResize="0"/>
          <p:nvPr/>
        </p:nvPicPr>
        <p:blipFill>
          <a:blip r:embed="rId3">
            <a:alphaModFix/>
          </a:blip>
          <a:stretch>
            <a:fillRect/>
          </a:stretch>
        </p:blipFill>
        <p:spPr>
          <a:xfrm>
            <a:off x="6563625" y="1048175"/>
            <a:ext cx="2048449" cy="3685949"/>
          </a:xfrm>
          <a:prstGeom prst="rect">
            <a:avLst/>
          </a:prstGeom>
          <a:noFill/>
          <a:ln>
            <a:noFill/>
          </a:ln>
        </p:spPr>
      </p:pic>
      <p:sp>
        <p:nvSpPr>
          <p:cNvPr id="301" name="Shape 30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
        <p:nvSpPr>
          <p:cNvPr id="302" name="Shape 302"/>
          <p:cNvSpPr txBox="1"/>
          <p:nvPr/>
        </p:nvSpPr>
        <p:spPr>
          <a:xfrm>
            <a:off x="4429950" y="4578925"/>
            <a:ext cx="284100" cy="39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idx="1" type="body"/>
          </p:nvPr>
        </p:nvSpPr>
        <p:spPr>
          <a:xfrm>
            <a:off x="1200150" y="603025"/>
            <a:ext cx="7379400" cy="1732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Estos instrumentos suelen ser incómodos debido a las constantes punciones o la acción a ejecutar tal vez en el momento y lugar inadecuado.</a:t>
            </a:r>
            <a:endParaRPr sz="2400"/>
          </a:p>
        </p:txBody>
      </p:sp>
      <p:pic>
        <p:nvPicPr>
          <p:cNvPr id="308" name="Shape 308"/>
          <p:cNvPicPr preferRelativeResize="0"/>
          <p:nvPr/>
        </p:nvPicPr>
        <p:blipFill>
          <a:blip r:embed="rId3">
            <a:alphaModFix/>
          </a:blip>
          <a:stretch>
            <a:fillRect/>
          </a:stretch>
        </p:blipFill>
        <p:spPr>
          <a:xfrm>
            <a:off x="1200150" y="2487925"/>
            <a:ext cx="1666875" cy="1666875"/>
          </a:xfrm>
          <a:prstGeom prst="rect">
            <a:avLst/>
          </a:prstGeom>
          <a:noFill/>
          <a:ln>
            <a:noFill/>
          </a:ln>
        </p:spPr>
      </p:pic>
      <p:sp>
        <p:nvSpPr>
          <p:cNvPr id="309" name="Shape 30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Objetivo</a:t>
            </a:r>
            <a:endParaRPr/>
          </a:p>
        </p:txBody>
      </p:sp>
      <p:sp>
        <p:nvSpPr>
          <p:cNvPr id="315" name="Shape 315"/>
          <p:cNvSpPr txBox="1"/>
          <p:nvPr>
            <p:ph idx="1" type="body"/>
          </p:nvPr>
        </p:nvSpPr>
        <p:spPr>
          <a:xfrm>
            <a:off x="1303800" y="1597875"/>
            <a:ext cx="3998700" cy="243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Predecir los niveles de azúcar en pacientes con diabetes, a partir de la medidas previas de su glucosa.</a:t>
            </a:r>
            <a:endParaRPr sz="2400">
              <a:solidFill>
                <a:srgbClr val="000000"/>
              </a:solidFill>
            </a:endParaRPr>
          </a:p>
          <a:p>
            <a:pPr indent="0" lvl="0" marL="0">
              <a:spcBef>
                <a:spcPts val="0"/>
              </a:spcBef>
              <a:spcAft>
                <a:spcPts val="1600"/>
              </a:spcAft>
              <a:buNone/>
            </a:pPr>
            <a:r>
              <a:t/>
            </a:r>
            <a:endParaRPr/>
          </a:p>
        </p:txBody>
      </p:sp>
      <p:pic>
        <p:nvPicPr>
          <p:cNvPr id="316" name="Shape 316"/>
          <p:cNvPicPr preferRelativeResize="0"/>
          <p:nvPr/>
        </p:nvPicPr>
        <p:blipFill>
          <a:blip r:embed="rId3">
            <a:alphaModFix/>
          </a:blip>
          <a:stretch>
            <a:fillRect/>
          </a:stretch>
        </p:blipFill>
        <p:spPr>
          <a:xfrm>
            <a:off x="5663800" y="1597875"/>
            <a:ext cx="3335700" cy="2341675"/>
          </a:xfrm>
          <a:prstGeom prst="rect">
            <a:avLst/>
          </a:prstGeom>
          <a:noFill/>
          <a:ln>
            <a:noFill/>
          </a:ln>
        </p:spPr>
      </p:pic>
      <p:sp>
        <p:nvSpPr>
          <p:cNvPr id="317" name="Shape 3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Objetivos específicos </a:t>
            </a:r>
            <a:endParaRPr/>
          </a:p>
        </p:txBody>
      </p:sp>
      <p:sp>
        <p:nvSpPr>
          <p:cNvPr id="323" name="Shape 323"/>
          <p:cNvSpPr txBox="1"/>
          <p:nvPr>
            <p:ph idx="1" type="body"/>
          </p:nvPr>
        </p:nvSpPr>
        <p:spPr>
          <a:xfrm>
            <a:off x="1303800" y="1990050"/>
            <a:ext cx="7030500" cy="29802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Clr>
                <a:srgbClr val="000000"/>
              </a:buClr>
              <a:buSzPts val="2400"/>
              <a:buChar char="●"/>
            </a:pPr>
            <a:r>
              <a:rPr lang="es" sz="2400">
                <a:solidFill>
                  <a:srgbClr val="000000"/>
                </a:solidFill>
              </a:rPr>
              <a:t>Analizar los métodos utilizados en el estado del arte para la regresión de series de tiempo.</a:t>
            </a:r>
            <a:endParaRPr sz="2400">
              <a:solidFill>
                <a:srgbClr val="000000"/>
              </a:solidFill>
            </a:endParaRPr>
          </a:p>
          <a:p>
            <a:pPr indent="-381000" lvl="0" marL="457200" rtl="0" algn="just">
              <a:spcBef>
                <a:spcPts val="0"/>
              </a:spcBef>
              <a:spcAft>
                <a:spcPts val="0"/>
              </a:spcAft>
              <a:buClr>
                <a:srgbClr val="000000"/>
              </a:buClr>
              <a:buSzPts val="2400"/>
              <a:buChar char="●"/>
            </a:pPr>
            <a:r>
              <a:rPr lang="es" sz="2400">
                <a:solidFill>
                  <a:srgbClr val="000000"/>
                </a:solidFill>
              </a:rPr>
              <a:t>Determinar los procedimientos que se realizará sobre la señal para obtener los características que permitirán describir el problema.</a:t>
            </a:r>
            <a:endParaRPr sz="2400">
              <a:solidFill>
                <a:srgbClr val="000000"/>
              </a:solidFill>
            </a:endParaRPr>
          </a:p>
          <a:p>
            <a:pPr indent="-381000" lvl="0" marL="457200" rtl="0" algn="just">
              <a:spcBef>
                <a:spcPts val="0"/>
              </a:spcBef>
              <a:spcAft>
                <a:spcPts val="0"/>
              </a:spcAft>
              <a:buClr>
                <a:srgbClr val="000000"/>
              </a:buClr>
              <a:buSzPts val="2400"/>
              <a:buChar char="●"/>
            </a:pPr>
            <a:r>
              <a:rPr lang="es" sz="2400">
                <a:solidFill>
                  <a:srgbClr val="000000"/>
                </a:solidFill>
              </a:rPr>
              <a:t>Comparar técnicas vistas en clase usando métricas de calidad de ajuste de la regresión.</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0"/>
              </a:spcBef>
              <a:spcAft>
                <a:spcPts val="1600"/>
              </a:spcAft>
              <a:buNone/>
            </a:pPr>
            <a:r>
              <a:t/>
            </a:r>
            <a:endParaRPr/>
          </a:p>
        </p:txBody>
      </p:sp>
      <p:pic>
        <p:nvPicPr>
          <p:cNvPr id="324" name="Shape 324"/>
          <p:cNvPicPr preferRelativeResize="0"/>
          <p:nvPr/>
        </p:nvPicPr>
        <p:blipFill>
          <a:blip r:embed="rId3">
            <a:alphaModFix/>
          </a:blip>
          <a:stretch>
            <a:fillRect/>
          </a:stretch>
        </p:blipFill>
        <p:spPr>
          <a:xfrm>
            <a:off x="5767350" y="-1900"/>
            <a:ext cx="2973700" cy="2200250"/>
          </a:xfrm>
          <a:prstGeom prst="rect">
            <a:avLst/>
          </a:prstGeom>
          <a:noFill/>
          <a:ln>
            <a:noFill/>
          </a:ln>
        </p:spPr>
      </p:pic>
      <p:sp>
        <p:nvSpPr>
          <p:cNvPr id="325" name="Shape 32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1303800" y="598575"/>
            <a:ext cx="7030500" cy="1478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Estado del arte</a:t>
            </a:r>
            <a:r>
              <a:rPr lang="es"/>
              <a:t> </a:t>
            </a:r>
            <a:endParaRPr/>
          </a:p>
          <a:p>
            <a:pPr indent="0" lvl="0" marL="0">
              <a:spcBef>
                <a:spcPts val="0"/>
              </a:spcBef>
              <a:spcAft>
                <a:spcPts val="0"/>
              </a:spcAft>
              <a:buNone/>
            </a:pPr>
            <a:r>
              <a:t/>
            </a:r>
            <a:endParaRPr/>
          </a:p>
          <a:p>
            <a:pPr indent="0" lvl="0" marL="0" rtl="0">
              <a:spcBef>
                <a:spcPts val="0"/>
              </a:spcBef>
              <a:spcAft>
                <a:spcPts val="0"/>
              </a:spcAft>
              <a:buNone/>
            </a:pPr>
            <a:r>
              <a:t/>
            </a:r>
            <a:endParaRPr>
              <a:solidFill>
                <a:srgbClr val="FF0000"/>
              </a:solidFill>
            </a:endParaRPr>
          </a:p>
        </p:txBody>
      </p:sp>
      <p:sp>
        <p:nvSpPr>
          <p:cNvPr id="331" name="Shape 331"/>
          <p:cNvSpPr txBox="1"/>
          <p:nvPr>
            <p:ph idx="1" type="body"/>
          </p:nvPr>
        </p:nvSpPr>
        <p:spPr>
          <a:xfrm>
            <a:off x="1303800" y="1756775"/>
            <a:ext cx="7030500" cy="298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100">
                <a:solidFill>
                  <a:srgbClr val="000000"/>
                </a:solidFill>
              </a:rPr>
              <a:t>Glucose Concentration can be Predicted Ahead in Time From Continuous Glucose Monitoring Sensor Time-Series. </a:t>
            </a:r>
            <a:r>
              <a:rPr lang="es" sz="1000">
                <a:solidFill>
                  <a:srgbClr val="000000"/>
                </a:solidFill>
              </a:rPr>
              <a:t>5, MAY 2007.  University of Padova, Padova, Italy.</a:t>
            </a:r>
            <a:r>
              <a:rPr lang="es" sz="1200">
                <a:solidFill>
                  <a:srgbClr val="000000"/>
                </a:solidFill>
              </a:rPr>
              <a:t> </a:t>
            </a:r>
            <a:r>
              <a:rPr lang="es" sz="900">
                <a:solidFill>
                  <a:srgbClr val="000000"/>
                </a:solidFill>
              </a:rPr>
              <a:t>Giovanni Sparacino, Francesca Zanderigo, Stefano Corazza, Alberto Maran, Andrea Facchinetti, and Claudio Cobelli, Fellow, IEEE. </a:t>
            </a:r>
            <a:endParaRPr sz="900"/>
          </a:p>
          <a:p>
            <a:pPr indent="0" lvl="0" marL="0" rtl="0" algn="just">
              <a:spcBef>
                <a:spcPts val="0"/>
              </a:spcBef>
              <a:spcAft>
                <a:spcPts val="0"/>
              </a:spcAft>
              <a:buNone/>
            </a:pPr>
            <a:r>
              <a:t/>
            </a:r>
            <a:endParaRPr sz="1100">
              <a:solidFill>
                <a:srgbClr val="000000"/>
              </a:solidFill>
            </a:endParaRPr>
          </a:p>
          <a:p>
            <a:pPr indent="0" lvl="0" marL="0" rtl="0" algn="just">
              <a:spcBef>
                <a:spcPts val="0"/>
              </a:spcBef>
              <a:spcAft>
                <a:spcPts val="0"/>
              </a:spcAft>
              <a:buNone/>
            </a:pPr>
            <a:r>
              <a:rPr lang="es" sz="1100">
                <a:solidFill>
                  <a:srgbClr val="000000"/>
                </a:solidFill>
              </a:rPr>
              <a:t>Los algoritmos de predicción se probaron en series temporales de Glucoday, obtenidas de 28 pacientes diabéticos tipo 1. GlucoDay se compone de una sonda de microdiálisis subcutánea que se puede conectar a un aparato portátil liviano que se usa con un cinturón para el monitoreo domiciliario de 24-48 h y proporciona niveles de glucosa cada 3 minutos.</a:t>
            </a:r>
            <a:endParaRPr sz="11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32" name="Shape 33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descr="Resultado de imagen para imagenes estado del arte" id="333" name="Shape 333"/>
          <p:cNvPicPr preferRelativeResize="0"/>
          <p:nvPr/>
        </p:nvPicPr>
        <p:blipFill>
          <a:blip r:embed="rId3">
            <a:alphaModFix/>
          </a:blip>
          <a:stretch>
            <a:fillRect/>
          </a:stretch>
        </p:blipFill>
        <p:spPr>
          <a:xfrm>
            <a:off x="6342825" y="222950"/>
            <a:ext cx="1678074" cy="1422125"/>
          </a:xfrm>
          <a:prstGeom prst="rect">
            <a:avLst/>
          </a:prstGeom>
          <a:noFill/>
          <a:ln>
            <a:noFill/>
          </a:ln>
        </p:spPr>
      </p:pic>
      <p:pic>
        <p:nvPicPr>
          <p:cNvPr id="334" name="Shape 334"/>
          <p:cNvPicPr preferRelativeResize="0"/>
          <p:nvPr/>
        </p:nvPicPr>
        <p:blipFill>
          <a:blip r:embed="rId4">
            <a:alphaModFix/>
          </a:blip>
          <a:stretch>
            <a:fillRect/>
          </a:stretch>
        </p:blipFill>
        <p:spPr>
          <a:xfrm>
            <a:off x="3350800" y="3256925"/>
            <a:ext cx="2442406" cy="155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1303800" y="598575"/>
            <a:ext cx="7030500" cy="1478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Estado del arte </a:t>
            </a:r>
            <a:endParaRPr/>
          </a:p>
          <a:p>
            <a:pPr indent="0" lvl="0" marL="0" rtl="0">
              <a:spcBef>
                <a:spcPts val="0"/>
              </a:spcBef>
              <a:spcAft>
                <a:spcPts val="0"/>
              </a:spcAft>
              <a:buNone/>
            </a:pPr>
            <a:r>
              <a:t/>
            </a:r>
            <a:endParaRPr/>
          </a:p>
          <a:p>
            <a:pPr indent="0" lvl="0" marL="0" rtl="0">
              <a:spcBef>
                <a:spcPts val="0"/>
              </a:spcBef>
              <a:spcAft>
                <a:spcPts val="0"/>
              </a:spcAft>
              <a:buNone/>
            </a:pPr>
            <a:r>
              <a:t/>
            </a:r>
            <a:endParaRPr>
              <a:solidFill>
                <a:srgbClr val="FF0000"/>
              </a:solidFill>
            </a:endParaRPr>
          </a:p>
        </p:txBody>
      </p:sp>
      <p:sp>
        <p:nvSpPr>
          <p:cNvPr id="340" name="Shape 340"/>
          <p:cNvSpPr txBox="1"/>
          <p:nvPr>
            <p:ph idx="1" type="body"/>
          </p:nvPr>
        </p:nvSpPr>
        <p:spPr>
          <a:xfrm>
            <a:off x="1303800" y="1260575"/>
            <a:ext cx="7030500" cy="142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900"/>
          </a:p>
          <a:p>
            <a:pPr indent="0" lvl="0" marL="0" rtl="0" algn="just">
              <a:spcBef>
                <a:spcPts val="0"/>
              </a:spcBef>
              <a:spcAft>
                <a:spcPts val="0"/>
              </a:spcAft>
              <a:buNone/>
            </a:pPr>
            <a:r>
              <a:rPr lang="es" sz="1100">
                <a:solidFill>
                  <a:srgbClr val="000000"/>
                </a:solidFill>
              </a:rPr>
              <a:t>Usaron dos técnicas: 1. Series temporales (Mediante un polinomio de primer orden). 2. Un modelo de auto-regresión de primer orden. El problema a resolver es: evaluar si predecir o no anticipadamente</a:t>
            </a:r>
            <a:endParaRPr sz="1100">
              <a:solidFill>
                <a:srgbClr val="000000"/>
              </a:solidFill>
            </a:endParaRPr>
          </a:p>
          <a:p>
            <a:pPr indent="0" lvl="0" marL="0" rtl="0" algn="just">
              <a:spcBef>
                <a:spcPts val="0"/>
              </a:spcBef>
              <a:spcAft>
                <a:spcPts val="0"/>
              </a:spcAft>
              <a:buNone/>
            </a:pPr>
            <a:r>
              <a:rPr lang="es" sz="1100">
                <a:solidFill>
                  <a:srgbClr val="000000"/>
                </a:solidFill>
              </a:rPr>
              <a:t>tiempo de concentración de glucosa por medio de datos de MCG (Monitorización Continua de la Glucosa, siglas en inglés CGM)  es factible.  En particular se pueden predecir umbrales de 70 y 180 mg / dl con 20-25 minutos por delante en el tiempo, un margen que puede tener una relevancia clínica por ejemplo para prevenir la hipoglucemia nocturna. </a:t>
            </a:r>
            <a:endParaRPr sz="1100">
              <a:solidFill>
                <a:srgbClr val="000000"/>
              </a:solidFill>
            </a:endParaRPr>
          </a:p>
          <a:p>
            <a:pPr indent="0" lvl="0" marL="0" rtl="0" algn="just">
              <a:spcBef>
                <a:spcPts val="0"/>
              </a:spcBef>
              <a:spcAft>
                <a:spcPts val="0"/>
              </a:spcAft>
              <a:buNone/>
            </a:pPr>
            <a:r>
              <a:t/>
            </a:r>
            <a:endParaRPr sz="11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41" name="Shape 34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342" name="Shape 342"/>
          <p:cNvPicPr preferRelativeResize="0"/>
          <p:nvPr/>
        </p:nvPicPr>
        <p:blipFill>
          <a:blip r:embed="rId3">
            <a:alphaModFix/>
          </a:blip>
          <a:stretch>
            <a:fillRect/>
          </a:stretch>
        </p:blipFill>
        <p:spPr>
          <a:xfrm>
            <a:off x="1396700" y="2767388"/>
            <a:ext cx="3333750" cy="1685925"/>
          </a:xfrm>
          <a:prstGeom prst="rect">
            <a:avLst/>
          </a:prstGeom>
          <a:noFill/>
          <a:ln>
            <a:noFill/>
          </a:ln>
        </p:spPr>
      </p:pic>
      <p:pic>
        <p:nvPicPr>
          <p:cNvPr id="343" name="Shape 343"/>
          <p:cNvPicPr preferRelativeResize="0"/>
          <p:nvPr/>
        </p:nvPicPr>
        <p:blipFill>
          <a:blip r:embed="rId4">
            <a:alphaModFix/>
          </a:blip>
          <a:stretch>
            <a:fillRect/>
          </a:stretch>
        </p:blipFill>
        <p:spPr>
          <a:xfrm>
            <a:off x="4808675" y="2591288"/>
            <a:ext cx="3415796" cy="20381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