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3" r:id="rId3"/>
    <p:sldId id="258" r:id="rId4"/>
    <p:sldId id="264" r:id="rId5"/>
    <p:sldId id="259" r:id="rId6"/>
    <p:sldId id="265" r:id="rId7"/>
    <p:sldId id="260" r:id="rId8"/>
    <p:sldId id="266" r:id="rId9"/>
    <p:sldId id="261" r:id="rId10"/>
    <p:sldId id="262"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011" y="444137"/>
            <a:ext cx="10786824" cy="6100354"/>
          </a:xfrm>
          <a:prstGeom prst="rect">
            <a:avLst/>
          </a:prstGeom>
        </p:spPr>
      </p:pic>
    </p:spTree>
    <p:extLst>
      <p:ext uri="{BB962C8B-B14F-4D97-AF65-F5344CB8AC3E}">
        <p14:creationId xmlns:p14="http://schemas.microsoft.com/office/powerpoint/2010/main" val="299430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Conclusiones</a:t>
            </a:r>
            <a:endParaRPr lang="en-US" dirty="0"/>
          </a:p>
        </p:txBody>
      </p:sp>
      <p:sp>
        <p:nvSpPr>
          <p:cNvPr id="3" name="Marcador de contenido 2"/>
          <p:cNvSpPr>
            <a:spLocks noGrp="1"/>
          </p:cNvSpPr>
          <p:nvPr>
            <p:ph idx="1"/>
          </p:nvPr>
        </p:nvSpPr>
        <p:spPr/>
        <p:txBody>
          <a:bodyPr>
            <a:normAutofit lnSpcReduction="10000"/>
          </a:bodyPr>
          <a:lstStyle/>
          <a:p>
            <a:pPr marL="0" indent="0" algn="just">
              <a:buNone/>
            </a:pPr>
            <a:r>
              <a:rPr lang="es-ES" dirty="0"/>
              <a:t>La plataforma "Mundo Primaria" demuestra ser una herramienta efectiva para mejorar la comprensión de las matemáticas en niños de escuela. La combinación de elementos lúdicos, contenido educativo adaptativo y recompensas motiva a los niños a involucrarse activamente en el aprendizaje. Además, fomenta habilidades cognitivas esenciales y una actitud positiva hacia las matemáticas. Esta plataforma ejemplifica cómo la tecnología y la pedagogía innovadora pueden unirse para transformar la educación de manera positiva y significativa.</a:t>
            </a:r>
            <a:endParaRPr lang="en-US" dirty="0"/>
          </a:p>
          <a:p>
            <a:pPr marL="0" indent="0">
              <a:buNone/>
            </a:pPr>
            <a:endParaRPr lang="en-US" dirty="0"/>
          </a:p>
        </p:txBody>
      </p:sp>
    </p:spTree>
    <p:extLst>
      <p:ext uri="{BB962C8B-B14F-4D97-AF65-F5344CB8AC3E}">
        <p14:creationId xmlns:p14="http://schemas.microsoft.com/office/powerpoint/2010/main" val="114750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034" y="274321"/>
            <a:ext cx="4980689" cy="6204858"/>
          </a:xfrm>
          <a:prstGeom prst="rect">
            <a:avLst/>
          </a:prstGeom>
        </p:spPr>
      </p:pic>
    </p:spTree>
    <p:extLst>
      <p:ext uri="{BB962C8B-B14F-4D97-AF65-F5344CB8AC3E}">
        <p14:creationId xmlns:p14="http://schemas.microsoft.com/office/powerpoint/2010/main" val="189111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34640" y="1804739"/>
            <a:ext cx="6564938" cy="1754326"/>
          </a:xfrm>
          <a:prstGeom prst="rect">
            <a:avLst/>
          </a:prstGeom>
          <a:noFill/>
        </p:spPr>
        <p:txBody>
          <a:bodyPr wrap="square" lIns="91440" tIns="45720" rIns="91440" bIns="45720">
            <a:spAutoFit/>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MUCHAS GRACIAS </a:t>
            </a:r>
          </a:p>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POR SU ATENCIÓN</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Elipse 2"/>
          <p:cNvSpPr/>
          <p:nvPr/>
        </p:nvSpPr>
        <p:spPr>
          <a:xfrm>
            <a:off x="4572001" y="3657599"/>
            <a:ext cx="3108960" cy="2116183"/>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4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938" y="1306286"/>
            <a:ext cx="7751268" cy="4075667"/>
          </a:xfrm>
          <a:prstGeom prst="rect">
            <a:avLst/>
          </a:prstGeom>
        </p:spPr>
      </p:pic>
    </p:spTree>
    <p:extLst>
      <p:ext uri="{BB962C8B-B14F-4D97-AF65-F5344CB8AC3E}">
        <p14:creationId xmlns:p14="http://schemas.microsoft.com/office/powerpoint/2010/main" val="323745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Introducción</a:t>
            </a:r>
            <a:r>
              <a:rPr lang="en-US" dirty="0"/>
              <a:t/>
            </a:r>
            <a:br>
              <a:rPr lang="en-US" dirty="0"/>
            </a:br>
            <a:endParaRPr lang="en-US" dirty="0"/>
          </a:p>
        </p:txBody>
      </p:sp>
      <p:sp>
        <p:nvSpPr>
          <p:cNvPr id="3" name="Marcador de contenido 2"/>
          <p:cNvSpPr>
            <a:spLocks noGrp="1"/>
          </p:cNvSpPr>
          <p:nvPr>
            <p:ph idx="1"/>
          </p:nvPr>
        </p:nvSpPr>
        <p:spPr>
          <a:xfrm>
            <a:off x="1141413" y="1750424"/>
            <a:ext cx="9905999" cy="3540034"/>
          </a:xfrm>
        </p:spPr>
        <p:txBody>
          <a:bodyPr/>
          <a:lstStyle/>
          <a:p>
            <a:pPr algn="just"/>
            <a:r>
              <a:rPr lang="es-ES" dirty="0"/>
              <a:t>La educación ha evolucionado significativamente con la incorporación de la tecnología y enfoques pedagógicos innovadores. La plataforma "Mundo Primaria Gamificación" es un ejemplo destacado de cómo la gamificación se ha aplicado para mejorar la comprensión de las matemáticas en niños en edad escolar. Esta plataforma combina elementos lúdicos con contenido educativo, brindando una experiencia de aprendizaje enriquecedora y efectiva</a:t>
            </a:r>
            <a:r>
              <a:rPr lang="es-ES" dirty="0" smtClean="0"/>
              <a:t>.</a:t>
            </a:r>
            <a:endParaRPr lang="en-US" dirty="0"/>
          </a:p>
        </p:txBody>
      </p:sp>
    </p:spTree>
    <p:extLst>
      <p:ext uri="{BB962C8B-B14F-4D97-AF65-F5344CB8AC3E}">
        <p14:creationId xmlns:p14="http://schemas.microsoft.com/office/powerpoint/2010/main" val="174819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513" y="505635"/>
            <a:ext cx="6505303" cy="5600264"/>
          </a:xfrm>
          <a:prstGeom prst="rect">
            <a:avLst/>
          </a:prstGeom>
        </p:spPr>
      </p:pic>
    </p:spTree>
    <p:extLst>
      <p:ext uri="{BB962C8B-B14F-4D97-AF65-F5344CB8AC3E}">
        <p14:creationId xmlns:p14="http://schemas.microsoft.com/office/powerpoint/2010/main" val="128021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731520"/>
            <a:ext cx="9905998" cy="1365568"/>
          </a:xfrm>
        </p:spPr>
        <p:txBody>
          <a:bodyPr/>
          <a:lstStyle/>
          <a:p>
            <a:r>
              <a:rPr lang="es-ES" b="1" dirty="0"/>
              <a:t>Objetivo </a:t>
            </a:r>
            <a:endParaRPr lang="en-US" dirty="0"/>
          </a:p>
        </p:txBody>
      </p:sp>
      <p:sp>
        <p:nvSpPr>
          <p:cNvPr id="3" name="Marcador de contenido 2"/>
          <p:cNvSpPr>
            <a:spLocks noGrp="1"/>
          </p:cNvSpPr>
          <p:nvPr>
            <p:ph idx="1"/>
          </p:nvPr>
        </p:nvSpPr>
        <p:spPr>
          <a:xfrm>
            <a:off x="1141412" y="2249487"/>
            <a:ext cx="9905999" cy="2845027"/>
          </a:xfrm>
        </p:spPr>
        <p:txBody>
          <a:bodyPr/>
          <a:lstStyle/>
          <a:p>
            <a:pPr algn="just"/>
            <a:r>
              <a:rPr lang="es-ES" dirty="0"/>
              <a:t>El objetivo principal de la plataforma "Mundo Primaria" es mejorar la comprensión de los conceptos matemáticos en niños de escuela mediante la incorporación de juegos educativos y actividades interactivas. Además, busca fomentar el entusiasmo por las matemáticas y promover la resolución de problemas, la lógica y el razonamiento crítico</a:t>
            </a:r>
            <a:r>
              <a:rPr lang="es-ES" dirty="0" smtClean="0"/>
              <a:t>.</a:t>
            </a:r>
            <a:endParaRPr lang="en-US" dirty="0"/>
          </a:p>
        </p:txBody>
      </p:sp>
    </p:spTree>
    <p:extLst>
      <p:ext uri="{BB962C8B-B14F-4D97-AF65-F5344CB8AC3E}">
        <p14:creationId xmlns:p14="http://schemas.microsoft.com/office/powerpoint/2010/main" val="384564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055" y="1201783"/>
            <a:ext cx="9298819" cy="4859383"/>
          </a:xfrm>
          <a:prstGeom prst="rect">
            <a:avLst/>
          </a:prstGeom>
        </p:spPr>
      </p:pic>
    </p:spTree>
    <p:extLst>
      <p:ext uri="{BB962C8B-B14F-4D97-AF65-F5344CB8AC3E}">
        <p14:creationId xmlns:p14="http://schemas.microsoft.com/office/powerpoint/2010/main" val="22145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1014339"/>
          </a:xfrm>
        </p:spPr>
        <p:txBody>
          <a:bodyPr>
            <a:normAutofit/>
          </a:bodyPr>
          <a:lstStyle/>
          <a:p>
            <a:r>
              <a:rPr lang="es-ES" sz="2400" b="1" dirty="0"/>
              <a:t>Características de la </a:t>
            </a:r>
            <a:r>
              <a:rPr lang="es-ES" sz="2400" b="1" dirty="0" smtClean="0"/>
              <a:t>Plataforma</a:t>
            </a:r>
            <a:endParaRPr lang="en-US" sz="2400" dirty="0"/>
          </a:p>
        </p:txBody>
      </p:sp>
      <p:sp>
        <p:nvSpPr>
          <p:cNvPr id="3" name="Marcador de contenido 2"/>
          <p:cNvSpPr>
            <a:spLocks noGrp="1"/>
          </p:cNvSpPr>
          <p:nvPr>
            <p:ph idx="1"/>
          </p:nvPr>
        </p:nvSpPr>
        <p:spPr>
          <a:xfrm>
            <a:off x="1141412" y="1632857"/>
            <a:ext cx="9905999" cy="4158344"/>
          </a:xfrm>
        </p:spPr>
        <p:txBody>
          <a:bodyPr>
            <a:normAutofit fontScale="62500" lnSpcReduction="20000"/>
          </a:bodyPr>
          <a:lstStyle/>
          <a:p>
            <a:pPr algn="just"/>
            <a:r>
              <a:rPr lang="es-ES" sz="2500" b="1" dirty="0"/>
              <a:t>1.</a:t>
            </a:r>
            <a:r>
              <a:rPr lang="es-ES" sz="2500" dirty="0"/>
              <a:t> </a:t>
            </a:r>
            <a:r>
              <a:rPr lang="es-ES" sz="2500" b="1" dirty="0"/>
              <a:t>Contenido Educativo Adaptativo:</a:t>
            </a:r>
            <a:r>
              <a:rPr lang="es-ES" sz="2500" dirty="0"/>
              <a:t> La plataforma adapta el contenido a las habilidades y nivel de cada niño, brindando una experiencia personalizada y progresiva</a:t>
            </a:r>
            <a:r>
              <a:rPr lang="es-ES" sz="2500" dirty="0" smtClean="0"/>
              <a:t>.</a:t>
            </a:r>
            <a:endParaRPr lang="en-US" sz="2500" dirty="0"/>
          </a:p>
          <a:p>
            <a:pPr algn="just"/>
            <a:r>
              <a:rPr lang="es-ES" sz="2500" b="1" dirty="0"/>
              <a:t>2</a:t>
            </a:r>
            <a:r>
              <a:rPr lang="es-ES" sz="2500" dirty="0"/>
              <a:t>. </a:t>
            </a:r>
            <a:r>
              <a:rPr lang="es-ES" sz="2500" b="1" dirty="0"/>
              <a:t>Variedad de Juegos y Actividades:</a:t>
            </a:r>
            <a:r>
              <a:rPr lang="es-ES" sz="2500" dirty="0"/>
              <a:t> Ofrece una amplia gama de juegos y actividades que abarcan conceptos matemáticos desde los niveles iniciales hasta los más avanzados. Esto mantiene a los niños comprometidos y motivados</a:t>
            </a:r>
            <a:r>
              <a:rPr lang="es-ES" sz="2500" dirty="0" smtClean="0"/>
              <a:t>.</a:t>
            </a:r>
            <a:endParaRPr lang="en-US" sz="2500" dirty="0"/>
          </a:p>
          <a:p>
            <a:pPr algn="just"/>
            <a:r>
              <a:rPr lang="es-ES" sz="2500" b="1" dirty="0"/>
              <a:t>3.</a:t>
            </a:r>
            <a:r>
              <a:rPr lang="es-ES" sz="2500" dirty="0"/>
              <a:t> </a:t>
            </a:r>
            <a:r>
              <a:rPr lang="es-ES" sz="2500" b="1" dirty="0"/>
              <a:t>Narrativas Atractivas:</a:t>
            </a:r>
            <a:r>
              <a:rPr lang="es-ES" sz="2500" dirty="0"/>
              <a:t> Los juegos están envueltos en narrativas atractivas que hacen que los conceptos sean más accesibles y relevantes para los niños</a:t>
            </a:r>
            <a:r>
              <a:rPr lang="es-ES" sz="2500" dirty="0" smtClean="0"/>
              <a:t>.</a:t>
            </a:r>
            <a:endParaRPr lang="en-US" sz="2500" dirty="0"/>
          </a:p>
          <a:p>
            <a:pPr algn="just"/>
            <a:r>
              <a:rPr lang="es-ES" sz="2500" b="1" dirty="0"/>
              <a:t>4. Recompensas y Logros:</a:t>
            </a:r>
            <a:r>
              <a:rPr lang="es-ES" sz="2500" dirty="0"/>
              <a:t> La plataforma incorpora sistemas de recompensas, insignias y logros, lo que refuerza el progreso y crea una sensación de logro</a:t>
            </a:r>
            <a:r>
              <a:rPr lang="es-ES" sz="2500" dirty="0" smtClean="0"/>
              <a:t>.</a:t>
            </a:r>
            <a:endParaRPr lang="en-US" sz="2500" dirty="0"/>
          </a:p>
          <a:p>
            <a:pPr algn="just"/>
            <a:r>
              <a:rPr lang="es-ES" sz="2500" b="1" dirty="0"/>
              <a:t>5.</a:t>
            </a:r>
            <a:r>
              <a:rPr lang="es-ES" sz="2500" dirty="0"/>
              <a:t> </a:t>
            </a:r>
            <a:r>
              <a:rPr lang="es-ES" sz="2500" b="1" dirty="0"/>
              <a:t>Feedback Inmediato:</a:t>
            </a:r>
            <a:r>
              <a:rPr lang="es-ES" sz="2500" dirty="0"/>
              <a:t> Los niños reciben retroalimentación inmediata sobre su desempeño en los juegos, lo que les permite identificar áreas de mejora y reforzar los conceptos erróneos</a:t>
            </a:r>
            <a:r>
              <a:rPr lang="es-ES" sz="2500" dirty="0" smtClean="0"/>
              <a:t>.</a:t>
            </a:r>
            <a:endParaRPr lang="en-US" sz="2500" dirty="0"/>
          </a:p>
          <a:p>
            <a:pPr algn="just"/>
            <a:r>
              <a:rPr lang="es-ES" sz="2500" b="1" dirty="0"/>
              <a:t>6.</a:t>
            </a:r>
            <a:r>
              <a:rPr lang="es-ES" sz="2500" dirty="0"/>
              <a:t> </a:t>
            </a:r>
            <a:r>
              <a:rPr lang="es-ES" sz="2500" b="1" dirty="0"/>
              <a:t>Interacción Social:</a:t>
            </a:r>
            <a:r>
              <a:rPr lang="es-ES" sz="2500" dirty="0"/>
              <a:t> Los niños pueden interactuar con otros usuarios, lo que fomenta la colaboración y el aprendizaje social.</a:t>
            </a:r>
            <a:endParaRPr lang="en-US" sz="2500" dirty="0"/>
          </a:p>
          <a:p>
            <a:endParaRPr lang="en-US" dirty="0"/>
          </a:p>
        </p:txBody>
      </p:sp>
    </p:spTree>
    <p:extLst>
      <p:ext uri="{BB962C8B-B14F-4D97-AF65-F5344CB8AC3E}">
        <p14:creationId xmlns:p14="http://schemas.microsoft.com/office/powerpoint/2010/main" val="243320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969" y="926761"/>
            <a:ext cx="10058400" cy="5088274"/>
          </a:xfrm>
          <a:prstGeom prst="rect">
            <a:avLst/>
          </a:prstGeom>
        </p:spPr>
      </p:pic>
    </p:spTree>
    <p:extLst>
      <p:ext uri="{BB962C8B-B14F-4D97-AF65-F5344CB8AC3E}">
        <p14:creationId xmlns:p14="http://schemas.microsoft.com/office/powerpoint/2010/main" val="25606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Ventajas</a:t>
            </a:r>
            <a:endParaRPr lang="en-US" dirty="0"/>
          </a:p>
        </p:txBody>
      </p:sp>
      <p:sp>
        <p:nvSpPr>
          <p:cNvPr id="3" name="Marcador de contenido 2"/>
          <p:cNvSpPr>
            <a:spLocks noGrp="1"/>
          </p:cNvSpPr>
          <p:nvPr>
            <p:ph idx="1"/>
          </p:nvPr>
        </p:nvSpPr>
        <p:spPr>
          <a:xfrm>
            <a:off x="1141412" y="1698170"/>
            <a:ext cx="9905999" cy="4362995"/>
          </a:xfrm>
        </p:spPr>
        <p:txBody>
          <a:bodyPr>
            <a:normAutofit fontScale="25000" lnSpcReduction="20000"/>
          </a:bodyPr>
          <a:lstStyle/>
          <a:p>
            <a:endParaRPr lang="en-US" dirty="0"/>
          </a:p>
          <a:p>
            <a:pPr marL="0" indent="0" algn="just">
              <a:buNone/>
            </a:pPr>
            <a:r>
              <a:rPr lang="es-ES" sz="5600" b="1" dirty="0" smtClean="0"/>
              <a:t>1. Mayor </a:t>
            </a:r>
            <a:r>
              <a:rPr lang="es-ES" sz="5600" b="1" dirty="0"/>
              <a:t>Comprensión:</a:t>
            </a:r>
            <a:r>
              <a:rPr lang="es-ES" sz="5600" dirty="0"/>
              <a:t> La combinación de juegos y contenido educativo facilita una mejor comprensión y retención de los conceptos matemáticos.</a:t>
            </a:r>
            <a:endParaRPr lang="en-US" sz="5600" dirty="0"/>
          </a:p>
          <a:p>
            <a:pPr marL="0" indent="0" algn="just">
              <a:buNone/>
            </a:pPr>
            <a:r>
              <a:rPr lang="es-ES" sz="5600" dirty="0"/>
              <a:t> </a:t>
            </a:r>
            <a:endParaRPr lang="en-US" sz="5600" dirty="0"/>
          </a:p>
          <a:p>
            <a:pPr marL="0" indent="0" algn="just">
              <a:buNone/>
            </a:pPr>
            <a:r>
              <a:rPr lang="es-ES" sz="5600" b="1" dirty="0"/>
              <a:t>2. Motivación Intrínseca:</a:t>
            </a:r>
            <a:r>
              <a:rPr lang="es-ES" sz="5600" dirty="0"/>
              <a:t> Los elementos de juego y las recompensas intrínsecas mantienen a los niños motivados y comprometidos con el aprendizaje.</a:t>
            </a:r>
            <a:endParaRPr lang="en-US" sz="5600" dirty="0"/>
          </a:p>
          <a:p>
            <a:pPr marL="0" indent="0" algn="just">
              <a:buNone/>
            </a:pPr>
            <a:r>
              <a:rPr lang="es-ES" sz="5600" dirty="0"/>
              <a:t> </a:t>
            </a:r>
            <a:endParaRPr lang="en-US" sz="5600" dirty="0"/>
          </a:p>
          <a:p>
            <a:pPr marL="0" indent="0" algn="just">
              <a:buNone/>
            </a:pPr>
            <a:r>
              <a:rPr lang="es-ES" sz="5600" b="1" dirty="0"/>
              <a:t>3. Reducción del Estrés:</a:t>
            </a:r>
            <a:r>
              <a:rPr lang="es-ES" sz="5600" dirty="0"/>
              <a:t> La gamificación reduce la ansiedad asociada con las matemáticas, ya que los niños perciben el aprendizaje como una actividad divertida en lugar de un desafío intimidante.</a:t>
            </a:r>
            <a:endParaRPr lang="en-US" sz="5600" dirty="0"/>
          </a:p>
          <a:p>
            <a:pPr marL="0" indent="0" algn="just">
              <a:buNone/>
            </a:pPr>
            <a:r>
              <a:rPr lang="es-ES" sz="5600" dirty="0"/>
              <a:t> </a:t>
            </a:r>
            <a:endParaRPr lang="en-US" sz="5600" dirty="0"/>
          </a:p>
          <a:p>
            <a:pPr marL="0" indent="0" algn="just">
              <a:buNone/>
            </a:pPr>
            <a:r>
              <a:rPr lang="es-ES" sz="5600" b="1" dirty="0"/>
              <a:t>4. Desarrollo de Habilidades Cognitivas:</a:t>
            </a:r>
            <a:r>
              <a:rPr lang="es-ES" sz="5600" dirty="0"/>
              <a:t> Los juegos estimulan el pensamiento lógico, la resolución de problemas y el razonamiento crítico, contribuyendo al desarrollo cognitivo integral.</a:t>
            </a:r>
            <a:endParaRPr lang="en-US" sz="5600" dirty="0"/>
          </a:p>
          <a:p>
            <a:pPr marL="0" indent="0" algn="just">
              <a:buNone/>
            </a:pPr>
            <a:r>
              <a:rPr lang="es-ES" sz="5600" dirty="0"/>
              <a:t> </a:t>
            </a:r>
            <a:endParaRPr lang="en-US" sz="5600" dirty="0"/>
          </a:p>
          <a:p>
            <a:pPr marL="0" indent="0" algn="just">
              <a:buNone/>
            </a:pPr>
            <a:r>
              <a:rPr lang="es-ES" sz="5600" b="1" dirty="0"/>
              <a:t>5. Fomento del Autodidactismo</a:t>
            </a:r>
            <a:r>
              <a:rPr lang="es-ES" sz="5600" dirty="0"/>
              <a:t>: La plataforma fomenta la independencia y la autodirección en el aprendizaje, ya que los niños pueden explorar y practicar a su propio ritmo.</a:t>
            </a:r>
            <a:endParaRPr lang="en-US" sz="5600" dirty="0"/>
          </a:p>
          <a:p>
            <a:endParaRPr lang="en-US" dirty="0"/>
          </a:p>
        </p:txBody>
      </p:sp>
    </p:spTree>
    <p:extLst>
      <p:ext uri="{BB962C8B-B14F-4D97-AF65-F5344CB8AC3E}">
        <p14:creationId xmlns:p14="http://schemas.microsoft.com/office/powerpoint/2010/main" val="89363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anim calcmode="lin" valueType="num">
                                      <p:cBhvr>
                                        <p:cTn id="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anim calcmode="lin" valueType="num">
                                      <p:cBhvr>
                                        <p:cTn id="1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anim calcmode="lin" valueType="num">
                                      <p:cBhvr>
                                        <p:cTn id="22"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anim calcmode="lin" valueType="num">
                                      <p:cBhvr>
                                        <p:cTn id="29"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2000"/>
                                        <p:tgtEl>
                                          <p:spTgt spid="3">
                                            <p:txEl>
                                              <p:pRg st="5" end="5"/>
                                            </p:txEl>
                                          </p:spTgt>
                                        </p:tgtEl>
                                      </p:cBhvr>
                                    </p:animEffect>
                                    <p:anim calcmode="lin" valueType="num">
                                      <p:cBhvr>
                                        <p:cTn id="36"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anim calcmode="lin" valueType="num">
                                      <p:cBhvr>
                                        <p:cTn id="43"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2000"/>
                                        <p:tgtEl>
                                          <p:spTgt spid="3">
                                            <p:txEl>
                                              <p:pRg st="7" end="7"/>
                                            </p:txEl>
                                          </p:spTgt>
                                        </p:tgtEl>
                                      </p:cBhvr>
                                    </p:animEffect>
                                    <p:anim calcmode="lin" valueType="num">
                                      <p:cBhvr>
                                        <p:cTn id="50"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2000"/>
                                        <p:tgtEl>
                                          <p:spTgt spid="3">
                                            <p:txEl>
                                              <p:pRg st="8" end="8"/>
                                            </p:txEl>
                                          </p:spTgt>
                                        </p:tgtEl>
                                      </p:cBhvr>
                                    </p:animEffect>
                                    <p:anim calcmode="lin" valueType="num">
                                      <p:cBhvr>
                                        <p:cTn id="57"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58"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2000"/>
                                        <p:tgtEl>
                                          <p:spTgt spid="3">
                                            <p:txEl>
                                              <p:pRg st="9" end="9"/>
                                            </p:txEl>
                                          </p:spTgt>
                                        </p:tgtEl>
                                      </p:cBhvr>
                                    </p:animEffect>
                                    <p:anim calcmode="lin" valueType="num">
                                      <p:cBhvr>
                                        <p:cTn id="64"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65" dur="20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30</TotalTime>
  <Words>411</Words>
  <Application>Microsoft Office PowerPoint</Application>
  <PresentationFormat>Panorámica</PresentationFormat>
  <Paragraphs>26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Tw Cen MT</vt:lpstr>
      <vt:lpstr>Circuito</vt:lpstr>
      <vt:lpstr>Presentación de PowerPoint</vt:lpstr>
      <vt:lpstr>Presentación de PowerPoint</vt:lpstr>
      <vt:lpstr>Introducción </vt:lpstr>
      <vt:lpstr>Presentación de PowerPoint</vt:lpstr>
      <vt:lpstr>Objetivo </vt:lpstr>
      <vt:lpstr>Presentación de PowerPoint</vt:lpstr>
      <vt:lpstr>Características de la Plataforma</vt:lpstr>
      <vt:lpstr>Presentación de PowerPoint</vt:lpstr>
      <vt:lpstr>Ventajas</vt:lpstr>
      <vt:lpstr>Conclusiones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3</cp:revision>
  <dcterms:created xsi:type="dcterms:W3CDTF">2023-08-21T00:34:05Z</dcterms:created>
  <dcterms:modified xsi:type="dcterms:W3CDTF">2023-08-21T01:04:42Z</dcterms:modified>
</cp:coreProperties>
</file>