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94" r:id="rId5"/>
    <p:sldId id="295" r:id="rId6"/>
    <p:sldId id="299" r:id="rId7"/>
    <p:sldId id="300" r:id="rId8"/>
    <p:sldId id="301" r:id="rId9"/>
    <p:sldId id="302" r:id="rId10"/>
    <p:sldId id="303" r:id="rId11"/>
    <p:sldId id="304" r:id="rId12"/>
    <p:sldId id="305" r:id="rId13"/>
    <p:sldId id="306" r:id="rId14"/>
    <p:sldId id="307" r:id="rId15"/>
    <p:sldId id="308" r:id="rId16"/>
    <p:sldId id="309" r:id="rId17"/>
    <p:sldId id="310" r:id="rId18"/>
  </p:sldIdLst>
  <p:sldSz cx="9144000" cy="5143500" type="screen16x9"/>
  <p:notesSz cx="6858000" cy="9144000"/>
  <p:embeddedFontLst>
    <p:embeddedFont>
      <p:font typeface="Alfa Slab One" panose="020B0604020202020204" charset="0"/>
      <p:regular r:id="rId20"/>
    </p:embeddedFont>
    <p:embeddedFont>
      <p:font typeface="Proxima Nov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91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91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30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2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731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95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26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79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50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50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695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68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76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Bảo mật</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JSON Web Token (JWT) là một cách nhỏ gọn và an toàn để truyền dữ liệu giữa hai bên. Thông tin có thể được tin cậy vì nó được ký số.</a:t>
            </a: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7" name="Picture 6">
            <a:extLst>
              <a:ext uri="{FF2B5EF4-FFF2-40B4-BE49-F238E27FC236}">
                <a16:creationId xmlns:a16="http://schemas.microsoft.com/office/drawing/2014/main" id="{8EBC4B7C-F015-BEBB-A07C-5984E521192E}"/>
              </a:ext>
            </a:extLst>
          </p:cNvPr>
          <p:cNvPicPr>
            <a:picLocks noChangeAspect="1"/>
          </p:cNvPicPr>
          <p:nvPr/>
        </p:nvPicPr>
        <p:blipFill>
          <a:blip r:embed="rId3"/>
          <a:stretch>
            <a:fillRect/>
          </a:stretch>
        </p:blipFill>
        <p:spPr>
          <a:xfrm>
            <a:off x="1915391" y="1959986"/>
            <a:ext cx="5313218" cy="2796255"/>
          </a:xfrm>
          <a:prstGeom prst="rect">
            <a:avLst/>
          </a:prstGeom>
        </p:spPr>
      </p:pic>
    </p:spTree>
    <p:extLst>
      <p:ext uri="{BB962C8B-B14F-4D97-AF65-F5344CB8AC3E}">
        <p14:creationId xmlns:p14="http://schemas.microsoft.com/office/powerpoint/2010/main" val="265546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Cấu trúc của JWT: bao gồm 3 thành phần tách biệt bởi dấu .</a:t>
            </a:r>
          </a:p>
          <a:p>
            <a:pPr lvl="1" indent="-342900" algn="just">
              <a:buSzPts val="1800"/>
              <a:buChar char="●"/>
            </a:pPr>
            <a:r>
              <a:rPr lang="vi-VN"/>
              <a:t>Header</a:t>
            </a:r>
          </a:p>
          <a:p>
            <a:pPr lvl="1" indent="-342900" algn="just">
              <a:buSzPts val="1800"/>
              <a:buChar char="●"/>
            </a:pPr>
            <a:r>
              <a:rPr lang="vi-VN"/>
              <a:t>Payload</a:t>
            </a:r>
          </a:p>
          <a:p>
            <a:pPr lvl="1" indent="-342900" algn="just">
              <a:buSzPts val="1800"/>
              <a:buChar char="●"/>
            </a:pPr>
            <a:r>
              <a:rPr lang="vi-VN"/>
              <a:t>Signature</a:t>
            </a:r>
          </a:p>
          <a:p>
            <a:pPr algn="just"/>
            <a:r>
              <a:rPr lang="vi-VN"/>
              <a:t>Ví dụ: hhhh.pppppp.ssssssss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spTree>
    <p:extLst>
      <p:ext uri="{BB962C8B-B14F-4D97-AF65-F5344CB8AC3E}">
        <p14:creationId xmlns:p14="http://schemas.microsoft.com/office/powerpoint/2010/main" val="54153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Ví dụ: hhhh.pppppp.ssssssss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3" name="Picture 2">
            <a:extLst>
              <a:ext uri="{FF2B5EF4-FFF2-40B4-BE49-F238E27FC236}">
                <a16:creationId xmlns:a16="http://schemas.microsoft.com/office/drawing/2014/main" id="{0F3D5136-BFF4-584C-21DA-BE04294FAAFD}"/>
              </a:ext>
            </a:extLst>
          </p:cNvPr>
          <p:cNvPicPr>
            <a:picLocks noChangeAspect="1"/>
          </p:cNvPicPr>
          <p:nvPr/>
        </p:nvPicPr>
        <p:blipFill>
          <a:blip r:embed="rId3"/>
          <a:stretch>
            <a:fillRect/>
          </a:stretch>
        </p:blipFill>
        <p:spPr>
          <a:xfrm>
            <a:off x="810490" y="1239133"/>
            <a:ext cx="6747164" cy="3639435"/>
          </a:xfrm>
          <a:prstGeom prst="rect">
            <a:avLst/>
          </a:prstGeom>
        </p:spPr>
      </p:pic>
    </p:spTree>
    <p:extLst>
      <p:ext uri="{BB962C8B-B14F-4D97-AF65-F5344CB8AC3E}">
        <p14:creationId xmlns:p14="http://schemas.microsoft.com/office/powerpoint/2010/main" val="39657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Được dùng khi nào?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4" name="Picture 3">
            <a:extLst>
              <a:ext uri="{FF2B5EF4-FFF2-40B4-BE49-F238E27FC236}">
                <a16:creationId xmlns:a16="http://schemas.microsoft.com/office/drawing/2014/main" id="{1DA78046-78EE-D57A-E150-6BAFFC86F78A}"/>
              </a:ext>
            </a:extLst>
          </p:cNvPr>
          <p:cNvPicPr>
            <a:picLocks noChangeAspect="1"/>
          </p:cNvPicPr>
          <p:nvPr/>
        </p:nvPicPr>
        <p:blipFill>
          <a:blip r:embed="rId3"/>
          <a:stretch>
            <a:fillRect/>
          </a:stretch>
        </p:blipFill>
        <p:spPr>
          <a:xfrm>
            <a:off x="958301" y="1523343"/>
            <a:ext cx="7227398" cy="2329449"/>
          </a:xfrm>
          <a:prstGeom prst="rect">
            <a:avLst/>
          </a:prstGeom>
        </p:spPr>
      </p:pic>
    </p:spTree>
    <p:extLst>
      <p:ext uri="{BB962C8B-B14F-4D97-AF65-F5344CB8AC3E}">
        <p14:creationId xmlns:p14="http://schemas.microsoft.com/office/powerpoint/2010/main" val="162173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Là quá trình xác thực người dùng bằng cách hiển thị một trang HTML tùy chỉnh để thu thập thông tin đăng nhập và chuyển hướng trách nhiệm xác thực cho ứng dụng web thu thập dữ liệu biểu mẫu.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pic>
        <p:nvPicPr>
          <p:cNvPr id="3" name="Picture 2">
            <a:extLst>
              <a:ext uri="{FF2B5EF4-FFF2-40B4-BE49-F238E27FC236}">
                <a16:creationId xmlns:a16="http://schemas.microsoft.com/office/drawing/2014/main" id="{E28AA783-C620-FD7D-ECDB-7C3509592838}"/>
              </a:ext>
            </a:extLst>
          </p:cNvPr>
          <p:cNvPicPr>
            <a:picLocks noChangeAspect="1"/>
          </p:cNvPicPr>
          <p:nvPr/>
        </p:nvPicPr>
        <p:blipFill>
          <a:blip r:embed="rId3"/>
          <a:stretch>
            <a:fillRect/>
          </a:stretch>
        </p:blipFill>
        <p:spPr>
          <a:xfrm>
            <a:off x="1908463" y="2196742"/>
            <a:ext cx="5327073" cy="2792308"/>
          </a:xfrm>
          <a:prstGeom prst="rect">
            <a:avLst/>
          </a:prstGeom>
        </p:spPr>
      </p:pic>
    </p:spTree>
    <p:extLst>
      <p:ext uri="{BB962C8B-B14F-4D97-AF65-F5344CB8AC3E}">
        <p14:creationId xmlns:p14="http://schemas.microsoft.com/office/powerpoint/2010/main" val="288805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Là quá trình xác thực người dùng bằng cách hiển thị một trang HTML tùy chỉnh để thu thập thông tin đăng nhập và chuyển hướng trách nhiệm xác thực cho ứng dụng web thu thập dữ liệu biểu mẫu.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pic>
        <p:nvPicPr>
          <p:cNvPr id="4" name="Picture 3">
            <a:extLst>
              <a:ext uri="{FF2B5EF4-FFF2-40B4-BE49-F238E27FC236}">
                <a16:creationId xmlns:a16="http://schemas.microsoft.com/office/drawing/2014/main" id="{A67EA82A-B869-6FD1-1B29-9A149B0BF586}"/>
              </a:ext>
            </a:extLst>
          </p:cNvPr>
          <p:cNvPicPr>
            <a:picLocks noChangeAspect="1"/>
          </p:cNvPicPr>
          <p:nvPr/>
        </p:nvPicPr>
        <p:blipFill>
          <a:blip r:embed="rId3"/>
          <a:stretch>
            <a:fillRect/>
          </a:stretch>
        </p:blipFill>
        <p:spPr>
          <a:xfrm>
            <a:off x="1846118" y="2313044"/>
            <a:ext cx="5451764" cy="2830456"/>
          </a:xfrm>
          <a:prstGeom prst="rect">
            <a:avLst/>
          </a:prstGeom>
        </p:spPr>
      </p:pic>
    </p:spTree>
    <p:extLst>
      <p:ext uri="{BB962C8B-B14F-4D97-AF65-F5344CB8AC3E}">
        <p14:creationId xmlns:p14="http://schemas.microsoft.com/office/powerpoint/2010/main" val="367531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Forms Auth</a:t>
            </a:r>
          </a:p>
          <a:p>
            <a:pPr lvl="1" algn="just">
              <a:buFont typeface="Arial" panose="020B0604020202020204" pitchFamily="34" charset="0"/>
              <a:buChar char="•"/>
            </a:pPr>
            <a:r>
              <a:rPr lang="vi-VN" sz="1600"/>
              <a:t>Ứng dụng chịu trách nhiệm xử lý dữ liệu biểu mẫu và thực hiện giai đoạn phân quyền thực tế.</a:t>
            </a:r>
          </a:p>
          <a:p>
            <a:pPr lvl="1" algn="just">
              <a:buFont typeface="Arial" panose="020B0604020202020204" pitchFamily="34" charset="0"/>
              <a:buChar char="•"/>
            </a:pPr>
            <a:r>
              <a:rPr lang="vi-VN" sz="1600"/>
              <a:t>Đây là hình thức xác thực phổ biến nhất, rất phù hợp với các ứng dụng độc lập.</a:t>
            </a:r>
          </a:p>
          <a:p>
            <a:pPr lvl="1" algn="just">
              <a:buFont typeface="Arial" panose="020B0604020202020204" pitchFamily="34" charset="0"/>
              <a:buChar char="•"/>
            </a:pPr>
            <a:r>
              <a:rPr lang="vi-VN" sz="1600"/>
              <a:t>Thông tin đăng nhập của người dùng được chuyển rõ ràng tới ứng dụng web, vì vậy hãy sử dụng SSL để giữ chúng an toàn khi chuyển tiếp.</a:t>
            </a:r>
          </a:p>
          <a:p>
            <a:pPr lvl="1" algn="just">
              <a:buFont typeface="Arial" panose="020B0604020202020204" pitchFamily="34" charset="0"/>
              <a:buChar char="•"/>
            </a:pPr>
            <a:r>
              <a:rPr lang="vi-VN" sz="1600"/>
              <a:t>Kỹ thuật này vốn có thể lừa đảo được, vì vậy hãy sử dụng SSL và chứng chỉ từ các tổ chức đáng tin cậy.</a:t>
            </a:r>
          </a:p>
          <a:p>
            <a:pPr lvl="1" algn="just">
              <a:buFont typeface="Arial" panose="020B0604020202020204" pitchFamily="34" charset="0"/>
              <a:buChar char="•"/>
            </a:pPr>
            <a:r>
              <a:rPr lang="vi-VN" sz="1600"/>
              <a:t>Không phù hợp với các điểm cuối REST công khai được cung cấp cho ứng dụng hoặc khách hàng của bên thứ ba.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spTree>
    <p:extLst>
      <p:ext uri="{BB962C8B-B14F-4D97-AF65-F5344CB8AC3E}">
        <p14:creationId xmlns:p14="http://schemas.microsoft.com/office/powerpoint/2010/main" val="412927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Trong ngữ cảnh của HTTP, xác thực cơ bản là quá trình trình duyệt yêu cầu tên người dùng và mật khẩu khi đưa ra yêu cầu để xác thực người dùng</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Authentication</a:t>
            </a:r>
            <a:endParaRPr/>
          </a:p>
        </p:txBody>
      </p:sp>
      <p:pic>
        <p:nvPicPr>
          <p:cNvPr id="3" name="Picture 2">
            <a:extLst>
              <a:ext uri="{FF2B5EF4-FFF2-40B4-BE49-F238E27FC236}">
                <a16:creationId xmlns:a16="http://schemas.microsoft.com/office/drawing/2014/main" id="{77E12BC5-6448-FB94-4ED7-1447973D819D}"/>
              </a:ext>
            </a:extLst>
          </p:cNvPr>
          <p:cNvPicPr>
            <a:picLocks noChangeAspect="1"/>
          </p:cNvPicPr>
          <p:nvPr/>
        </p:nvPicPr>
        <p:blipFill>
          <a:blip r:embed="rId3"/>
          <a:stretch>
            <a:fillRect/>
          </a:stretch>
        </p:blipFill>
        <p:spPr>
          <a:xfrm>
            <a:off x="1783392" y="1934633"/>
            <a:ext cx="5577215" cy="2763842"/>
          </a:xfrm>
          <a:prstGeom prst="rect">
            <a:avLst/>
          </a:prstGeom>
        </p:spPr>
      </p:pic>
    </p:spTree>
    <p:extLst>
      <p:ext uri="{BB962C8B-B14F-4D97-AF65-F5344CB8AC3E}">
        <p14:creationId xmlns:p14="http://schemas.microsoft.com/office/powerpoint/2010/main" val="133488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các khái niệm có liên quan về nền tảng bảo mật trong ứng dụng Spring Boot</a:t>
            </a:r>
          </a:p>
          <a:p>
            <a:pPr marL="457200" lvl="0" indent="-342900" algn="just" rtl="0">
              <a:spcBef>
                <a:spcPts val="0"/>
              </a:spcBef>
              <a:spcAft>
                <a:spcPts val="0"/>
              </a:spcAft>
              <a:buSzPts val="1800"/>
              <a:buChar char="●"/>
            </a:pPr>
            <a:r>
              <a:rPr lang="vi-VN" b="1"/>
              <a:t>Biết triển khai</a:t>
            </a:r>
            <a:r>
              <a:rPr lang="vi-VN"/>
              <a:t> các cách thức bảo mật khác nhau cho ứng dụng Spring Boot</a:t>
            </a:r>
          </a:p>
          <a:p>
            <a:pPr marL="457200" lvl="0" indent="-342900" algn="just" rtl="0">
              <a:spcBef>
                <a:spcPts val="0"/>
              </a:spcBef>
              <a:spcAft>
                <a:spcPts val="0"/>
              </a:spcAft>
              <a:buSzPts val="1800"/>
              <a:buChar char="●"/>
            </a:pPr>
            <a:r>
              <a:rPr lang="vi-VN" b="1"/>
              <a:t>Áp dụng </a:t>
            </a:r>
            <a:r>
              <a:rPr lang="vi-VN"/>
              <a:t>thành thạo kỹ thuật bảo mật cho Bài toán đặt ra.</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về Spring Security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a:t>Spring Framework vs. Spring Boot vs. Spring Security</a:t>
            </a:r>
            <a:endParaRPr lang="vi-VN"/>
          </a:p>
          <a:p>
            <a:pPr lvl="1" indent="-342900" algn="just">
              <a:buSzPts val="1800"/>
              <a:buChar char="●"/>
            </a:pPr>
            <a:r>
              <a:rPr lang="vi-VN" sz="1600" b="1"/>
              <a:t>Spring Framework </a:t>
            </a:r>
            <a:r>
              <a:rPr lang="vi-VN" sz="1600"/>
              <a:t>là một nền tảng Java cung cấp hỗ trợ cơ sở hạ tầng toàn diện để phát triển các ứng dụng Java.</a:t>
            </a:r>
          </a:p>
          <a:p>
            <a:pPr lvl="1" indent="-342900" algn="just">
              <a:buSzPts val="1800"/>
              <a:buChar char="●"/>
            </a:pPr>
            <a:r>
              <a:rPr lang="vi-VN" sz="1600" b="1"/>
              <a:t>Spring Boot </a:t>
            </a:r>
            <a:r>
              <a:rPr lang="vi-VN" sz="1600"/>
              <a:t>dựa trên Spring Framework, cung cấp các tính năng tự động cấu hình cho các ứng dụng Spring và được thiết kế để giúp ứng dụng khởi động và chạy nhanh nhất có thể.</a:t>
            </a:r>
          </a:p>
          <a:p>
            <a:pPr lvl="1" indent="-342900" algn="just">
              <a:buSzPts val="1800"/>
              <a:buChar char="●"/>
            </a:pPr>
            <a:r>
              <a:rPr lang="vi-VN" sz="1600" b="1"/>
              <a:t>Spring Security </a:t>
            </a:r>
            <a:r>
              <a:rPr lang="vi-VN" sz="1600"/>
              <a:t>cung cấp các dịch vụ bảo mật toàn diện cho các ứng dụng phần mềm dựa trên Java EE. Có một sự nhấn mạnh đặc biệt vào việc hỗ trợ các dự án được xây dựng bằng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8891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US"/>
              <a:t>Spring Security là một </a:t>
            </a:r>
            <a:r>
              <a:rPr lang="vi-VN"/>
              <a:t>framework</a:t>
            </a:r>
            <a:r>
              <a:rPr lang="en-US"/>
              <a:t> tập trung vào việc cung cấp cả xác thực và </a:t>
            </a:r>
            <a:r>
              <a:rPr lang="vi-VN"/>
              <a:t>phân</a:t>
            </a:r>
            <a:r>
              <a:rPr lang="en-US"/>
              <a:t> quyền (hoặc "kiểm soát truy cập") cho ứng dụng web Java và</a:t>
            </a:r>
            <a:r>
              <a:rPr lang="vi-VN"/>
              <a:t> SOAP/RESTful webservice</a:t>
            </a:r>
          </a:p>
          <a:p>
            <a:pPr marL="457200" lvl="0" indent="-342900" algn="just" rtl="0">
              <a:spcBef>
                <a:spcPts val="0"/>
              </a:spcBef>
              <a:spcAft>
                <a:spcPts val="0"/>
              </a:spcAft>
              <a:buSzPts val="1800"/>
              <a:buChar char="●"/>
            </a:pPr>
            <a:r>
              <a:rPr lang="vi-VN"/>
              <a:t>Spring Security hiện hỗ trợ tích hợp với tất cả các các công nghệ sau:</a:t>
            </a:r>
          </a:p>
          <a:p>
            <a:pPr lvl="1" indent="-342900" algn="just">
              <a:buSzPts val="1800"/>
              <a:buChar char="●"/>
            </a:pPr>
            <a:r>
              <a:rPr lang="vi-VN"/>
              <a:t>HTTP basic access authentication</a:t>
            </a:r>
          </a:p>
          <a:p>
            <a:pPr lvl="1" indent="-342900" algn="just">
              <a:buSzPts val="1800"/>
              <a:buChar char="●"/>
            </a:pPr>
            <a:r>
              <a:rPr lang="vi-VN"/>
              <a:t>LDAP system</a:t>
            </a:r>
          </a:p>
          <a:p>
            <a:pPr lvl="1" indent="-342900" algn="just">
              <a:buSzPts val="1800"/>
              <a:buChar char="●"/>
            </a:pPr>
            <a:r>
              <a:rPr lang="vi-VN"/>
              <a:t>OpenID identity providers</a:t>
            </a:r>
          </a:p>
          <a:p>
            <a:pPr lvl="1" indent="-342900" algn="just">
              <a:buSzPts val="1800"/>
              <a:buChar char="●"/>
            </a:pPr>
            <a:r>
              <a:rPr lang="vi-VN"/>
              <a:t>JAAS API</a:t>
            </a:r>
          </a:p>
          <a:p>
            <a:pPr lvl="1" indent="-342900" algn="just">
              <a:buSzPts val="1800"/>
              <a:buChar char="●"/>
            </a:pPr>
            <a:r>
              <a:rPr lang="vi-VN"/>
              <a:t>CAS Server</a:t>
            </a:r>
          </a:p>
          <a:p>
            <a:pPr lvl="1" indent="-342900" algn="just">
              <a:buSzPts val="1800"/>
              <a:buChar char="●"/>
            </a:pPr>
            <a:r>
              <a:rPr lang="vi-VN"/>
              <a:t>ESB Platform</a:t>
            </a:r>
          </a:p>
          <a:p>
            <a:pPr lvl="1" indent="-342900" algn="just">
              <a:buSzPts val="1800"/>
              <a:buChar char="●"/>
            </a:pPr>
            <a:r>
              <a:rPr lang="vi-VN"/>
              <a:t>Tùy chỉnh chứng thực của riêng Bạn</a:t>
            </a:r>
          </a:p>
          <a:p>
            <a:pPr algn="just"/>
            <a:r>
              <a:rPr lang="vi-VN"/>
              <a:t>Nó được xây dựng trên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333115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Authentication: trả lời câu hỏi: Ai đang đăng nhập?</a:t>
            </a:r>
          </a:p>
          <a:p>
            <a:pPr marL="457200" lvl="0" indent="-342900" algn="just" rtl="0">
              <a:spcBef>
                <a:spcPts val="0"/>
              </a:spcBef>
              <a:spcAft>
                <a:spcPts val="0"/>
              </a:spcAft>
              <a:buSzPts val="1800"/>
              <a:buChar char="●"/>
            </a:pPr>
            <a:r>
              <a:rPr lang="vi-VN"/>
              <a:t>Authorization: trả lời câu hỏi: Những gì được phép làm?</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pic>
        <p:nvPicPr>
          <p:cNvPr id="3" name="Picture 2">
            <a:extLst>
              <a:ext uri="{FF2B5EF4-FFF2-40B4-BE49-F238E27FC236}">
                <a16:creationId xmlns:a16="http://schemas.microsoft.com/office/drawing/2014/main" id="{1A585978-0115-0C37-3596-EE5D1992D1C3}"/>
              </a:ext>
            </a:extLst>
          </p:cNvPr>
          <p:cNvPicPr>
            <a:picLocks noChangeAspect="1"/>
          </p:cNvPicPr>
          <p:nvPr/>
        </p:nvPicPr>
        <p:blipFill>
          <a:blip r:embed="rId3"/>
          <a:stretch>
            <a:fillRect/>
          </a:stretch>
        </p:blipFill>
        <p:spPr>
          <a:xfrm>
            <a:off x="1472045" y="2000110"/>
            <a:ext cx="6199909" cy="2229858"/>
          </a:xfrm>
          <a:prstGeom prst="rect">
            <a:avLst/>
          </a:prstGeom>
        </p:spPr>
      </p:pic>
    </p:spTree>
    <p:extLst>
      <p:ext uri="{BB962C8B-B14F-4D97-AF65-F5344CB8AC3E}">
        <p14:creationId xmlns:p14="http://schemas.microsoft.com/office/powerpoint/2010/main" val="7271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Authentication: phương thức xử lý</a:t>
            </a:r>
          </a:p>
          <a:p>
            <a:pPr lvl="1" indent="-342900" algn="just">
              <a:buSzPts val="1800"/>
              <a:buChar char="●"/>
            </a:pPr>
            <a:r>
              <a:rPr lang="vi-VN" sz="1600"/>
              <a:t>HTTP Authentication</a:t>
            </a:r>
          </a:p>
          <a:p>
            <a:pPr lvl="1" indent="-342900" algn="just">
              <a:buSzPts val="1800"/>
              <a:buChar char="●"/>
            </a:pPr>
            <a:r>
              <a:rPr lang="vi-VN" sz="1600"/>
              <a:t>FORM Authentication</a:t>
            </a:r>
          </a:p>
          <a:p>
            <a:pPr lvl="1" indent="-342900" algn="just">
              <a:buSzPts val="1800"/>
              <a:buChar char="●"/>
            </a:pPr>
            <a:r>
              <a:rPr lang="vi-VN" sz="1600"/>
              <a:t>Certificate</a:t>
            </a:r>
          </a:p>
          <a:p>
            <a:pPr lvl="1" indent="-342900" algn="just">
              <a:buSzPts val="1800"/>
              <a:buChar char="●"/>
            </a:pPr>
            <a:r>
              <a:rPr lang="vi-VN" sz="1600"/>
              <a:t>Tokens</a:t>
            </a:r>
          </a:p>
          <a:p>
            <a:pPr marL="457200" lvl="0" indent="-342900" algn="just" rtl="0">
              <a:spcBef>
                <a:spcPts val="0"/>
              </a:spcBef>
              <a:spcAft>
                <a:spcPts val="0"/>
              </a:spcAft>
              <a:buSzPts val="1800"/>
              <a:buChar char="●"/>
            </a:pPr>
            <a:r>
              <a:rPr lang="vi-VN"/>
              <a:t>Authorization: trả lời câu hỏi: phương thức xử lý</a:t>
            </a:r>
          </a:p>
          <a:p>
            <a:pPr lvl="1" indent="-342900" algn="just">
              <a:buSzPts val="1800"/>
              <a:buChar char="●"/>
            </a:pPr>
            <a:r>
              <a:rPr lang="vi-VN" sz="1600"/>
              <a:t>Privileges/Authorities</a:t>
            </a:r>
          </a:p>
          <a:p>
            <a:pPr lvl="1" indent="-342900" algn="just">
              <a:buSzPts val="1800"/>
              <a:buChar char="●"/>
            </a:pPr>
            <a:r>
              <a:rPr lang="vi-VN" sz="1600"/>
              <a:t>Roles</a:t>
            </a:r>
          </a:p>
          <a:p>
            <a:pPr lvl="1" indent="-342900" algn="just">
              <a:buSzPts val="1800"/>
              <a:buChar char="●"/>
            </a:pPr>
            <a:endParaRPr lang="vi-VN"/>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35366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Authorities và Roles:</a:t>
            </a:r>
          </a:p>
          <a:p>
            <a:pPr lvl="1" indent="-342900" algn="just">
              <a:buSzPts val="1800"/>
              <a:buChar char="●"/>
            </a:pPr>
            <a:r>
              <a:rPr lang="vi-VN"/>
              <a:t>Trong Spring Security, quyền được cấp và vai trò là hình thức thể hiện đặc quyền được cấp cho Người dùng đã xác thực.</a:t>
            </a:r>
          </a:p>
          <a:p>
            <a:pPr lvl="1" indent="-342900" algn="just">
              <a:buSzPts val="1800"/>
              <a:buChar char="●"/>
            </a:pPr>
            <a:r>
              <a:rPr lang="vi-VN"/>
              <a:t>Chúng ta biểu diễn chúng bằng những tên rõ nghĩa như:</a:t>
            </a:r>
          </a:p>
          <a:p>
            <a:pPr lvl="1" indent="-342900" algn="just">
              <a:buSzPts val="1800"/>
              <a:buChar char="●"/>
            </a:pPr>
            <a:endParaRPr lang="vi-VN"/>
          </a:p>
          <a:p>
            <a:pPr marL="457200" lvl="0" indent="-342900" algn="just" rtl="0">
              <a:spcBef>
                <a:spcPts val="0"/>
              </a:spcBef>
              <a:spcAft>
                <a:spcPts val="0"/>
              </a:spcAft>
              <a:buSzPts val="1800"/>
              <a:buChar char="●"/>
            </a:pPr>
            <a:endParaRPr lang="vi-VN"/>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
        <p:nvSpPr>
          <p:cNvPr id="2" name="TextBox 1">
            <a:extLst>
              <a:ext uri="{FF2B5EF4-FFF2-40B4-BE49-F238E27FC236}">
                <a16:creationId xmlns:a16="http://schemas.microsoft.com/office/drawing/2014/main" id="{65ADA0FC-5852-48F0-05BC-C3FE4A1A55E9}"/>
              </a:ext>
            </a:extLst>
          </p:cNvPr>
          <p:cNvSpPr txBox="1"/>
          <p:nvPr/>
        </p:nvSpPr>
        <p:spPr>
          <a:xfrm>
            <a:off x="1177636" y="2571750"/>
            <a:ext cx="3082637" cy="1669688"/>
          </a:xfrm>
          <a:prstGeom prst="rect">
            <a:avLst/>
          </a:prstGeom>
          <a:noFill/>
        </p:spPr>
        <p:txBody>
          <a:bodyPr wrap="square" rtlCol="0">
            <a:spAutoFit/>
          </a:bodyPr>
          <a:lstStyle/>
          <a:p>
            <a:pPr marL="114300">
              <a:lnSpc>
                <a:spcPct val="115000"/>
              </a:lnSpc>
              <a:buClr>
                <a:schemeClr val="dk2"/>
              </a:buClr>
              <a:buSzPts val="1800"/>
            </a:pPr>
            <a:r>
              <a:rPr lang="vi-VN" sz="1800" b="1">
                <a:solidFill>
                  <a:schemeClr val="dk2"/>
                </a:solidFill>
                <a:latin typeface="Proxi ma Nova"/>
                <a:sym typeface="Proxima Nova"/>
              </a:rPr>
              <a:t>Granted Authorities</a:t>
            </a:r>
          </a:p>
          <a:p>
            <a:pPr marL="114300">
              <a:lnSpc>
                <a:spcPct val="115000"/>
              </a:lnSpc>
              <a:buClr>
                <a:schemeClr val="dk2"/>
              </a:buClr>
              <a:buSzPts val="1800"/>
            </a:pPr>
            <a:r>
              <a:rPr lang="vi-VN" sz="1800">
                <a:solidFill>
                  <a:schemeClr val="dk2"/>
                </a:solidFill>
                <a:latin typeface="Proxi ma Nova"/>
                <a:sym typeface="Proxima Nova"/>
              </a:rPr>
              <a:t>READ_PROFILE</a:t>
            </a:r>
          </a:p>
          <a:p>
            <a:pPr marL="114300">
              <a:lnSpc>
                <a:spcPct val="115000"/>
              </a:lnSpc>
              <a:buClr>
                <a:schemeClr val="dk2"/>
              </a:buClr>
              <a:buSzPts val="1800"/>
            </a:pPr>
            <a:r>
              <a:rPr lang="vi-VN" sz="1800">
                <a:solidFill>
                  <a:schemeClr val="dk2"/>
                </a:solidFill>
                <a:latin typeface="Proxi ma Nova"/>
                <a:sym typeface="Proxima Nova"/>
              </a:rPr>
              <a:t>EDIT_PROFILE</a:t>
            </a:r>
            <a:br>
              <a:rPr lang="vi-VN" sz="1800">
                <a:solidFill>
                  <a:schemeClr val="dk2"/>
                </a:solidFill>
                <a:latin typeface="Proxi ma Nova"/>
                <a:sym typeface="Proxima Nova"/>
              </a:rPr>
            </a:br>
            <a:r>
              <a:rPr lang="vi-VN" sz="1800">
                <a:solidFill>
                  <a:schemeClr val="dk2"/>
                </a:solidFill>
                <a:latin typeface="Proxi ma Nova"/>
                <a:sym typeface="Proxima Nova"/>
              </a:rPr>
              <a:t>DELETE_PROFILE</a:t>
            </a:r>
          </a:p>
          <a:p>
            <a:pPr marL="114300">
              <a:lnSpc>
                <a:spcPct val="115000"/>
              </a:lnSpc>
              <a:buClr>
                <a:schemeClr val="dk2"/>
              </a:buClr>
              <a:buSzPts val="1800"/>
            </a:pPr>
            <a:r>
              <a:rPr lang="vi-VN" sz="1800">
                <a:solidFill>
                  <a:schemeClr val="dk2"/>
                </a:solidFill>
                <a:latin typeface="Proxi ma Nova"/>
                <a:sym typeface="Proxima Nova"/>
              </a:rPr>
              <a:t>ACCESS_PUBLIC_API</a:t>
            </a:r>
            <a:endParaRPr lang="en-US" sz="1800">
              <a:solidFill>
                <a:schemeClr val="dk2"/>
              </a:solidFill>
              <a:latin typeface="Proxi ma Nova"/>
              <a:sym typeface="Proxima Nova"/>
            </a:endParaRPr>
          </a:p>
        </p:txBody>
      </p:sp>
      <p:sp>
        <p:nvSpPr>
          <p:cNvPr id="3" name="TextBox 2">
            <a:extLst>
              <a:ext uri="{FF2B5EF4-FFF2-40B4-BE49-F238E27FC236}">
                <a16:creationId xmlns:a16="http://schemas.microsoft.com/office/drawing/2014/main" id="{BC0BD32D-B825-E0E0-1EBD-637D8A55B9F8}"/>
              </a:ext>
            </a:extLst>
          </p:cNvPr>
          <p:cNvSpPr txBox="1"/>
          <p:nvPr/>
        </p:nvSpPr>
        <p:spPr>
          <a:xfrm>
            <a:off x="4648200" y="2528966"/>
            <a:ext cx="3082637" cy="1669688"/>
          </a:xfrm>
          <a:prstGeom prst="rect">
            <a:avLst/>
          </a:prstGeom>
          <a:noFill/>
        </p:spPr>
        <p:txBody>
          <a:bodyPr wrap="square" rtlCol="0">
            <a:spAutoFit/>
          </a:bodyPr>
          <a:lstStyle/>
          <a:p>
            <a:pPr marL="114300" algn="just">
              <a:lnSpc>
                <a:spcPct val="115000"/>
              </a:lnSpc>
              <a:buClr>
                <a:schemeClr val="dk2"/>
              </a:buClr>
              <a:buSzPts val="1800"/>
            </a:pPr>
            <a:r>
              <a:rPr lang="vi-VN" sz="1800" b="1">
                <a:solidFill>
                  <a:schemeClr val="dk2"/>
                </a:solidFill>
                <a:latin typeface="Proxi ma Nova"/>
                <a:sym typeface="Proxima Nova"/>
              </a:rPr>
              <a:t>Roles</a:t>
            </a:r>
          </a:p>
          <a:p>
            <a:pPr marL="114300" algn="just">
              <a:lnSpc>
                <a:spcPct val="115000"/>
              </a:lnSpc>
              <a:buClr>
                <a:schemeClr val="dk2"/>
              </a:buClr>
              <a:buSzPts val="1800"/>
            </a:pPr>
            <a:r>
              <a:rPr lang="vi-VN" sz="1800">
                <a:solidFill>
                  <a:schemeClr val="dk2"/>
                </a:solidFill>
                <a:latin typeface="Proxi ma Nova"/>
                <a:sym typeface="Proxima Nova"/>
              </a:rPr>
              <a:t>ROLE_ADMIN</a:t>
            </a:r>
          </a:p>
          <a:p>
            <a:pPr marL="114300" algn="just">
              <a:lnSpc>
                <a:spcPct val="115000"/>
              </a:lnSpc>
              <a:buClr>
                <a:schemeClr val="dk2"/>
              </a:buClr>
              <a:buSzPts val="1800"/>
            </a:pPr>
            <a:r>
              <a:rPr lang="vi-VN" sz="1800">
                <a:solidFill>
                  <a:schemeClr val="dk2"/>
                </a:solidFill>
                <a:latin typeface="Proxi ma Nova"/>
                <a:sym typeface="Proxima Nova"/>
              </a:rPr>
              <a:t>ROLE_USER</a:t>
            </a:r>
          </a:p>
          <a:p>
            <a:pPr marL="114300" algn="just">
              <a:lnSpc>
                <a:spcPct val="115000"/>
              </a:lnSpc>
              <a:buClr>
                <a:schemeClr val="dk2"/>
              </a:buClr>
              <a:buSzPts val="1800"/>
            </a:pPr>
            <a:r>
              <a:rPr lang="vi-VN" sz="1800">
                <a:solidFill>
                  <a:schemeClr val="dk2"/>
                </a:solidFill>
                <a:latin typeface="Proxi ma Nova"/>
                <a:sym typeface="Proxima Nova"/>
              </a:rPr>
              <a:t>ROLE_SALES</a:t>
            </a:r>
          </a:p>
          <a:p>
            <a:pPr marL="114300" algn="just">
              <a:lnSpc>
                <a:spcPct val="115000"/>
              </a:lnSpc>
              <a:buClr>
                <a:schemeClr val="dk2"/>
              </a:buClr>
              <a:buSzPts val="1800"/>
            </a:pPr>
            <a:r>
              <a:rPr lang="vi-VN" sz="1800">
                <a:solidFill>
                  <a:schemeClr val="dk2"/>
                </a:solidFill>
                <a:latin typeface="Proxi ma Nova"/>
                <a:sym typeface="Proxima Nova"/>
              </a:rPr>
              <a:t>ROLE_MANAGEMENT</a:t>
            </a:r>
            <a:endParaRPr lang="en-US" sz="1800">
              <a:solidFill>
                <a:schemeClr val="dk2"/>
              </a:solidFill>
              <a:latin typeface="Proxi ma Nova"/>
              <a:sym typeface="Proxima Nova"/>
            </a:endParaRPr>
          </a:p>
        </p:txBody>
      </p:sp>
    </p:spTree>
    <p:extLst>
      <p:ext uri="{BB962C8B-B14F-4D97-AF65-F5344CB8AC3E}">
        <p14:creationId xmlns:p14="http://schemas.microsoft.com/office/powerpoint/2010/main" val="138042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hình thức Xác thực</a:t>
            </a:r>
            <a:endParaRPr/>
          </a:p>
        </p:txBody>
      </p:sp>
    </p:spTree>
    <p:extLst>
      <p:ext uri="{BB962C8B-B14F-4D97-AF65-F5344CB8AC3E}">
        <p14:creationId xmlns:p14="http://schemas.microsoft.com/office/powerpoint/2010/main" val="58936078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TotalTime>
  <Words>771</Words>
  <Application>Microsoft Office PowerPoint</Application>
  <PresentationFormat>On-screen Show (16:9)</PresentationFormat>
  <Paragraphs>75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Proxi ma Nova</vt:lpstr>
      <vt:lpstr>Alfa Slab One</vt:lpstr>
      <vt:lpstr>Proxima Nova</vt:lpstr>
      <vt:lpstr>Arial</vt:lpstr>
      <vt:lpstr>Gameday</vt:lpstr>
      <vt:lpstr>Bảo mật Java Spring Boot</vt:lpstr>
      <vt:lpstr>Mục tiêu bài học</vt:lpstr>
      <vt:lpstr>Giới thiệu về Spring Security</vt:lpstr>
      <vt:lpstr>Spring Security là gì?</vt:lpstr>
      <vt:lpstr>Spring Security là gì?</vt:lpstr>
      <vt:lpstr>Spring Security là gì?</vt:lpstr>
      <vt:lpstr>Spring Security là gì?</vt:lpstr>
      <vt:lpstr>Spring Security là gì?</vt:lpstr>
      <vt:lpstr>Các hình thức Xác thực</vt:lpstr>
      <vt:lpstr>JSON Web Token (JWT)</vt:lpstr>
      <vt:lpstr>JSON Web Token (JWT)</vt:lpstr>
      <vt:lpstr>JSON Web Token (JWT)</vt:lpstr>
      <vt:lpstr>JSON Web Token (JWT)</vt:lpstr>
      <vt:lpstr>Form Based Authentication</vt:lpstr>
      <vt:lpstr>Form Based Authentication</vt:lpstr>
      <vt:lpstr>Form Based Authentication</vt:lpstr>
      <vt:lpstr>HTTP Authentication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424</cp:revision>
  <dcterms:modified xsi:type="dcterms:W3CDTF">2023-04-05T03:28:33Z</dcterms:modified>
</cp:coreProperties>
</file>