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257" r:id="rId3"/>
    <p:sldId id="258" r:id="rId4"/>
    <p:sldId id="259" r:id="rId5"/>
    <p:sldId id="346" r:id="rId6"/>
    <p:sldId id="347" r:id="rId7"/>
    <p:sldId id="348" r:id="rId8"/>
    <p:sldId id="349" r:id="rId9"/>
    <p:sldId id="350" r:id="rId10"/>
    <p:sldId id="351" r:id="rId11"/>
    <p:sldId id="352" r:id="rId12"/>
    <p:sldId id="354" r:id="rId13"/>
    <p:sldId id="355" r:id="rId14"/>
    <p:sldId id="356" r:id="rId15"/>
    <p:sldId id="357" r:id="rId16"/>
    <p:sldId id="358" r:id="rId17"/>
    <p:sldId id="359" r:id="rId18"/>
    <p:sldId id="360" r:id="rId19"/>
    <p:sldId id="361" r:id="rId20"/>
    <p:sldId id="362" r:id="rId21"/>
    <p:sldId id="363" r:id="rId22"/>
    <p:sldId id="364" r:id="rId23"/>
    <p:sldId id="365" r:id="rId24"/>
    <p:sldId id="366" r:id="rId25"/>
    <p:sldId id="368" r:id="rId26"/>
    <p:sldId id="370" r:id="rId27"/>
    <p:sldId id="369" r:id="rId28"/>
    <p:sldId id="367" r:id="rId29"/>
    <p:sldId id="371" r:id="rId30"/>
    <p:sldId id="372" r:id="rId31"/>
    <p:sldId id="373" r:id="rId32"/>
    <p:sldId id="374" r:id="rId33"/>
    <p:sldId id="375" r:id="rId34"/>
    <p:sldId id="376" r:id="rId35"/>
    <p:sldId id="377" r:id="rId36"/>
    <p:sldId id="378" r:id="rId37"/>
  </p:sldIdLst>
  <p:sldSz cx="9144000" cy="5143500" type="screen16x9"/>
  <p:notesSz cx="6858000" cy="9144000"/>
  <p:embeddedFontLst>
    <p:embeddedFont>
      <p:font typeface="Alfa Slab One" panose="020B0604020202020204" charset="0"/>
      <p:regular r:id="rId39"/>
    </p:embeddedFont>
    <p:embeddedFont>
      <p:font typeface="Helvetica Neue" panose="02000506040000020004" pitchFamily="2" charset="0"/>
      <p:regular r:id="rId40"/>
      <p:bold r:id="rId41"/>
      <p:italic r:id="rId42"/>
      <p:boldItalic r:id="rId43"/>
    </p:embeddedFont>
    <p:embeddedFont>
      <p:font typeface="Proxima Nova" panose="020B0604020202020204" charset="0"/>
      <p:regular r:id="rId44"/>
      <p:bold r:id="rId45"/>
      <p:italic r:id="rId46"/>
      <p:boldItalic r:id="rId47"/>
    </p:embeddedFont>
    <p:embeddedFont>
      <p:font typeface="Roboto" panose="02000000000000000000"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FEDA"/>
    <a:srgbClr val="EFFF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83" autoAdjust="0"/>
  </p:normalViewPr>
  <p:slideViewPr>
    <p:cSldViewPr snapToGrid="0">
      <p:cViewPr varScale="1">
        <p:scale>
          <a:sx n="76" d="100"/>
          <a:sy n="76" d="100"/>
        </p:scale>
        <p:origin x="1000" y="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6997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9875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051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5282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5613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6360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4802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9007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48632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6720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49625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17184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28526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80941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4597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17120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59227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99218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05386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525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39352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05531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92384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59082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68688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54390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093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9711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8759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434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9064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1408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cxnSp>
        <p:nvCxnSpPr>
          <p:cNvPr id="11" name="Google Shape;11;p2"/>
          <p:cNvCxnSpPr/>
          <p:nvPr/>
        </p:nvCxnSpPr>
        <p:spPr>
          <a:xfrm>
            <a:off x="4278300" y="2751163"/>
            <a:ext cx="587400" cy="0"/>
          </a:xfrm>
          <a:prstGeom prst="straightConnector1">
            <a:avLst/>
          </a:prstGeom>
          <a:noFill/>
          <a:ln w="76200" cap="flat" cmpd="sng">
            <a:solidFill>
              <a:srgbClr val="F48121"/>
            </a:solidFill>
            <a:prstDash val="solid"/>
            <a:round/>
            <a:headEnd type="none" w="sm" len="sm"/>
            <a:tailEnd type="none" w="sm" len="sm"/>
          </a:ln>
        </p:spPr>
      </p:cxnSp>
      <p:sp>
        <p:nvSpPr>
          <p:cNvPr id="12" name="Google Shape;12;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3" name="Google Shape;13;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48121"/>
              </a:buClr>
              <a:buSzPts val="2400"/>
              <a:buNone/>
              <a:defRPr sz="2400">
                <a:solidFill>
                  <a:srgbClr val="F4812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1000"/>
              <a:buNone/>
              <a:defRPr sz="11000"/>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3" name="Google Shape;53;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rgbClr val="0361AE"/>
              </a:buClr>
              <a:buSzPts val="6800"/>
              <a:buNone/>
              <a:defRPr sz="6800">
                <a:solidFill>
                  <a:srgbClr val="0361AE"/>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4"/>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8" name="Google Shape;28;p5"/>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2" name="Google Shape;32;p6"/>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371275"/>
            <a:ext cx="42123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490875"/>
            <a:ext cx="39111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7"/>
          <p:cNvCxnSpPr/>
          <p:nvPr/>
        </p:nvCxnSpPr>
        <p:spPr>
          <a:xfrm>
            <a:off x="397650" y="1152475"/>
            <a:ext cx="3911100" cy="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rgbClr val="0361AE"/>
              </a:buClr>
              <a:buSzPts val="4800"/>
              <a:buNone/>
              <a:defRPr sz="4800">
                <a:solidFill>
                  <a:srgbClr val="0361AE"/>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00"/>
            <a:ext cx="4572000" cy="5143500"/>
          </a:xfrm>
          <a:prstGeom prst="rect">
            <a:avLst/>
          </a:prstGeom>
          <a:solidFill>
            <a:srgbClr val="036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rgbClr val="F48121"/>
            </a:solidFill>
            <a:prstDash val="solid"/>
            <a:round/>
            <a:headEnd type="none" w="sm" len="sm"/>
            <a:tailEnd type="none" w="sm" len="sm"/>
          </a:ln>
        </p:spPr>
      </p:cxnSp>
      <p:sp>
        <p:nvSpPr>
          <p:cNvPr id="44" name="Google Shape;44;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5" name="Google Shape;45;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rgbClr val="0361AE"/>
              </a:buClr>
              <a:buSzPts val="1800"/>
              <a:buFont typeface="Alfa Slab One"/>
              <a:buNone/>
              <a:defRPr>
                <a:solidFill>
                  <a:srgbClr val="0361AE"/>
                </a:solidFill>
                <a:latin typeface="Alfa Slab One"/>
                <a:ea typeface="Alfa Slab One"/>
                <a:cs typeface="Alfa Slab One"/>
                <a:sym typeface="Alfa Slab 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361AE"/>
              </a:buClr>
              <a:buSzPts val="3000"/>
              <a:buFont typeface="Alfa Slab One"/>
              <a:buNone/>
              <a:defRPr sz="3000">
                <a:solidFill>
                  <a:srgbClr val="0361AE"/>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6993362" y="509500"/>
            <a:ext cx="2150640" cy="508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VN" sz="4400"/>
              <a:t>Xử lý ngoại lệ</a:t>
            </a:r>
            <a:endParaRPr sz="4400"/>
          </a:p>
        </p:txBody>
      </p:sp>
      <p:sp>
        <p:nvSpPr>
          <p:cNvPr id="62" name="Google Shape;62;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Khóa học </a:t>
            </a:r>
            <a:r>
              <a:rPr lang="vi-VN"/>
              <a:t>Java Construct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kiểu ngoại lệ</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01625" algn="just" rtl="0">
              <a:spcBef>
                <a:spcPts val="0"/>
              </a:spcBef>
              <a:spcAft>
                <a:spcPts val="0"/>
              </a:spcAft>
              <a:buClr>
                <a:srgbClr val="212529"/>
              </a:buClr>
              <a:buSzPts val="1150"/>
              <a:buFont typeface="Roboto"/>
              <a:buChar char="●"/>
            </a:pPr>
            <a:r>
              <a:rPr lang="vi-VN" b="1">
                <a:solidFill>
                  <a:srgbClr val="212529"/>
                </a:solidFill>
                <a:highlight>
                  <a:srgbClr val="FFFFFF"/>
                </a:highlight>
                <a:latin typeface="Roboto"/>
                <a:ea typeface="Roboto"/>
                <a:cs typeface="Roboto"/>
                <a:sym typeface="Roboto"/>
              </a:rPr>
              <a:t>Bản chất của ngoại lệ</a:t>
            </a:r>
            <a:r>
              <a:rPr lang="vi-VN">
                <a:solidFill>
                  <a:srgbClr val="212529"/>
                </a:solidFill>
                <a:highlight>
                  <a:srgbClr val="FFFFFF"/>
                </a:highlight>
                <a:latin typeface="Roboto"/>
                <a:ea typeface="Roboto"/>
                <a:cs typeface="Roboto"/>
                <a:sym typeface="Roboto"/>
              </a:rPr>
              <a:t>:</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Dựa trên bản chất của các trường hợp ngoại lệ, các trường hợp ngoại lệ được phân loại thành Ngoại lệ và Lỗi. Hai lớp phụ trực tiếp của lớp </a:t>
            </a:r>
            <a:r>
              <a:rPr lang="vi-VN" sz="1600" b="1">
                <a:solidFill>
                  <a:srgbClr val="212529"/>
                </a:solidFill>
                <a:highlight>
                  <a:srgbClr val="FFFFFF"/>
                </a:highlight>
                <a:latin typeface="Roboto"/>
                <a:ea typeface="Roboto"/>
                <a:cs typeface="Roboto"/>
                <a:sym typeface="Roboto"/>
              </a:rPr>
              <a:t>Throwable</a:t>
            </a:r>
            <a:r>
              <a:rPr lang="vi-VN" sz="1600">
                <a:solidFill>
                  <a:srgbClr val="212529"/>
                </a:solidFill>
                <a:highlight>
                  <a:srgbClr val="FFFFFF"/>
                </a:highlight>
                <a:latin typeface="Roboto"/>
                <a:ea typeface="Roboto"/>
                <a:cs typeface="Roboto"/>
                <a:sym typeface="Roboto"/>
              </a:rPr>
              <a:t> là </a:t>
            </a:r>
            <a:r>
              <a:rPr lang="vi-VN" sz="1600" b="1">
                <a:solidFill>
                  <a:srgbClr val="212529"/>
                </a:solidFill>
                <a:highlight>
                  <a:srgbClr val="FFFFFF"/>
                </a:highlight>
                <a:latin typeface="Roboto"/>
                <a:ea typeface="Roboto"/>
                <a:cs typeface="Roboto"/>
                <a:sym typeface="Roboto"/>
              </a:rPr>
              <a:t>Exception</a:t>
            </a:r>
            <a:r>
              <a:rPr lang="vi-VN" sz="1600">
                <a:solidFill>
                  <a:srgbClr val="212529"/>
                </a:solidFill>
                <a:highlight>
                  <a:srgbClr val="FFFFFF"/>
                </a:highlight>
                <a:latin typeface="Roboto"/>
                <a:ea typeface="Roboto"/>
                <a:cs typeface="Roboto"/>
                <a:sym typeface="Roboto"/>
              </a:rPr>
              <a:t> và </a:t>
            </a:r>
            <a:r>
              <a:rPr lang="vi-VN" sz="1600" b="1">
                <a:solidFill>
                  <a:srgbClr val="212529"/>
                </a:solidFill>
                <a:highlight>
                  <a:srgbClr val="FFFFFF"/>
                </a:highlight>
                <a:latin typeface="Roboto"/>
                <a:ea typeface="Roboto"/>
                <a:cs typeface="Roboto"/>
                <a:sym typeface="Roboto"/>
              </a:rPr>
              <a:t>Error</a:t>
            </a:r>
            <a:r>
              <a:rPr lang="vi-VN" sz="1600">
                <a:solidFill>
                  <a:srgbClr val="212529"/>
                </a:solidFill>
                <a:highlight>
                  <a:srgbClr val="FFFFFF"/>
                </a:highlight>
                <a:latin typeface="Roboto"/>
                <a:ea typeface="Roboto"/>
                <a:cs typeface="Roboto"/>
                <a:sym typeface="Roboto"/>
              </a:rPr>
              <a:t>.</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Tất cả các lớp con của </a:t>
            </a:r>
            <a:r>
              <a:rPr lang="vi-VN" sz="1600" b="1">
                <a:solidFill>
                  <a:srgbClr val="212529"/>
                </a:solidFill>
                <a:highlight>
                  <a:srgbClr val="FFFFFF"/>
                </a:highlight>
                <a:latin typeface="Roboto"/>
                <a:ea typeface="Roboto"/>
                <a:cs typeface="Roboto"/>
                <a:sym typeface="Roboto"/>
              </a:rPr>
              <a:t>Exception</a:t>
            </a:r>
            <a:r>
              <a:rPr lang="vi-VN" sz="1600">
                <a:solidFill>
                  <a:srgbClr val="212529"/>
                </a:solidFill>
                <a:highlight>
                  <a:srgbClr val="FFFFFF"/>
                </a:highlight>
                <a:latin typeface="Roboto"/>
                <a:ea typeface="Roboto"/>
                <a:cs typeface="Roboto"/>
                <a:sym typeface="Roboto"/>
              </a:rPr>
              <a:t> đều liên quan đến các ngoại lệ được đưa ra trong mã của lập trình viên. Một lớp con quan trọng là </a:t>
            </a:r>
            <a:r>
              <a:rPr lang="vi-VN" sz="1600" b="1">
                <a:solidFill>
                  <a:srgbClr val="212529"/>
                </a:solidFill>
                <a:highlight>
                  <a:srgbClr val="FFFFFF"/>
                </a:highlight>
                <a:latin typeface="Roboto"/>
                <a:ea typeface="Roboto"/>
                <a:cs typeface="Roboto"/>
                <a:sym typeface="Roboto"/>
              </a:rPr>
              <a:t>RuntimeException</a:t>
            </a:r>
            <a:r>
              <a:rPr lang="vi-VN" sz="1600">
                <a:solidFill>
                  <a:srgbClr val="212529"/>
                </a:solidFill>
                <a:highlight>
                  <a:srgbClr val="FFFFFF"/>
                </a:highlight>
                <a:latin typeface="Roboto"/>
                <a:ea typeface="Roboto"/>
                <a:cs typeface="Roboto"/>
                <a:sym typeface="Roboto"/>
              </a:rPr>
              <a:t> chứa một số lớp con biểu thị các ngoại lệ được hệ thống thực thi Java tự động xử lý. Ví dụ về các trường hợp ngoại lệ như vậy là chia cho 0, chỉ số mảng nằm ngoài giới hạn.</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Tất cả các lớp con của lớp </a:t>
            </a:r>
            <a:r>
              <a:rPr lang="vi-VN" sz="1600" b="1">
                <a:solidFill>
                  <a:srgbClr val="212529"/>
                </a:solidFill>
                <a:highlight>
                  <a:srgbClr val="FFFFFF"/>
                </a:highlight>
                <a:latin typeface="Roboto"/>
                <a:ea typeface="Roboto"/>
                <a:cs typeface="Roboto"/>
                <a:sym typeface="Roboto"/>
              </a:rPr>
              <a:t>Error</a:t>
            </a:r>
            <a:r>
              <a:rPr lang="vi-VN" sz="1600">
                <a:solidFill>
                  <a:srgbClr val="212529"/>
                </a:solidFill>
                <a:highlight>
                  <a:srgbClr val="FFFFFF"/>
                </a:highlight>
                <a:latin typeface="Roboto"/>
                <a:ea typeface="Roboto"/>
                <a:cs typeface="Roboto"/>
                <a:sym typeface="Roboto"/>
              </a:rPr>
              <a:t> có liên quan đến các trường hợp ngoại lệ liên quan đến sự cố với hệ thống thực thi. Ví dụ về các lỗi như vậy là tràn ngăn xếp và hết bộ nhớ.</a:t>
            </a:r>
            <a:endParaRPr sz="1600">
              <a:solidFill>
                <a:srgbClr val="212529"/>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3239580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kiểu ngoại lệ</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b="1">
                <a:solidFill>
                  <a:srgbClr val="212529"/>
                </a:solidFill>
                <a:highlight>
                  <a:srgbClr val="FFFFFF"/>
                </a:highlight>
                <a:latin typeface="Roboto"/>
                <a:ea typeface="Roboto"/>
                <a:cs typeface="Roboto"/>
                <a:sym typeface="Roboto"/>
              </a:rPr>
              <a:t>Sự cần thiết của Xử lý ngoại lệ</a:t>
            </a:r>
            <a:r>
              <a:rPr lang="vi-VN">
                <a:solidFill>
                  <a:srgbClr val="212529"/>
                </a:solidFill>
                <a:highlight>
                  <a:srgbClr val="FFFFFF"/>
                </a:highlight>
                <a:latin typeface="Roboto"/>
                <a:ea typeface="Roboto"/>
                <a:cs typeface="Roboto"/>
                <a:sym typeface="Roboto"/>
              </a:rPr>
              <a:t>:</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Dựa trên việc có bắt buộc phải cung cấp mã xử lý ngoại lệ hay không, ngoại lệ được phân loại thành ngoại lệ được kiểm tra (</a:t>
            </a:r>
            <a:r>
              <a:rPr lang="vi-VN" sz="1600">
                <a:solidFill>
                  <a:srgbClr val="FF0000"/>
                </a:solidFill>
                <a:highlight>
                  <a:srgbClr val="FFFFFF"/>
                </a:highlight>
                <a:latin typeface="Roboto"/>
                <a:ea typeface="Roboto"/>
                <a:cs typeface="Roboto"/>
                <a:sym typeface="Roboto"/>
              </a:rPr>
              <a:t>checked exceptions</a:t>
            </a:r>
            <a:r>
              <a:rPr lang="vi-VN" sz="1600">
                <a:solidFill>
                  <a:srgbClr val="212529"/>
                </a:solidFill>
                <a:highlight>
                  <a:srgbClr val="FFFFFF"/>
                </a:highlight>
                <a:latin typeface="Roboto"/>
                <a:ea typeface="Roboto"/>
                <a:cs typeface="Roboto"/>
                <a:sym typeface="Roboto"/>
              </a:rPr>
              <a:t>) và ngoại lệ không được kiểm tra (</a:t>
            </a:r>
            <a:r>
              <a:rPr lang="vi-VN" sz="1600">
                <a:solidFill>
                  <a:srgbClr val="FF0000"/>
                </a:solidFill>
                <a:highlight>
                  <a:srgbClr val="FFFFFF"/>
                </a:highlight>
                <a:latin typeface="Roboto"/>
                <a:ea typeface="Roboto"/>
                <a:cs typeface="Roboto"/>
                <a:sym typeface="Roboto"/>
              </a:rPr>
              <a:t>unchecked exceptions</a:t>
            </a:r>
            <a:r>
              <a:rPr lang="vi-VN" sz="1600">
                <a:solidFill>
                  <a:srgbClr val="212529"/>
                </a:solidFill>
                <a:highlight>
                  <a:srgbClr val="FFFFFF"/>
                </a:highlight>
                <a:latin typeface="Roboto"/>
                <a:ea typeface="Roboto"/>
                <a:cs typeface="Roboto"/>
                <a:sym typeface="Roboto"/>
              </a:rPr>
              <a:t>).</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Các ngoại lệ mà việc cung cấp xử lý ngoại lệ là không cần thiết được gọi là ngoại lệ không được kiểm tra. Tất cả các lớp phụ của lớp </a:t>
            </a:r>
            <a:r>
              <a:rPr lang="vi-VN" sz="1600" b="1">
                <a:solidFill>
                  <a:srgbClr val="212529"/>
                </a:solidFill>
                <a:highlight>
                  <a:srgbClr val="FFFFFF"/>
                </a:highlight>
                <a:latin typeface="Roboto"/>
                <a:ea typeface="Roboto"/>
                <a:cs typeface="Roboto"/>
                <a:sym typeface="Roboto"/>
              </a:rPr>
              <a:t>RuntimeException</a:t>
            </a:r>
            <a:r>
              <a:rPr lang="vi-VN" sz="1600">
                <a:solidFill>
                  <a:srgbClr val="212529"/>
                </a:solidFill>
                <a:highlight>
                  <a:srgbClr val="FFFFFF"/>
                </a:highlight>
                <a:latin typeface="Roboto"/>
                <a:ea typeface="Roboto"/>
                <a:cs typeface="Roboto"/>
                <a:sym typeface="Roboto"/>
              </a:rPr>
              <a:t> là ví dụ về các trường hợp ngoại lệ không được kiểm tra.</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Các ngoại lệ phải được xử lý bằng mã do lập trình viên viết được gọi là ngoại lệ được kiểm tra. Ví dụ về các ngoại lệ được kiểm tra là IOException, ClassNotFoundException v.v.</a:t>
            </a:r>
            <a:endParaRPr sz="1600">
              <a:solidFill>
                <a:srgbClr val="212529"/>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293531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kiểu ngoại lệ</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b="1">
                <a:solidFill>
                  <a:srgbClr val="212529"/>
                </a:solidFill>
                <a:highlight>
                  <a:srgbClr val="FFFFFF"/>
                </a:highlight>
                <a:latin typeface="Roboto"/>
                <a:ea typeface="Roboto"/>
                <a:cs typeface="Roboto"/>
                <a:sym typeface="Roboto"/>
              </a:rPr>
              <a:t>Tạo các ngoại lệ</a:t>
            </a:r>
            <a:r>
              <a:rPr lang="vi-VN">
                <a:solidFill>
                  <a:srgbClr val="212529"/>
                </a:solidFill>
                <a:highlight>
                  <a:srgbClr val="FFFFFF"/>
                </a:highlight>
                <a:latin typeface="Roboto"/>
                <a:ea typeface="Roboto"/>
                <a:cs typeface="Roboto"/>
                <a:sym typeface="Roboto"/>
              </a:rPr>
              <a:t>:</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Dựa trên người cung cấp các lớp ngoại lệ, các ngoại lệ được phân loại thành ngoại lệ được định nghĩa trước (ngoại lệ hệ thống) và ngoại lệ do người dùng định nghĩa.</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Tất cả các lớp ngoại lệ có sẵn với Java được gọi là ngoại lệ được định nghĩa trước hoặc ngoại lệ hệ thống. Các ngoại lệ do lập trình viên tạo ra được gọi là ngoại lệ do người dùng định nghĩa</a:t>
            </a:r>
            <a:endParaRPr sz="1600">
              <a:solidFill>
                <a:srgbClr val="212529"/>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722795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Một số ví dụ</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Xét một chương trình Java mẫu xử lý ngoại lệ "chia cho 0". Trước tiên, hãy xem chương trình Java không sử dụng các cấu trúc xử lý ngoại lệ. Chương trình được đưa ra dưới đây:</a:t>
            </a:r>
            <a:endParaRPr sz="1600">
              <a:solidFill>
                <a:srgbClr val="212529"/>
              </a:solidFill>
              <a:highlight>
                <a:srgbClr val="FFFFFF"/>
              </a:highlight>
              <a:latin typeface="Roboto"/>
              <a:ea typeface="Roboto"/>
              <a:cs typeface="Roboto"/>
              <a:sym typeface="Roboto"/>
            </a:endParaRPr>
          </a:p>
        </p:txBody>
      </p:sp>
      <p:sp>
        <p:nvSpPr>
          <p:cNvPr id="3" name="TextBox 2">
            <a:extLst>
              <a:ext uri="{FF2B5EF4-FFF2-40B4-BE49-F238E27FC236}">
                <a16:creationId xmlns:a16="http://schemas.microsoft.com/office/drawing/2014/main" id="{5FBB2AA9-9F5A-D21F-A274-DD666FDCD6C4}"/>
              </a:ext>
            </a:extLst>
          </p:cNvPr>
          <p:cNvSpPr txBox="1"/>
          <p:nvPr/>
        </p:nvSpPr>
        <p:spPr>
          <a:xfrm>
            <a:off x="826316" y="2322106"/>
            <a:ext cx="4861420" cy="2031325"/>
          </a:xfrm>
          <a:prstGeom prst="rect">
            <a:avLst/>
          </a:prstGeom>
          <a:noFill/>
        </p:spPr>
        <p:txBody>
          <a:bodyPr wrap="square">
            <a:spAutoFit/>
          </a:bodyPr>
          <a:lstStyle/>
          <a:p>
            <a:r>
              <a:rPr lang="en-US"/>
              <a:t>class Divide</a:t>
            </a:r>
          </a:p>
          <a:p>
            <a:r>
              <a:rPr lang="en-US"/>
              <a:t>{</a:t>
            </a:r>
          </a:p>
          <a:p>
            <a:r>
              <a:rPr lang="en-US"/>
              <a:t>	public static void main(String[] args)</a:t>
            </a:r>
          </a:p>
          <a:p>
            <a:r>
              <a:rPr lang="en-US"/>
              <a:t>	{</a:t>
            </a:r>
          </a:p>
          <a:p>
            <a:r>
              <a:rPr lang="en-US"/>
              <a:t>		int a = 10, b = 0;</a:t>
            </a:r>
          </a:p>
          <a:p>
            <a:r>
              <a:rPr lang="en-US"/>
              <a:t>		int c = a / b;</a:t>
            </a:r>
          </a:p>
          <a:p>
            <a:r>
              <a:rPr lang="en-US"/>
              <a:t>		System.out.println("Result is: " + c);</a:t>
            </a:r>
          </a:p>
          <a:p>
            <a:r>
              <a:rPr lang="en-US"/>
              <a:t>	}</a:t>
            </a:r>
          </a:p>
          <a:p>
            <a:r>
              <a:rPr lang="en-US"/>
              <a:t>}</a:t>
            </a:r>
          </a:p>
        </p:txBody>
      </p:sp>
      <p:sp>
        <p:nvSpPr>
          <p:cNvPr id="5" name="TextBox 4">
            <a:extLst>
              <a:ext uri="{FF2B5EF4-FFF2-40B4-BE49-F238E27FC236}">
                <a16:creationId xmlns:a16="http://schemas.microsoft.com/office/drawing/2014/main" id="{CC8A5B15-5B63-CFEB-361C-627330D18551}"/>
              </a:ext>
            </a:extLst>
          </p:cNvPr>
          <p:cNvSpPr txBox="1"/>
          <p:nvPr/>
        </p:nvSpPr>
        <p:spPr>
          <a:xfrm>
            <a:off x="4572000" y="4189393"/>
            <a:ext cx="4572000" cy="954107"/>
          </a:xfrm>
          <a:prstGeom prst="rect">
            <a:avLst/>
          </a:prstGeom>
          <a:solidFill>
            <a:schemeClr val="accent6">
              <a:lumMod val="20000"/>
              <a:lumOff val="80000"/>
            </a:schemeClr>
          </a:solidFill>
        </p:spPr>
        <p:txBody>
          <a:bodyPr wrap="square">
            <a:spAutoFit/>
          </a:bodyPr>
          <a:lstStyle/>
          <a:p>
            <a:r>
              <a:rPr lang="vi-VN" b="1"/>
              <a:t>Đầu ra của Chương trình</a:t>
            </a:r>
            <a:r>
              <a:rPr lang="vi-VN"/>
              <a:t>:</a:t>
            </a:r>
          </a:p>
          <a:p>
            <a:r>
              <a:rPr lang="en-US"/>
              <a:t>Exception in thread “main” java.lang.ArithmeticException: / by zero</a:t>
            </a:r>
          </a:p>
          <a:p>
            <a:r>
              <a:rPr lang="en-US"/>
              <a:t>at Divide.main(Divide.java:6)</a:t>
            </a:r>
          </a:p>
        </p:txBody>
      </p:sp>
    </p:spTree>
    <p:extLst>
      <p:ext uri="{BB962C8B-B14F-4D97-AF65-F5344CB8AC3E}">
        <p14:creationId xmlns:p14="http://schemas.microsoft.com/office/powerpoint/2010/main" val="3719870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Một số ví dụ</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Ngoại lệ được tạo tự động bởi hệ thống thực thi Java là ArithmeticException, là một lớp con của RuntimeException. Vì vậy, tất cả các lớp ngoại lệ không được kiểm tra như ArithmeticException đều được hệ thống thực thi Java tự động xử lý.</a:t>
            </a:r>
          </a:p>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Đầu ra ở trên cho biết rằng ngoại lệ được đưa ra trong phương thức main(), ngoại lệ được đưa ra là ArithmeticException và thông báo được liên kết là </a:t>
            </a:r>
            <a:r>
              <a:rPr lang="vi-VN">
                <a:solidFill>
                  <a:srgbClr val="FF0000"/>
                </a:solidFill>
                <a:highlight>
                  <a:srgbClr val="FFFFFF"/>
                </a:highlight>
                <a:latin typeface="Roboto"/>
                <a:ea typeface="Roboto"/>
                <a:cs typeface="Roboto"/>
                <a:sym typeface="Roboto"/>
              </a:rPr>
              <a:t>/ by zero</a:t>
            </a:r>
            <a:r>
              <a:rPr lang="vi-VN">
                <a:solidFill>
                  <a:srgbClr val="212529"/>
                </a:solidFill>
                <a:highlight>
                  <a:srgbClr val="FFFFFF"/>
                </a:highlight>
                <a:latin typeface="Roboto"/>
                <a:ea typeface="Roboto"/>
                <a:cs typeface="Roboto"/>
                <a:sym typeface="Roboto"/>
              </a:rPr>
              <a:t>, ngoại lệ được đưa ra trong lớp Divide, trong tệp Divide.java và trên dòng số 6.</a:t>
            </a:r>
            <a:endParaRPr>
              <a:solidFill>
                <a:srgbClr val="212529"/>
              </a:solidFill>
              <a:highlight>
                <a:srgbClr val="FFFFFF"/>
              </a:highlight>
              <a:latin typeface="Roboto"/>
              <a:ea typeface="Roboto"/>
              <a:cs typeface="Roboto"/>
              <a:sym typeface="Roboto"/>
            </a:endParaRPr>
          </a:p>
        </p:txBody>
      </p:sp>
      <p:sp>
        <p:nvSpPr>
          <p:cNvPr id="2" name="TextBox 1">
            <a:extLst>
              <a:ext uri="{FF2B5EF4-FFF2-40B4-BE49-F238E27FC236}">
                <a16:creationId xmlns:a16="http://schemas.microsoft.com/office/drawing/2014/main" id="{379AD676-E2CE-3CB6-0B2B-E4FBEF61E192}"/>
              </a:ext>
            </a:extLst>
          </p:cNvPr>
          <p:cNvSpPr txBox="1"/>
          <p:nvPr/>
        </p:nvSpPr>
        <p:spPr>
          <a:xfrm>
            <a:off x="3372375" y="130993"/>
            <a:ext cx="3296873" cy="954107"/>
          </a:xfrm>
          <a:prstGeom prst="rect">
            <a:avLst/>
          </a:prstGeom>
          <a:solidFill>
            <a:schemeClr val="accent6">
              <a:lumMod val="20000"/>
              <a:lumOff val="80000"/>
            </a:schemeClr>
          </a:solidFill>
        </p:spPr>
        <p:txBody>
          <a:bodyPr wrap="square">
            <a:spAutoFit/>
          </a:bodyPr>
          <a:lstStyle/>
          <a:p>
            <a:r>
              <a:rPr lang="vi-VN" b="1"/>
              <a:t>Đầu ra của Chương trình</a:t>
            </a:r>
            <a:r>
              <a:rPr lang="vi-VN"/>
              <a:t>:</a:t>
            </a:r>
          </a:p>
          <a:p>
            <a:r>
              <a:rPr lang="en-US"/>
              <a:t>Exception in thread “main” java.lang.ArithmeticException: / by zero</a:t>
            </a:r>
          </a:p>
          <a:p>
            <a:r>
              <a:rPr lang="en-US"/>
              <a:t>at Divide.main(Divide.java:6)</a:t>
            </a:r>
          </a:p>
        </p:txBody>
      </p:sp>
    </p:spTree>
    <p:extLst>
      <p:ext uri="{BB962C8B-B14F-4D97-AF65-F5344CB8AC3E}">
        <p14:creationId xmlns:p14="http://schemas.microsoft.com/office/powerpoint/2010/main" val="1477739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Một số ví dụ</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Sử dụng các cấu trúc xử lý ngoại lệ để cung cấp mã (thông báo) xử lý ngoại lệ của riêng chúng ta. Chương trình được đưa ra dưới đây:</a:t>
            </a:r>
            <a:endParaRPr>
              <a:solidFill>
                <a:srgbClr val="212529"/>
              </a:solidFill>
              <a:highlight>
                <a:srgbClr val="FFFFFF"/>
              </a:highlight>
              <a:latin typeface="Roboto"/>
              <a:ea typeface="Roboto"/>
              <a:cs typeface="Roboto"/>
              <a:sym typeface="Roboto"/>
            </a:endParaRPr>
          </a:p>
        </p:txBody>
      </p:sp>
      <p:sp>
        <p:nvSpPr>
          <p:cNvPr id="4" name="TextBox 3">
            <a:extLst>
              <a:ext uri="{FF2B5EF4-FFF2-40B4-BE49-F238E27FC236}">
                <a16:creationId xmlns:a16="http://schemas.microsoft.com/office/drawing/2014/main" id="{45C00D2D-3F97-F2E6-1136-D64F70CA4CC3}"/>
              </a:ext>
            </a:extLst>
          </p:cNvPr>
          <p:cNvSpPr txBox="1"/>
          <p:nvPr/>
        </p:nvSpPr>
        <p:spPr>
          <a:xfrm>
            <a:off x="872454" y="1931241"/>
            <a:ext cx="7826929" cy="3077766"/>
          </a:xfrm>
          <a:prstGeom prst="rect">
            <a:avLst/>
          </a:prstGeom>
          <a:solidFill>
            <a:srgbClr val="EFFFD9"/>
          </a:solidFill>
        </p:spPr>
        <p:txBody>
          <a:bodyPr wrap="square">
            <a:spAutoFit/>
          </a:bodyPr>
          <a:lstStyle/>
          <a:p>
            <a:r>
              <a:rPr lang="en-US" sz="1200"/>
              <a:t>class Divide</a:t>
            </a:r>
          </a:p>
          <a:p>
            <a:r>
              <a:rPr lang="en-US" sz="1200"/>
              <a:t>{</a:t>
            </a:r>
          </a:p>
          <a:p>
            <a:r>
              <a:rPr lang="en-US" sz="1200"/>
              <a:t>	public static void main(String[] args)</a:t>
            </a:r>
          </a:p>
          <a:p>
            <a:r>
              <a:rPr lang="en-US" sz="1200"/>
              <a:t>	{</a:t>
            </a:r>
          </a:p>
          <a:p>
            <a:r>
              <a:rPr lang="en-US" sz="1200"/>
              <a:t>		try</a:t>
            </a:r>
          </a:p>
          <a:p>
            <a:r>
              <a:rPr lang="en-US" sz="1200"/>
              <a:t>		{</a:t>
            </a:r>
          </a:p>
          <a:p>
            <a:r>
              <a:rPr lang="en-US" sz="1200"/>
              <a:t>			int a = 10, b = 0;</a:t>
            </a:r>
          </a:p>
          <a:p>
            <a:r>
              <a:rPr lang="en-US" sz="1200"/>
              <a:t>			int c = a / b;</a:t>
            </a:r>
          </a:p>
          <a:p>
            <a:r>
              <a:rPr lang="en-US" sz="1200"/>
              <a:t>			System.out.println("Result is: " + c);</a:t>
            </a:r>
          </a:p>
          <a:p>
            <a:r>
              <a:rPr lang="en-US" sz="1200"/>
              <a:t>		}</a:t>
            </a:r>
          </a:p>
          <a:p>
            <a:r>
              <a:rPr lang="en-US" sz="1200"/>
              <a:t>		catch(ArithmeticException e)</a:t>
            </a:r>
          </a:p>
          <a:p>
            <a:r>
              <a:rPr lang="en-US" sz="1200"/>
              <a:t>		{</a:t>
            </a:r>
          </a:p>
          <a:p>
            <a:r>
              <a:rPr lang="en-US" sz="1200"/>
              <a:t>			System.out.println("b cannot be zero");</a:t>
            </a:r>
          </a:p>
          <a:p>
            <a:r>
              <a:rPr lang="en-US" sz="1200"/>
              <a:t>		}</a:t>
            </a:r>
          </a:p>
          <a:p>
            <a:r>
              <a:rPr lang="en-US" sz="1200"/>
              <a:t>	}</a:t>
            </a:r>
          </a:p>
          <a:p>
            <a:r>
              <a:rPr lang="en-US" sz="1200"/>
              <a:t>}</a:t>
            </a:r>
          </a:p>
        </p:txBody>
      </p:sp>
      <p:sp>
        <p:nvSpPr>
          <p:cNvPr id="6" name="TextBox 5">
            <a:extLst>
              <a:ext uri="{FF2B5EF4-FFF2-40B4-BE49-F238E27FC236}">
                <a16:creationId xmlns:a16="http://schemas.microsoft.com/office/drawing/2014/main" id="{C1C2EA36-0EEF-A9B2-685B-4991EB68DE44}"/>
              </a:ext>
            </a:extLst>
          </p:cNvPr>
          <p:cNvSpPr txBox="1"/>
          <p:nvPr/>
        </p:nvSpPr>
        <p:spPr>
          <a:xfrm>
            <a:off x="5847127" y="4620280"/>
            <a:ext cx="3296873" cy="523220"/>
          </a:xfrm>
          <a:prstGeom prst="rect">
            <a:avLst/>
          </a:prstGeom>
          <a:solidFill>
            <a:schemeClr val="accent6">
              <a:lumMod val="20000"/>
              <a:lumOff val="80000"/>
            </a:schemeClr>
          </a:solidFill>
        </p:spPr>
        <p:txBody>
          <a:bodyPr wrap="square">
            <a:spAutoFit/>
          </a:bodyPr>
          <a:lstStyle/>
          <a:p>
            <a:r>
              <a:rPr lang="vi-VN" b="1"/>
              <a:t>Đầu ra của Chương trình</a:t>
            </a:r>
            <a:r>
              <a:rPr lang="vi-VN"/>
              <a:t>:</a:t>
            </a:r>
          </a:p>
          <a:p>
            <a:r>
              <a:rPr lang="en-US"/>
              <a:t>b cannot be zero</a:t>
            </a:r>
          </a:p>
        </p:txBody>
      </p:sp>
    </p:spTree>
    <p:extLst>
      <p:ext uri="{BB962C8B-B14F-4D97-AF65-F5344CB8AC3E}">
        <p14:creationId xmlns:p14="http://schemas.microsoft.com/office/powerpoint/2010/main" val="2027364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Khối</a:t>
            </a:r>
            <a:br>
              <a:rPr lang="vi-VN"/>
            </a:br>
            <a:r>
              <a:rPr lang="vi-VN"/>
              <a:t>try .. catch</a:t>
            </a:r>
            <a:endParaRPr/>
          </a:p>
        </p:txBody>
      </p:sp>
    </p:spTree>
    <p:extLst>
      <p:ext uri="{BB962C8B-B14F-4D97-AF65-F5344CB8AC3E}">
        <p14:creationId xmlns:p14="http://schemas.microsoft.com/office/powerpoint/2010/main" val="1525723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Khối try .. catch đơn giản</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Các câu lệnh có thể đưa ra ngoại lệ được đặt bên trong khối try và mã xử lý ngoại lệ được đặt bên trong khối catch. Một khối try phải được theo sau ngay bởi một hoặc nhiều khối catch hoặc khối finally:</a:t>
            </a:r>
            <a:endParaRPr>
              <a:solidFill>
                <a:srgbClr val="212529"/>
              </a:solidFill>
              <a:highlight>
                <a:srgbClr val="FFFFFF"/>
              </a:highlight>
              <a:latin typeface="Roboto"/>
              <a:ea typeface="Roboto"/>
              <a:cs typeface="Roboto"/>
              <a:sym typeface="Roboto"/>
            </a:endParaRPr>
          </a:p>
        </p:txBody>
      </p:sp>
      <p:sp>
        <p:nvSpPr>
          <p:cNvPr id="3" name="TextBox 2">
            <a:extLst>
              <a:ext uri="{FF2B5EF4-FFF2-40B4-BE49-F238E27FC236}">
                <a16:creationId xmlns:a16="http://schemas.microsoft.com/office/drawing/2014/main" id="{EFFFE422-59E5-B723-A093-A8DF8D82AE9D}"/>
              </a:ext>
            </a:extLst>
          </p:cNvPr>
          <p:cNvSpPr txBox="1"/>
          <p:nvPr/>
        </p:nvSpPr>
        <p:spPr>
          <a:xfrm>
            <a:off x="880843" y="2173456"/>
            <a:ext cx="5998129" cy="2970044"/>
          </a:xfrm>
          <a:prstGeom prst="rect">
            <a:avLst/>
          </a:prstGeom>
          <a:solidFill>
            <a:srgbClr val="EFFFD9"/>
          </a:solidFill>
        </p:spPr>
        <p:txBody>
          <a:bodyPr wrap="square">
            <a:spAutoFit/>
          </a:bodyPr>
          <a:lstStyle/>
          <a:p>
            <a:r>
              <a:rPr lang="en-US" sz="1100"/>
              <a:t>class ArrayException</a:t>
            </a:r>
          </a:p>
          <a:p>
            <a:r>
              <a:rPr lang="en-US" sz="1100"/>
              <a:t>{</a:t>
            </a:r>
          </a:p>
          <a:p>
            <a:r>
              <a:rPr lang="en-US" sz="1100"/>
              <a:t>	public static void main(String[] args)</a:t>
            </a:r>
          </a:p>
          <a:p>
            <a:r>
              <a:rPr lang="en-US" sz="1100"/>
              <a:t>	{</a:t>
            </a:r>
          </a:p>
          <a:p>
            <a:r>
              <a:rPr lang="en-US" sz="1100"/>
              <a:t>		try</a:t>
            </a:r>
          </a:p>
          <a:p>
            <a:r>
              <a:rPr lang="en-US" sz="1100"/>
              <a:t>		{</a:t>
            </a:r>
          </a:p>
          <a:p>
            <a:r>
              <a:rPr lang="en-US" sz="1100"/>
              <a:t>			int a[] = {1, 2, 3};</a:t>
            </a:r>
          </a:p>
          <a:p>
            <a:r>
              <a:rPr lang="en-US" sz="1100"/>
              <a:t>			System.out.println("Value is: " + a[4]);</a:t>
            </a:r>
          </a:p>
          <a:p>
            <a:r>
              <a:rPr lang="en-US" sz="1100"/>
              <a:t>			System.out.println("Another print statement!");</a:t>
            </a:r>
          </a:p>
          <a:p>
            <a:r>
              <a:rPr lang="en-US" sz="1100"/>
              <a:t>		}</a:t>
            </a:r>
          </a:p>
          <a:p>
            <a:r>
              <a:rPr lang="en-US" sz="1100"/>
              <a:t>		catch(ArrayIndexOutOfBoundsException e)</a:t>
            </a:r>
          </a:p>
          <a:p>
            <a:r>
              <a:rPr lang="en-US" sz="1100"/>
              <a:t>		{</a:t>
            </a:r>
          </a:p>
          <a:p>
            <a:r>
              <a:rPr lang="en-US" sz="1100"/>
              <a:t>			System.out.println(e);</a:t>
            </a:r>
          </a:p>
          <a:p>
            <a:r>
              <a:rPr lang="en-US" sz="1100"/>
              <a:t>		}</a:t>
            </a:r>
          </a:p>
          <a:p>
            <a:r>
              <a:rPr lang="en-US" sz="1100"/>
              <a:t>		System.out.println("Outside try-catch block");</a:t>
            </a:r>
          </a:p>
          <a:p>
            <a:r>
              <a:rPr lang="en-US" sz="1100"/>
              <a:t>	}</a:t>
            </a:r>
          </a:p>
          <a:p>
            <a:r>
              <a:rPr lang="en-US" sz="1100"/>
              <a:t>}</a:t>
            </a:r>
          </a:p>
        </p:txBody>
      </p:sp>
      <p:sp>
        <p:nvSpPr>
          <p:cNvPr id="7" name="TextBox 6">
            <a:extLst>
              <a:ext uri="{FF2B5EF4-FFF2-40B4-BE49-F238E27FC236}">
                <a16:creationId xmlns:a16="http://schemas.microsoft.com/office/drawing/2014/main" id="{A0C17CB0-844F-25B5-4DFF-5BD729E2D0B4}"/>
              </a:ext>
            </a:extLst>
          </p:cNvPr>
          <p:cNvSpPr txBox="1"/>
          <p:nvPr/>
        </p:nvSpPr>
        <p:spPr>
          <a:xfrm>
            <a:off x="4117687" y="2173456"/>
            <a:ext cx="4572000" cy="738664"/>
          </a:xfrm>
          <a:prstGeom prst="rect">
            <a:avLst/>
          </a:prstGeom>
          <a:solidFill>
            <a:schemeClr val="accent6">
              <a:lumMod val="20000"/>
              <a:lumOff val="80000"/>
            </a:schemeClr>
          </a:solidFill>
        </p:spPr>
        <p:txBody>
          <a:bodyPr wrap="square">
            <a:spAutoFit/>
          </a:bodyPr>
          <a:lstStyle/>
          <a:p>
            <a:r>
              <a:rPr lang="vi-VN" b="1"/>
              <a:t>Đầu ra của Chương trình</a:t>
            </a:r>
            <a:r>
              <a:rPr lang="vi-VN"/>
              <a:t>:</a:t>
            </a:r>
          </a:p>
          <a:p>
            <a:r>
              <a:rPr lang="en-US"/>
              <a:t>java.lang.ArrayIndexOutOfBoundsException: 4</a:t>
            </a:r>
          </a:p>
          <a:p>
            <a:r>
              <a:rPr lang="en-US"/>
              <a:t>Outside try-catch block</a:t>
            </a:r>
          </a:p>
        </p:txBody>
      </p:sp>
    </p:spTree>
    <p:extLst>
      <p:ext uri="{BB962C8B-B14F-4D97-AF65-F5344CB8AC3E}">
        <p14:creationId xmlns:p14="http://schemas.microsoft.com/office/powerpoint/2010/main" val="1581409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Khối try .. catch đơn giản</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Bất cứ khi nào một ngoại lệ được đưa ra trong một trong các câu lệnh của khối </a:t>
            </a:r>
            <a:r>
              <a:rPr lang="vi-VN" b="1">
                <a:solidFill>
                  <a:srgbClr val="212529"/>
                </a:solidFill>
                <a:highlight>
                  <a:srgbClr val="FFFFFF"/>
                </a:highlight>
                <a:latin typeface="Roboto"/>
                <a:ea typeface="Roboto"/>
                <a:cs typeface="Roboto"/>
                <a:sym typeface="Roboto"/>
              </a:rPr>
              <a:t>try</a:t>
            </a:r>
            <a:r>
              <a:rPr lang="vi-VN">
                <a:solidFill>
                  <a:srgbClr val="212529"/>
                </a:solidFill>
                <a:highlight>
                  <a:srgbClr val="FFFFFF"/>
                </a:highlight>
                <a:latin typeface="Roboto"/>
                <a:ea typeface="Roboto"/>
                <a:cs typeface="Roboto"/>
                <a:sym typeface="Roboto"/>
              </a:rPr>
              <a:t>, quyền kiểm soát sẽ tự động nhập một khối </a:t>
            </a:r>
            <a:r>
              <a:rPr lang="vi-VN" b="1">
                <a:solidFill>
                  <a:srgbClr val="212529"/>
                </a:solidFill>
                <a:highlight>
                  <a:srgbClr val="FFFFFF"/>
                </a:highlight>
                <a:latin typeface="Roboto"/>
                <a:ea typeface="Roboto"/>
                <a:cs typeface="Roboto"/>
                <a:sym typeface="Roboto"/>
              </a:rPr>
              <a:t>catch</a:t>
            </a:r>
            <a:r>
              <a:rPr lang="vi-VN">
                <a:solidFill>
                  <a:srgbClr val="212529"/>
                </a:solidFill>
                <a:highlight>
                  <a:srgbClr val="FFFFFF"/>
                </a:highlight>
                <a:latin typeface="Roboto"/>
                <a:ea typeface="Roboto"/>
                <a:cs typeface="Roboto"/>
                <a:sym typeface="Roboto"/>
              </a:rPr>
              <a:t> tiếp theo. Sau khi mã trong khối </a:t>
            </a:r>
            <a:r>
              <a:rPr lang="vi-VN" b="1">
                <a:solidFill>
                  <a:srgbClr val="212529"/>
                </a:solidFill>
                <a:highlight>
                  <a:srgbClr val="FFFFFF"/>
                </a:highlight>
                <a:latin typeface="Roboto"/>
                <a:ea typeface="Roboto"/>
                <a:cs typeface="Roboto"/>
                <a:sym typeface="Roboto"/>
              </a:rPr>
              <a:t>catch</a:t>
            </a:r>
            <a:r>
              <a:rPr lang="vi-VN">
                <a:solidFill>
                  <a:srgbClr val="212529"/>
                </a:solidFill>
                <a:highlight>
                  <a:srgbClr val="FFFFFF"/>
                </a:highlight>
                <a:latin typeface="Roboto"/>
                <a:ea typeface="Roboto"/>
                <a:cs typeface="Roboto"/>
                <a:sym typeface="Roboto"/>
              </a:rPr>
              <a:t> hoàn tất thực thi, điều khiển sẽ chuyển sang câu lệnh tiếp theo sau khối </a:t>
            </a:r>
            <a:r>
              <a:rPr lang="vi-VN" b="1">
                <a:solidFill>
                  <a:srgbClr val="212529"/>
                </a:solidFill>
                <a:highlight>
                  <a:srgbClr val="FFFFFF"/>
                </a:highlight>
                <a:latin typeface="Roboto"/>
                <a:ea typeface="Roboto"/>
                <a:cs typeface="Roboto"/>
                <a:sym typeface="Roboto"/>
              </a:rPr>
              <a:t>try .. catch</a:t>
            </a:r>
            <a:endParaRPr lang="vi-VN">
              <a:solidFill>
                <a:srgbClr val="212529"/>
              </a:solidFill>
              <a:highlight>
                <a:srgbClr val="FFFFFF"/>
              </a:highlight>
              <a:latin typeface="Roboto"/>
              <a:ea typeface="Roboto"/>
              <a:cs typeface="Roboto"/>
              <a:sym typeface="Roboto"/>
            </a:endParaRPr>
          </a:p>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Trong khối bắt ở trên, '</a:t>
            </a:r>
            <a:r>
              <a:rPr lang="vi-VN" b="1">
                <a:solidFill>
                  <a:srgbClr val="212529"/>
                </a:solidFill>
                <a:highlight>
                  <a:srgbClr val="FFFFFF"/>
                </a:highlight>
                <a:latin typeface="Roboto"/>
                <a:ea typeface="Roboto"/>
                <a:cs typeface="Roboto"/>
                <a:sym typeface="Roboto"/>
              </a:rPr>
              <a:t>e</a:t>
            </a:r>
            <a:r>
              <a:rPr lang="vi-VN">
                <a:solidFill>
                  <a:srgbClr val="212529"/>
                </a:solidFill>
                <a:highlight>
                  <a:srgbClr val="FFFFFF"/>
                </a:highlight>
                <a:latin typeface="Roboto"/>
                <a:ea typeface="Roboto"/>
                <a:cs typeface="Roboto"/>
                <a:sym typeface="Roboto"/>
              </a:rPr>
              <a:t>' đại diện cho đối tượng ngoại lệ. Khi được in bằng phương thức println(), phương thức toString() sẽ thực thi, từ đó cung cấp thông tin liên quan đến ngoại lệ.</a:t>
            </a:r>
            <a:endParaRPr>
              <a:solidFill>
                <a:srgbClr val="212529"/>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1768261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Khối try .. với nhiều catch</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Một khối </a:t>
            </a:r>
            <a:r>
              <a:rPr lang="vi-VN" b="1">
                <a:solidFill>
                  <a:srgbClr val="212529"/>
                </a:solidFill>
                <a:highlight>
                  <a:srgbClr val="FFFFFF"/>
                </a:highlight>
                <a:latin typeface="Roboto"/>
                <a:ea typeface="Roboto"/>
                <a:cs typeface="Roboto"/>
                <a:sym typeface="Roboto"/>
              </a:rPr>
              <a:t>try</a:t>
            </a:r>
            <a:r>
              <a:rPr lang="vi-VN">
                <a:solidFill>
                  <a:srgbClr val="212529"/>
                </a:solidFill>
                <a:highlight>
                  <a:srgbClr val="FFFFFF"/>
                </a:highlight>
                <a:latin typeface="Roboto"/>
                <a:ea typeface="Roboto"/>
                <a:cs typeface="Roboto"/>
                <a:sym typeface="Roboto"/>
              </a:rPr>
              <a:t> có thể được theo sau bởi nhiều khối </a:t>
            </a:r>
            <a:r>
              <a:rPr lang="vi-VN" b="1">
                <a:solidFill>
                  <a:srgbClr val="212529"/>
                </a:solidFill>
                <a:highlight>
                  <a:srgbClr val="FFFFFF"/>
                </a:highlight>
                <a:latin typeface="Roboto"/>
                <a:ea typeface="Roboto"/>
                <a:cs typeface="Roboto"/>
                <a:sym typeface="Roboto"/>
              </a:rPr>
              <a:t>catch</a:t>
            </a:r>
            <a:r>
              <a:rPr lang="vi-VN">
                <a:solidFill>
                  <a:srgbClr val="212529"/>
                </a:solidFill>
                <a:highlight>
                  <a:srgbClr val="FFFFFF"/>
                </a:highlight>
                <a:latin typeface="Roboto"/>
                <a:ea typeface="Roboto"/>
                <a:cs typeface="Roboto"/>
                <a:sym typeface="Roboto"/>
              </a:rPr>
              <a:t> để bắt các loại ngoại lệ khác nhau trong mã. Hãy xem xét một chương trình Java sử dụng nhiều khối bắt:</a:t>
            </a:r>
            <a:endParaRPr>
              <a:solidFill>
                <a:srgbClr val="212529"/>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2146438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vi-VN" b="1"/>
              <a:t>Phân biệt </a:t>
            </a:r>
            <a:r>
              <a:rPr lang="vi-VN"/>
              <a:t>được lỗi và ngoại lệ</a:t>
            </a:r>
          </a:p>
          <a:p>
            <a:pPr marL="457200" lvl="0" indent="-342900" algn="l" rtl="0">
              <a:spcBef>
                <a:spcPts val="0"/>
              </a:spcBef>
              <a:spcAft>
                <a:spcPts val="0"/>
              </a:spcAft>
              <a:buSzPts val="1800"/>
              <a:buChar char="●"/>
            </a:pPr>
            <a:r>
              <a:rPr lang="vi-VN" b="1"/>
              <a:t>Nhận biết</a:t>
            </a:r>
            <a:r>
              <a:rPr lang="vi-VN"/>
              <a:t> được các kiểu ngoại lệ khác nhau và nguyên nhân gây ra chúng.</a:t>
            </a:r>
          </a:p>
          <a:p>
            <a:pPr marL="457200" lvl="0" indent="-342900" algn="l" rtl="0">
              <a:spcBef>
                <a:spcPts val="0"/>
              </a:spcBef>
              <a:spcAft>
                <a:spcPts val="0"/>
              </a:spcAft>
              <a:buSzPts val="1800"/>
              <a:buChar char="●"/>
            </a:pPr>
            <a:r>
              <a:rPr lang="vi-VN" b="1"/>
              <a:t>Áp dụng</a:t>
            </a:r>
            <a:r>
              <a:rPr lang="vi-VN"/>
              <a:t> được các kỹ thuật xử lý ngoại lệ khác nhau cho từng trường hợp.</a:t>
            </a:r>
          </a:p>
          <a:p>
            <a:pPr marL="457200" lvl="0" indent="-342900" algn="l" rtl="0">
              <a:spcBef>
                <a:spcPts val="0"/>
              </a:spcBef>
              <a:spcAft>
                <a:spcPts val="0"/>
              </a:spcAft>
              <a:buSzPts val="1800"/>
              <a:buChar char="●"/>
            </a:pPr>
            <a:r>
              <a:rPr lang="vi-VN" b="1"/>
              <a:t>Biết cách </a:t>
            </a:r>
            <a:r>
              <a:rPr lang="vi-VN"/>
              <a:t>phân tích truy vết ngoại lệ.</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Mục tiêu bài học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3" name="TextBox 2">
            <a:extLst>
              <a:ext uri="{FF2B5EF4-FFF2-40B4-BE49-F238E27FC236}">
                <a16:creationId xmlns:a16="http://schemas.microsoft.com/office/drawing/2014/main" id="{89272948-ED95-3538-33B3-3684FD2060A2}"/>
              </a:ext>
            </a:extLst>
          </p:cNvPr>
          <p:cNvSpPr txBox="1"/>
          <p:nvPr/>
        </p:nvSpPr>
        <p:spPr>
          <a:xfrm>
            <a:off x="0" y="23242"/>
            <a:ext cx="6056851" cy="5078313"/>
          </a:xfrm>
          <a:prstGeom prst="rect">
            <a:avLst/>
          </a:prstGeom>
          <a:solidFill>
            <a:schemeClr val="bg1"/>
          </a:solidFill>
          <a:ln>
            <a:solidFill>
              <a:schemeClr val="bg1">
                <a:lumMod val="75000"/>
              </a:schemeClr>
            </a:solidFill>
          </a:ln>
        </p:spPr>
        <p:txBody>
          <a:bodyPr wrap="square">
            <a:spAutoFit/>
          </a:bodyPr>
          <a:lstStyle/>
          <a:p>
            <a:r>
              <a:rPr lang="en-US" sz="1200"/>
              <a:t>import java.util.Scanner;</a:t>
            </a:r>
          </a:p>
          <a:p>
            <a:r>
              <a:rPr lang="en-US" sz="1200"/>
              <a:t>class ArrayException</a:t>
            </a:r>
          </a:p>
          <a:p>
            <a:r>
              <a:rPr lang="en-US" sz="1200"/>
              <a:t>{</a:t>
            </a:r>
          </a:p>
          <a:p>
            <a:r>
              <a:rPr lang="en-US" sz="1200"/>
              <a:t>	public static void main(String[] args)</a:t>
            </a:r>
          </a:p>
          <a:p>
            <a:r>
              <a:rPr lang="en-US" sz="1200"/>
              <a:t>	{</a:t>
            </a:r>
          </a:p>
          <a:p>
            <a:r>
              <a:rPr lang="en-US" sz="1200"/>
              <a:t>		try</a:t>
            </a:r>
          </a:p>
          <a:p>
            <a:r>
              <a:rPr lang="en-US" sz="1200"/>
              <a:t>		{</a:t>
            </a:r>
          </a:p>
          <a:p>
            <a:r>
              <a:rPr lang="en-US" sz="1200"/>
              <a:t>			Scanner input = new Scanner(System.in);</a:t>
            </a:r>
          </a:p>
          <a:p>
            <a:r>
              <a:rPr lang="en-US" sz="1200"/>
              <a:t>			int x = 10;</a:t>
            </a:r>
          </a:p>
          <a:p>
            <a:r>
              <a:rPr lang="en-US" sz="1200"/>
              <a:t>			int y = input.nextInt();</a:t>
            </a:r>
          </a:p>
          <a:p>
            <a:r>
              <a:rPr lang="en-US" sz="1200"/>
              <a:t>			int z = x / y;</a:t>
            </a:r>
          </a:p>
          <a:p>
            <a:r>
              <a:rPr lang="en-US" sz="1200"/>
              <a:t>			System.out.println("z = " + z);</a:t>
            </a:r>
          </a:p>
          <a:p>
            <a:r>
              <a:rPr lang="en-US" sz="1200"/>
              <a:t>			int a[] = {1, 2, 3};</a:t>
            </a:r>
          </a:p>
          <a:p>
            <a:r>
              <a:rPr lang="en-US" sz="1200"/>
              <a:t>			System.out.println("Value is: " + a[4]);</a:t>
            </a:r>
          </a:p>
          <a:p>
            <a:r>
              <a:rPr lang="en-US" sz="1200"/>
              <a:t>			System.out.println("Another print statement!");</a:t>
            </a:r>
          </a:p>
          <a:p>
            <a:r>
              <a:rPr lang="en-US" sz="1200"/>
              <a:t>		}</a:t>
            </a:r>
          </a:p>
          <a:p>
            <a:r>
              <a:rPr lang="en-US" sz="1200"/>
              <a:t>		catch(ArithmeticException e)</a:t>
            </a:r>
          </a:p>
          <a:p>
            <a:r>
              <a:rPr lang="en-US" sz="1200"/>
              <a:t>		{</a:t>
            </a:r>
          </a:p>
          <a:p>
            <a:r>
              <a:rPr lang="en-US" sz="1200"/>
              <a:t>			System.out.println(e);</a:t>
            </a:r>
          </a:p>
          <a:p>
            <a:r>
              <a:rPr lang="en-US" sz="1200"/>
              <a:t>		}</a:t>
            </a:r>
          </a:p>
          <a:p>
            <a:r>
              <a:rPr lang="en-US" sz="1200"/>
              <a:t>		catch(ArrayIndexOutOfBoundsException e)</a:t>
            </a:r>
          </a:p>
          <a:p>
            <a:r>
              <a:rPr lang="en-US" sz="1200"/>
              <a:t>		{</a:t>
            </a:r>
          </a:p>
          <a:p>
            <a:r>
              <a:rPr lang="en-US" sz="1200"/>
              <a:t>			System.out.println(e);</a:t>
            </a:r>
          </a:p>
          <a:p>
            <a:r>
              <a:rPr lang="en-US" sz="1200"/>
              <a:t>		}</a:t>
            </a:r>
          </a:p>
          <a:p>
            <a:r>
              <a:rPr lang="en-US" sz="1200"/>
              <a:t>		System.out.println("Outside try-catch block");</a:t>
            </a:r>
          </a:p>
          <a:p>
            <a:r>
              <a:rPr lang="en-US" sz="1200"/>
              <a:t>	}</a:t>
            </a:r>
          </a:p>
          <a:p>
            <a:r>
              <a:rPr lang="en-US" sz="1200"/>
              <a:t>}</a:t>
            </a:r>
          </a:p>
        </p:txBody>
      </p:sp>
      <p:sp>
        <p:nvSpPr>
          <p:cNvPr id="5" name="TextBox 4">
            <a:extLst>
              <a:ext uri="{FF2B5EF4-FFF2-40B4-BE49-F238E27FC236}">
                <a16:creationId xmlns:a16="http://schemas.microsoft.com/office/drawing/2014/main" id="{73382268-E295-FD20-5974-08979ED704CE}"/>
              </a:ext>
            </a:extLst>
          </p:cNvPr>
          <p:cNvSpPr txBox="1"/>
          <p:nvPr/>
        </p:nvSpPr>
        <p:spPr>
          <a:xfrm>
            <a:off x="5142451" y="3973949"/>
            <a:ext cx="4001549" cy="1169551"/>
          </a:xfrm>
          <a:prstGeom prst="rect">
            <a:avLst/>
          </a:prstGeom>
          <a:solidFill>
            <a:schemeClr val="accent6">
              <a:lumMod val="20000"/>
              <a:lumOff val="80000"/>
            </a:schemeClr>
          </a:solidFill>
        </p:spPr>
        <p:txBody>
          <a:bodyPr wrap="square">
            <a:spAutoFit/>
          </a:bodyPr>
          <a:lstStyle/>
          <a:p>
            <a:pPr algn="just"/>
            <a:r>
              <a:rPr lang="vi-VN" b="1"/>
              <a:t>Đầu ra của chương trình trên khi z được người dùng gán giá trị 2 là:</a:t>
            </a:r>
          </a:p>
          <a:p>
            <a:pPr algn="just"/>
            <a:r>
              <a:rPr lang="en-US"/>
              <a:t>z = 5</a:t>
            </a:r>
          </a:p>
          <a:p>
            <a:pPr algn="just"/>
            <a:r>
              <a:rPr lang="en-US"/>
              <a:t>java.lang.ArrayIndexOutOfBoundsException: 4</a:t>
            </a:r>
          </a:p>
          <a:p>
            <a:pPr algn="just"/>
            <a:r>
              <a:rPr lang="en-US"/>
              <a:t>Outside try-catch block</a:t>
            </a:r>
          </a:p>
        </p:txBody>
      </p:sp>
    </p:spTree>
    <p:extLst>
      <p:ext uri="{BB962C8B-B14F-4D97-AF65-F5344CB8AC3E}">
        <p14:creationId xmlns:p14="http://schemas.microsoft.com/office/powerpoint/2010/main" val="4117861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Khối try .. với nhiều catch</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Khi sử dụng nhiều khối </a:t>
            </a:r>
            <a:r>
              <a:rPr lang="vi-VN" b="1">
                <a:solidFill>
                  <a:srgbClr val="212529"/>
                </a:solidFill>
                <a:highlight>
                  <a:srgbClr val="FFFFFF"/>
                </a:highlight>
                <a:latin typeface="Roboto"/>
                <a:ea typeface="Roboto"/>
                <a:cs typeface="Roboto"/>
                <a:sym typeface="Roboto"/>
              </a:rPr>
              <a:t>catch</a:t>
            </a:r>
            <a:r>
              <a:rPr lang="vi-VN">
                <a:solidFill>
                  <a:srgbClr val="212529"/>
                </a:solidFill>
                <a:highlight>
                  <a:srgbClr val="FFFFFF"/>
                </a:highlight>
                <a:latin typeface="Roboto"/>
                <a:ea typeface="Roboto"/>
                <a:cs typeface="Roboto"/>
                <a:sym typeface="Roboto"/>
              </a:rPr>
              <a:t>, cần lưu ý rằng thứ tự của các lớp ngoại lệ phải từ </a:t>
            </a:r>
            <a:r>
              <a:rPr lang="vi-VN">
                <a:solidFill>
                  <a:srgbClr val="FF0000"/>
                </a:solidFill>
                <a:highlight>
                  <a:srgbClr val="FFFFFF"/>
                </a:highlight>
                <a:latin typeface="Roboto"/>
                <a:ea typeface="Roboto"/>
                <a:cs typeface="Roboto"/>
                <a:sym typeface="Roboto"/>
              </a:rPr>
              <a:t>lớp con đến lớp Exception cha</a:t>
            </a:r>
            <a:r>
              <a:rPr lang="vi-VN">
                <a:solidFill>
                  <a:srgbClr val="212529"/>
                </a:solidFill>
                <a:highlight>
                  <a:srgbClr val="FFFFFF"/>
                </a:highlight>
                <a:latin typeface="Roboto"/>
                <a:ea typeface="Roboto"/>
                <a:cs typeface="Roboto"/>
                <a:sym typeface="Roboto"/>
              </a:rPr>
              <a:t>. Ví dụ nếu chương trình trên được sửa đổi như sau::</a:t>
            </a:r>
            <a:endParaRPr>
              <a:solidFill>
                <a:srgbClr val="212529"/>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1348789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3" name="TextBox 2">
            <a:extLst>
              <a:ext uri="{FF2B5EF4-FFF2-40B4-BE49-F238E27FC236}">
                <a16:creationId xmlns:a16="http://schemas.microsoft.com/office/drawing/2014/main" id="{89272948-ED95-3538-33B3-3684FD2060A2}"/>
              </a:ext>
            </a:extLst>
          </p:cNvPr>
          <p:cNvSpPr txBox="1"/>
          <p:nvPr/>
        </p:nvSpPr>
        <p:spPr>
          <a:xfrm>
            <a:off x="0" y="6464"/>
            <a:ext cx="6056851" cy="5339923"/>
          </a:xfrm>
          <a:prstGeom prst="rect">
            <a:avLst/>
          </a:prstGeom>
          <a:solidFill>
            <a:schemeClr val="bg1"/>
          </a:solidFill>
          <a:ln>
            <a:solidFill>
              <a:schemeClr val="bg1">
                <a:lumMod val="75000"/>
              </a:schemeClr>
            </a:solidFill>
          </a:ln>
        </p:spPr>
        <p:txBody>
          <a:bodyPr wrap="square">
            <a:spAutoFit/>
          </a:bodyPr>
          <a:lstStyle/>
          <a:p>
            <a:r>
              <a:rPr lang="en-US" sz="1100"/>
              <a:t>import java.util.Scanner;</a:t>
            </a:r>
          </a:p>
          <a:p>
            <a:r>
              <a:rPr lang="en-US" sz="1100"/>
              <a:t>class ArrayException</a:t>
            </a:r>
          </a:p>
          <a:p>
            <a:r>
              <a:rPr lang="en-US" sz="1100"/>
              <a:t>{</a:t>
            </a:r>
          </a:p>
          <a:p>
            <a:r>
              <a:rPr lang="en-US" sz="1100"/>
              <a:t>	public static void main(String[] args)</a:t>
            </a:r>
          </a:p>
          <a:p>
            <a:r>
              <a:rPr lang="en-US" sz="1100"/>
              <a:t>	{</a:t>
            </a:r>
          </a:p>
          <a:p>
            <a:r>
              <a:rPr lang="en-US" sz="1100"/>
              <a:t>		try</a:t>
            </a:r>
          </a:p>
          <a:p>
            <a:r>
              <a:rPr lang="en-US" sz="1100"/>
              <a:t>		{</a:t>
            </a:r>
          </a:p>
          <a:p>
            <a:r>
              <a:rPr lang="en-US" sz="1100"/>
              <a:t>			Scanner input = new Scanner(System.in);</a:t>
            </a:r>
          </a:p>
          <a:p>
            <a:r>
              <a:rPr lang="en-US" sz="1100"/>
              <a:t>			int x = 10;</a:t>
            </a:r>
          </a:p>
          <a:p>
            <a:r>
              <a:rPr lang="en-US" sz="1100"/>
              <a:t>			int y = input.nextInt();</a:t>
            </a:r>
          </a:p>
          <a:p>
            <a:r>
              <a:rPr lang="en-US" sz="1100"/>
              <a:t>			int z = x / y;</a:t>
            </a:r>
          </a:p>
          <a:p>
            <a:r>
              <a:rPr lang="en-US" sz="1100"/>
              <a:t>			System.out.println("z = " + z);</a:t>
            </a:r>
          </a:p>
          <a:p>
            <a:r>
              <a:rPr lang="en-US" sz="1100"/>
              <a:t>			int a[] = {1, 2, 3};</a:t>
            </a:r>
          </a:p>
          <a:p>
            <a:r>
              <a:rPr lang="en-US" sz="1100"/>
              <a:t>			System.out.println("Value is: " + a[4]);</a:t>
            </a:r>
          </a:p>
          <a:p>
            <a:r>
              <a:rPr lang="en-US" sz="1100"/>
              <a:t>			System.out.println("Another print statement!");</a:t>
            </a:r>
          </a:p>
          <a:p>
            <a:r>
              <a:rPr lang="en-US" sz="1100"/>
              <a:t>		}</a:t>
            </a:r>
          </a:p>
          <a:p>
            <a:r>
              <a:rPr lang="en-US" sz="1100"/>
              <a:t>		catch(Exception e)</a:t>
            </a:r>
          </a:p>
          <a:p>
            <a:r>
              <a:rPr lang="en-US" sz="1100"/>
              <a:t>		{</a:t>
            </a:r>
          </a:p>
          <a:p>
            <a:r>
              <a:rPr lang="en-US" sz="1100"/>
              <a:t>			System.out.println(e);</a:t>
            </a:r>
          </a:p>
          <a:p>
            <a:r>
              <a:rPr lang="en-US" sz="1100"/>
              <a:t>		}</a:t>
            </a:r>
          </a:p>
          <a:p>
            <a:r>
              <a:rPr lang="en-US" sz="1100"/>
              <a:t>		catch(ArithmeticException e)</a:t>
            </a:r>
          </a:p>
          <a:p>
            <a:r>
              <a:rPr lang="en-US" sz="1100"/>
              <a:t>		{</a:t>
            </a:r>
          </a:p>
          <a:p>
            <a:r>
              <a:rPr lang="en-US" sz="1100"/>
              <a:t>			System.out.println(e);</a:t>
            </a:r>
          </a:p>
          <a:p>
            <a:r>
              <a:rPr lang="en-US" sz="1100"/>
              <a:t>		}</a:t>
            </a:r>
          </a:p>
          <a:p>
            <a:r>
              <a:rPr lang="en-US" sz="1100"/>
              <a:t>		catch(ArrayIndexOutOfBoundsException e)</a:t>
            </a:r>
          </a:p>
          <a:p>
            <a:r>
              <a:rPr lang="en-US" sz="1100"/>
              <a:t>		{</a:t>
            </a:r>
          </a:p>
          <a:p>
            <a:r>
              <a:rPr lang="en-US" sz="1100"/>
              <a:t>			System.out.println(e);</a:t>
            </a:r>
          </a:p>
          <a:p>
            <a:r>
              <a:rPr lang="en-US" sz="1100"/>
              <a:t>		}</a:t>
            </a:r>
          </a:p>
          <a:p>
            <a:r>
              <a:rPr lang="en-US" sz="1100"/>
              <a:t>		System.out.println("Outside try-catch block");</a:t>
            </a:r>
          </a:p>
          <a:p>
            <a:r>
              <a:rPr lang="en-US" sz="1100"/>
              <a:t>	}</a:t>
            </a:r>
          </a:p>
          <a:p>
            <a:r>
              <a:rPr lang="en-US" sz="1100"/>
              <a:t>}</a:t>
            </a:r>
          </a:p>
        </p:txBody>
      </p:sp>
      <p:sp>
        <p:nvSpPr>
          <p:cNvPr id="5" name="TextBox 4">
            <a:extLst>
              <a:ext uri="{FF2B5EF4-FFF2-40B4-BE49-F238E27FC236}">
                <a16:creationId xmlns:a16="http://schemas.microsoft.com/office/drawing/2014/main" id="{73382268-E295-FD20-5974-08979ED704CE}"/>
              </a:ext>
            </a:extLst>
          </p:cNvPr>
          <p:cNvSpPr txBox="1"/>
          <p:nvPr/>
        </p:nvSpPr>
        <p:spPr>
          <a:xfrm>
            <a:off x="5142451" y="4189393"/>
            <a:ext cx="4001549" cy="954107"/>
          </a:xfrm>
          <a:prstGeom prst="rect">
            <a:avLst/>
          </a:prstGeom>
          <a:solidFill>
            <a:schemeClr val="accent6">
              <a:lumMod val="20000"/>
              <a:lumOff val="80000"/>
            </a:schemeClr>
          </a:solidFill>
        </p:spPr>
        <p:txBody>
          <a:bodyPr wrap="square">
            <a:spAutoFit/>
          </a:bodyPr>
          <a:lstStyle/>
          <a:p>
            <a:pPr algn="just"/>
            <a:r>
              <a:rPr lang="vi-VN"/>
              <a:t>Chương trình trên khi được biên dịch sẽ phát sinh lỗi vì khối bắt thứ hai và thứ ba không thể truy cập được. Để loại bỏ lỗi, hãy đặt khối bắt </a:t>
            </a:r>
            <a:r>
              <a:rPr lang="vi-VN" b="1"/>
              <a:t>Exception</a:t>
            </a:r>
            <a:r>
              <a:rPr lang="vi-VN"/>
              <a:t> làm khối bắt cuối cùng.</a:t>
            </a:r>
            <a:endParaRPr lang="en-US"/>
          </a:p>
        </p:txBody>
      </p:sp>
    </p:spTree>
    <p:extLst>
      <p:ext uri="{BB962C8B-B14F-4D97-AF65-F5344CB8AC3E}">
        <p14:creationId xmlns:p14="http://schemas.microsoft.com/office/powerpoint/2010/main" val="1271316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Khối try lồng nhau</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Trong Java, các khối </a:t>
            </a:r>
            <a:r>
              <a:rPr lang="vi-VN" b="1">
                <a:solidFill>
                  <a:srgbClr val="212529"/>
                </a:solidFill>
                <a:highlight>
                  <a:srgbClr val="FFFFFF"/>
                </a:highlight>
                <a:latin typeface="Roboto"/>
                <a:ea typeface="Roboto"/>
                <a:cs typeface="Roboto"/>
                <a:sym typeface="Roboto"/>
              </a:rPr>
              <a:t>try</a:t>
            </a:r>
            <a:r>
              <a:rPr lang="vi-VN">
                <a:solidFill>
                  <a:srgbClr val="212529"/>
                </a:solidFill>
                <a:highlight>
                  <a:srgbClr val="FFFFFF"/>
                </a:highlight>
                <a:latin typeface="Roboto"/>
                <a:ea typeface="Roboto"/>
                <a:cs typeface="Roboto"/>
                <a:sym typeface="Roboto"/>
              </a:rPr>
              <a:t> có thể được lồng vào nhau. Trong các khối </a:t>
            </a:r>
            <a:r>
              <a:rPr lang="vi-VN" b="1">
                <a:solidFill>
                  <a:srgbClr val="212529"/>
                </a:solidFill>
                <a:highlight>
                  <a:srgbClr val="FFFFFF"/>
                </a:highlight>
                <a:latin typeface="Roboto"/>
                <a:ea typeface="Roboto"/>
                <a:cs typeface="Roboto"/>
                <a:sym typeface="Roboto"/>
              </a:rPr>
              <a:t>try</a:t>
            </a:r>
            <a:r>
              <a:rPr lang="vi-VN">
                <a:solidFill>
                  <a:srgbClr val="212529"/>
                </a:solidFill>
                <a:highlight>
                  <a:srgbClr val="FFFFFF"/>
                </a:highlight>
                <a:latin typeface="Roboto"/>
                <a:ea typeface="Roboto"/>
                <a:cs typeface="Roboto"/>
                <a:sym typeface="Roboto"/>
              </a:rPr>
              <a:t> lồng nhau, một ngoại lệ được nêu trong khối </a:t>
            </a:r>
            <a:r>
              <a:rPr lang="vi-VN" b="1">
                <a:solidFill>
                  <a:srgbClr val="212529"/>
                </a:solidFill>
                <a:highlight>
                  <a:srgbClr val="FFFFFF"/>
                </a:highlight>
                <a:latin typeface="Roboto"/>
                <a:ea typeface="Roboto"/>
                <a:cs typeface="Roboto"/>
                <a:sym typeface="Roboto"/>
              </a:rPr>
              <a:t>try bên trong </a:t>
            </a:r>
            <a:r>
              <a:rPr lang="vi-VN">
                <a:solidFill>
                  <a:srgbClr val="212529"/>
                </a:solidFill>
                <a:highlight>
                  <a:srgbClr val="FFFFFF"/>
                </a:highlight>
                <a:latin typeface="Roboto"/>
                <a:ea typeface="Roboto"/>
                <a:cs typeface="Roboto"/>
                <a:sym typeface="Roboto"/>
              </a:rPr>
              <a:t>có thể được xử lý bằng các khối </a:t>
            </a:r>
            <a:r>
              <a:rPr lang="vi-VN" b="1">
                <a:solidFill>
                  <a:srgbClr val="212529"/>
                </a:solidFill>
                <a:highlight>
                  <a:srgbClr val="FFFFFF"/>
                </a:highlight>
                <a:latin typeface="Roboto"/>
                <a:ea typeface="Roboto"/>
                <a:cs typeface="Roboto"/>
                <a:sym typeface="Roboto"/>
              </a:rPr>
              <a:t>catch</a:t>
            </a:r>
            <a:r>
              <a:rPr lang="vi-VN">
                <a:solidFill>
                  <a:srgbClr val="212529"/>
                </a:solidFill>
                <a:highlight>
                  <a:srgbClr val="FFFFFF"/>
                </a:highlight>
                <a:latin typeface="Roboto"/>
                <a:ea typeface="Roboto"/>
                <a:cs typeface="Roboto"/>
                <a:sym typeface="Roboto"/>
              </a:rPr>
              <a:t> của khối </a:t>
            </a:r>
            <a:r>
              <a:rPr lang="vi-VN" b="1">
                <a:solidFill>
                  <a:srgbClr val="212529"/>
                </a:solidFill>
                <a:highlight>
                  <a:srgbClr val="FFFFFF"/>
                </a:highlight>
                <a:latin typeface="Roboto"/>
                <a:ea typeface="Roboto"/>
                <a:cs typeface="Roboto"/>
                <a:sym typeface="Roboto"/>
              </a:rPr>
              <a:t>try bên ngoài</a:t>
            </a:r>
            <a:r>
              <a:rPr lang="vi-VN">
                <a:solidFill>
                  <a:srgbClr val="212529"/>
                </a:solidFill>
                <a:highlight>
                  <a:srgbClr val="FFFFFF"/>
                </a:highlight>
                <a:latin typeface="Roboto"/>
                <a:ea typeface="Roboto"/>
                <a:cs typeface="Roboto"/>
                <a:sym typeface="Roboto"/>
              </a:rPr>
              <a:t>. Để hiểu điều này, hãy xem chương trình ví dụ sau:</a:t>
            </a:r>
            <a:endParaRPr>
              <a:solidFill>
                <a:srgbClr val="212529"/>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2964385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3" name="TextBox 2">
            <a:extLst>
              <a:ext uri="{FF2B5EF4-FFF2-40B4-BE49-F238E27FC236}">
                <a16:creationId xmlns:a16="http://schemas.microsoft.com/office/drawing/2014/main" id="{89272948-ED95-3538-33B3-3684FD2060A2}"/>
              </a:ext>
            </a:extLst>
          </p:cNvPr>
          <p:cNvSpPr txBox="1"/>
          <p:nvPr/>
        </p:nvSpPr>
        <p:spPr>
          <a:xfrm>
            <a:off x="0" y="31631"/>
            <a:ext cx="6056851" cy="5062924"/>
          </a:xfrm>
          <a:prstGeom prst="rect">
            <a:avLst/>
          </a:prstGeom>
          <a:solidFill>
            <a:schemeClr val="bg1"/>
          </a:solidFill>
          <a:ln>
            <a:solidFill>
              <a:schemeClr val="bg1">
                <a:lumMod val="75000"/>
              </a:schemeClr>
            </a:solidFill>
          </a:ln>
        </p:spPr>
        <p:txBody>
          <a:bodyPr wrap="square">
            <a:spAutoFit/>
          </a:bodyPr>
          <a:lstStyle/>
          <a:p>
            <a:r>
              <a:rPr lang="en-US" sz="950"/>
              <a:t>import java.util.Scanner;</a:t>
            </a:r>
          </a:p>
          <a:p>
            <a:r>
              <a:rPr lang="en-US" sz="950"/>
              <a:t>class ArrayException</a:t>
            </a:r>
          </a:p>
          <a:p>
            <a:r>
              <a:rPr lang="en-US" sz="950"/>
              <a:t>{</a:t>
            </a:r>
          </a:p>
          <a:p>
            <a:r>
              <a:rPr lang="en-US" sz="950"/>
              <a:t>	public static void main(String[] args)</a:t>
            </a:r>
          </a:p>
          <a:p>
            <a:r>
              <a:rPr lang="en-US" sz="950"/>
              <a:t>	{</a:t>
            </a:r>
          </a:p>
          <a:p>
            <a:r>
              <a:rPr lang="en-US" sz="950"/>
              <a:t>		try</a:t>
            </a:r>
          </a:p>
          <a:p>
            <a:r>
              <a:rPr lang="en-US" sz="950"/>
              <a:t>		{</a:t>
            </a:r>
          </a:p>
          <a:p>
            <a:r>
              <a:rPr lang="en-US" sz="950"/>
              <a:t>			Scanner input = new Scanner(System.in);</a:t>
            </a:r>
          </a:p>
          <a:p>
            <a:r>
              <a:rPr lang="en-US" sz="950"/>
              <a:t>			int x = 10;</a:t>
            </a:r>
          </a:p>
          <a:p>
            <a:r>
              <a:rPr lang="en-US" sz="950"/>
              <a:t>			int y = input.nextInt();</a:t>
            </a:r>
          </a:p>
          <a:p>
            <a:r>
              <a:rPr lang="en-US" sz="950"/>
              <a:t>			int z = x / y;</a:t>
            </a:r>
          </a:p>
          <a:p>
            <a:r>
              <a:rPr lang="en-US" sz="950"/>
              <a:t>			System.out.println("z = " + z);</a:t>
            </a:r>
          </a:p>
          <a:p>
            <a:r>
              <a:rPr lang="en-US" sz="950"/>
              <a:t>			try</a:t>
            </a:r>
          </a:p>
          <a:p>
            <a:r>
              <a:rPr lang="en-US" sz="950"/>
              <a:t>			{</a:t>
            </a:r>
          </a:p>
          <a:p>
            <a:r>
              <a:rPr lang="en-US" sz="950"/>
              <a:t>				int a[] = {1, 2, 3};</a:t>
            </a:r>
          </a:p>
          <a:p>
            <a:r>
              <a:rPr lang="en-US" sz="950"/>
              <a:t>				System.out.println("Value is: " + a[4]);</a:t>
            </a:r>
          </a:p>
          <a:p>
            <a:r>
              <a:rPr lang="en-US" sz="950"/>
              <a:t>			}</a:t>
            </a:r>
          </a:p>
          <a:p>
            <a:r>
              <a:rPr lang="en-US" sz="950"/>
              <a:t>			catch(ArithmeticException e)</a:t>
            </a:r>
          </a:p>
          <a:p>
            <a:r>
              <a:rPr lang="en-US" sz="950"/>
              <a:t>			{</a:t>
            </a:r>
          </a:p>
          <a:p>
            <a:r>
              <a:rPr lang="en-US" sz="950"/>
              <a:t>				System.out.println(e);</a:t>
            </a:r>
          </a:p>
          <a:p>
            <a:r>
              <a:rPr lang="en-US" sz="950"/>
              <a:t>			}</a:t>
            </a:r>
          </a:p>
          <a:p>
            <a:r>
              <a:rPr lang="en-US" sz="950"/>
              <a:t>			System.out.println("Another print statement!");</a:t>
            </a:r>
          </a:p>
          <a:p>
            <a:r>
              <a:rPr lang="en-US" sz="950"/>
              <a:t>		}</a:t>
            </a:r>
          </a:p>
          <a:p>
            <a:r>
              <a:rPr lang="en-US" sz="950"/>
              <a:t>		catch(ArithmeticException e)</a:t>
            </a:r>
          </a:p>
          <a:p>
            <a:r>
              <a:rPr lang="en-US" sz="950"/>
              <a:t>		{</a:t>
            </a:r>
          </a:p>
          <a:p>
            <a:r>
              <a:rPr lang="en-US" sz="950"/>
              <a:t>			System.out.println(e);</a:t>
            </a:r>
          </a:p>
          <a:p>
            <a:r>
              <a:rPr lang="en-US" sz="950"/>
              <a:t>		}</a:t>
            </a:r>
          </a:p>
          <a:p>
            <a:r>
              <a:rPr lang="en-US" sz="950"/>
              <a:t>		catch(ArrayIndexOutOfBoundsException e)</a:t>
            </a:r>
          </a:p>
          <a:p>
            <a:r>
              <a:rPr lang="en-US" sz="950"/>
              <a:t>		{</a:t>
            </a:r>
          </a:p>
          <a:p>
            <a:r>
              <a:rPr lang="en-US" sz="950"/>
              <a:t>			System.out.println(e);</a:t>
            </a:r>
          </a:p>
          <a:p>
            <a:r>
              <a:rPr lang="en-US" sz="950"/>
              <a:t>		}</a:t>
            </a:r>
          </a:p>
          <a:p>
            <a:r>
              <a:rPr lang="en-US" sz="950"/>
              <a:t>		System.out.println("Outside try-catch block");</a:t>
            </a:r>
          </a:p>
          <a:p>
            <a:r>
              <a:rPr lang="en-US" sz="950"/>
              <a:t>	}</a:t>
            </a:r>
          </a:p>
          <a:p>
            <a:r>
              <a:rPr lang="en-US" sz="950"/>
              <a:t>}</a:t>
            </a:r>
          </a:p>
        </p:txBody>
      </p:sp>
      <p:sp>
        <p:nvSpPr>
          <p:cNvPr id="5" name="TextBox 4">
            <a:extLst>
              <a:ext uri="{FF2B5EF4-FFF2-40B4-BE49-F238E27FC236}">
                <a16:creationId xmlns:a16="http://schemas.microsoft.com/office/drawing/2014/main" id="{73382268-E295-FD20-5974-08979ED704CE}"/>
              </a:ext>
            </a:extLst>
          </p:cNvPr>
          <p:cNvSpPr txBox="1"/>
          <p:nvPr/>
        </p:nvSpPr>
        <p:spPr>
          <a:xfrm>
            <a:off x="5142451" y="4189393"/>
            <a:ext cx="4001549" cy="954107"/>
          </a:xfrm>
          <a:prstGeom prst="rect">
            <a:avLst/>
          </a:prstGeom>
          <a:solidFill>
            <a:schemeClr val="accent6">
              <a:lumMod val="20000"/>
              <a:lumOff val="80000"/>
            </a:schemeClr>
          </a:solidFill>
        </p:spPr>
        <p:txBody>
          <a:bodyPr wrap="square">
            <a:spAutoFit/>
          </a:bodyPr>
          <a:lstStyle/>
          <a:p>
            <a:pPr algn="just"/>
            <a:r>
              <a:rPr lang="vi-VN" b="1"/>
              <a:t>Đầu ra của Chương trình</a:t>
            </a:r>
            <a:r>
              <a:rPr lang="vi-VN"/>
              <a:t>:</a:t>
            </a:r>
          </a:p>
          <a:p>
            <a:pPr algn="just"/>
            <a:r>
              <a:rPr lang="en-US"/>
              <a:t>z = 2</a:t>
            </a:r>
          </a:p>
          <a:p>
            <a:pPr algn="just"/>
            <a:r>
              <a:rPr lang="en-US"/>
              <a:t>java.lang.ArrayIndexOutOfBoundsException: 4</a:t>
            </a:r>
          </a:p>
          <a:p>
            <a:pPr algn="just"/>
            <a:r>
              <a:rPr lang="en-US"/>
              <a:t>Outside try-catch block</a:t>
            </a:r>
          </a:p>
        </p:txBody>
      </p:sp>
    </p:spTree>
    <p:extLst>
      <p:ext uri="{BB962C8B-B14F-4D97-AF65-F5344CB8AC3E}">
        <p14:creationId xmlns:p14="http://schemas.microsoft.com/office/powerpoint/2010/main" val="3451100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try .. catch và finally</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Các câu lệnh trong khối </a:t>
            </a:r>
            <a:r>
              <a:rPr lang="vi-VN" b="1">
                <a:solidFill>
                  <a:srgbClr val="212529"/>
                </a:solidFill>
                <a:highlight>
                  <a:srgbClr val="FFFFFF"/>
                </a:highlight>
                <a:latin typeface="Roboto"/>
                <a:ea typeface="Roboto"/>
                <a:cs typeface="Roboto"/>
                <a:sym typeface="Roboto"/>
              </a:rPr>
              <a:t>finally</a:t>
            </a:r>
            <a:r>
              <a:rPr lang="vi-VN">
                <a:solidFill>
                  <a:srgbClr val="212529"/>
                </a:solidFill>
                <a:highlight>
                  <a:srgbClr val="FFFFFF"/>
                </a:highlight>
                <a:latin typeface="Roboto"/>
                <a:ea typeface="Roboto"/>
                <a:cs typeface="Roboto"/>
                <a:sym typeface="Roboto"/>
              </a:rPr>
              <a:t> được đảm bảo thực thi bất kể có phát sinh ngoại lệ hay không. Ví dụ: finally sử dụng để đóng kết nối với tệp hoặc cơ sở dữ liệu</a:t>
            </a:r>
            <a:endParaRPr>
              <a:solidFill>
                <a:srgbClr val="212529"/>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30194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try .. catch và finally</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Ví dụ 1</a:t>
            </a:r>
            <a:endParaRPr>
              <a:solidFill>
                <a:srgbClr val="212529"/>
              </a:solidFill>
              <a:highlight>
                <a:srgbClr val="FFFFFF"/>
              </a:highlight>
              <a:latin typeface="Roboto"/>
              <a:ea typeface="Roboto"/>
              <a:cs typeface="Roboto"/>
              <a:sym typeface="Roboto"/>
            </a:endParaRPr>
          </a:p>
        </p:txBody>
      </p:sp>
      <p:sp>
        <p:nvSpPr>
          <p:cNvPr id="2" name="TextBox 1">
            <a:extLst>
              <a:ext uri="{FF2B5EF4-FFF2-40B4-BE49-F238E27FC236}">
                <a16:creationId xmlns:a16="http://schemas.microsoft.com/office/drawing/2014/main" id="{F7215B0F-04A4-E9AF-4E41-8C178B25592C}"/>
              </a:ext>
            </a:extLst>
          </p:cNvPr>
          <p:cNvSpPr txBox="1"/>
          <p:nvPr/>
        </p:nvSpPr>
        <p:spPr>
          <a:xfrm>
            <a:off x="2265027" y="1263862"/>
            <a:ext cx="6459523" cy="3693319"/>
          </a:xfrm>
          <a:prstGeom prst="rect">
            <a:avLst/>
          </a:prstGeom>
          <a:noFill/>
        </p:spPr>
        <p:txBody>
          <a:bodyPr wrap="square">
            <a:spAutoFit/>
          </a:bodyPr>
          <a:lstStyle/>
          <a:p>
            <a:r>
              <a:rPr lang="en-US" sz="1200"/>
              <a:t>class FinallyDemo</a:t>
            </a:r>
          </a:p>
          <a:p>
            <a:r>
              <a:rPr lang="en-US" sz="1200"/>
              <a:t>{</a:t>
            </a:r>
          </a:p>
          <a:p>
            <a:r>
              <a:rPr lang="en-US" sz="1200"/>
              <a:t>	public static void main(String[] args)</a:t>
            </a:r>
          </a:p>
          <a:p>
            <a:r>
              <a:rPr lang="en-US" sz="1200"/>
              <a:t>	{</a:t>
            </a:r>
          </a:p>
          <a:p>
            <a:r>
              <a:rPr lang="en-US" sz="1200"/>
              <a:t>		try</a:t>
            </a:r>
          </a:p>
          <a:p>
            <a:r>
              <a:rPr lang="en-US" sz="1200"/>
              <a:t>		{</a:t>
            </a:r>
          </a:p>
          <a:p>
            <a:r>
              <a:rPr lang="en-US" sz="1200"/>
              <a:t>			int a[] = {1,2,3,4,5};</a:t>
            </a:r>
          </a:p>
          <a:p>
            <a:r>
              <a:rPr lang="en-US" sz="1200"/>
              <a:t>			System.out.println("Value is: " + a[4]);</a:t>
            </a:r>
          </a:p>
          <a:p>
            <a:r>
              <a:rPr lang="en-US" sz="1200"/>
              <a:t>		}</a:t>
            </a:r>
          </a:p>
          <a:p>
            <a:r>
              <a:rPr lang="en-US" sz="1200"/>
              <a:t>		catch(Exception e)</a:t>
            </a:r>
          </a:p>
          <a:p>
            <a:r>
              <a:rPr lang="en-US" sz="1200"/>
              <a:t>		{</a:t>
            </a:r>
          </a:p>
          <a:p>
            <a:r>
              <a:rPr lang="en-US" sz="1200"/>
              <a:t>			System.out.println(e);</a:t>
            </a:r>
          </a:p>
          <a:p>
            <a:r>
              <a:rPr lang="en-US" sz="1200"/>
              <a:t>		}</a:t>
            </a:r>
          </a:p>
          <a:p>
            <a:r>
              <a:rPr lang="en-US" sz="1200"/>
              <a:t>		finally</a:t>
            </a:r>
          </a:p>
          <a:p>
            <a:r>
              <a:rPr lang="en-US" sz="1200"/>
              <a:t>		{</a:t>
            </a:r>
          </a:p>
          <a:p>
            <a:r>
              <a:rPr lang="en-US" sz="1200"/>
              <a:t>			System.out.println("Guaranteed to execute");</a:t>
            </a:r>
          </a:p>
          <a:p>
            <a:r>
              <a:rPr lang="en-US" sz="1200"/>
              <a:t>		}</a:t>
            </a:r>
          </a:p>
          <a:p>
            <a:r>
              <a:rPr lang="en-US" sz="1200"/>
              <a:t>	}</a:t>
            </a:r>
          </a:p>
          <a:p>
            <a:r>
              <a:rPr lang="en-US" sz="1200"/>
              <a:t>}</a:t>
            </a:r>
          </a:p>
        </p:txBody>
      </p:sp>
      <p:sp>
        <p:nvSpPr>
          <p:cNvPr id="4" name="TextBox 3">
            <a:extLst>
              <a:ext uri="{FF2B5EF4-FFF2-40B4-BE49-F238E27FC236}">
                <a16:creationId xmlns:a16="http://schemas.microsoft.com/office/drawing/2014/main" id="{3BAF084F-3BD4-DD91-1C30-5B586AAEF21B}"/>
              </a:ext>
            </a:extLst>
          </p:cNvPr>
          <p:cNvSpPr txBox="1"/>
          <p:nvPr/>
        </p:nvSpPr>
        <p:spPr>
          <a:xfrm>
            <a:off x="6858000" y="4393696"/>
            <a:ext cx="2286000" cy="738664"/>
          </a:xfrm>
          <a:prstGeom prst="rect">
            <a:avLst/>
          </a:prstGeom>
          <a:solidFill>
            <a:schemeClr val="accent6">
              <a:lumMod val="20000"/>
              <a:lumOff val="80000"/>
            </a:schemeClr>
          </a:solidFill>
        </p:spPr>
        <p:txBody>
          <a:bodyPr wrap="square">
            <a:spAutoFit/>
          </a:bodyPr>
          <a:lstStyle/>
          <a:p>
            <a:r>
              <a:rPr lang="vi-VN" b="1"/>
              <a:t>Đầu ra:</a:t>
            </a:r>
          </a:p>
          <a:p>
            <a:r>
              <a:rPr lang="en-US"/>
              <a:t>Value is: 5</a:t>
            </a:r>
          </a:p>
          <a:p>
            <a:r>
              <a:rPr lang="en-US"/>
              <a:t>Guaranteed to execute</a:t>
            </a:r>
          </a:p>
        </p:txBody>
      </p:sp>
    </p:spTree>
    <p:extLst>
      <p:ext uri="{BB962C8B-B14F-4D97-AF65-F5344CB8AC3E}">
        <p14:creationId xmlns:p14="http://schemas.microsoft.com/office/powerpoint/2010/main" val="3529608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try .. catch và finally</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Ví dụ 2</a:t>
            </a:r>
            <a:endParaRPr>
              <a:solidFill>
                <a:srgbClr val="212529"/>
              </a:solidFill>
              <a:highlight>
                <a:srgbClr val="FFFFFF"/>
              </a:highlight>
              <a:latin typeface="Roboto"/>
              <a:ea typeface="Roboto"/>
              <a:cs typeface="Roboto"/>
              <a:sym typeface="Roboto"/>
            </a:endParaRPr>
          </a:p>
        </p:txBody>
      </p:sp>
      <p:sp>
        <p:nvSpPr>
          <p:cNvPr id="2" name="TextBox 1">
            <a:extLst>
              <a:ext uri="{FF2B5EF4-FFF2-40B4-BE49-F238E27FC236}">
                <a16:creationId xmlns:a16="http://schemas.microsoft.com/office/drawing/2014/main" id="{F7215B0F-04A4-E9AF-4E41-8C178B25592C}"/>
              </a:ext>
            </a:extLst>
          </p:cNvPr>
          <p:cNvSpPr txBox="1"/>
          <p:nvPr/>
        </p:nvSpPr>
        <p:spPr>
          <a:xfrm>
            <a:off x="2265027" y="1263862"/>
            <a:ext cx="6459523" cy="3693319"/>
          </a:xfrm>
          <a:prstGeom prst="rect">
            <a:avLst/>
          </a:prstGeom>
          <a:noFill/>
        </p:spPr>
        <p:txBody>
          <a:bodyPr wrap="square">
            <a:spAutoFit/>
          </a:bodyPr>
          <a:lstStyle/>
          <a:p>
            <a:r>
              <a:rPr lang="en-US" sz="1200"/>
              <a:t>class FinallyDemo</a:t>
            </a:r>
          </a:p>
          <a:p>
            <a:r>
              <a:rPr lang="en-US" sz="1200"/>
              <a:t>{</a:t>
            </a:r>
          </a:p>
          <a:p>
            <a:r>
              <a:rPr lang="en-US" sz="1200"/>
              <a:t>	public static void main(String[] args)</a:t>
            </a:r>
          </a:p>
          <a:p>
            <a:r>
              <a:rPr lang="en-US" sz="1200"/>
              <a:t>	{</a:t>
            </a:r>
          </a:p>
          <a:p>
            <a:r>
              <a:rPr lang="en-US" sz="1200"/>
              <a:t>		try</a:t>
            </a:r>
          </a:p>
          <a:p>
            <a:r>
              <a:rPr lang="en-US" sz="1200"/>
              <a:t>		{</a:t>
            </a:r>
          </a:p>
          <a:p>
            <a:r>
              <a:rPr lang="en-US" sz="1200"/>
              <a:t>			int a[] = {1,2,3,4,5};</a:t>
            </a:r>
          </a:p>
          <a:p>
            <a:r>
              <a:rPr lang="en-US" sz="1200"/>
              <a:t>			System.out.println("Value is: " + a[8]);</a:t>
            </a:r>
          </a:p>
          <a:p>
            <a:r>
              <a:rPr lang="en-US" sz="1200"/>
              <a:t>		}</a:t>
            </a:r>
          </a:p>
          <a:p>
            <a:r>
              <a:rPr lang="en-US" sz="1200"/>
              <a:t>		catch(Exception e)</a:t>
            </a:r>
          </a:p>
          <a:p>
            <a:r>
              <a:rPr lang="en-US" sz="1200"/>
              <a:t>		{</a:t>
            </a:r>
          </a:p>
          <a:p>
            <a:r>
              <a:rPr lang="en-US" sz="1200"/>
              <a:t>			System.out.println(e);</a:t>
            </a:r>
          </a:p>
          <a:p>
            <a:r>
              <a:rPr lang="en-US" sz="1200"/>
              <a:t>		}</a:t>
            </a:r>
          </a:p>
          <a:p>
            <a:r>
              <a:rPr lang="en-US" sz="1200"/>
              <a:t>		finally</a:t>
            </a:r>
          </a:p>
          <a:p>
            <a:r>
              <a:rPr lang="en-US" sz="1200"/>
              <a:t>		{</a:t>
            </a:r>
          </a:p>
          <a:p>
            <a:r>
              <a:rPr lang="en-US" sz="1200"/>
              <a:t>			System.out.println("Guaranteed to execute");</a:t>
            </a:r>
          </a:p>
          <a:p>
            <a:r>
              <a:rPr lang="en-US" sz="1200"/>
              <a:t>		}</a:t>
            </a:r>
          </a:p>
          <a:p>
            <a:r>
              <a:rPr lang="en-US" sz="1200"/>
              <a:t>	}</a:t>
            </a:r>
          </a:p>
          <a:p>
            <a:r>
              <a:rPr lang="en-US" sz="1200"/>
              <a:t>}</a:t>
            </a:r>
          </a:p>
        </p:txBody>
      </p:sp>
      <p:sp>
        <p:nvSpPr>
          <p:cNvPr id="3" name="TextBox 2">
            <a:extLst>
              <a:ext uri="{FF2B5EF4-FFF2-40B4-BE49-F238E27FC236}">
                <a16:creationId xmlns:a16="http://schemas.microsoft.com/office/drawing/2014/main" id="{DB05B121-4DE9-3BAE-40DA-C1ABD182E048}"/>
              </a:ext>
            </a:extLst>
          </p:cNvPr>
          <p:cNvSpPr txBox="1"/>
          <p:nvPr/>
        </p:nvSpPr>
        <p:spPr>
          <a:xfrm>
            <a:off x="5251508" y="4393696"/>
            <a:ext cx="3892492" cy="738664"/>
          </a:xfrm>
          <a:prstGeom prst="rect">
            <a:avLst/>
          </a:prstGeom>
          <a:solidFill>
            <a:schemeClr val="accent6">
              <a:lumMod val="20000"/>
              <a:lumOff val="80000"/>
            </a:schemeClr>
          </a:solidFill>
        </p:spPr>
        <p:txBody>
          <a:bodyPr wrap="square">
            <a:spAutoFit/>
          </a:bodyPr>
          <a:lstStyle/>
          <a:p>
            <a:r>
              <a:rPr lang="vi-VN" b="1"/>
              <a:t>Đầu ra:</a:t>
            </a:r>
          </a:p>
          <a:p>
            <a:r>
              <a:rPr lang="en-US"/>
              <a:t>java.lang.ArrayIndexOutOfBoundsException: 8</a:t>
            </a:r>
          </a:p>
          <a:p>
            <a:r>
              <a:rPr lang="en-US"/>
              <a:t>Guaranteed to execute</a:t>
            </a:r>
          </a:p>
        </p:txBody>
      </p:sp>
    </p:spTree>
    <p:extLst>
      <p:ext uri="{BB962C8B-B14F-4D97-AF65-F5344CB8AC3E}">
        <p14:creationId xmlns:p14="http://schemas.microsoft.com/office/powerpoint/2010/main" val="429764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throw, throws</a:t>
            </a:r>
          </a:p>
        </p:txBody>
      </p:sp>
    </p:spTree>
    <p:extLst>
      <p:ext uri="{BB962C8B-B14F-4D97-AF65-F5344CB8AC3E}">
        <p14:creationId xmlns:p14="http://schemas.microsoft.com/office/powerpoint/2010/main" val="385247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throw</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Từ khóa </a:t>
            </a:r>
            <a:r>
              <a:rPr lang="vi-VN" b="1">
                <a:solidFill>
                  <a:srgbClr val="212529"/>
                </a:solidFill>
                <a:highlight>
                  <a:srgbClr val="FFFFFF"/>
                </a:highlight>
                <a:latin typeface="Roboto"/>
                <a:ea typeface="Roboto"/>
                <a:cs typeface="Roboto"/>
                <a:sym typeface="Roboto"/>
              </a:rPr>
              <a:t>throw</a:t>
            </a:r>
            <a:r>
              <a:rPr lang="vi-VN">
                <a:solidFill>
                  <a:srgbClr val="212529"/>
                </a:solidFill>
                <a:highlight>
                  <a:srgbClr val="FFFFFF"/>
                </a:highlight>
                <a:latin typeface="Roboto"/>
                <a:ea typeface="Roboto"/>
                <a:cs typeface="Roboto"/>
                <a:sym typeface="Roboto"/>
              </a:rPr>
              <a:t> có thể được sử dụng trong các chương trình Java để ném các đối tượng ngoại lệ một cách tường minh. Cú pháp sử dụng throw như sau:</a:t>
            </a:r>
            <a:endParaRPr>
              <a:solidFill>
                <a:srgbClr val="212529"/>
              </a:solidFill>
              <a:highlight>
                <a:srgbClr val="FFFFFF"/>
              </a:highlight>
              <a:latin typeface="Roboto"/>
              <a:ea typeface="Roboto"/>
              <a:cs typeface="Roboto"/>
              <a:sym typeface="Roboto"/>
            </a:endParaRPr>
          </a:p>
        </p:txBody>
      </p:sp>
      <p:sp>
        <p:nvSpPr>
          <p:cNvPr id="5" name="TextBox 4">
            <a:extLst>
              <a:ext uri="{FF2B5EF4-FFF2-40B4-BE49-F238E27FC236}">
                <a16:creationId xmlns:a16="http://schemas.microsoft.com/office/drawing/2014/main" id="{1A5A7CC9-868F-1710-CA78-2CDE3C63E4BA}"/>
              </a:ext>
            </a:extLst>
          </p:cNvPr>
          <p:cNvSpPr txBox="1"/>
          <p:nvPr/>
        </p:nvSpPr>
        <p:spPr>
          <a:xfrm>
            <a:off x="2369889" y="1976916"/>
            <a:ext cx="4572000" cy="338554"/>
          </a:xfrm>
          <a:prstGeom prst="rect">
            <a:avLst/>
          </a:prstGeom>
          <a:noFill/>
        </p:spPr>
        <p:txBody>
          <a:bodyPr wrap="square">
            <a:spAutoFit/>
          </a:bodyPr>
          <a:lstStyle/>
          <a:p>
            <a:r>
              <a:rPr lang="en-US" sz="1600"/>
              <a:t>throw ThrowableInstance;</a:t>
            </a:r>
          </a:p>
        </p:txBody>
      </p:sp>
      <p:sp>
        <p:nvSpPr>
          <p:cNvPr id="7" name="TextBox 6">
            <a:extLst>
              <a:ext uri="{FF2B5EF4-FFF2-40B4-BE49-F238E27FC236}">
                <a16:creationId xmlns:a16="http://schemas.microsoft.com/office/drawing/2014/main" id="{6685C5D2-FC2C-2E25-0696-0E51979A1634}"/>
              </a:ext>
            </a:extLst>
          </p:cNvPr>
          <p:cNvSpPr txBox="1"/>
          <p:nvPr/>
        </p:nvSpPr>
        <p:spPr>
          <a:xfrm>
            <a:off x="809538" y="2450220"/>
            <a:ext cx="7873068" cy="830997"/>
          </a:xfrm>
          <a:prstGeom prst="rect">
            <a:avLst/>
          </a:prstGeom>
          <a:solidFill>
            <a:schemeClr val="accent6">
              <a:lumMod val="20000"/>
              <a:lumOff val="80000"/>
            </a:schemeClr>
          </a:solidFill>
        </p:spPr>
        <p:txBody>
          <a:bodyPr wrap="square">
            <a:spAutoFit/>
          </a:bodyPr>
          <a:lstStyle/>
          <a:p>
            <a:pPr algn="just"/>
            <a:r>
              <a:rPr lang="vi-VN" sz="1600" b="1"/>
              <a:t>ThrowableInstance</a:t>
            </a:r>
            <a:r>
              <a:rPr lang="vi-VN" sz="1600"/>
              <a:t> có thể là đối tượng của lớp Throwable hoặc bất kỳ lớp con nào của nó. Có thể lấy tham chiếu đến phiên bản Throwable bằng cách sử dụng tham số trong khối </a:t>
            </a:r>
            <a:r>
              <a:rPr lang="vi-VN" sz="1600" b="1"/>
              <a:t>catch</a:t>
            </a:r>
            <a:r>
              <a:rPr lang="vi-VN" sz="1600"/>
              <a:t> hoặc bằng cách sử dụng toán tử </a:t>
            </a:r>
            <a:r>
              <a:rPr lang="vi-VN" sz="1600" b="1"/>
              <a:t>new</a:t>
            </a:r>
            <a:r>
              <a:rPr lang="vi-VN" sz="1600"/>
              <a:t>.</a:t>
            </a:r>
            <a:endParaRPr lang="en-US" sz="1600"/>
          </a:p>
        </p:txBody>
      </p:sp>
    </p:spTree>
    <p:extLst>
      <p:ext uri="{BB962C8B-B14F-4D97-AF65-F5344CB8AC3E}">
        <p14:creationId xmlns:p14="http://schemas.microsoft.com/office/powerpoint/2010/main" val="657698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Tổng quan về xử lý ngoại lệ</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throw</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Chương trình mẫu minh họa việc sử dụng </a:t>
            </a:r>
            <a:r>
              <a:rPr lang="vi-VN" b="1">
                <a:solidFill>
                  <a:srgbClr val="212529"/>
                </a:solidFill>
                <a:highlight>
                  <a:srgbClr val="FFFFFF"/>
                </a:highlight>
                <a:latin typeface="Roboto"/>
                <a:ea typeface="Roboto"/>
                <a:cs typeface="Roboto"/>
                <a:sym typeface="Roboto"/>
              </a:rPr>
              <a:t>throw</a:t>
            </a:r>
            <a:r>
              <a:rPr lang="vi-VN">
                <a:solidFill>
                  <a:srgbClr val="212529"/>
                </a:solidFill>
                <a:highlight>
                  <a:srgbClr val="FFFFFF"/>
                </a:highlight>
                <a:latin typeface="Roboto"/>
                <a:ea typeface="Roboto"/>
                <a:cs typeface="Roboto"/>
                <a:sym typeface="Roboto"/>
              </a:rPr>
              <a:t>:</a:t>
            </a:r>
            <a:endParaRPr>
              <a:solidFill>
                <a:srgbClr val="212529"/>
              </a:solidFill>
              <a:highlight>
                <a:srgbClr val="FFFFFF"/>
              </a:highlight>
              <a:latin typeface="Roboto"/>
              <a:ea typeface="Roboto"/>
              <a:cs typeface="Roboto"/>
              <a:sym typeface="Roboto"/>
            </a:endParaRPr>
          </a:p>
        </p:txBody>
      </p:sp>
      <p:sp>
        <p:nvSpPr>
          <p:cNvPr id="3" name="TextBox 2">
            <a:extLst>
              <a:ext uri="{FF2B5EF4-FFF2-40B4-BE49-F238E27FC236}">
                <a16:creationId xmlns:a16="http://schemas.microsoft.com/office/drawing/2014/main" id="{3236F7A1-D046-B0D1-EF11-7E1D0F3AFB30}"/>
              </a:ext>
            </a:extLst>
          </p:cNvPr>
          <p:cNvSpPr txBox="1"/>
          <p:nvPr/>
        </p:nvSpPr>
        <p:spPr>
          <a:xfrm>
            <a:off x="792760" y="1604070"/>
            <a:ext cx="7931790" cy="3323987"/>
          </a:xfrm>
          <a:prstGeom prst="rect">
            <a:avLst/>
          </a:prstGeom>
          <a:noFill/>
        </p:spPr>
        <p:txBody>
          <a:bodyPr wrap="square">
            <a:spAutoFit/>
          </a:bodyPr>
          <a:lstStyle/>
          <a:p>
            <a:r>
              <a:rPr lang="en-US"/>
              <a:t>class ArrayException</a:t>
            </a:r>
          </a:p>
          <a:p>
            <a:r>
              <a:rPr lang="en-US"/>
              <a:t>{</a:t>
            </a:r>
          </a:p>
          <a:p>
            <a:r>
              <a:rPr lang="en-US"/>
              <a:t>	public static void main(String[] args)</a:t>
            </a:r>
          </a:p>
          <a:p>
            <a:r>
              <a:rPr lang="en-US"/>
              <a:t>	{</a:t>
            </a:r>
          </a:p>
          <a:p>
            <a:r>
              <a:rPr lang="en-US"/>
              <a:t>		try</a:t>
            </a:r>
          </a:p>
          <a:p>
            <a:r>
              <a:rPr lang="en-US"/>
              <a:t>		{</a:t>
            </a:r>
          </a:p>
          <a:p>
            <a:r>
              <a:rPr lang="en-US"/>
              <a:t>			</a:t>
            </a:r>
            <a:r>
              <a:rPr lang="en-US" b="1"/>
              <a:t>throw </a:t>
            </a:r>
            <a:r>
              <a:rPr lang="en-US" b="1">
                <a:solidFill>
                  <a:srgbClr val="FF0000"/>
                </a:solidFill>
              </a:rPr>
              <a:t>new</a:t>
            </a:r>
            <a:r>
              <a:rPr lang="en-US" b="1"/>
              <a:t> </a:t>
            </a:r>
            <a:r>
              <a:rPr lang="en-US" b="1">
                <a:solidFill>
                  <a:schemeClr val="tx1">
                    <a:lumMod val="50000"/>
                  </a:schemeClr>
                </a:solidFill>
              </a:rPr>
              <a:t>ArithmeticException</a:t>
            </a:r>
            <a:r>
              <a:rPr lang="en-US" b="1"/>
              <a:t>("Testing throw");</a:t>
            </a:r>
          </a:p>
          <a:p>
            <a:r>
              <a:rPr lang="en-US"/>
              <a:t>		}</a:t>
            </a:r>
          </a:p>
          <a:p>
            <a:r>
              <a:rPr lang="en-US"/>
              <a:t>		catch(Exception e)</a:t>
            </a:r>
          </a:p>
          <a:p>
            <a:r>
              <a:rPr lang="en-US"/>
              <a:t>		{</a:t>
            </a:r>
          </a:p>
          <a:p>
            <a:r>
              <a:rPr lang="en-US"/>
              <a:t>			System.out.println(e);</a:t>
            </a:r>
          </a:p>
          <a:p>
            <a:r>
              <a:rPr lang="en-US"/>
              <a:t>			throw e;</a:t>
            </a:r>
          </a:p>
          <a:p>
            <a:r>
              <a:rPr lang="en-US"/>
              <a:t>		}</a:t>
            </a:r>
          </a:p>
          <a:p>
            <a:r>
              <a:rPr lang="en-US"/>
              <a:t>	}</a:t>
            </a:r>
          </a:p>
          <a:p>
            <a:r>
              <a:rPr lang="en-US"/>
              <a:t>}</a:t>
            </a:r>
          </a:p>
        </p:txBody>
      </p:sp>
      <p:sp>
        <p:nvSpPr>
          <p:cNvPr id="6" name="TextBox 5">
            <a:extLst>
              <a:ext uri="{FF2B5EF4-FFF2-40B4-BE49-F238E27FC236}">
                <a16:creationId xmlns:a16="http://schemas.microsoft.com/office/drawing/2014/main" id="{2FA3A241-D267-C8A2-C5DF-06B2EF86B66A}"/>
              </a:ext>
            </a:extLst>
          </p:cNvPr>
          <p:cNvSpPr txBox="1"/>
          <p:nvPr/>
        </p:nvSpPr>
        <p:spPr>
          <a:xfrm>
            <a:off x="2885813" y="4404836"/>
            <a:ext cx="6258187" cy="738664"/>
          </a:xfrm>
          <a:prstGeom prst="rect">
            <a:avLst/>
          </a:prstGeom>
          <a:solidFill>
            <a:schemeClr val="accent6">
              <a:lumMod val="20000"/>
              <a:lumOff val="80000"/>
            </a:schemeClr>
          </a:solidFill>
        </p:spPr>
        <p:txBody>
          <a:bodyPr wrap="square">
            <a:spAutoFit/>
          </a:bodyPr>
          <a:lstStyle/>
          <a:p>
            <a:pPr algn="just"/>
            <a:r>
              <a:rPr lang="vi-VN"/>
              <a:t>Ở dòng 7, từ khóa throw được sử dụng để ném một đối tượng ArithmeticException với thông báo Testing throw. Tại dòng 12, đang ném lại ngoại lệ cho hệ thống thực thi Java. </a:t>
            </a:r>
            <a:endParaRPr lang="en-US"/>
          </a:p>
        </p:txBody>
      </p:sp>
    </p:spTree>
    <p:extLst>
      <p:ext uri="{BB962C8B-B14F-4D97-AF65-F5344CB8AC3E}">
        <p14:creationId xmlns:p14="http://schemas.microsoft.com/office/powerpoint/2010/main" val="40474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throws</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Từ khóa </a:t>
            </a:r>
            <a:r>
              <a:rPr lang="vi-VN" b="1">
                <a:solidFill>
                  <a:srgbClr val="212529"/>
                </a:solidFill>
                <a:highlight>
                  <a:srgbClr val="FFFFFF"/>
                </a:highlight>
                <a:latin typeface="Roboto"/>
                <a:ea typeface="Roboto"/>
                <a:cs typeface="Roboto"/>
                <a:sym typeface="Roboto"/>
              </a:rPr>
              <a:t>throws</a:t>
            </a:r>
            <a:r>
              <a:rPr lang="vi-VN">
                <a:solidFill>
                  <a:srgbClr val="212529"/>
                </a:solidFill>
                <a:highlight>
                  <a:srgbClr val="FFFFFF"/>
                </a:highlight>
                <a:latin typeface="Roboto"/>
                <a:ea typeface="Roboto"/>
                <a:cs typeface="Roboto"/>
                <a:sym typeface="Roboto"/>
              </a:rPr>
              <a:t> có thể được sử dụng trong định nghĩa phương thức để cho lời gọi phương thức biết về các trường hợp ngoại lệ mà phương thức đó có thể đưa ra và các trường hợp ngoại lệ không được phương thức đó xử lý. Hình thức throws như sau:</a:t>
            </a:r>
            <a:endParaRPr>
              <a:solidFill>
                <a:srgbClr val="212529"/>
              </a:solidFill>
              <a:highlight>
                <a:srgbClr val="FFFFFF"/>
              </a:highlight>
              <a:latin typeface="Roboto"/>
              <a:ea typeface="Roboto"/>
              <a:cs typeface="Roboto"/>
              <a:sym typeface="Roboto"/>
            </a:endParaRPr>
          </a:p>
        </p:txBody>
      </p:sp>
      <p:sp>
        <p:nvSpPr>
          <p:cNvPr id="4" name="TextBox 3">
            <a:extLst>
              <a:ext uri="{FF2B5EF4-FFF2-40B4-BE49-F238E27FC236}">
                <a16:creationId xmlns:a16="http://schemas.microsoft.com/office/drawing/2014/main" id="{98260E89-D392-9258-BB03-A7D11F1B8973}"/>
              </a:ext>
            </a:extLst>
          </p:cNvPr>
          <p:cNvSpPr txBox="1"/>
          <p:nvPr/>
        </p:nvSpPr>
        <p:spPr>
          <a:xfrm>
            <a:off x="2168553" y="2571750"/>
            <a:ext cx="5985545" cy="1815882"/>
          </a:xfrm>
          <a:prstGeom prst="rect">
            <a:avLst/>
          </a:prstGeom>
          <a:noFill/>
        </p:spPr>
        <p:txBody>
          <a:bodyPr wrap="square">
            <a:spAutoFit/>
          </a:bodyPr>
          <a:lstStyle/>
          <a:p>
            <a:r>
              <a:rPr lang="en-US" sz="1600"/>
              <a:t>type method-name(parameters-list) throws exception-list</a:t>
            </a:r>
          </a:p>
          <a:p>
            <a:endParaRPr lang="en-US" sz="1600"/>
          </a:p>
          <a:p>
            <a:r>
              <a:rPr lang="en-US" sz="1600"/>
              <a:t>{</a:t>
            </a:r>
          </a:p>
          <a:p>
            <a:endParaRPr lang="en-US" sz="1600"/>
          </a:p>
          <a:p>
            <a:r>
              <a:rPr lang="en-US" sz="1600"/>
              <a:t>//body of method</a:t>
            </a:r>
          </a:p>
          <a:p>
            <a:endParaRPr lang="en-US" sz="1600"/>
          </a:p>
          <a:p>
            <a:r>
              <a:rPr lang="en-US" sz="1600"/>
              <a:t>}</a:t>
            </a:r>
          </a:p>
        </p:txBody>
      </p:sp>
      <p:sp>
        <p:nvSpPr>
          <p:cNvPr id="7" name="TextBox 6">
            <a:extLst>
              <a:ext uri="{FF2B5EF4-FFF2-40B4-BE49-F238E27FC236}">
                <a16:creationId xmlns:a16="http://schemas.microsoft.com/office/drawing/2014/main" id="{FF1455BA-3D87-C9D7-CC97-9687CE3B24B3}"/>
              </a:ext>
            </a:extLst>
          </p:cNvPr>
          <p:cNvSpPr txBox="1"/>
          <p:nvPr/>
        </p:nvSpPr>
        <p:spPr>
          <a:xfrm>
            <a:off x="2646727" y="4221421"/>
            <a:ext cx="6497273" cy="954107"/>
          </a:xfrm>
          <a:prstGeom prst="rect">
            <a:avLst/>
          </a:prstGeom>
          <a:solidFill>
            <a:schemeClr val="accent6">
              <a:lumMod val="20000"/>
              <a:lumOff val="80000"/>
            </a:schemeClr>
          </a:solidFill>
        </p:spPr>
        <p:txBody>
          <a:bodyPr wrap="square">
            <a:spAutoFit/>
          </a:bodyPr>
          <a:lstStyle/>
          <a:p>
            <a:pPr algn="just"/>
            <a:r>
              <a:rPr lang="vi-VN"/>
              <a:t>Danh sách ngoại lệ được phân tách bằng dấu phẩy mà phương thức có thể đưa ra. Ngoại trừ các lớp phụ của lớp Error và RuntimeException tất cả các ngoại lệ khác (ngoại lệ được kiểm tra) phải được đề cập rõ ràng bằng từ khóa </a:t>
            </a:r>
            <a:r>
              <a:rPr lang="en-US" sz="1400"/>
              <a:t>throws</a:t>
            </a:r>
            <a:r>
              <a:rPr lang="vi-VN"/>
              <a:t>. Nếu không, nó sẽ dẫn đến lỗi biên dịch.</a:t>
            </a:r>
            <a:endParaRPr lang="en-US"/>
          </a:p>
        </p:txBody>
      </p:sp>
    </p:spTree>
    <p:extLst>
      <p:ext uri="{BB962C8B-B14F-4D97-AF65-F5344CB8AC3E}">
        <p14:creationId xmlns:p14="http://schemas.microsoft.com/office/powerpoint/2010/main" val="2330212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throws</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Chương trình mẫu thể hiện việc sử dụng từ khóa throws:</a:t>
            </a:r>
            <a:endParaRPr>
              <a:solidFill>
                <a:srgbClr val="212529"/>
              </a:solidFill>
              <a:highlight>
                <a:srgbClr val="FFFFFF"/>
              </a:highlight>
              <a:latin typeface="Roboto"/>
              <a:ea typeface="Roboto"/>
              <a:cs typeface="Roboto"/>
              <a:sym typeface="Roboto"/>
            </a:endParaRPr>
          </a:p>
        </p:txBody>
      </p:sp>
      <p:sp>
        <p:nvSpPr>
          <p:cNvPr id="3" name="TextBox 2">
            <a:extLst>
              <a:ext uri="{FF2B5EF4-FFF2-40B4-BE49-F238E27FC236}">
                <a16:creationId xmlns:a16="http://schemas.microsoft.com/office/drawing/2014/main" id="{1F51099A-3FC6-923D-25BA-EAA36184746D}"/>
              </a:ext>
            </a:extLst>
          </p:cNvPr>
          <p:cNvSpPr txBox="1"/>
          <p:nvPr/>
        </p:nvSpPr>
        <p:spPr>
          <a:xfrm>
            <a:off x="805344" y="1559884"/>
            <a:ext cx="7910817" cy="3508653"/>
          </a:xfrm>
          <a:prstGeom prst="rect">
            <a:avLst/>
          </a:prstGeom>
          <a:noFill/>
        </p:spPr>
        <p:txBody>
          <a:bodyPr wrap="square">
            <a:spAutoFit/>
          </a:bodyPr>
          <a:lstStyle/>
          <a:p>
            <a:r>
              <a:rPr lang="en-US" sz="1200"/>
              <a:t>class ArrayException</a:t>
            </a:r>
          </a:p>
          <a:p>
            <a:r>
              <a:rPr lang="en-US" sz="1200"/>
              <a:t>{</a:t>
            </a:r>
          </a:p>
          <a:p>
            <a:r>
              <a:rPr lang="en-US" sz="1200"/>
              <a:t>	static void myMethod() </a:t>
            </a:r>
            <a:r>
              <a:rPr lang="en-US" sz="1200" b="1"/>
              <a:t>throws</a:t>
            </a:r>
            <a:r>
              <a:rPr lang="en-US" sz="1200"/>
              <a:t> ArithmeticException</a:t>
            </a:r>
          </a:p>
          <a:p>
            <a:r>
              <a:rPr lang="en-US" sz="1200"/>
              <a:t>	{</a:t>
            </a:r>
          </a:p>
          <a:p>
            <a:r>
              <a:rPr lang="en-US" sz="1200"/>
              <a:t>		throw new ArithmeticException("Testing throws");</a:t>
            </a:r>
          </a:p>
          <a:p>
            <a:r>
              <a:rPr lang="en-US" sz="1200"/>
              <a:t>	}</a:t>
            </a:r>
          </a:p>
          <a:p>
            <a:r>
              <a:rPr lang="en-US" sz="1200"/>
              <a:t>	public static void main(String[] args)</a:t>
            </a:r>
          </a:p>
          <a:p>
            <a:r>
              <a:rPr lang="en-US" sz="1200"/>
              <a:t>	{</a:t>
            </a:r>
          </a:p>
          <a:p>
            <a:r>
              <a:rPr lang="en-US" sz="1200"/>
              <a:t>		try</a:t>
            </a:r>
          </a:p>
          <a:p>
            <a:r>
              <a:rPr lang="en-US" sz="1200"/>
              <a:t>		{</a:t>
            </a:r>
          </a:p>
          <a:p>
            <a:r>
              <a:rPr lang="en-US" sz="1200"/>
              <a:t>			</a:t>
            </a:r>
            <a:r>
              <a:rPr lang="en-US" sz="1200">
                <a:solidFill>
                  <a:srgbClr val="C00000"/>
                </a:solidFill>
              </a:rPr>
              <a:t>myMethod();</a:t>
            </a:r>
          </a:p>
          <a:p>
            <a:r>
              <a:rPr lang="en-US" sz="1200"/>
              <a:t>		}</a:t>
            </a:r>
          </a:p>
          <a:p>
            <a:r>
              <a:rPr lang="en-US" sz="1200"/>
              <a:t>		catch(Exception e)</a:t>
            </a:r>
          </a:p>
          <a:p>
            <a:r>
              <a:rPr lang="en-US" sz="1200"/>
              <a:t>		{</a:t>
            </a:r>
          </a:p>
          <a:p>
            <a:r>
              <a:rPr lang="en-US" sz="1200"/>
              <a:t>			System.out.println(e);</a:t>
            </a:r>
          </a:p>
          <a:p>
            <a:r>
              <a:rPr lang="en-US" sz="1200"/>
              <a:t>		}</a:t>
            </a:r>
          </a:p>
          <a:p>
            <a:r>
              <a:rPr lang="en-US" sz="1200"/>
              <a:t>	}</a:t>
            </a:r>
          </a:p>
          <a:p>
            <a:r>
              <a:rPr lang="en-US" sz="1200"/>
              <a:t>}</a:t>
            </a:r>
          </a:p>
        </p:txBody>
      </p:sp>
      <p:sp>
        <p:nvSpPr>
          <p:cNvPr id="6" name="TextBox 5">
            <a:extLst>
              <a:ext uri="{FF2B5EF4-FFF2-40B4-BE49-F238E27FC236}">
                <a16:creationId xmlns:a16="http://schemas.microsoft.com/office/drawing/2014/main" id="{4C6ABD37-1591-9214-E630-71B8D1268B1A}"/>
              </a:ext>
            </a:extLst>
          </p:cNvPr>
          <p:cNvSpPr txBox="1"/>
          <p:nvPr/>
        </p:nvSpPr>
        <p:spPr>
          <a:xfrm>
            <a:off x="3070371" y="4388698"/>
            <a:ext cx="6073629" cy="738664"/>
          </a:xfrm>
          <a:prstGeom prst="rect">
            <a:avLst/>
          </a:prstGeom>
          <a:solidFill>
            <a:schemeClr val="accent6">
              <a:lumMod val="20000"/>
              <a:lumOff val="80000"/>
            </a:schemeClr>
          </a:solidFill>
        </p:spPr>
        <p:txBody>
          <a:bodyPr wrap="square">
            <a:spAutoFit/>
          </a:bodyPr>
          <a:lstStyle/>
          <a:p>
            <a:pPr algn="just"/>
            <a:r>
              <a:rPr lang="vi-VN"/>
              <a:t>Lưu ý: phương thức myMethod() không xử lý ArithmeticException. Nó ném ngoại lệ cho phương thức chính (mà gọi nó) để xử lý ngoại lệ. Chúng ta có thể loại bỏ nhiều ngoại lệ bằng cách sử dụng từ khóa throws.</a:t>
            </a:r>
            <a:endParaRPr lang="en-US"/>
          </a:p>
        </p:txBody>
      </p:sp>
    </p:spTree>
    <p:extLst>
      <p:ext uri="{BB962C8B-B14F-4D97-AF65-F5344CB8AC3E}">
        <p14:creationId xmlns:p14="http://schemas.microsoft.com/office/powerpoint/2010/main" val="2291846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Ngoại lệ do người dùng </a:t>
            </a:r>
            <a:br>
              <a:rPr lang="vi-VN"/>
            </a:br>
            <a:r>
              <a:rPr lang="vi-VN"/>
              <a:t>định nghĩa</a:t>
            </a:r>
          </a:p>
        </p:txBody>
      </p:sp>
    </p:spTree>
    <p:extLst>
      <p:ext uri="{BB962C8B-B14F-4D97-AF65-F5344CB8AC3E}">
        <p14:creationId xmlns:p14="http://schemas.microsoft.com/office/powerpoint/2010/main" val="10969966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Ngoại lệ do người dùng định nghĩa</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Mặc dù Java cung cấp một số lớp ngoại lệ được định nghĩa trước, nhưng đôi khi chúng ta có thể cần tạo các ngoại lệ của riêng mình, những ngoại lệ này còn được gọi là ngoại lệ do người dùng định nghĩa.</a:t>
            </a:r>
          </a:p>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Các bước tạo ngoại lệ do người dùng định nghĩa:</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Tạo một lớp với tên lớp của riêng bạn (điều này đóng vai trò là tên ngoại lệ)</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Kế thừa ngoại lệ lớp được định nghĩa trước</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Ném một đối tượng của ngoại lệ mới tạo</a:t>
            </a:r>
            <a:endParaRPr sz="1600">
              <a:solidFill>
                <a:srgbClr val="212529"/>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29421548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Ngoại lệ do người dùng định nghĩa</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Ví dụ về ngoại lệ do người dùng định nghĩa, tôi sẽ tạo ngoại lệ của riêng mình có tên là NegativeException như sau:</a:t>
            </a:r>
            <a:endParaRPr sz="1600">
              <a:solidFill>
                <a:srgbClr val="212529"/>
              </a:solidFill>
              <a:highlight>
                <a:srgbClr val="FFFFFF"/>
              </a:highlight>
              <a:latin typeface="Roboto"/>
              <a:ea typeface="Roboto"/>
              <a:cs typeface="Roboto"/>
              <a:sym typeface="Roboto"/>
            </a:endParaRPr>
          </a:p>
        </p:txBody>
      </p:sp>
      <p:sp>
        <p:nvSpPr>
          <p:cNvPr id="3" name="TextBox 2">
            <a:extLst>
              <a:ext uri="{FF2B5EF4-FFF2-40B4-BE49-F238E27FC236}">
                <a16:creationId xmlns:a16="http://schemas.microsoft.com/office/drawing/2014/main" id="{D5E30FD0-D66A-B645-08FC-BC6D4E600BD3}"/>
              </a:ext>
            </a:extLst>
          </p:cNvPr>
          <p:cNvSpPr txBox="1"/>
          <p:nvPr/>
        </p:nvSpPr>
        <p:spPr>
          <a:xfrm>
            <a:off x="801149" y="1897799"/>
            <a:ext cx="7948568" cy="2893100"/>
          </a:xfrm>
          <a:prstGeom prst="rect">
            <a:avLst/>
          </a:prstGeom>
          <a:noFill/>
        </p:spPr>
        <p:txBody>
          <a:bodyPr wrap="square">
            <a:spAutoFit/>
          </a:bodyPr>
          <a:lstStyle/>
          <a:p>
            <a:r>
              <a:rPr lang="en-US"/>
              <a:t>class NegativeException extends Exception</a:t>
            </a:r>
          </a:p>
          <a:p>
            <a:r>
              <a:rPr lang="en-US"/>
              <a:t>{</a:t>
            </a:r>
          </a:p>
          <a:p>
            <a:r>
              <a:rPr lang="en-US"/>
              <a:t>	String msg = "Value cannot be negative";</a:t>
            </a:r>
          </a:p>
          <a:p>
            <a:r>
              <a:rPr lang="en-US"/>
              <a:t>	NegativeException() {}</a:t>
            </a:r>
          </a:p>
          <a:p>
            <a:r>
              <a:rPr lang="en-US"/>
              <a:t>	NegativeException(String str)</a:t>
            </a:r>
          </a:p>
          <a:p>
            <a:r>
              <a:rPr lang="en-US"/>
              <a:t>	{</a:t>
            </a:r>
          </a:p>
          <a:p>
            <a:r>
              <a:rPr lang="en-US"/>
              <a:t>		msg = str;</a:t>
            </a:r>
          </a:p>
          <a:p>
            <a:r>
              <a:rPr lang="en-US"/>
              <a:t>	}</a:t>
            </a:r>
          </a:p>
          <a:p>
            <a:r>
              <a:rPr lang="en-US"/>
              <a:t>	public String toString()</a:t>
            </a:r>
          </a:p>
          <a:p>
            <a:r>
              <a:rPr lang="en-US"/>
              <a:t>	{</a:t>
            </a:r>
          </a:p>
          <a:p>
            <a:r>
              <a:rPr lang="en-US"/>
              <a:t>		return "NegativeException: " + msg;</a:t>
            </a:r>
          </a:p>
          <a:p>
            <a:r>
              <a:rPr lang="en-US"/>
              <a:t>	}</a:t>
            </a:r>
          </a:p>
          <a:p>
            <a:r>
              <a:rPr lang="en-US"/>
              <a:t>}</a:t>
            </a:r>
          </a:p>
        </p:txBody>
      </p:sp>
      <p:sp>
        <p:nvSpPr>
          <p:cNvPr id="5" name="TextBox 4">
            <a:extLst>
              <a:ext uri="{FF2B5EF4-FFF2-40B4-BE49-F238E27FC236}">
                <a16:creationId xmlns:a16="http://schemas.microsoft.com/office/drawing/2014/main" id="{346C3C68-B15C-CFD9-B5C5-B73757FF2817}"/>
              </a:ext>
            </a:extLst>
          </p:cNvPr>
          <p:cNvSpPr txBox="1"/>
          <p:nvPr/>
        </p:nvSpPr>
        <p:spPr>
          <a:xfrm>
            <a:off x="3418514" y="4603502"/>
            <a:ext cx="5725486" cy="523220"/>
          </a:xfrm>
          <a:prstGeom prst="rect">
            <a:avLst/>
          </a:prstGeom>
          <a:solidFill>
            <a:schemeClr val="accent6">
              <a:lumMod val="20000"/>
              <a:lumOff val="80000"/>
            </a:schemeClr>
          </a:solidFill>
        </p:spPr>
        <p:txBody>
          <a:bodyPr wrap="square">
            <a:spAutoFit/>
          </a:bodyPr>
          <a:lstStyle/>
          <a:p>
            <a:pPr algn="just"/>
            <a:r>
              <a:rPr lang="vi-VN"/>
              <a:t>Lưu ý rằng </a:t>
            </a:r>
            <a:r>
              <a:rPr lang="en-US"/>
              <a:t>NegativeException</a:t>
            </a:r>
            <a:r>
              <a:rPr lang="vi-VN"/>
              <a:t> đang ghi đè phương thức toString() của lớp Exception để cung cấp mô tả có ý nghĩa về ngoại lệ.</a:t>
            </a:r>
            <a:endParaRPr lang="en-US"/>
          </a:p>
        </p:txBody>
      </p:sp>
    </p:spTree>
    <p:extLst>
      <p:ext uri="{BB962C8B-B14F-4D97-AF65-F5344CB8AC3E}">
        <p14:creationId xmlns:p14="http://schemas.microsoft.com/office/powerpoint/2010/main" val="15562554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Ngoại lệ do người dùng định nghĩa</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Sử dụng ngoại lệ NegativeException trong các chương trình Java:</a:t>
            </a:r>
            <a:endParaRPr sz="1600">
              <a:solidFill>
                <a:srgbClr val="212529"/>
              </a:solidFill>
              <a:highlight>
                <a:srgbClr val="FFFFFF"/>
              </a:highlight>
              <a:latin typeface="Roboto"/>
              <a:ea typeface="Roboto"/>
              <a:cs typeface="Roboto"/>
              <a:sym typeface="Roboto"/>
            </a:endParaRPr>
          </a:p>
        </p:txBody>
      </p:sp>
      <p:sp>
        <p:nvSpPr>
          <p:cNvPr id="5" name="TextBox 4">
            <a:extLst>
              <a:ext uri="{FF2B5EF4-FFF2-40B4-BE49-F238E27FC236}">
                <a16:creationId xmlns:a16="http://schemas.microsoft.com/office/drawing/2014/main" id="{346C3C68-B15C-CFD9-B5C5-B73757FF2817}"/>
              </a:ext>
            </a:extLst>
          </p:cNvPr>
          <p:cNvSpPr txBox="1"/>
          <p:nvPr/>
        </p:nvSpPr>
        <p:spPr>
          <a:xfrm>
            <a:off x="6023294" y="4603502"/>
            <a:ext cx="3120705" cy="523220"/>
          </a:xfrm>
          <a:prstGeom prst="rect">
            <a:avLst/>
          </a:prstGeom>
          <a:solidFill>
            <a:schemeClr val="accent6">
              <a:lumMod val="20000"/>
              <a:lumOff val="80000"/>
            </a:schemeClr>
          </a:solidFill>
        </p:spPr>
        <p:txBody>
          <a:bodyPr wrap="square">
            <a:spAutoFit/>
          </a:bodyPr>
          <a:lstStyle/>
          <a:p>
            <a:pPr algn="just"/>
            <a:r>
              <a:rPr lang="vi-VN" b="1"/>
              <a:t>Đầu ra</a:t>
            </a:r>
            <a:r>
              <a:rPr lang="vi-VN"/>
              <a:t>:</a:t>
            </a:r>
          </a:p>
          <a:p>
            <a:pPr algn="just"/>
            <a:r>
              <a:rPr lang="en-US" b="0" i="0">
                <a:solidFill>
                  <a:srgbClr val="333333"/>
                </a:solidFill>
                <a:effectLst/>
                <a:latin typeface="Helvetica Neue" panose="02000506040000020004" pitchFamily="2" charset="0"/>
              </a:rPr>
              <a:t>NegativeException: Value cannot be negative</a:t>
            </a:r>
            <a:endParaRPr lang="en-US"/>
          </a:p>
        </p:txBody>
      </p:sp>
      <p:sp>
        <p:nvSpPr>
          <p:cNvPr id="4" name="TextBox 3">
            <a:extLst>
              <a:ext uri="{FF2B5EF4-FFF2-40B4-BE49-F238E27FC236}">
                <a16:creationId xmlns:a16="http://schemas.microsoft.com/office/drawing/2014/main" id="{3A1F83B0-2822-B712-42E2-10229BD79142}"/>
              </a:ext>
            </a:extLst>
          </p:cNvPr>
          <p:cNvSpPr txBox="1"/>
          <p:nvPr/>
        </p:nvSpPr>
        <p:spPr>
          <a:xfrm>
            <a:off x="773093" y="1520017"/>
            <a:ext cx="6516939" cy="3600986"/>
          </a:xfrm>
          <a:prstGeom prst="rect">
            <a:avLst/>
          </a:prstGeom>
          <a:noFill/>
        </p:spPr>
        <p:txBody>
          <a:bodyPr wrap="square">
            <a:spAutoFit/>
          </a:bodyPr>
          <a:lstStyle/>
          <a:p>
            <a:r>
              <a:rPr lang="en-US" sz="1200"/>
              <a:t>class NegativeExceptionDemo</a:t>
            </a:r>
          </a:p>
          <a:p>
            <a:r>
              <a:rPr lang="en-US" sz="1200"/>
              <a:t>{</a:t>
            </a:r>
          </a:p>
          <a:p>
            <a:r>
              <a:rPr lang="en-US" sz="1200"/>
              <a:t>	public static void main(String[] args)</a:t>
            </a:r>
          </a:p>
          <a:p>
            <a:r>
              <a:rPr lang="en-US" sz="1200"/>
              <a:t>	{</a:t>
            </a:r>
          </a:p>
          <a:p>
            <a:r>
              <a:rPr lang="en-US" sz="1200"/>
              <a:t>		try</a:t>
            </a:r>
          </a:p>
          <a:p>
            <a:r>
              <a:rPr lang="en-US" sz="1200"/>
              <a:t>		{</a:t>
            </a:r>
          </a:p>
          <a:p>
            <a:r>
              <a:rPr lang="en-US" sz="1200"/>
              <a:t>			int x = -5;</a:t>
            </a:r>
          </a:p>
          <a:p>
            <a:r>
              <a:rPr lang="en-US" sz="1200"/>
              <a:t>			if(x &lt; 0){</a:t>
            </a:r>
          </a:p>
          <a:p>
            <a:r>
              <a:rPr lang="en-US" sz="1200"/>
              <a:t>				</a:t>
            </a:r>
            <a:r>
              <a:rPr lang="en-US" sz="1200" b="1">
                <a:solidFill>
                  <a:srgbClr val="C00000"/>
                </a:solidFill>
              </a:rPr>
              <a:t>throw new NegativeException()</a:t>
            </a:r>
            <a:r>
              <a:rPr lang="en-US" sz="1200"/>
              <a:t>;</a:t>
            </a:r>
          </a:p>
          <a:p>
            <a:r>
              <a:rPr lang="en-US" sz="1200"/>
              <a:t>			}</a:t>
            </a:r>
          </a:p>
          <a:p>
            <a:r>
              <a:rPr lang="en-US" sz="1200"/>
              <a:t>			else{</a:t>
            </a:r>
          </a:p>
          <a:p>
            <a:r>
              <a:rPr lang="en-US" sz="1200"/>
              <a:t>				System.out.println("x = " + x);</a:t>
            </a:r>
          </a:p>
          <a:p>
            <a:r>
              <a:rPr lang="en-US" sz="1200"/>
              <a:t>			}</a:t>
            </a:r>
          </a:p>
          <a:p>
            <a:r>
              <a:rPr lang="en-US" sz="1200"/>
              <a:t>		}</a:t>
            </a:r>
          </a:p>
          <a:p>
            <a:r>
              <a:rPr lang="en-US" sz="1200"/>
              <a:t>		catch(</a:t>
            </a:r>
            <a:r>
              <a:rPr lang="en-US" sz="1200" b="1">
                <a:solidFill>
                  <a:srgbClr val="C00000"/>
                </a:solidFill>
              </a:rPr>
              <a:t>NegativeException e</a:t>
            </a:r>
            <a:r>
              <a:rPr lang="en-US" sz="1200"/>
              <a:t>){</a:t>
            </a:r>
          </a:p>
          <a:p>
            <a:r>
              <a:rPr lang="en-US" sz="1200"/>
              <a:t>			System.out.println(e);</a:t>
            </a:r>
          </a:p>
          <a:p>
            <a:r>
              <a:rPr lang="en-US" sz="1200"/>
              <a:t>		}</a:t>
            </a:r>
          </a:p>
          <a:p>
            <a:r>
              <a:rPr lang="en-US" sz="1200"/>
              <a:t>	}</a:t>
            </a:r>
          </a:p>
          <a:p>
            <a:r>
              <a:rPr lang="en-US" sz="1200"/>
              <a:t>}</a:t>
            </a:r>
          </a:p>
        </p:txBody>
      </p:sp>
    </p:spTree>
    <p:extLst>
      <p:ext uri="{BB962C8B-B14F-4D97-AF65-F5344CB8AC3E}">
        <p14:creationId xmlns:p14="http://schemas.microsoft.com/office/powerpoint/2010/main" val="2674365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Giới thiệu</a:t>
            </a:r>
            <a:endParaRP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Nói chung, các lỗi trong chương trình có thể được phân loại thành ba loại:</a:t>
            </a:r>
          </a:p>
          <a:p>
            <a:pPr lvl="1" indent="-301625" algn="just">
              <a:buClr>
                <a:srgbClr val="212529"/>
              </a:buClr>
              <a:buSzPts val="1150"/>
              <a:buFont typeface="Roboto"/>
              <a:buChar char="●"/>
            </a:pPr>
            <a:r>
              <a:rPr lang="vi-VN" sz="1600" b="1">
                <a:solidFill>
                  <a:srgbClr val="212529"/>
                </a:solidFill>
                <a:highlight>
                  <a:srgbClr val="FFFFFF"/>
                </a:highlight>
                <a:latin typeface="Roboto"/>
                <a:ea typeface="Roboto"/>
                <a:cs typeface="Roboto"/>
                <a:sym typeface="Roboto"/>
              </a:rPr>
              <a:t>Lỗi cú pháp</a:t>
            </a:r>
            <a:r>
              <a:rPr lang="vi-VN" sz="1600">
                <a:solidFill>
                  <a:srgbClr val="212529"/>
                </a:solidFill>
                <a:highlight>
                  <a:srgbClr val="FFFFFF"/>
                </a:highlight>
                <a:latin typeface="Roboto"/>
                <a:ea typeface="Roboto"/>
                <a:cs typeface="Roboto"/>
                <a:sym typeface="Roboto"/>
              </a:rPr>
              <a:t>: Còn được gọi là lỗi biên dịch khi một chương trình vi phạm các quy tắc của ngôn ngữ lập trình. Ví dụ: thiếu dấu chấm phẩy, gõ sai chính tả trong từ khóa, v.v.</a:t>
            </a:r>
          </a:p>
          <a:p>
            <a:pPr lvl="1" indent="-301625" algn="just">
              <a:buClr>
                <a:srgbClr val="212529"/>
              </a:buClr>
              <a:buSzPts val="1150"/>
              <a:buFont typeface="Roboto"/>
              <a:buChar char="●"/>
            </a:pPr>
            <a:r>
              <a:rPr lang="vi-VN" sz="1600" b="1">
                <a:solidFill>
                  <a:srgbClr val="212529"/>
                </a:solidFill>
                <a:highlight>
                  <a:srgbClr val="FFFFFF"/>
                </a:highlight>
                <a:latin typeface="Roboto"/>
                <a:ea typeface="Roboto"/>
                <a:cs typeface="Roboto"/>
                <a:sym typeface="Roboto"/>
              </a:rPr>
              <a:t>Lỗi thực thi</a:t>
            </a:r>
            <a:r>
              <a:rPr lang="vi-VN" sz="1600">
                <a:solidFill>
                  <a:srgbClr val="212529"/>
                </a:solidFill>
                <a:highlight>
                  <a:srgbClr val="FFFFFF"/>
                </a:highlight>
                <a:latin typeface="Roboto"/>
                <a:ea typeface="Roboto"/>
                <a:cs typeface="Roboto"/>
                <a:sym typeface="Roboto"/>
              </a:rPr>
              <a:t>: Lỗi phát sinh trong quá trình thực thi chương trình do vi phạm quy tắc ngữ nghĩa hoặc hành vi bất thường khác. Ví dụ: chia một số cho 0, tràn ngăn xếp, chuyển đổi kiểu không hợp lệ, truy cập phần tử mảng không khả dụng, v.v.</a:t>
            </a:r>
          </a:p>
          <a:p>
            <a:pPr lvl="1" indent="-301625" algn="just">
              <a:buClr>
                <a:srgbClr val="212529"/>
              </a:buClr>
              <a:buSzPts val="1150"/>
              <a:buFont typeface="Roboto"/>
              <a:buChar char="●"/>
            </a:pPr>
            <a:r>
              <a:rPr lang="vi-VN" sz="1600" b="1">
                <a:solidFill>
                  <a:srgbClr val="212529"/>
                </a:solidFill>
                <a:highlight>
                  <a:srgbClr val="FFFFFF"/>
                </a:highlight>
                <a:latin typeface="Roboto"/>
                <a:ea typeface="Roboto"/>
                <a:cs typeface="Roboto"/>
                <a:sym typeface="Roboto"/>
              </a:rPr>
              <a:t>Lỗi logic</a:t>
            </a:r>
            <a:r>
              <a:rPr lang="vi-VN" sz="1600">
                <a:solidFill>
                  <a:srgbClr val="212529"/>
                </a:solidFill>
                <a:highlight>
                  <a:srgbClr val="FFFFFF"/>
                </a:highlight>
                <a:latin typeface="Roboto"/>
                <a:ea typeface="Roboto"/>
                <a:cs typeface="Roboto"/>
                <a:sym typeface="Roboto"/>
              </a:rPr>
              <a:t>: Lỗi phát sinh trong quá trình thực hiện chương trình do lỗi logic được áp dụng trong chương trình. Đây là những loại lỗi nghiêm trọng nhất để phát hiện. Ví dụ: đặt nhầm dấu trừ vào vị trí của dấu cộng, đặt dấu chấm phẩy ở cuối các vòng lặp, v.v.</a:t>
            </a:r>
            <a:endParaRPr sz="1600">
              <a:solidFill>
                <a:srgbClr val="212529"/>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Giới thiệu</a:t>
            </a:r>
            <a:endParaRP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b="1">
                <a:solidFill>
                  <a:srgbClr val="212529"/>
                </a:solidFill>
                <a:highlight>
                  <a:srgbClr val="FFFFFF"/>
                </a:highlight>
                <a:latin typeface="Roboto"/>
                <a:ea typeface="Roboto"/>
                <a:cs typeface="Roboto"/>
                <a:sym typeface="Roboto"/>
              </a:rPr>
              <a:t>Ngoại lệ</a:t>
            </a:r>
            <a:r>
              <a:rPr lang="vi-VN">
                <a:solidFill>
                  <a:srgbClr val="212529"/>
                </a:solidFill>
                <a:highlight>
                  <a:srgbClr val="FFFFFF"/>
                </a:highlight>
                <a:latin typeface="Roboto"/>
                <a:ea typeface="Roboto"/>
                <a:cs typeface="Roboto"/>
                <a:sym typeface="Roboto"/>
              </a:rPr>
              <a:t>: Một điều kiện bất thường xảy ra khi thực thi hoặc lỗi khi thực thi được gọi là ngoại lệ.</a:t>
            </a:r>
          </a:p>
          <a:p>
            <a:pPr marL="457200" lvl="0" indent="-301625" algn="just" rtl="0">
              <a:spcBef>
                <a:spcPts val="0"/>
              </a:spcBef>
              <a:spcAft>
                <a:spcPts val="0"/>
              </a:spcAft>
              <a:buClr>
                <a:srgbClr val="212529"/>
              </a:buClr>
              <a:buSzPts val="1150"/>
              <a:buFont typeface="Roboto"/>
              <a:buChar char="●"/>
            </a:pPr>
            <a:r>
              <a:rPr lang="vi-VN" b="1">
                <a:solidFill>
                  <a:srgbClr val="212529"/>
                </a:solidFill>
                <a:highlight>
                  <a:srgbClr val="FFFFFF"/>
                </a:highlight>
                <a:latin typeface="Roboto"/>
                <a:ea typeface="Roboto"/>
                <a:cs typeface="Roboto"/>
                <a:sym typeface="Roboto"/>
              </a:rPr>
              <a:t>Xử lý ngoại lệ</a:t>
            </a:r>
            <a:r>
              <a:rPr lang="vi-VN">
                <a:solidFill>
                  <a:srgbClr val="212529"/>
                </a:solidFill>
                <a:highlight>
                  <a:srgbClr val="FFFFFF"/>
                </a:highlight>
                <a:latin typeface="Roboto"/>
                <a:ea typeface="Roboto"/>
                <a:cs typeface="Roboto"/>
                <a:sym typeface="Roboto"/>
              </a:rPr>
              <a:t>: Xử lý ngoại lệ là thay vì để chương trình gặp sự cố (chấm dứt bất thường) khi xảy ra lỗi trong thời gian chạy, chúng ta cung cấp các thông báo lỗi có ý nghĩa cho người dùng bằng cách xử lý (các) ngoại lệ.</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Các ngoại lệ Java là các đối tượng được ném ra khi một ngoại lệ xuất hiện. Các ngoại lệ được nêu ra phải được xử lý (bắt) tại một số điểm. Các ngoại lệ có thể được tạo bởi hệ thống thực thi Java hoặc chúng có thể được tạo thủ công.</a:t>
            </a:r>
          </a:p>
          <a:p>
            <a:pPr lvl="1" indent="-301625" algn="just">
              <a:buClr>
                <a:srgbClr val="212529"/>
              </a:buClr>
              <a:buSzPts val="1150"/>
              <a:buFont typeface="Roboto"/>
              <a:buChar char="●"/>
            </a:pPr>
            <a:endParaRPr>
              <a:solidFill>
                <a:srgbClr val="212529"/>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224110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Nguyên tắc cơ bản về xử lý ngoại lệ</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01625" algn="just" rtl="0">
              <a:spcBef>
                <a:spcPts val="0"/>
              </a:spcBef>
              <a:spcAft>
                <a:spcPts val="0"/>
              </a:spcAft>
              <a:buClr>
                <a:srgbClr val="212529"/>
              </a:buClr>
              <a:buSzPts val="1150"/>
              <a:buFont typeface="Roboto"/>
              <a:buChar char="●"/>
            </a:pPr>
            <a:r>
              <a:rPr lang="en-US">
                <a:solidFill>
                  <a:srgbClr val="212529"/>
                </a:solidFill>
                <a:highlight>
                  <a:srgbClr val="FFFFFF"/>
                </a:highlight>
                <a:latin typeface="Roboto"/>
                <a:ea typeface="Roboto"/>
                <a:cs typeface="Roboto"/>
                <a:sym typeface="Roboto"/>
              </a:rPr>
              <a:t>Java hỗ trợ xử lý ngoại lệ bằng cách cung cấp năm từ </a:t>
            </a:r>
            <a:r>
              <a:rPr lang="vi-VN">
                <a:solidFill>
                  <a:srgbClr val="212529"/>
                </a:solidFill>
                <a:highlight>
                  <a:srgbClr val="FFFFFF"/>
                </a:highlight>
                <a:latin typeface="Roboto"/>
                <a:ea typeface="Roboto"/>
                <a:cs typeface="Roboto"/>
                <a:sym typeface="Roboto"/>
              </a:rPr>
              <a:t>khóa: </a:t>
            </a:r>
            <a:r>
              <a:rPr lang="en-US">
                <a:solidFill>
                  <a:srgbClr val="FF0000"/>
                </a:solidFill>
                <a:highlight>
                  <a:srgbClr val="FFFFFF"/>
                </a:highlight>
                <a:latin typeface="Roboto"/>
                <a:ea typeface="Roboto"/>
                <a:cs typeface="Roboto"/>
                <a:sym typeface="Roboto"/>
              </a:rPr>
              <a:t>try, catch, throw, throws</a:t>
            </a:r>
            <a:r>
              <a:rPr lang="en-US">
                <a:solidFill>
                  <a:srgbClr val="212529"/>
                </a:solidFill>
                <a:highlight>
                  <a:srgbClr val="FFFFFF"/>
                </a:highlight>
                <a:latin typeface="Roboto"/>
                <a:ea typeface="Roboto"/>
                <a:cs typeface="Roboto"/>
                <a:sym typeface="Roboto"/>
              </a:rPr>
              <a:t>, </a:t>
            </a:r>
            <a:r>
              <a:rPr lang="vi-VN">
                <a:solidFill>
                  <a:srgbClr val="212529"/>
                </a:solidFill>
                <a:highlight>
                  <a:srgbClr val="FFFFFF"/>
                </a:highlight>
                <a:latin typeface="Roboto"/>
                <a:ea typeface="Roboto"/>
                <a:cs typeface="Roboto"/>
                <a:sym typeface="Roboto"/>
              </a:rPr>
              <a:t>và</a:t>
            </a:r>
            <a:r>
              <a:rPr lang="en-US">
                <a:solidFill>
                  <a:srgbClr val="212529"/>
                </a:solidFill>
                <a:highlight>
                  <a:srgbClr val="FFFFFF"/>
                </a:highlight>
                <a:latin typeface="Roboto"/>
                <a:ea typeface="Roboto"/>
                <a:cs typeface="Roboto"/>
                <a:sym typeface="Roboto"/>
              </a:rPr>
              <a:t> </a:t>
            </a:r>
            <a:r>
              <a:rPr lang="en-US">
                <a:solidFill>
                  <a:srgbClr val="FF0000"/>
                </a:solidFill>
                <a:highlight>
                  <a:srgbClr val="FFFFFF"/>
                </a:highlight>
                <a:latin typeface="Roboto"/>
                <a:ea typeface="Roboto"/>
                <a:cs typeface="Roboto"/>
                <a:sym typeface="Roboto"/>
              </a:rPr>
              <a:t>finally</a:t>
            </a:r>
            <a:endParaRPr lang="vi-VN">
              <a:solidFill>
                <a:srgbClr val="FF0000"/>
              </a:solidFill>
              <a:highlight>
                <a:srgbClr val="FFFFFF"/>
              </a:highlight>
              <a:latin typeface="Roboto"/>
              <a:ea typeface="Roboto"/>
              <a:cs typeface="Roboto"/>
              <a:sym typeface="Roboto"/>
            </a:endParaRPr>
          </a:p>
          <a:p>
            <a:pPr lvl="1" indent="-301625" algn="just">
              <a:buClr>
                <a:srgbClr val="212529"/>
              </a:buClr>
              <a:buSzPts val="1150"/>
              <a:buFont typeface="Roboto"/>
              <a:buChar char="●"/>
            </a:pPr>
            <a:r>
              <a:rPr lang="vi-VN" sz="1600" b="1">
                <a:solidFill>
                  <a:srgbClr val="212529"/>
                </a:solidFill>
                <a:highlight>
                  <a:srgbClr val="FFFFFF"/>
                </a:highlight>
                <a:latin typeface="Roboto"/>
                <a:ea typeface="Roboto"/>
                <a:cs typeface="Roboto"/>
                <a:sym typeface="Roboto"/>
              </a:rPr>
              <a:t>try</a:t>
            </a:r>
            <a:r>
              <a:rPr lang="vi-VN" sz="1600">
                <a:solidFill>
                  <a:srgbClr val="212529"/>
                </a:solidFill>
                <a:highlight>
                  <a:srgbClr val="FFFFFF"/>
                </a:highlight>
                <a:latin typeface="Roboto"/>
                <a:ea typeface="Roboto"/>
                <a:cs typeface="Roboto"/>
                <a:sym typeface="Roboto"/>
              </a:rPr>
              <a:t>: Các câu lệnh được cho là sẽ gây ra (các) ngoại lệ được đặt bên trong khối try.</a:t>
            </a:r>
          </a:p>
          <a:p>
            <a:pPr lvl="1" indent="-301625" algn="just">
              <a:buClr>
                <a:srgbClr val="212529"/>
              </a:buClr>
              <a:buSzPts val="1150"/>
              <a:buFont typeface="Roboto"/>
              <a:buChar char="●"/>
            </a:pPr>
            <a:r>
              <a:rPr lang="vi-VN" sz="1600" b="1">
                <a:solidFill>
                  <a:srgbClr val="212529"/>
                </a:solidFill>
                <a:highlight>
                  <a:srgbClr val="FFFFFF"/>
                </a:highlight>
                <a:latin typeface="Roboto"/>
                <a:ea typeface="Roboto"/>
                <a:cs typeface="Roboto"/>
                <a:sym typeface="Roboto"/>
              </a:rPr>
              <a:t>catch</a:t>
            </a:r>
            <a:r>
              <a:rPr lang="vi-VN" sz="1600">
                <a:solidFill>
                  <a:srgbClr val="212529"/>
                </a:solidFill>
                <a:highlight>
                  <a:srgbClr val="FFFFFF"/>
                </a:highlight>
                <a:latin typeface="Roboto"/>
                <a:ea typeface="Roboto"/>
                <a:cs typeface="Roboto"/>
                <a:sym typeface="Roboto"/>
              </a:rPr>
              <a:t>: Mã xử lý các trường hợp ngoại lệ được đặt trong các khối catch. Một khối try phải được theo sau bởi một hoặc nhiều khối catch hoặc một khối finally</a:t>
            </a:r>
          </a:p>
          <a:p>
            <a:pPr lvl="1" indent="-301625" algn="just">
              <a:buClr>
                <a:srgbClr val="212529"/>
              </a:buClr>
              <a:buSzPts val="1150"/>
              <a:buFont typeface="Roboto"/>
              <a:buChar char="●"/>
            </a:pPr>
            <a:r>
              <a:rPr lang="vi-VN" sz="1600" b="1">
                <a:solidFill>
                  <a:srgbClr val="212529"/>
                </a:solidFill>
                <a:highlight>
                  <a:srgbClr val="FFFFFF"/>
                </a:highlight>
                <a:latin typeface="Roboto"/>
                <a:ea typeface="Roboto"/>
                <a:cs typeface="Roboto"/>
                <a:sym typeface="Roboto"/>
              </a:rPr>
              <a:t>throw</a:t>
            </a:r>
            <a:r>
              <a:rPr lang="vi-VN" sz="1600">
                <a:solidFill>
                  <a:srgbClr val="212529"/>
                </a:solidFill>
                <a:highlight>
                  <a:srgbClr val="FFFFFF"/>
                </a:highlight>
                <a:latin typeface="Roboto"/>
                <a:ea typeface="Roboto"/>
                <a:cs typeface="Roboto"/>
                <a:sym typeface="Roboto"/>
              </a:rPr>
              <a:t>: Hầu hết các ngoại lệ được hệ thống thực thi Java tự động ném ra. Chúng ta có thể ném ngoại lệ theo cách thủ công bằng cách sử dụng từ khóa throw.</a:t>
            </a:r>
          </a:p>
          <a:p>
            <a:pPr lvl="1" indent="-301625" algn="just">
              <a:buClr>
                <a:srgbClr val="212529"/>
              </a:buClr>
              <a:buSzPts val="1150"/>
              <a:buFont typeface="Roboto"/>
              <a:buChar char="●"/>
            </a:pPr>
            <a:r>
              <a:rPr lang="vi-VN" sz="1600" b="1">
                <a:solidFill>
                  <a:srgbClr val="212529"/>
                </a:solidFill>
                <a:highlight>
                  <a:srgbClr val="FFFFFF"/>
                </a:highlight>
                <a:latin typeface="Roboto"/>
                <a:ea typeface="Roboto"/>
                <a:cs typeface="Roboto"/>
                <a:sym typeface="Roboto"/>
              </a:rPr>
              <a:t>throws</a:t>
            </a:r>
            <a:r>
              <a:rPr lang="vi-VN" sz="1600">
                <a:solidFill>
                  <a:srgbClr val="212529"/>
                </a:solidFill>
                <a:highlight>
                  <a:srgbClr val="FFFFFF"/>
                </a:highlight>
                <a:latin typeface="Roboto"/>
                <a:ea typeface="Roboto"/>
                <a:cs typeface="Roboto"/>
                <a:sym typeface="Roboto"/>
              </a:rPr>
              <a:t>: Nếu một phương thức phát sinh ngoại lệ không muốn xử lý chúng, chúng có thể được ném vào phương thức gốc hoặc thực thi Java bằng cách sử dụng từ khóa throws.</a:t>
            </a:r>
          </a:p>
          <a:p>
            <a:pPr lvl="1" indent="-301625" algn="just">
              <a:buClr>
                <a:srgbClr val="212529"/>
              </a:buClr>
              <a:buSzPts val="1150"/>
              <a:buFont typeface="Roboto"/>
              <a:buChar char="●"/>
            </a:pPr>
            <a:r>
              <a:rPr lang="vi-VN" sz="1600" b="1">
                <a:solidFill>
                  <a:srgbClr val="212529"/>
                </a:solidFill>
                <a:highlight>
                  <a:srgbClr val="FFFFFF"/>
                </a:highlight>
                <a:latin typeface="Roboto"/>
                <a:ea typeface="Roboto"/>
                <a:cs typeface="Roboto"/>
                <a:sym typeface="Roboto"/>
              </a:rPr>
              <a:t>finally</a:t>
            </a:r>
            <a:r>
              <a:rPr lang="vi-VN" sz="1600">
                <a:solidFill>
                  <a:srgbClr val="212529"/>
                </a:solidFill>
                <a:highlight>
                  <a:srgbClr val="FFFFFF"/>
                </a:highlight>
                <a:latin typeface="Roboto"/>
                <a:ea typeface="Roboto"/>
                <a:cs typeface="Roboto"/>
                <a:sym typeface="Roboto"/>
              </a:rPr>
              <a:t>: Tất cả các câu lệnh sẽ thực thi bất kể có phát sinh ngoại lệ hay không đều được đặt trong khối finally.</a:t>
            </a:r>
            <a:endParaRPr sz="1600">
              <a:solidFill>
                <a:srgbClr val="212529"/>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4163963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Nguyên tắc cơ bản về xử lý ngoại lệ</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Hình thức chung của một khối xử lý ngoại lệ trông như sau:</a:t>
            </a:r>
            <a:endParaRPr sz="1600">
              <a:solidFill>
                <a:srgbClr val="212529"/>
              </a:solidFill>
              <a:highlight>
                <a:srgbClr val="FFFFFF"/>
              </a:highlight>
              <a:latin typeface="Roboto"/>
              <a:ea typeface="Roboto"/>
              <a:cs typeface="Roboto"/>
              <a:sym typeface="Roboto"/>
            </a:endParaRPr>
          </a:p>
        </p:txBody>
      </p:sp>
      <p:sp>
        <p:nvSpPr>
          <p:cNvPr id="3" name="TextBox 2">
            <a:extLst>
              <a:ext uri="{FF2B5EF4-FFF2-40B4-BE49-F238E27FC236}">
                <a16:creationId xmlns:a16="http://schemas.microsoft.com/office/drawing/2014/main" id="{346E6AEB-A9D2-99D2-63EC-0F8ED3C1149E}"/>
              </a:ext>
            </a:extLst>
          </p:cNvPr>
          <p:cNvSpPr txBox="1"/>
          <p:nvPr/>
        </p:nvSpPr>
        <p:spPr>
          <a:xfrm>
            <a:off x="855677" y="1592745"/>
            <a:ext cx="7759816" cy="3539430"/>
          </a:xfrm>
          <a:prstGeom prst="rect">
            <a:avLst/>
          </a:prstGeom>
          <a:solidFill>
            <a:schemeClr val="accent6">
              <a:lumMod val="20000"/>
              <a:lumOff val="80000"/>
            </a:schemeClr>
          </a:solidFill>
        </p:spPr>
        <p:txBody>
          <a:bodyPr wrap="square">
            <a:spAutoFit/>
          </a:bodyPr>
          <a:lstStyle/>
          <a:p>
            <a:r>
              <a:rPr lang="en-US"/>
              <a:t>try</a:t>
            </a:r>
          </a:p>
          <a:p>
            <a:r>
              <a:rPr lang="en-US"/>
              <a:t>{</a:t>
            </a:r>
          </a:p>
          <a:p>
            <a:r>
              <a:rPr lang="en-US"/>
              <a:t>	//Statements that might arise exceptions</a:t>
            </a:r>
          </a:p>
          <a:p>
            <a:r>
              <a:rPr lang="en-US"/>
              <a:t>}</a:t>
            </a:r>
          </a:p>
          <a:p>
            <a:r>
              <a:rPr lang="en-US"/>
              <a:t>catch(ExceptionType1 obj)</a:t>
            </a:r>
          </a:p>
          <a:p>
            <a:r>
              <a:rPr lang="en-US"/>
              <a:t>{</a:t>
            </a:r>
          </a:p>
          <a:p>
            <a:r>
              <a:rPr lang="en-US"/>
              <a:t>	//Exception handling code</a:t>
            </a:r>
          </a:p>
          <a:p>
            <a:r>
              <a:rPr lang="en-US"/>
              <a:t>}</a:t>
            </a:r>
          </a:p>
          <a:p>
            <a:r>
              <a:rPr lang="en-US"/>
              <a:t>catch(ExceptionType2 obj)</a:t>
            </a:r>
          </a:p>
          <a:p>
            <a:r>
              <a:rPr lang="en-US"/>
              <a:t>{</a:t>
            </a:r>
          </a:p>
          <a:p>
            <a:r>
              <a:rPr lang="en-US"/>
              <a:t>	//Exception handling code</a:t>
            </a:r>
          </a:p>
          <a:p>
            <a:r>
              <a:rPr lang="en-US"/>
              <a:t>}</a:t>
            </a:r>
          </a:p>
          <a:p>
            <a:r>
              <a:rPr lang="en-US"/>
              <a:t>finally</a:t>
            </a:r>
          </a:p>
          <a:p>
            <a:r>
              <a:rPr lang="en-US"/>
              <a:t>{</a:t>
            </a:r>
          </a:p>
          <a:p>
            <a:r>
              <a:rPr lang="en-US"/>
              <a:t>	//Code that execute even if exception(s) occur or not</a:t>
            </a:r>
          </a:p>
          <a:p>
            <a:r>
              <a:rPr lang="en-US"/>
              <a:t>}</a:t>
            </a:r>
          </a:p>
        </p:txBody>
      </p:sp>
    </p:spTree>
    <p:extLst>
      <p:ext uri="{BB962C8B-B14F-4D97-AF65-F5344CB8AC3E}">
        <p14:creationId xmlns:p14="http://schemas.microsoft.com/office/powerpoint/2010/main" val="2333415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Nguyên tắc cơ bản về xử lý ngoại lệ</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Để hỗ trợ xử lý ngoại lệ, Java cung cấp một số lớp ngoại lệ được xác định trước. Lớp gốc cho tất cả các lớp ngoại lệ là </a:t>
            </a:r>
            <a:r>
              <a:rPr lang="vi-VN" b="1">
                <a:solidFill>
                  <a:srgbClr val="212529"/>
                </a:solidFill>
                <a:highlight>
                  <a:srgbClr val="FFFFFF"/>
                </a:highlight>
                <a:latin typeface="Roboto"/>
                <a:ea typeface="Roboto"/>
                <a:cs typeface="Roboto"/>
                <a:sym typeface="Roboto"/>
              </a:rPr>
              <a:t>Throwable</a:t>
            </a:r>
            <a:r>
              <a:rPr lang="vi-VN">
                <a:solidFill>
                  <a:srgbClr val="212529"/>
                </a:solidFill>
                <a:highlight>
                  <a:srgbClr val="FFFFFF"/>
                </a:highlight>
                <a:latin typeface="Roboto"/>
                <a:ea typeface="Roboto"/>
                <a:cs typeface="Roboto"/>
                <a:sym typeface="Roboto"/>
              </a:rPr>
              <a:t>. Thứ bậc của các lớp ngoại lệ như sau:</a:t>
            </a:r>
            <a:endParaRPr sz="1600">
              <a:solidFill>
                <a:srgbClr val="212529"/>
              </a:solidFill>
              <a:highlight>
                <a:srgbClr val="FFFFFF"/>
              </a:highlight>
              <a:latin typeface="Roboto"/>
              <a:ea typeface="Roboto"/>
              <a:cs typeface="Roboto"/>
              <a:sym typeface="Roboto"/>
            </a:endParaRPr>
          </a:p>
        </p:txBody>
      </p:sp>
      <p:pic>
        <p:nvPicPr>
          <p:cNvPr id="2" name="Picture 1">
            <a:extLst>
              <a:ext uri="{FF2B5EF4-FFF2-40B4-BE49-F238E27FC236}">
                <a16:creationId xmlns:a16="http://schemas.microsoft.com/office/drawing/2014/main" id="{38C987E8-9947-0C6A-D67D-D61565A2A6AC}"/>
              </a:ext>
            </a:extLst>
          </p:cNvPr>
          <p:cNvPicPr>
            <a:picLocks noChangeAspect="1"/>
          </p:cNvPicPr>
          <p:nvPr/>
        </p:nvPicPr>
        <p:blipFill>
          <a:blip r:embed="rId3"/>
          <a:stretch>
            <a:fillRect/>
          </a:stretch>
        </p:blipFill>
        <p:spPr>
          <a:xfrm>
            <a:off x="3489820" y="2023766"/>
            <a:ext cx="5225034" cy="3119734"/>
          </a:xfrm>
          <a:prstGeom prst="rect">
            <a:avLst/>
          </a:prstGeom>
        </p:spPr>
      </p:pic>
    </p:spTree>
    <p:extLst>
      <p:ext uri="{BB962C8B-B14F-4D97-AF65-F5344CB8AC3E}">
        <p14:creationId xmlns:p14="http://schemas.microsoft.com/office/powerpoint/2010/main" val="3363907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kiểu ngoại lệ</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Có nhiều cách phân loại ngoại lệ khác nhau dựa trên các yếu tố được đưa ra dưới đây:</a:t>
            </a:r>
          </a:p>
          <a:p>
            <a:pPr lvl="1" indent="-301625" algn="just">
              <a:buClr>
                <a:srgbClr val="212529"/>
              </a:buClr>
              <a:buSzPts val="1150"/>
              <a:buFont typeface="Roboto"/>
              <a:buChar char="●"/>
            </a:pPr>
            <a:r>
              <a:rPr lang="en-US" sz="1600">
                <a:solidFill>
                  <a:srgbClr val="212529"/>
                </a:solidFill>
                <a:highlight>
                  <a:srgbClr val="FFFFFF"/>
                </a:highlight>
                <a:latin typeface="Roboto"/>
                <a:ea typeface="Roboto"/>
                <a:cs typeface="Roboto"/>
                <a:sym typeface="Roboto"/>
              </a:rPr>
              <a:t>Bản chất của ngoại lệ</a:t>
            </a:r>
          </a:p>
          <a:p>
            <a:pPr lvl="1" indent="-301625" algn="just">
              <a:buClr>
                <a:srgbClr val="212529"/>
              </a:buClr>
              <a:buSzPts val="1150"/>
              <a:buFont typeface="Roboto"/>
              <a:buChar char="●"/>
            </a:pPr>
            <a:r>
              <a:rPr lang="en-US" sz="1600">
                <a:solidFill>
                  <a:srgbClr val="212529"/>
                </a:solidFill>
                <a:highlight>
                  <a:srgbClr val="FFFFFF"/>
                </a:highlight>
                <a:latin typeface="Roboto"/>
                <a:ea typeface="Roboto"/>
                <a:cs typeface="Roboto"/>
                <a:sym typeface="Roboto"/>
              </a:rPr>
              <a:t>Sự cần thiết của xử lý ngoại lệ</a:t>
            </a:r>
          </a:p>
          <a:p>
            <a:pPr lvl="1" indent="-301625" algn="just">
              <a:buClr>
                <a:srgbClr val="212529"/>
              </a:buClr>
              <a:buSzPts val="1150"/>
              <a:buFont typeface="Roboto"/>
              <a:buChar char="●"/>
            </a:pPr>
            <a:r>
              <a:rPr lang="en-US" sz="1600">
                <a:solidFill>
                  <a:srgbClr val="212529"/>
                </a:solidFill>
                <a:highlight>
                  <a:srgbClr val="FFFFFF"/>
                </a:highlight>
                <a:latin typeface="Roboto"/>
                <a:ea typeface="Roboto"/>
                <a:cs typeface="Roboto"/>
                <a:sym typeface="Roboto"/>
              </a:rPr>
              <a:t>Tạo ngoại lệ</a:t>
            </a:r>
            <a:endParaRPr sz="1600">
              <a:solidFill>
                <a:srgbClr val="212529"/>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2630943900"/>
      </p:ext>
    </p:extLst>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441</TotalTime>
  <Words>3854</Words>
  <Application>Microsoft Office PowerPoint</Application>
  <PresentationFormat>On-screen Show (16:9)</PresentationFormat>
  <Paragraphs>386</Paragraphs>
  <Slides>36</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Alfa Slab One</vt:lpstr>
      <vt:lpstr>Proxima Nova</vt:lpstr>
      <vt:lpstr>Roboto</vt:lpstr>
      <vt:lpstr>Helvetica Neue</vt:lpstr>
      <vt:lpstr>Arial</vt:lpstr>
      <vt:lpstr>Gameday</vt:lpstr>
      <vt:lpstr>Xử lý ngoại lệ</vt:lpstr>
      <vt:lpstr>Mục tiêu bài học</vt:lpstr>
      <vt:lpstr>Tổng quan về xử lý ngoại lệ</vt:lpstr>
      <vt:lpstr>Giới thiệu</vt:lpstr>
      <vt:lpstr>Giới thiệu</vt:lpstr>
      <vt:lpstr>Nguyên tắc cơ bản về xử lý ngoại lệ</vt:lpstr>
      <vt:lpstr>Nguyên tắc cơ bản về xử lý ngoại lệ</vt:lpstr>
      <vt:lpstr>Nguyên tắc cơ bản về xử lý ngoại lệ</vt:lpstr>
      <vt:lpstr>Các kiểu ngoại lệ</vt:lpstr>
      <vt:lpstr>Các kiểu ngoại lệ</vt:lpstr>
      <vt:lpstr>Các kiểu ngoại lệ</vt:lpstr>
      <vt:lpstr>Các kiểu ngoại lệ</vt:lpstr>
      <vt:lpstr>Một số ví dụ</vt:lpstr>
      <vt:lpstr>Một số ví dụ</vt:lpstr>
      <vt:lpstr>Một số ví dụ</vt:lpstr>
      <vt:lpstr>Khối try .. catch</vt:lpstr>
      <vt:lpstr>Khối try .. catch đơn giản</vt:lpstr>
      <vt:lpstr>Khối try .. catch đơn giản</vt:lpstr>
      <vt:lpstr>Khối try .. với nhiều catch</vt:lpstr>
      <vt:lpstr>PowerPoint Presentation</vt:lpstr>
      <vt:lpstr>Khối try .. với nhiều catch</vt:lpstr>
      <vt:lpstr>PowerPoint Presentation</vt:lpstr>
      <vt:lpstr>Khối try lồng nhau</vt:lpstr>
      <vt:lpstr>PowerPoint Presentation</vt:lpstr>
      <vt:lpstr>try .. catch và finally</vt:lpstr>
      <vt:lpstr>try .. catch và finally</vt:lpstr>
      <vt:lpstr>try .. catch và finally</vt:lpstr>
      <vt:lpstr>throw, throws</vt:lpstr>
      <vt:lpstr>throw</vt:lpstr>
      <vt:lpstr>throw</vt:lpstr>
      <vt:lpstr>throws</vt:lpstr>
      <vt:lpstr>throws</vt:lpstr>
      <vt:lpstr>Ngoại lệ do người dùng  định nghĩa</vt:lpstr>
      <vt:lpstr>Ngoại lệ do người dùng định nghĩa</vt:lpstr>
      <vt:lpstr>Ngoại lệ do người dùng định nghĩa</vt:lpstr>
      <vt:lpstr>Ngoại lệ do người dùng định nghĩa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Java</dc:title>
  <dc:creator>Kieu Tuan Dung</dc:creator>
  <cp:lastModifiedBy>Kieu Tuan Dung</cp:lastModifiedBy>
  <cp:revision>233</cp:revision>
  <dcterms:modified xsi:type="dcterms:W3CDTF">2023-04-02T08:07:03Z</dcterms:modified>
</cp:coreProperties>
</file>