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2"/>
  </p:notesMasterIdLst>
  <p:sldIdLst>
    <p:sldId id="256" r:id="rId2"/>
    <p:sldId id="257" r:id="rId3"/>
    <p:sldId id="359" r:id="rId4"/>
    <p:sldId id="353" r:id="rId5"/>
    <p:sldId id="388" r:id="rId6"/>
    <p:sldId id="400" r:id="rId7"/>
    <p:sldId id="389" r:id="rId8"/>
    <p:sldId id="391" r:id="rId9"/>
    <p:sldId id="392" r:id="rId10"/>
    <p:sldId id="393" r:id="rId11"/>
    <p:sldId id="384" r:id="rId12"/>
    <p:sldId id="394" r:id="rId13"/>
    <p:sldId id="395" r:id="rId14"/>
    <p:sldId id="401" r:id="rId15"/>
    <p:sldId id="396" r:id="rId16"/>
    <p:sldId id="397" r:id="rId17"/>
    <p:sldId id="399" r:id="rId18"/>
    <p:sldId id="385" r:id="rId19"/>
    <p:sldId id="398" r:id="rId20"/>
    <p:sldId id="405" r:id="rId21"/>
    <p:sldId id="403" r:id="rId22"/>
    <p:sldId id="402" r:id="rId23"/>
    <p:sldId id="404" r:id="rId24"/>
    <p:sldId id="386" r:id="rId25"/>
    <p:sldId id="407" r:id="rId26"/>
    <p:sldId id="406" r:id="rId27"/>
    <p:sldId id="408" r:id="rId28"/>
    <p:sldId id="409" r:id="rId29"/>
    <p:sldId id="387" r:id="rId30"/>
    <p:sldId id="410" r:id="rId31"/>
    <p:sldId id="411" r:id="rId32"/>
    <p:sldId id="412" r:id="rId33"/>
    <p:sldId id="413" r:id="rId34"/>
    <p:sldId id="414" r:id="rId35"/>
    <p:sldId id="416" r:id="rId36"/>
    <p:sldId id="415" r:id="rId37"/>
    <p:sldId id="418" r:id="rId38"/>
    <p:sldId id="417" r:id="rId39"/>
    <p:sldId id="419" r:id="rId40"/>
    <p:sldId id="420" r:id="rId41"/>
    <p:sldId id="421" r:id="rId42"/>
    <p:sldId id="422" r:id="rId43"/>
    <p:sldId id="423" r:id="rId44"/>
    <p:sldId id="424" r:id="rId45"/>
    <p:sldId id="425" r:id="rId46"/>
    <p:sldId id="426" r:id="rId47"/>
    <p:sldId id="428" r:id="rId48"/>
    <p:sldId id="429" r:id="rId49"/>
    <p:sldId id="430" r:id="rId50"/>
    <p:sldId id="431" r:id="rId51"/>
    <p:sldId id="427" r:id="rId52"/>
    <p:sldId id="432" r:id="rId53"/>
    <p:sldId id="433" r:id="rId54"/>
    <p:sldId id="434" r:id="rId55"/>
    <p:sldId id="435" r:id="rId56"/>
    <p:sldId id="436" r:id="rId57"/>
    <p:sldId id="437" r:id="rId58"/>
    <p:sldId id="438" r:id="rId59"/>
    <p:sldId id="439" r:id="rId60"/>
    <p:sldId id="282" r:id="rId6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488" y="33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78630819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4720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3421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3190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86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4224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6325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9522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659731c0f4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659731c0f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4871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cxnSp>
        <p:nvCxnSpPr>
          <p:cNvPr id="11" name="Google Shape;11;p2"/>
          <p:cNvCxnSpPr/>
          <p:nvPr/>
        </p:nvCxnSpPr>
        <p:spPr>
          <a:xfrm>
            <a:off x="4278300" y="2751163"/>
            <a:ext cx="587400" cy="0"/>
          </a:xfrm>
          <a:prstGeom prst="straightConnector1">
            <a:avLst/>
          </a:prstGeom>
          <a:noFill/>
          <a:ln w="76200" cap="flat" cmpd="sng">
            <a:solidFill>
              <a:srgbClr val="F48121"/>
            </a:solidFill>
            <a:prstDash val="solid"/>
            <a:round/>
            <a:headEnd type="none" w="sm" len="sm"/>
            <a:tailEnd type="none" w="sm" len="sm"/>
          </a:ln>
        </p:spPr>
      </p:cxnSp>
      <p:sp>
        <p:nvSpPr>
          <p:cNvPr id="12" name="Google Shape;12;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3" name="Google Shape;13;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rgbClr val="F48121"/>
              </a:buClr>
              <a:buSzPts val="2400"/>
              <a:buNone/>
              <a:defRPr sz="2400">
                <a:solidFill>
                  <a:srgbClr val="F4812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lvl1pPr>
              <a:defRPr/>
            </a:lvl1pPr>
          </a:lstStyle>
          <a:p>
            <a:pPr>
              <a:defRPr/>
            </a:pPr>
            <a:fld id="{C1913D23-0C47-43E1-93CA-74E8FDFE4D76}" type="datetimeFigureOut">
              <a:rPr lang="en-US">
                <a:solidFill>
                  <a:prstClr val="black">
                    <a:tint val="75000"/>
                  </a:prstClr>
                </a:solidFill>
              </a:rPr>
              <a:pPr>
                <a:defRPr/>
              </a:pPr>
              <a:t>14/03/2023</a:t>
            </a:fld>
            <a:endParaRPr lang="en-US">
              <a:solidFill>
                <a:prstClr val="black">
                  <a:tint val="75000"/>
                </a:prstClr>
              </a:solidFill>
            </a:endParaRP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B70E0643-6728-4212-B780-99C25A8EED9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714397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228600"/>
            <a:ext cx="8001000" cy="912019"/>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66738" y="1028700"/>
            <a:ext cx="3924300" cy="34861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028700"/>
            <a:ext cx="3924300" cy="34861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dt" sz="half" idx="10"/>
          </p:nvPr>
        </p:nvSpPr>
        <p:spPr>
          <a:xfrm>
            <a:off x="628650" y="4767263"/>
            <a:ext cx="2057400" cy="273844"/>
          </a:xfrm>
          <a:prstGeom prst="rect">
            <a:avLst/>
          </a:prstGeom>
          <a:ln/>
        </p:spPr>
        <p:txBody>
          <a:bodyPr/>
          <a:lstStyle>
            <a:lvl1pPr>
              <a:defRPr/>
            </a:lvl1pPr>
          </a:lstStyle>
          <a:p>
            <a:pPr>
              <a:defRPr/>
            </a:pPr>
            <a:endParaRPr lang="en-US">
              <a:solidFill>
                <a:prstClr val="black">
                  <a:tint val="75000"/>
                </a:prstClr>
              </a:solidFill>
            </a:endParaRPr>
          </a:p>
        </p:txBody>
      </p:sp>
      <p:sp>
        <p:nvSpPr>
          <p:cNvPr id="6" name="Rectangle 7"/>
          <p:cNvSpPr>
            <a:spLocks noGrp="1" noChangeArrowheads="1"/>
          </p:cNvSpPr>
          <p:nvPr>
            <p:ph type="ftr" sz="quarter" idx="11"/>
          </p:nvPr>
        </p:nvSpPr>
        <p:spPr>
          <a:xfrm>
            <a:off x="3028950" y="4767263"/>
            <a:ext cx="3086100" cy="273844"/>
          </a:xfrm>
          <a:prstGeom prst="rect">
            <a:avLst/>
          </a:prstGeom>
          <a:ln/>
        </p:spPr>
        <p:txBody>
          <a:bodyPr/>
          <a:lstStyle>
            <a:lvl1pPr>
              <a:defRPr/>
            </a:lvl1pPr>
          </a:lstStyle>
          <a:p>
            <a:pPr>
              <a:defRPr/>
            </a:pPr>
            <a:endParaRPr lang="en-US">
              <a:solidFill>
                <a:prstClr val="black">
                  <a:tint val="75000"/>
                </a:prstClr>
              </a:solidFill>
            </a:endParaRPr>
          </a:p>
        </p:txBody>
      </p:sp>
      <p:sp>
        <p:nvSpPr>
          <p:cNvPr id="7" name="Rectangle 8"/>
          <p:cNvSpPr>
            <a:spLocks noGrp="1" noChangeArrowheads="1"/>
          </p:cNvSpPr>
          <p:nvPr>
            <p:ph type="sldNum" sz="quarter" idx="12"/>
          </p:nvPr>
        </p:nvSpPr>
        <p:spPr>
          <a:ln/>
        </p:spPr>
        <p:txBody>
          <a:bodyPr/>
          <a:lstStyle>
            <a:lvl1pPr>
              <a:defRPr/>
            </a:lvl1pPr>
          </a:lstStyle>
          <a:p>
            <a:pPr>
              <a:defRPr/>
            </a:pPr>
            <a:fld id="{5E7EBE42-EA63-4AC3-9251-7D1698EADCC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308532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228600"/>
            <a:ext cx="8001000" cy="912019"/>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66738" y="1028700"/>
            <a:ext cx="3924300" cy="34861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3438" y="1028700"/>
            <a:ext cx="3924300" cy="1685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3438" y="2828925"/>
            <a:ext cx="3924300" cy="1685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dt" sz="half" idx="10"/>
          </p:nvPr>
        </p:nvSpPr>
        <p:spPr>
          <a:xfrm>
            <a:off x="628650" y="4767263"/>
            <a:ext cx="2057400" cy="273844"/>
          </a:xfrm>
          <a:prstGeom prst="rect">
            <a:avLst/>
          </a:prstGeom>
          <a:ln/>
        </p:spPr>
        <p:txBody>
          <a:bodyPr/>
          <a:lstStyle>
            <a:lvl1pPr>
              <a:defRPr/>
            </a:lvl1pPr>
          </a:lstStyle>
          <a:p>
            <a:pPr>
              <a:defRPr/>
            </a:pPr>
            <a:endParaRPr lang="en-US">
              <a:solidFill>
                <a:prstClr val="black">
                  <a:tint val="75000"/>
                </a:prstClr>
              </a:solidFill>
            </a:endParaRPr>
          </a:p>
        </p:txBody>
      </p:sp>
      <p:sp>
        <p:nvSpPr>
          <p:cNvPr id="7" name="Rectangle 7"/>
          <p:cNvSpPr>
            <a:spLocks noGrp="1" noChangeArrowheads="1"/>
          </p:cNvSpPr>
          <p:nvPr>
            <p:ph type="ftr" sz="quarter" idx="11"/>
          </p:nvPr>
        </p:nvSpPr>
        <p:spPr>
          <a:xfrm>
            <a:off x="3028950" y="4767263"/>
            <a:ext cx="3086100" cy="273844"/>
          </a:xfrm>
          <a:prstGeom prst="rect">
            <a:avLst/>
          </a:prstGeom>
          <a:ln/>
        </p:spPr>
        <p:txBody>
          <a:bodyPr/>
          <a:lstStyle>
            <a:lvl1pPr>
              <a:defRPr/>
            </a:lvl1pPr>
          </a:lstStyle>
          <a:p>
            <a:pPr>
              <a:defRPr/>
            </a:pPr>
            <a:endParaRPr lang="en-US">
              <a:solidFill>
                <a:prstClr val="black">
                  <a:tint val="75000"/>
                </a:prstClr>
              </a:solidFill>
            </a:endParaRPr>
          </a:p>
        </p:txBody>
      </p:sp>
      <p:sp>
        <p:nvSpPr>
          <p:cNvPr id="8" name="Rectangle 8"/>
          <p:cNvSpPr>
            <a:spLocks noGrp="1" noChangeArrowheads="1"/>
          </p:cNvSpPr>
          <p:nvPr>
            <p:ph type="sldNum" sz="quarter" idx="12"/>
          </p:nvPr>
        </p:nvSpPr>
        <p:spPr>
          <a:ln/>
        </p:spPr>
        <p:txBody>
          <a:bodyPr/>
          <a:lstStyle>
            <a:lvl1pPr>
              <a:defRPr/>
            </a:lvl1pPr>
          </a:lstStyle>
          <a:p>
            <a:pPr>
              <a:defRPr/>
            </a:pPr>
            <a:fld id="{9D62A89A-5E6F-48C4-AB82-8477B3A0CA2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683590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26" name="Picture 2" descr="G:\002-KIMS BUSINESS\007-02-Googleslidesppt\02-GSppt-Contents-Kim\20170309\01-Composition with vintage old hardback books\bg-02.jp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b="81543"/>
          <a:stretch/>
        </p:blipFill>
        <p:spPr bwMode="auto">
          <a:xfrm>
            <a:off x="0" y="0"/>
            <a:ext cx="9144000" cy="1080655"/>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p:cNvSpPr>
            <a:spLocks noGrp="1"/>
          </p:cNvSpPr>
          <p:nvPr>
            <p:ph type="body" sz="quarter" idx="10" hasCustomPrompt="1"/>
          </p:nvPr>
        </p:nvSpPr>
        <p:spPr>
          <a:xfrm>
            <a:off x="0" y="111603"/>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87667"/>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59445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rgbClr val="0361AE"/>
              </a:buClr>
              <a:buSzPts val="6800"/>
              <a:buNone/>
              <a:defRPr sz="6800">
                <a:solidFill>
                  <a:srgbClr val="0361AE"/>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2" name="Google Shape;22;p4"/>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2" name="Google Shape;32;p6"/>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371275"/>
            <a:ext cx="42123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5" name="Google Shape;35;p7"/>
          <p:cNvSpPr txBox="1">
            <a:spLocks noGrp="1"/>
          </p:cNvSpPr>
          <p:nvPr>
            <p:ph type="body" idx="1"/>
          </p:nvPr>
        </p:nvSpPr>
        <p:spPr>
          <a:xfrm>
            <a:off x="311700" y="1490875"/>
            <a:ext cx="39111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7" name="Google Shape;37;p7"/>
          <p:cNvCxnSpPr/>
          <p:nvPr/>
        </p:nvCxnSpPr>
        <p:spPr>
          <a:xfrm>
            <a:off x="397650" y="1152475"/>
            <a:ext cx="3911100" cy="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rgbClr val="0361AE"/>
              </a:buClr>
              <a:buSzPts val="4800"/>
              <a:buNone/>
              <a:defRPr sz="4800">
                <a:solidFill>
                  <a:srgbClr val="0361AE"/>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100"/>
            <a:ext cx="4572000" cy="5143500"/>
          </a:xfrm>
          <a:prstGeom prst="rect">
            <a:avLst/>
          </a:prstGeom>
          <a:solidFill>
            <a:srgbClr val="036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rgbClr val="F48121"/>
            </a:solidFill>
            <a:prstDash val="solid"/>
            <a:round/>
            <a:headEnd type="none" w="sm" len="sm"/>
            <a:tailEnd type="none" w="sm" len="sm"/>
          </a:ln>
        </p:spPr>
      </p:cxnSp>
      <p:sp>
        <p:nvSpPr>
          <p:cNvPr id="44" name="Google Shape;44;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5" name="Google Shape;45;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rgbClr val="0361AE"/>
              </a:buClr>
              <a:buSzPts val="1800"/>
              <a:buFont typeface="Alfa Slab One"/>
              <a:buNone/>
              <a:defRPr>
                <a:solidFill>
                  <a:srgbClr val="0361AE"/>
                </a:solidFill>
                <a:latin typeface="Alfa Slab One"/>
                <a:ea typeface="Alfa Slab One"/>
                <a:cs typeface="Alfa Slab One"/>
                <a:sym typeface="Alfa Slab One"/>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1000"/>
              <a:buNone/>
              <a:defRPr sz="11000"/>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53" name="Google Shape;53;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4" name="Google Shape;5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0361AE"/>
              </a:buClr>
              <a:buSzPts val="3000"/>
              <a:buFont typeface="Alfa Slab One"/>
              <a:buNone/>
              <a:defRPr sz="3000">
                <a:solidFill>
                  <a:srgbClr val="0361AE"/>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6">
            <a:alphaModFix/>
          </a:blip>
          <a:stretch>
            <a:fillRect/>
          </a:stretch>
        </p:blipFill>
        <p:spPr>
          <a:xfrm>
            <a:off x="6993362" y="509500"/>
            <a:ext cx="2150640" cy="5082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63" r:id="rId11"/>
    <p:sldLayoutId id="2147483664" r:id="rId12"/>
    <p:sldLayoutId id="2147483665" r:id="rId13"/>
    <p:sldLayoutId id="2147483666"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hyperlink" Target="https://www.javatpoint.com/java-number-doublevalue-method" TargetMode="External"/><Relationship Id="rId7" Type="http://schemas.openxmlformats.org/officeDocument/2006/relationships/hyperlink" Target="https://www.javatpoint.com/java-number-shortvalue-method" TargetMode="External"/><Relationship Id="rId2" Type="http://schemas.openxmlformats.org/officeDocument/2006/relationships/hyperlink" Target="https://www.javatpoint.com/java-number-bytevalue-method" TargetMode="External"/><Relationship Id="rId1" Type="http://schemas.openxmlformats.org/officeDocument/2006/relationships/slideLayout" Target="../slideLayouts/slideLayout4.xml"/><Relationship Id="rId6" Type="http://schemas.openxmlformats.org/officeDocument/2006/relationships/hyperlink" Target="https://www.javatpoint.com/java-number-longvalue-method" TargetMode="External"/><Relationship Id="rId5" Type="http://schemas.openxmlformats.org/officeDocument/2006/relationships/hyperlink" Target="https://www.javatpoint.com/java-number-intvalue-method" TargetMode="External"/><Relationship Id="rId4" Type="http://schemas.openxmlformats.org/officeDocument/2006/relationships/hyperlink" Target="https://www.javatpoint.com/java-number-floatvalue-method"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311700" y="1089659"/>
            <a:ext cx="8520600" cy="1464115"/>
          </a:xfrm>
          <a:prstGeom prst="rect">
            <a:avLst/>
          </a:prstGeom>
        </p:spPr>
        <p:txBody>
          <a:bodyPr spcFirstLastPara="1" wrap="square" lIns="91425" tIns="91425" rIns="91425" bIns="91425" anchor="b" anchorCtr="0">
            <a:noAutofit/>
          </a:bodyPr>
          <a:lstStyle/>
          <a:p>
            <a:pPr lvl="0"/>
            <a:r>
              <a:rPr lang="en-US" sz="4800" dirty="0" err="1" smtClean="0"/>
              <a:t>KIỂU</a:t>
            </a:r>
            <a:r>
              <a:rPr lang="en-US" sz="4800" dirty="0" smtClean="0"/>
              <a:t> </a:t>
            </a:r>
            <a:r>
              <a:rPr lang="en-US" sz="4800" dirty="0" err="1" smtClean="0"/>
              <a:t>DỮ</a:t>
            </a:r>
            <a:r>
              <a:rPr lang="en-US" sz="4800" dirty="0" smtClean="0"/>
              <a:t> </a:t>
            </a:r>
            <a:r>
              <a:rPr lang="en-US" sz="4800" dirty="0" err="1" smtClean="0"/>
              <a:t>LIỆU</a:t>
            </a:r>
            <a:r>
              <a:rPr lang="en-US" sz="4800" dirty="0" smtClean="0"/>
              <a:t> MẢNG </a:t>
            </a:r>
            <a:r>
              <a:rPr lang="en-US" sz="4800" dirty="0" err="1" smtClean="0"/>
              <a:t>VÀ</a:t>
            </a:r>
            <a:r>
              <a:rPr lang="en-US" sz="4800" dirty="0" smtClean="0"/>
              <a:t> XÂU </a:t>
            </a:r>
            <a:r>
              <a:rPr lang="en-US" sz="4800" dirty="0" err="1" smtClean="0"/>
              <a:t>KÍ</a:t>
            </a:r>
            <a:r>
              <a:rPr lang="en-US" sz="4800" dirty="0" smtClean="0"/>
              <a:t> </a:t>
            </a:r>
            <a:r>
              <a:rPr lang="en-US" sz="4800" dirty="0" err="1" smtClean="0"/>
              <a:t>TỰ</a:t>
            </a:r>
            <a:endParaRPr lang="en-US" sz="4800" dirty="0"/>
          </a:p>
        </p:txBody>
      </p:sp>
      <p:sp>
        <p:nvSpPr>
          <p:cNvPr id="62" name="Google Shape;62;p13"/>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Khóa học </a:t>
            </a:r>
            <a:r>
              <a:rPr lang="en" dirty="0" smtClean="0"/>
              <a:t>Java</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smtClean="0"/>
              <a:t>MẢNG </a:t>
            </a:r>
            <a:r>
              <a:rPr lang="en-US" altLang="en-US" sz="2700" dirty="0" err="1" smtClean="0"/>
              <a:t>MỘT</a:t>
            </a:r>
            <a:r>
              <a:rPr lang="en-US" altLang="en-US" sz="2700" dirty="0" smtClean="0"/>
              <a:t> </a:t>
            </a:r>
            <a:r>
              <a:rPr lang="en-US" altLang="en-US" sz="2700" dirty="0" err="1" smtClean="0"/>
              <a:t>CHIỀU</a:t>
            </a:r>
            <a:endParaRPr lang="en-US" altLang="en-US" sz="2700" dirty="0"/>
          </a:p>
        </p:txBody>
      </p:sp>
      <p:pic>
        <p:nvPicPr>
          <p:cNvPr id="6" name="Picture 5"/>
          <p:cNvPicPr>
            <a:picLocks noChangeAspect="1"/>
          </p:cNvPicPr>
          <p:nvPr/>
        </p:nvPicPr>
        <p:blipFill>
          <a:blip r:embed="rId2"/>
          <a:stretch>
            <a:fillRect/>
          </a:stretch>
        </p:blipFill>
        <p:spPr>
          <a:xfrm>
            <a:off x="374651" y="1250848"/>
            <a:ext cx="4413250" cy="3828038"/>
          </a:xfrm>
          <a:prstGeom prst="rect">
            <a:avLst/>
          </a:prstGeom>
          <a:ln>
            <a:solidFill>
              <a:srgbClr val="FF0000"/>
            </a:solidFill>
          </a:ln>
        </p:spPr>
      </p:pic>
      <p:pic>
        <p:nvPicPr>
          <p:cNvPr id="7" name="Picture 6"/>
          <p:cNvPicPr>
            <a:picLocks noChangeAspect="1"/>
          </p:cNvPicPr>
          <p:nvPr/>
        </p:nvPicPr>
        <p:blipFill>
          <a:blip r:embed="rId3"/>
          <a:stretch>
            <a:fillRect/>
          </a:stretch>
        </p:blipFill>
        <p:spPr>
          <a:xfrm>
            <a:off x="6260890" y="2293375"/>
            <a:ext cx="2311610" cy="1689816"/>
          </a:xfrm>
          <a:prstGeom prst="rect">
            <a:avLst/>
          </a:prstGeom>
          <a:ln>
            <a:solidFill>
              <a:srgbClr val="FF0000"/>
            </a:solidFill>
          </a:ln>
        </p:spPr>
      </p:pic>
    </p:spTree>
    <p:extLst>
      <p:ext uri="{BB962C8B-B14F-4D97-AF65-F5344CB8AC3E}">
        <p14:creationId xmlns:p14="http://schemas.microsoft.com/office/powerpoint/2010/main" val="34092827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lvl="0">
              <a:lnSpc>
                <a:spcPct val="115000"/>
              </a:lnSpc>
            </a:pPr>
            <a:r>
              <a:rPr lang="en-US" dirty="0" err="1"/>
              <a:t>Mảng</a:t>
            </a:r>
            <a:r>
              <a:rPr lang="en-US" dirty="0"/>
              <a:t> </a:t>
            </a:r>
            <a:r>
              <a:rPr lang="en-US" dirty="0" err="1"/>
              <a:t>hai</a:t>
            </a:r>
            <a:r>
              <a:rPr lang="en-US" dirty="0"/>
              <a:t> </a:t>
            </a:r>
            <a:r>
              <a:rPr lang="en-US" dirty="0" err="1"/>
              <a:t>chiều</a:t>
            </a:r>
            <a:endParaRPr lang="en-US" dirty="0"/>
          </a:p>
        </p:txBody>
      </p:sp>
    </p:spTree>
    <p:extLst>
      <p:ext uri="{BB962C8B-B14F-4D97-AF65-F5344CB8AC3E}">
        <p14:creationId xmlns:p14="http://schemas.microsoft.com/office/powerpoint/2010/main" val="36632850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smtClean="0"/>
              <a:t>MẢNG </a:t>
            </a:r>
            <a:r>
              <a:rPr lang="en-US" altLang="en-US" sz="2700" dirty="0" err="1" smtClean="0"/>
              <a:t>HAI</a:t>
            </a:r>
            <a:r>
              <a:rPr lang="en-US" altLang="en-US" sz="2700" dirty="0" smtClean="0"/>
              <a:t> </a:t>
            </a:r>
            <a:r>
              <a:rPr lang="en-US" altLang="en-US" sz="2700" dirty="0" err="1" smtClean="0"/>
              <a:t>CHIỀU</a:t>
            </a:r>
            <a:endParaRPr lang="en-US" altLang="en-US" sz="2700" dirty="0"/>
          </a:p>
        </p:txBody>
      </p:sp>
      <p:sp>
        <p:nvSpPr>
          <p:cNvPr id="3" name="Rectangle 2"/>
          <p:cNvSpPr/>
          <p:nvPr/>
        </p:nvSpPr>
        <p:spPr>
          <a:xfrm>
            <a:off x="303530" y="1318260"/>
            <a:ext cx="8636000" cy="1069011"/>
          </a:xfrm>
          <a:prstGeom prst="rect">
            <a:avLst/>
          </a:prstGeom>
        </p:spPr>
        <p:txBody>
          <a:bodyPr wrap="square">
            <a:spAutoFit/>
          </a:bodyPr>
          <a:lstStyle/>
          <a:p>
            <a:pPr>
              <a:lnSpc>
                <a:spcPct val="107000"/>
              </a:lnSpc>
              <a:spcAft>
                <a:spcPts val="800"/>
              </a:spcAft>
            </a:pP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Mảng</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hai</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chiều</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Java </a:t>
            </a: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gì</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Mảng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hai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chiều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xem</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như</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ma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trận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gồm</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hàng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giống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như</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lưới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hoặc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bàn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cờ</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p:cNvPicPr/>
          <p:nvPr/>
        </p:nvPicPr>
        <p:blipFill rotWithShape="1">
          <a:blip r:embed="rId2"/>
          <a:srcRect b="10334"/>
          <a:stretch/>
        </p:blipFill>
        <p:spPr>
          <a:xfrm>
            <a:off x="3041332" y="2552065"/>
            <a:ext cx="2924175" cy="2385695"/>
          </a:xfrm>
          <a:prstGeom prst="rect">
            <a:avLst/>
          </a:prstGeom>
        </p:spPr>
      </p:pic>
    </p:spTree>
    <p:extLst>
      <p:ext uri="{BB962C8B-B14F-4D97-AF65-F5344CB8AC3E}">
        <p14:creationId xmlns:p14="http://schemas.microsoft.com/office/powerpoint/2010/main" val="37386912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smtClean="0"/>
              <a:t>MẢNG </a:t>
            </a:r>
            <a:r>
              <a:rPr lang="en-US" altLang="en-US" sz="2700" dirty="0" err="1" smtClean="0"/>
              <a:t>HAI</a:t>
            </a:r>
            <a:r>
              <a:rPr lang="en-US" altLang="en-US" sz="2700" dirty="0" smtClean="0"/>
              <a:t> </a:t>
            </a:r>
            <a:r>
              <a:rPr lang="en-US" altLang="en-US" sz="2700" dirty="0" err="1" smtClean="0"/>
              <a:t>CHIỀU</a:t>
            </a:r>
            <a:endParaRPr lang="en-US" altLang="en-US" sz="2700" dirty="0"/>
          </a:p>
        </p:txBody>
      </p:sp>
      <p:sp>
        <p:nvSpPr>
          <p:cNvPr id="4" name="Rectangle 3"/>
          <p:cNvSpPr/>
          <p:nvPr/>
        </p:nvSpPr>
        <p:spPr>
          <a:xfrm>
            <a:off x="335280" y="1799199"/>
            <a:ext cx="6751320" cy="1075679"/>
          </a:xfrm>
          <a:prstGeom prst="rect">
            <a:avLst/>
          </a:prstGeom>
          <a:ln>
            <a:solidFill>
              <a:srgbClr val="FF0000"/>
            </a:solidFill>
          </a:ln>
        </p:spPr>
        <p:txBody>
          <a:bodyPr wrap="square">
            <a:spAutoFit/>
          </a:bodyPr>
          <a:lstStyle/>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data_type </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array_name</a:t>
            </a:r>
            <a:r>
              <a:rPr lang="en-US" sz="1800" dirty="0"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new data_type[n][m];</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data_type[][] </a:t>
            </a:r>
            <a:r>
              <a:rPr lang="en-US" sz="18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array_</a:t>
            </a:r>
            <a:r>
              <a:rPr lang="en-US" sz="1800" dirty="0" err="1"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name</a:t>
            </a:r>
            <a:r>
              <a:rPr lang="en-US" sz="1800" dirty="0"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new data_type[n][m];</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data_type </a:t>
            </a:r>
            <a:r>
              <a:rPr lang="en-US" sz="18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array_</a:t>
            </a:r>
            <a:r>
              <a:rPr lang="en-US" sz="1800" dirty="0" err="1"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name</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 new data_type[n][m];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274320" y="3047140"/>
            <a:ext cx="4572000" cy="1969514"/>
          </a:xfrm>
          <a:prstGeom prst="rect">
            <a:avLst/>
          </a:prstGeom>
        </p:spPr>
        <p:txBody>
          <a:bodyPr>
            <a:spAutoFit/>
          </a:bodyPr>
          <a:lstStyle/>
          <a:p>
            <a:pPr algn="just">
              <a:lnSpc>
                <a:spcPct val="107000"/>
              </a:lnSpc>
              <a:spcAft>
                <a:spcPts val="800"/>
              </a:spcAft>
            </a:pP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đó</a:t>
            </a: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data_type</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Kiểu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dữ</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liệu</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name</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Tên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mảng</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Kích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thước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dòng</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m</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Kích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thước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cột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263170" y="1316223"/>
            <a:ext cx="1879041" cy="366895"/>
          </a:xfrm>
          <a:prstGeom prst="rect">
            <a:avLst/>
          </a:prstGeom>
        </p:spPr>
        <p:txBody>
          <a:bodyPr wrap="none">
            <a:spAutoFit/>
          </a:bodyPr>
          <a:lstStyle/>
          <a:p>
            <a:pPr algn="just">
              <a:lnSpc>
                <a:spcPct val="107000"/>
              </a:lnSpc>
              <a:spcAft>
                <a:spcPts val="800"/>
              </a:spcAft>
            </a:pP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Khai</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báo</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cách</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1</a:t>
            </a:r>
          </a:p>
        </p:txBody>
      </p:sp>
    </p:spTree>
    <p:extLst>
      <p:ext uri="{BB962C8B-B14F-4D97-AF65-F5344CB8AC3E}">
        <p14:creationId xmlns:p14="http://schemas.microsoft.com/office/powerpoint/2010/main" val="10090620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smtClean="0"/>
              <a:t>MẢNG </a:t>
            </a:r>
            <a:r>
              <a:rPr lang="en-US" altLang="en-US" sz="2700" dirty="0" err="1" smtClean="0"/>
              <a:t>HAI</a:t>
            </a:r>
            <a:r>
              <a:rPr lang="en-US" altLang="en-US" sz="2700" dirty="0" smtClean="0"/>
              <a:t> </a:t>
            </a:r>
            <a:r>
              <a:rPr lang="en-US" altLang="en-US" sz="2700" dirty="0" err="1" smtClean="0"/>
              <a:t>CHIỀU</a:t>
            </a:r>
            <a:endParaRPr lang="en-US" altLang="en-US" sz="2700" dirty="0"/>
          </a:p>
        </p:txBody>
      </p:sp>
      <p:sp>
        <p:nvSpPr>
          <p:cNvPr id="4" name="Rectangle 3"/>
          <p:cNvSpPr/>
          <p:nvPr/>
        </p:nvSpPr>
        <p:spPr>
          <a:xfrm>
            <a:off x="335280" y="1799199"/>
            <a:ext cx="6004560" cy="388696"/>
          </a:xfrm>
          <a:prstGeom prst="rect">
            <a:avLst/>
          </a:prstGeom>
          <a:ln>
            <a:solidFill>
              <a:srgbClr val="FF0000"/>
            </a:solidFill>
          </a:ln>
        </p:spPr>
        <p:txBody>
          <a:bodyPr wrap="square">
            <a:spAutoFit/>
          </a:bodyPr>
          <a:lstStyle/>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data_type[</a:t>
            </a:r>
            <a:r>
              <a:rPr lang="en-US" sz="1800" dirty="0" err="1"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r_index</a:t>
            </a:r>
            <a:r>
              <a:rPr lang="en-US" sz="1800" dirty="0"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t>
            </a:r>
            <a:r>
              <a:rPr lang="en-US" sz="18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c_index</a:t>
            </a:r>
            <a:r>
              <a:rPr lang="en-US" sz="1800" dirty="0"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297180" y="2490880"/>
            <a:ext cx="4572000" cy="1186607"/>
          </a:xfrm>
          <a:prstGeom prst="rect">
            <a:avLst/>
          </a:prstGeom>
        </p:spPr>
        <p:txBody>
          <a:bodyPr>
            <a:spAutoFit/>
          </a:bodyPr>
          <a:lstStyle/>
          <a:p>
            <a:pPr algn="just">
              <a:lnSpc>
                <a:spcPct val="107000"/>
              </a:lnSpc>
              <a:spcAft>
                <a:spcPts val="800"/>
              </a:spcAft>
            </a:pP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đó</a:t>
            </a: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r_index</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Chỉ</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số</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dòng</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r_index</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Chỉ</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số</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cột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249248" y="1308603"/>
            <a:ext cx="1114408" cy="366895"/>
          </a:xfrm>
          <a:prstGeom prst="rect">
            <a:avLst/>
          </a:prstGeom>
        </p:spPr>
        <p:txBody>
          <a:bodyPr wrap="none">
            <a:spAutoFit/>
          </a:bodyPr>
          <a:lstStyle/>
          <a:p>
            <a:pPr algn="just">
              <a:lnSpc>
                <a:spcPct val="107000"/>
              </a:lnSpc>
              <a:spcAft>
                <a:spcPts val="800"/>
              </a:spcAft>
            </a:pPr>
            <a:r>
              <a:rPr lang="en-US" sz="1800" b="1"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Truy</a:t>
            </a:r>
            <a:r>
              <a:rPr lang="en-US" sz="18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cập</a:t>
            </a:r>
            <a:endPar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83492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smtClean="0"/>
              <a:t>MẢNG </a:t>
            </a:r>
            <a:r>
              <a:rPr lang="en-US" altLang="en-US" sz="2700" dirty="0" err="1" smtClean="0"/>
              <a:t>HAI</a:t>
            </a:r>
            <a:r>
              <a:rPr lang="en-US" altLang="en-US" sz="2700" dirty="0" smtClean="0"/>
              <a:t> </a:t>
            </a:r>
            <a:r>
              <a:rPr lang="en-US" altLang="en-US" sz="2700" dirty="0" err="1" smtClean="0"/>
              <a:t>CHIỀU</a:t>
            </a:r>
            <a:endParaRPr lang="en-US" altLang="en-US" sz="2700" dirty="0"/>
          </a:p>
        </p:txBody>
      </p:sp>
      <p:sp>
        <p:nvSpPr>
          <p:cNvPr id="3" name="Rectangle 2"/>
          <p:cNvSpPr/>
          <p:nvPr/>
        </p:nvSpPr>
        <p:spPr>
          <a:xfrm>
            <a:off x="144780" y="1305783"/>
            <a:ext cx="5562600" cy="2561855"/>
          </a:xfrm>
          <a:prstGeom prst="rect">
            <a:avLst/>
          </a:prstGeom>
          <a:ln>
            <a:solidFill>
              <a:srgbClr val="FF0000"/>
            </a:solidFill>
          </a:ln>
        </p:spPr>
        <p:txBody>
          <a:bodyPr wrap="square">
            <a:spAutoFit/>
          </a:bodyPr>
          <a:lstStyle/>
          <a:p>
            <a:pPr algn="just">
              <a:lnSpc>
                <a:spcPct val="107000"/>
              </a:lnSpc>
              <a:spcAft>
                <a:spcPts val="800"/>
              </a:spcAft>
            </a:pPr>
            <a:r>
              <a:rPr lang="en-US" sz="16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Ví</a:t>
            </a:r>
            <a:r>
              <a:rPr lang="en-US" sz="16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b="1"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public class Example{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public static void main(String[] </a:t>
            </a:r>
            <a:r>
              <a:rPr lang="en-US" sz="16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args</a:t>
            </a: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int [][] </a:t>
            </a:r>
            <a:r>
              <a:rPr lang="en-US" sz="16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twoAr</a:t>
            </a: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 new int [4][3</a:t>
            </a:r>
            <a:r>
              <a:rPr lang="en-US" sz="1600" dirty="0"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twoAr</a:t>
            </a: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[0][2] = 15;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twoAr</a:t>
            </a: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[2][1] = 7;</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twoAr</a:t>
            </a: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[3][0] = 22;</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p:cNvPicPr/>
          <p:nvPr/>
        </p:nvPicPr>
        <p:blipFill rotWithShape="1">
          <a:blip r:embed="rId2"/>
          <a:srcRect b="9136"/>
          <a:stretch/>
        </p:blipFill>
        <p:spPr>
          <a:xfrm>
            <a:off x="5921374" y="2585085"/>
            <a:ext cx="3131185" cy="2558415"/>
          </a:xfrm>
          <a:prstGeom prst="rect">
            <a:avLst/>
          </a:prstGeom>
        </p:spPr>
      </p:pic>
    </p:spTree>
    <p:extLst>
      <p:ext uri="{BB962C8B-B14F-4D97-AF65-F5344CB8AC3E}">
        <p14:creationId xmlns:p14="http://schemas.microsoft.com/office/powerpoint/2010/main" val="1725307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smtClean="0"/>
              <a:t>MẢNG </a:t>
            </a:r>
            <a:r>
              <a:rPr lang="en-US" altLang="en-US" sz="2700" dirty="0" err="1" smtClean="0"/>
              <a:t>HAI</a:t>
            </a:r>
            <a:r>
              <a:rPr lang="en-US" altLang="en-US" sz="2700" dirty="0" smtClean="0"/>
              <a:t> </a:t>
            </a:r>
            <a:r>
              <a:rPr lang="en-US" altLang="en-US" sz="2700" dirty="0" err="1" smtClean="0"/>
              <a:t>CHIỀU</a:t>
            </a:r>
            <a:endParaRPr lang="en-US" altLang="en-US" sz="2700" dirty="0"/>
          </a:p>
        </p:txBody>
      </p:sp>
      <p:sp>
        <p:nvSpPr>
          <p:cNvPr id="4" name="Rectangle 3"/>
          <p:cNvSpPr/>
          <p:nvPr/>
        </p:nvSpPr>
        <p:spPr>
          <a:xfrm>
            <a:off x="205740" y="1662039"/>
            <a:ext cx="5661660" cy="3416320"/>
          </a:xfrm>
          <a:prstGeom prst="rect">
            <a:avLst/>
          </a:prstGeom>
          <a:ln>
            <a:solidFill>
              <a:srgbClr val="FF0000"/>
            </a:solidFill>
          </a:ln>
        </p:spPr>
        <p:txBody>
          <a:bodyPr wrap="square">
            <a:spAutoFit/>
          </a:bodyPr>
          <a:lstStyle/>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data_type </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name = new data_type {</a:t>
            </a:r>
          </a:p>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{value, value, ...},</a:t>
            </a:r>
          </a:p>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 </a:t>
            </a:r>
          </a:p>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value, value, ...}};</a:t>
            </a:r>
          </a:p>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data_type[][] name = new data_type{</a:t>
            </a:r>
          </a:p>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{value, value, ...},</a:t>
            </a:r>
          </a:p>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 </a:t>
            </a:r>
          </a:p>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value, value, ...}};</a:t>
            </a:r>
          </a:p>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data_type name[][] = new data_type{</a:t>
            </a:r>
          </a:p>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{value, value, ...},</a:t>
            </a:r>
          </a:p>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 </a:t>
            </a:r>
          </a:p>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value, value, ...}};</a:t>
            </a:r>
          </a:p>
        </p:txBody>
      </p:sp>
      <p:sp>
        <p:nvSpPr>
          <p:cNvPr id="2" name="Rectangle 1"/>
          <p:cNvSpPr/>
          <p:nvPr/>
        </p:nvSpPr>
        <p:spPr>
          <a:xfrm>
            <a:off x="131219" y="1244382"/>
            <a:ext cx="1688283" cy="338554"/>
          </a:xfrm>
          <a:prstGeom prst="rect">
            <a:avLst/>
          </a:prstGeom>
        </p:spPr>
        <p:txBody>
          <a:bodyPr wrap="none">
            <a:spAutoFit/>
          </a:bodyPr>
          <a:lstStyle/>
          <a:p>
            <a:pPr algn="just"/>
            <a:r>
              <a:rPr lang="en-US" sz="16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Khai</a:t>
            </a:r>
            <a:r>
              <a:rPr lang="en-US" sz="16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báo</a:t>
            </a:r>
            <a:r>
              <a:rPr lang="en-US" sz="16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cách</a:t>
            </a:r>
            <a:r>
              <a:rPr lang="en-US" sz="16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2</a:t>
            </a:r>
          </a:p>
        </p:txBody>
      </p:sp>
    </p:spTree>
    <p:extLst>
      <p:ext uri="{BB962C8B-B14F-4D97-AF65-F5344CB8AC3E}">
        <p14:creationId xmlns:p14="http://schemas.microsoft.com/office/powerpoint/2010/main" val="25172453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smtClean="0"/>
              <a:t>MẢNG </a:t>
            </a:r>
            <a:r>
              <a:rPr lang="en-US" altLang="en-US" sz="2700" dirty="0" err="1" smtClean="0"/>
              <a:t>HAI</a:t>
            </a:r>
            <a:r>
              <a:rPr lang="en-US" altLang="en-US" sz="2700" dirty="0" smtClean="0"/>
              <a:t> </a:t>
            </a:r>
            <a:r>
              <a:rPr lang="en-US" altLang="en-US" sz="2700" dirty="0" err="1" smtClean="0"/>
              <a:t>CHIỀU</a:t>
            </a:r>
            <a:endParaRPr lang="en-US" altLang="en-US" sz="2700" dirty="0"/>
          </a:p>
        </p:txBody>
      </p:sp>
      <p:sp>
        <p:nvSpPr>
          <p:cNvPr id="3" name="Rectangle 2"/>
          <p:cNvSpPr/>
          <p:nvPr/>
        </p:nvSpPr>
        <p:spPr>
          <a:xfrm>
            <a:off x="152400" y="1785843"/>
            <a:ext cx="5730240" cy="2463560"/>
          </a:xfrm>
          <a:prstGeom prst="rect">
            <a:avLst/>
          </a:prstGeom>
          <a:ln>
            <a:solidFill>
              <a:srgbClr val="FF0000"/>
            </a:solidFill>
          </a:ln>
        </p:spPr>
        <p:txBody>
          <a:bodyPr wrap="square">
            <a:spAutoFit/>
          </a:bodyPr>
          <a:lstStyle/>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public </a:t>
            </a: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class Example{</a:t>
            </a: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public static void main(String[] </a:t>
            </a:r>
            <a:r>
              <a:rPr lang="en-US" sz="16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args</a:t>
            </a: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int [][] </a:t>
            </a:r>
            <a:r>
              <a:rPr lang="en-US" sz="16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twoArr2</a:t>
            </a: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 {{2, 3},</a:t>
            </a: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34, 56},</a:t>
            </a: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44, 654, 79},</a:t>
            </a: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{12, 9, 23, 44}};</a:t>
            </a: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t>
            </a:r>
          </a:p>
        </p:txBody>
      </p:sp>
      <p:pic>
        <p:nvPicPr>
          <p:cNvPr id="5" name="Picture 4"/>
          <p:cNvPicPr/>
          <p:nvPr/>
        </p:nvPicPr>
        <p:blipFill rotWithShape="1">
          <a:blip r:embed="rId2"/>
          <a:srcRect b="9031"/>
          <a:stretch/>
        </p:blipFill>
        <p:spPr>
          <a:xfrm>
            <a:off x="5936615" y="2901632"/>
            <a:ext cx="3207385" cy="2241868"/>
          </a:xfrm>
          <a:prstGeom prst="rect">
            <a:avLst/>
          </a:prstGeom>
        </p:spPr>
      </p:pic>
      <p:sp>
        <p:nvSpPr>
          <p:cNvPr id="2" name="Rectangle 1"/>
          <p:cNvSpPr/>
          <p:nvPr/>
        </p:nvSpPr>
        <p:spPr>
          <a:xfrm>
            <a:off x="76064" y="1323526"/>
            <a:ext cx="684803" cy="342466"/>
          </a:xfrm>
          <a:prstGeom prst="rect">
            <a:avLst/>
          </a:prstGeom>
        </p:spPr>
        <p:txBody>
          <a:bodyPr wrap="none">
            <a:spAutoFit/>
          </a:bodyPr>
          <a:lstStyle/>
          <a:p>
            <a:pPr algn="just">
              <a:lnSpc>
                <a:spcPct val="107000"/>
              </a:lnSpc>
              <a:spcAft>
                <a:spcPts val="800"/>
              </a:spcAft>
            </a:pPr>
            <a:r>
              <a:rPr lang="en-US" sz="16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Ví</a:t>
            </a:r>
            <a:r>
              <a:rPr lang="en-US" sz="16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979037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116870" y="937830"/>
            <a:ext cx="8653750" cy="4090800"/>
          </a:xfrm>
          <a:prstGeom prst="rect">
            <a:avLst/>
          </a:prstGeom>
        </p:spPr>
        <p:txBody>
          <a:bodyPr spcFirstLastPara="1" wrap="square" lIns="91425" tIns="91425" rIns="91425" bIns="91425" anchor="ctr" anchorCtr="0">
            <a:normAutofit/>
          </a:bodyPr>
          <a:lstStyle/>
          <a:p>
            <a:pPr lvl="0">
              <a:lnSpc>
                <a:spcPct val="115000"/>
              </a:lnSpc>
            </a:pPr>
            <a:r>
              <a:rPr lang="en-US" dirty="0" err="1"/>
              <a:t>Lệnh</a:t>
            </a:r>
            <a:r>
              <a:rPr lang="en-US" dirty="0"/>
              <a:t> </a:t>
            </a:r>
            <a:r>
              <a:rPr lang="en-US" dirty="0" err="1"/>
              <a:t>Foreach</a:t>
            </a:r>
            <a:r>
              <a:rPr lang="en-US" dirty="0"/>
              <a:t> </a:t>
            </a:r>
            <a:r>
              <a:rPr lang="en-US" dirty="0" err="1"/>
              <a:t>dùng</a:t>
            </a:r>
            <a:r>
              <a:rPr lang="en-US" dirty="0"/>
              <a:t> </a:t>
            </a:r>
            <a:r>
              <a:rPr lang="en-US" dirty="0" err="1"/>
              <a:t>cho</a:t>
            </a:r>
            <a:r>
              <a:rPr lang="en-US" dirty="0"/>
              <a:t> </a:t>
            </a:r>
            <a:r>
              <a:rPr lang="en-US" dirty="0" err="1"/>
              <a:t>mảng</a:t>
            </a:r>
            <a:endParaRPr lang="en-US" dirty="0"/>
          </a:p>
        </p:txBody>
      </p:sp>
    </p:spTree>
    <p:extLst>
      <p:ext uri="{BB962C8B-B14F-4D97-AF65-F5344CB8AC3E}">
        <p14:creationId xmlns:p14="http://schemas.microsoft.com/office/powerpoint/2010/main" val="31856890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smtClean="0"/>
              <a:t>LỆNH </a:t>
            </a:r>
            <a:r>
              <a:rPr lang="en-US" altLang="en-US" sz="2700" dirty="0" err="1" smtClean="0"/>
              <a:t>FOREACH</a:t>
            </a:r>
            <a:r>
              <a:rPr lang="en-US" altLang="en-US" sz="2700" dirty="0" smtClean="0"/>
              <a:t> </a:t>
            </a:r>
            <a:endParaRPr lang="en-US" altLang="en-US" sz="2700" dirty="0"/>
          </a:p>
        </p:txBody>
      </p:sp>
      <p:sp>
        <p:nvSpPr>
          <p:cNvPr id="10" name="Rectangle 9"/>
          <p:cNvSpPr/>
          <p:nvPr/>
        </p:nvSpPr>
        <p:spPr>
          <a:xfrm>
            <a:off x="304800" y="1274124"/>
            <a:ext cx="8641080" cy="1143518"/>
          </a:xfrm>
          <a:prstGeom prst="rect">
            <a:avLst/>
          </a:prstGeom>
        </p:spPr>
        <p:txBody>
          <a:bodyPr wrap="square">
            <a:spAutoFit/>
          </a:bodyPr>
          <a:lstStyle/>
          <a:p>
            <a:pPr algn="just">
              <a:lnSpc>
                <a:spcPct val="130000"/>
              </a:lnSpc>
            </a:pPr>
            <a:r>
              <a:rPr lang="en-US" sz="1800" b="1" dirty="0" err="1">
                <a:latin typeface="Calibri" panose="020F0502020204030204" pitchFamily="34" charset="0"/>
                <a:ea typeface="Calibri" panose="020F0502020204030204" pitchFamily="34" charset="0"/>
                <a:cs typeface="Times New Roman" panose="02020603050405020304" pitchFamily="18" charset="0"/>
              </a:rPr>
              <a:t>Khái</a:t>
            </a:r>
            <a:r>
              <a:rPr lang="en-US" sz="1800" b="1" dirty="0">
                <a:latin typeface="Calibri" panose="020F0502020204030204" pitchFamily="34" charset="0"/>
                <a:ea typeface="Calibri" panose="020F0502020204030204" pitchFamily="34" charset="0"/>
                <a:cs typeface="Times New Roman" panose="02020603050405020304" pitchFamily="18" charset="0"/>
              </a:rPr>
              <a:t> </a:t>
            </a:r>
            <a:r>
              <a:rPr lang="en-US" sz="1800" b="1" dirty="0" err="1">
                <a:latin typeface="Calibri" panose="020F0502020204030204" pitchFamily="34" charset="0"/>
                <a:ea typeface="Calibri" panose="020F0502020204030204" pitchFamily="34" charset="0"/>
                <a:cs typeface="Times New Roman" panose="02020603050405020304" pitchFamily="18" charset="0"/>
              </a:rPr>
              <a:t>niệm</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30000"/>
              </a:lnSpc>
            </a:pPr>
            <a:r>
              <a:rPr lang="en-US" sz="1800" dirty="0">
                <a:latin typeface="Calibri" panose="020F0502020204030204" pitchFamily="34" charset="0"/>
                <a:ea typeface="Calibri" panose="020F0502020204030204" pitchFamily="34" charset="0"/>
                <a:cs typeface="Times New Roman" panose="02020603050405020304" pitchFamily="18" charset="0"/>
              </a:rPr>
              <a:t>For-each </a:t>
            </a:r>
            <a:r>
              <a:rPr lang="en-US" sz="1800" dirty="0" err="1">
                <a:latin typeface="Calibri" panose="020F0502020204030204" pitchFamily="34" charset="0"/>
                <a:ea typeface="Calibri" panose="020F0502020204030204" pitchFamily="34" charset="0"/>
                <a:cs typeface="Times New Roman" panose="02020603050405020304" pitchFamily="18" charset="0"/>
              </a:rPr>
              <a:t>là</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một</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kỹ</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thuật</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duyệt</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mảng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khác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cũng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giống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như</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cách</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duyệt</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mảng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bằng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cách</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sử</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dụng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các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câu</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lệnh</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vòng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lặp</a:t>
            </a:r>
            <a:r>
              <a:rPr lang="en-US" sz="1800" dirty="0">
                <a:latin typeface="Calibri" panose="020F0502020204030204" pitchFamily="34" charset="0"/>
                <a:ea typeface="Calibri" panose="020F0502020204030204" pitchFamily="34" charset="0"/>
                <a:cs typeface="Times New Roman" panose="02020603050405020304" pitchFamily="18" charset="0"/>
              </a:rPr>
              <a:t> (for, while, do-while).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angle 11"/>
          <p:cNvSpPr/>
          <p:nvPr/>
        </p:nvSpPr>
        <p:spPr>
          <a:xfrm>
            <a:off x="358140" y="3031868"/>
            <a:ext cx="4572000" cy="1572097"/>
          </a:xfrm>
          <a:prstGeom prst="rect">
            <a:avLst/>
          </a:prstGeom>
          <a:ln>
            <a:solidFill>
              <a:srgbClr val="FF0000"/>
            </a:solidFill>
          </a:ln>
        </p:spPr>
        <p:txBody>
          <a:bodyPr>
            <a:spAutoFit/>
          </a:bodyPr>
          <a:lstStyle/>
          <a:p>
            <a:pPr fontAlgn="base">
              <a:lnSpc>
                <a:spcPct val="1070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spc="10" dirty="0" smtClean="0">
                <a:solidFill>
                  <a:srgbClr val="273239"/>
                </a:solidFill>
                <a:latin typeface="Consolas" panose="020B0609020204030204" pitchFamily="49" charset="0"/>
                <a:ea typeface="Times New Roman" panose="02020603050405020304" pitchFamily="18" charset="0"/>
                <a:cs typeface="Courier New" panose="02070309020205020404" pitchFamily="49" charset="0"/>
              </a:rPr>
              <a:t>for(</a:t>
            </a:r>
            <a:r>
              <a:rPr lang="en-US" sz="1800" dirty="0"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data_type</a:t>
            </a:r>
            <a:r>
              <a:rPr lang="en-US" sz="1800" spc="10" dirty="0" smtClean="0">
                <a:solidFill>
                  <a:srgbClr val="273239"/>
                </a:solidFill>
                <a:latin typeface="Consolas" panose="020B0609020204030204" pitchFamily="49" charset="0"/>
                <a:ea typeface="Times New Roman" panose="02020603050405020304" pitchFamily="18" charset="0"/>
                <a:cs typeface="Courier New" panose="02070309020205020404" pitchFamily="49" charset="0"/>
              </a:rPr>
              <a:t> </a:t>
            </a:r>
            <a:r>
              <a:rPr lang="en-US" sz="1800" dirty="0">
                <a:latin typeface="Calibri" panose="020F0502020204030204" pitchFamily="34" charset="0"/>
                <a:ea typeface="Calibri" panose="020F0502020204030204" pitchFamily="34" charset="0"/>
                <a:cs typeface="Times New Roman" panose="02020603050405020304" pitchFamily="18" charset="0"/>
              </a:rPr>
              <a:t>item </a:t>
            </a:r>
            <a:r>
              <a:rPr lang="en-US" sz="1800" spc="10" dirty="0">
                <a:solidFill>
                  <a:srgbClr val="273239"/>
                </a:solidFill>
                <a:latin typeface="Consolas" panose="020B0609020204030204" pitchFamily="49" charset="0"/>
                <a:ea typeface="Times New Roman" panose="02020603050405020304" pitchFamily="18" charset="0"/>
                <a:cs typeface="Courier New" panose="02070309020205020404" pitchFamily="49" charset="0"/>
              </a:rPr>
              <a:t>: array)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spc="10" dirty="0">
                <a:solidFill>
                  <a:srgbClr val="273239"/>
                </a:solidFill>
                <a:latin typeface="Consolas" panose="020B0609020204030204" pitchFamily="49" charset="0"/>
                <a:ea typeface="Times New Roman" panose="02020603050405020304" pitchFamily="18" charset="0"/>
                <a:cs typeface="Courier New" panose="02070309020205020404" pitchFamily="49"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spc="10" dirty="0">
                <a:solidFill>
                  <a:srgbClr val="273239"/>
                </a:solidFill>
                <a:latin typeface="Consolas" panose="020B0609020204030204" pitchFamily="49" charset="0"/>
                <a:ea typeface="Times New Roman" panose="02020603050405020304" pitchFamily="18" charset="0"/>
                <a:cs typeface="Courier New" panose="02070309020205020404" pitchFamily="49" charset="0"/>
              </a:rPr>
              <a:t>    statements using </a:t>
            </a:r>
            <a:r>
              <a:rPr lang="en-US" sz="1800" dirty="0">
                <a:latin typeface="Calibri" panose="020F0502020204030204" pitchFamily="34" charset="0"/>
                <a:ea typeface="Calibri" panose="020F0502020204030204" pitchFamily="34" charset="0"/>
                <a:cs typeface="Times New Roman" panose="02020603050405020304" pitchFamily="18" charset="0"/>
              </a:rPr>
              <a:t>item</a:t>
            </a:r>
            <a:r>
              <a:rPr lang="en-US" sz="1800" spc="10" dirty="0">
                <a:solidFill>
                  <a:srgbClr val="273239"/>
                </a:solidFill>
                <a:latin typeface="Consolas" panose="020B0609020204030204" pitchFamily="49" charset="0"/>
                <a:ea typeface="Times New Roman" panose="02020603050405020304" pitchFamily="18" charset="0"/>
                <a:cs typeface="Courier New" panose="02070309020205020404" pitchFamily="49"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spc="10" dirty="0">
                <a:solidFill>
                  <a:srgbClr val="273239"/>
                </a:solidFill>
                <a:latin typeface="Consolas" panose="020B0609020204030204" pitchFamily="49" charset="0"/>
                <a:ea typeface="Times New Roman" panose="02020603050405020304" pitchFamily="18" charset="0"/>
                <a:cs typeface="Courier New" panose="02070309020205020404" pitchFamily="49"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Rectangle 12"/>
          <p:cNvSpPr/>
          <p:nvPr/>
        </p:nvSpPr>
        <p:spPr>
          <a:xfrm>
            <a:off x="293139" y="2512246"/>
            <a:ext cx="966931" cy="375552"/>
          </a:xfrm>
          <a:prstGeom prst="rect">
            <a:avLst/>
          </a:prstGeom>
        </p:spPr>
        <p:txBody>
          <a:bodyPr wrap="none">
            <a:spAutoFit/>
          </a:bodyPr>
          <a:lstStyle/>
          <a:p>
            <a:pPr algn="just">
              <a:lnSpc>
                <a:spcPct val="107000"/>
              </a:lnSpc>
              <a:spcAft>
                <a:spcPts val="800"/>
              </a:spcAft>
            </a:pPr>
            <a:r>
              <a:rPr lang="en-US" sz="1800" b="1" dirty="0" err="1">
                <a:latin typeface="Calibri" panose="020F0502020204030204" pitchFamily="34" charset="0"/>
                <a:ea typeface="Calibri" panose="020F0502020204030204" pitchFamily="34" charset="0"/>
                <a:cs typeface="Times New Roman" panose="02020603050405020304" pitchFamily="18" charset="0"/>
              </a:rPr>
              <a:t>Cú</a:t>
            </a:r>
            <a:r>
              <a:rPr lang="en-US" sz="1800" b="1" dirty="0">
                <a:latin typeface="Calibri" panose="020F0502020204030204" pitchFamily="34" charset="0"/>
                <a:ea typeface="Calibri" panose="020F0502020204030204" pitchFamily="34" charset="0"/>
                <a:cs typeface="Times New Roman" panose="02020603050405020304" pitchFamily="18" charset="0"/>
              </a:rPr>
              <a:t> </a:t>
            </a:r>
            <a:r>
              <a:rPr lang="en-US" sz="1800" b="1" dirty="0" err="1">
                <a:latin typeface="Calibri" panose="020F0502020204030204" pitchFamily="34" charset="0"/>
                <a:ea typeface="Calibri" panose="020F0502020204030204" pitchFamily="34" charset="0"/>
                <a:cs typeface="Times New Roman" panose="02020603050405020304" pitchFamily="18" charset="0"/>
              </a:rPr>
              <a:t>pháp</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5" name="Rectangle 14"/>
          <p:cNvSpPr/>
          <p:nvPr/>
        </p:nvSpPr>
        <p:spPr>
          <a:xfrm>
            <a:off x="5113020" y="2566256"/>
            <a:ext cx="3931920" cy="2577244"/>
          </a:xfrm>
          <a:prstGeom prst="rect">
            <a:avLst/>
          </a:prstGeom>
        </p:spPr>
        <p:txBody>
          <a:bodyPr wrap="square">
            <a:spAutoFit/>
          </a:bodyPr>
          <a:lstStyle/>
          <a:p>
            <a:pPr algn="just">
              <a:lnSpc>
                <a:spcPct val="107000"/>
              </a:lnSpc>
              <a:spcAft>
                <a:spcPts val="800"/>
              </a:spcAft>
            </a:pPr>
            <a:r>
              <a:rPr lang="en-US" sz="1800" dirty="0" err="1">
                <a:latin typeface="Calibri" panose="020F0502020204030204" pitchFamily="34" charset="0"/>
                <a:ea typeface="Calibri" panose="020F0502020204030204" pitchFamily="34" charset="0"/>
                <a:cs typeface="Times New Roman" panose="02020603050405020304" pitchFamily="18" charset="0"/>
              </a:rPr>
              <a:t>Trong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đó</a:t>
            </a:r>
            <a:r>
              <a:rPr lang="en-US" sz="1800" dirty="0">
                <a:latin typeface="Calibri" panose="020F0502020204030204" pitchFamily="34" charset="0"/>
                <a:ea typeface="Calibri" panose="020F0502020204030204" pitchFamily="34" charset="0"/>
                <a:cs typeface="Times New Roman" panose="02020603050405020304" pitchFamily="18" charset="0"/>
              </a:rPr>
              <a:t>:</a:t>
            </a:r>
          </a:p>
          <a:p>
            <a:pPr algn="just">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array:  </a:t>
            </a:r>
            <a:r>
              <a:rPr lang="en-US" sz="1800" dirty="0" err="1">
                <a:latin typeface="Calibri" panose="020F0502020204030204" pitchFamily="34" charset="0"/>
                <a:ea typeface="Calibri" panose="020F0502020204030204" pitchFamily="34" charset="0"/>
                <a:cs typeface="Times New Roman" panose="02020603050405020304" pitchFamily="18" charset="0"/>
              </a:rPr>
              <a:t>Một</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mảng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hoặc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một</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tập</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hợp</a:t>
            </a:r>
            <a:r>
              <a:rPr lang="en-US" sz="1800" dirty="0">
                <a:latin typeface="Calibri" panose="020F0502020204030204" pitchFamily="34" charset="0"/>
                <a:ea typeface="Calibri" panose="020F0502020204030204" pitchFamily="34" charset="0"/>
                <a:cs typeface="Times New Roman" panose="02020603050405020304" pitchFamily="18" charset="0"/>
              </a:rPr>
              <a:t>.</a:t>
            </a:r>
          </a:p>
          <a:p>
            <a:pPr algn="just">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item: </a:t>
            </a:r>
            <a:r>
              <a:rPr lang="en-US" sz="1800" dirty="0" err="1">
                <a:latin typeface="Calibri" panose="020F0502020204030204" pitchFamily="34" charset="0"/>
                <a:ea typeface="Calibri" panose="020F0502020204030204" pitchFamily="34" charset="0"/>
                <a:cs typeface="Times New Roman" panose="02020603050405020304" pitchFamily="18" charset="0"/>
              </a:rPr>
              <a:t>Biến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mảng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mà</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mỗi</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phần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tử</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của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mảng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hoặc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tập</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hợp</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được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smtClean="0">
                <a:latin typeface="Calibri" panose="020F0502020204030204" pitchFamily="34" charset="0"/>
                <a:ea typeface="Calibri" panose="020F0502020204030204" pitchFamily="34" charset="0"/>
                <a:cs typeface="Times New Roman" panose="02020603050405020304" pitchFamily="18" charset="0"/>
              </a:rPr>
              <a:t>gán</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smtClean="0">
                <a:latin typeface="Calibri" panose="020F0502020204030204" pitchFamily="34" charset="0"/>
                <a:ea typeface="Calibri" panose="020F0502020204030204" pitchFamily="34" charset="0"/>
                <a:cs typeface="Times New Roman" panose="02020603050405020304" pitchFamily="18" charset="0"/>
              </a:rPr>
              <a:t>- data_type</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Kiểu</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dữ</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smtClean="0">
                <a:latin typeface="Calibri" panose="020F0502020204030204" pitchFamily="34" charset="0"/>
                <a:ea typeface="Calibri" panose="020F0502020204030204" pitchFamily="34" charset="0"/>
                <a:cs typeface="Times New Roman" panose="02020603050405020304" pitchFamily="18" charset="0"/>
              </a:rPr>
              <a:t>liệu</a:t>
            </a:r>
            <a:endParaRPr lang="en-US" sz="18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statements using </a:t>
            </a:r>
            <a:r>
              <a:rPr lang="en-US" sz="1800" dirty="0" err="1">
                <a:latin typeface="Calibri" panose="020F0502020204030204" pitchFamily="34" charset="0"/>
                <a:ea typeface="Calibri" panose="020F0502020204030204" pitchFamily="34" charset="0"/>
                <a:cs typeface="Times New Roman" panose="02020603050405020304" pitchFamily="18" charset="0"/>
              </a:rPr>
              <a:t>var</a:t>
            </a:r>
            <a:r>
              <a:rPr lang="en-US" sz="1800" dirty="0">
                <a:latin typeface="Calibri" panose="020F0502020204030204" pitchFamily="34" charset="0"/>
                <a:ea typeface="Calibri" panose="020F0502020204030204" pitchFamily="34" charset="0"/>
                <a:cs typeface="Times New Roman" panose="02020603050405020304" pitchFamily="18" charset="0"/>
              </a:rPr>
              <a:t>: Các </a:t>
            </a:r>
            <a:r>
              <a:rPr lang="en-US" sz="1800" dirty="0" err="1">
                <a:latin typeface="Calibri" panose="020F0502020204030204" pitchFamily="34" charset="0"/>
                <a:ea typeface="Calibri" panose="020F0502020204030204" pitchFamily="34" charset="0"/>
                <a:cs typeface="Times New Roman" panose="02020603050405020304" pitchFamily="18" charset="0"/>
              </a:rPr>
              <a:t>câu</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lệnh</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sử</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dụng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biến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mảng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778550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296460" y="1442035"/>
            <a:ext cx="8520600" cy="2558465"/>
          </a:xfrm>
          <a:prstGeom prst="rect">
            <a:avLst/>
          </a:prstGeom>
        </p:spPr>
        <p:txBody>
          <a:bodyPr spcFirstLastPara="1" wrap="square" lIns="91425" tIns="91425" rIns="91425" bIns="91425" anchor="t" anchorCtr="0">
            <a:normAutofit lnSpcReduction="10000"/>
          </a:bodyPr>
          <a:lstStyle/>
          <a:p>
            <a:pPr lvl="0">
              <a:spcBef>
                <a:spcPts val="600"/>
              </a:spcBef>
              <a:spcAft>
                <a:spcPts val="600"/>
              </a:spcAft>
            </a:pPr>
            <a:r>
              <a:rPr lang="en-US" sz="2000" dirty="0" err="1" smtClean="0"/>
              <a:t>Biết</a:t>
            </a:r>
            <a:r>
              <a:rPr lang="en-US" sz="2000" dirty="0" smtClean="0"/>
              <a:t> </a:t>
            </a:r>
            <a:r>
              <a:rPr lang="en-US" sz="2000" dirty="0" err="1" smtClean="0"/>
              <a:t>cách</a:t>
            </a:r>
            <a:r>
              <a:rPr lang="en-US" sz="2000" dirty="0" smtClean="0"/>
              <a:t> </a:t>
            </a:r>
            <a:r>
              <a:rPr lang="en-US" sz="2000" dirty="0" err="1" smtClean="0"/>
              <a:t>sử</a:t>
            </a:r>
            <a:r>
              <a:rPr lang="en-US" sz="2000" dirty="0" smtClean="0"/>
              <a:t> </a:t>
            </a:r>
            <a:r>
              <a:rPr lang="en-US" sz="2000" dirty="0" err="1" smtClean="0"/>
              <a:t>dụng</a:t>
            </a:r>
            <a:r>
              <a:rPr lang="en-US" sz="2000" dirty="0" smtClean="0"/>
              <a:t> </a:t>
            </a:r>
            <a:r>
              <a:rPr lang="en-US" sz="2000" dirty="0" err="1" smtClean="0"/>
              <a:t>mảng</a:t>
            </a:r>
            <a:r>
              <a:rPr lang="en-US" sz="2000" dirty="0" smtClean="0"/>
              <a:t> </a:t>
            </a:r>
            <a:r>
              <a:rPr lang="en-US" sz="2000" dirty="0" err="1" smtClean="0"/>
              <a:t>một</a:t>
            </a:r>
            <a:r>
              <a:rPr lang="en-US" sz="2000" dirty="0" smtClean="0"/>
              <a:t> </a:t>
            </a:r>
            <a:r>
              <a:rPr lang="en-US" sz="2000" dirty="0" err="1" smtClean="0"/>
              <a:t>chiều</a:t>
            </a:r>
            <a:endParaRPr lang="en-US" sz="2000" dirty="0" smtClean="0"/>
          </a:p>
          <a:p>
            <a:pPr>
              <a:spcBef>
                <a:spcPts val="600"/>
              </a:spcBef>
              <a:spcAft>
                <a:spcPts val="600"/>
              </a:spcAft>
            </a:pPr>
            <a:r>
              <a:rPr lang="en-US" sz="2000" dirty="0" err="1"/>
              <a:t>Biết</a:t>
            </a:r>
            <a:r>
              <a:rPr lang="en-US" sz="2000" dirty="0"/>
              <a:t> </a:t>
            </a:r>
            <a:r>
              <a:rPr lang="en-US" sz="2000" dirty="0" err="1"/>
              <a:t>cách</a:t>
            </a:r>
            <a:r>
              <a:rPr lang="en-US" sz="2000" dirty="0"/>
              <a:t> </a:t>
            </a:r>
            <a:r>
              <a:rPr lang="en-US" sz="2000" dirty="0" err="1"/>
              <a:t>sử</a:t>
            </a:r>
            <a:r>
              <a:rPr lang="en-US" sz="2000" dirty="0"/>
              <a:t> </a:t>
            </a:r>
            <a:r>
              <a:rPr lang="en-US" sz="2000" dirty="0" err="1"/>
              <a:t>dụng</a:t>
            </a:r>
            <a:r>
              <a:rPr lang="en-US" sz="2000" dirty="0"/>
              <a:t> </a:t>
            </a:r>
            <a:r>
              <a:rPr lang="en-US" sz="2000" dirty="0" err="1" smtClean="0"/>
              <a:t>mảng</a:t>
            </a:r>
            <a:r>
              <a:rPr lang="en-US" sz="2000" dirty="0" smtClean="0"/>
              <a:t> </a:t>
            </a:r>
            <a:r>
              <a:rPr lang="en-US" sz="2000" dirty="0" err="1" smtClean="0"/>
              <a:t>hai</a:t>
            </a:r>
            <a:r>
              <a:rPr lang="en-US" sz="2000" dirty="0" smtClean="0"/>
              <a:t> </a:t>
            </a:r>
            <a:r>
              <a:rPr lang="en-US" sz="2000" dirty="0" err="1" smtClean="0"/>
              <a:t>chiều</a:t>
            </a:r>
            <a:endParaRPr lang="en-US" sz="2000" dirty="0"/>
          </a:p>
          <a:p>
            <a:pPr>
              <a:spcBef>
                <a:spcPts val="600"/>
              </a:spcBef>
              <a:spcAft>
                <a:spcPts val="600"/>
              </a:spcAft>
            </a:pPr>
            <a:r>
              <a:rPr lang="en-US" sz="2000" dirty="0" err="1"/>
              <a:t>Biết</a:t>
            </a:r>
            <a:r>
              <a:rPr lang="en-US" sz="2000" dirty="0"/>
              <a:t> </a:t>
            </a:r>
            <a:r>
              <a:rPr lang="en-US" sz="2000" dirty="0" err="1"/>
              <a:t>cách</a:t>
            </a:r>
            <a:r>
              <a:rPr lang="en-US" sz="2000" dirty="0"/>
              <a:t> </a:t>
            </a:r>
            <a:r>
              <a:rPr lang="en-US" sz="2000" dirty="0" err="1"/>
              <a:t>sử</a:t>
            </a:r>
            <a:r>
              <a:rPr lang="en-US" sz="2000" dirty="0"/>
              <a:t> </a:t>
            </a:r>
            <a:r>
              <a:rPr lang="en-US" sz="2000" dirty="0" err="1"/>
              <a:t>dụng</a:t>
            </a:r>
            <a:r>
              <a:rPr lang="en-US" sz="2000" dirty="0"/>
              <a:t> </a:t>
            </a:r>
            <a:r>
              <a:rPr lang="en-US" sz="2000" dirty="0" err="1" smtClean="0"/>
              <a:t>lệnh</a:t>
            </a:r>
            <a:r>
              <a:rPr lang="en-US" sz="2000" dirty="0" smtClean="0"/>
              <a:t> </a:t>
            </a:r>
            <a:r>
              <a:rPr lang="en-US" sz="2000" dirty="0" err="1" smtClean="0"/>
              <a:t>Foreach</a:t>
            </a:r>
            <a:r>
              <a:rPr lang="en-US" sz="2000" dirty="0" smtClean="0"/>
              <a:t> </a:t>
            </a:r>
            <a:r>
              <a:rPr lang="en-US" sz="2000" dirty="0" err="1" smtClean="0"/>
              <a:t>cho</a:t>
            </a:r>
            <a:r>
              <a:rPr lang="en-US" sz="2000" dirty="0" smtClean="0"/>
              <a:t> </a:t>
            </a:r>
            <a:r>
              <a:rPr lang="en-US" sz="2000" dirty="0" err="1" smtClean="0"/>
              <a:t>mảng</a:t>
            </a:r>
            <a:endParaRPr lang="en-US" sz="2000" dirty="0" smtClean="0"/>
          </a:p>
          <a:p>
            <a:pPr lvl="0">
              <a:spcBef>
                <a:spcPts val="600"/>
              </a:spcBef>
              <a:spcAft>
                <a:spcPts val="600"/>
              </a:spcAft>
            </a:pPr>
            <a:r>
              <a:rPr lang="en-US" sz="2000" dirty="0" err="1"/>
              <a:t>Biết</a:t>
            </a:r>
            <a:r>
              <a:rPr lang="en-US" sz="2000" dirty="0"/>
              <a:t> </a:t>
            </a:r>
            <a:r>
              <a:rPr lang="en-US" sz="2000" dirty="0" err="1"/>
              <a:t>cách</a:t>
            </a:r>
            <a:r>
              <a:rPr lang="en-US" sz="2000" dirty="0"/>
              <a:t> </a:t>
            </a:r>
            <a:r>
              <a:rPr lang="en-US" sz="2000" dirty="0" err="1" smtClean="0"/>
              <a:t>xử</a:t>
            </a:r>
            <a:r>
              <a:rPr lang="en-US" sz="2000" dirty="0" smtClean="0"/>
              <a:t> </a:t>
            </a:r>
            <a:r>
              <a:rPr lang="en-US" sz="2000" dirty="0" err="1" smtClean="0"/>
              <a:t>lý</a:t>
            </a:r>
            <a:r>
              <a:rPr lang="en-US" sz="2000" dirty="0" smtClean="0"/>
              <a:t> </a:t>
            </a:r>
            <a:r>
              <a:rPr lang="en-US" sz="2000" dirty="0" err="1" smtClean="0"/>
              <a:t>xâu</a:t>
            </a:r>
            <a:r>
              <a:rPr lang="en-US" sz="2000" dirty="0" smtClean="0"/>
              <a:t> </a:t>
            </a:r>
            <a:r>
              <a:rPr lang="en-US" sz="2000" dirty="0" err="1" smtClean="0"/>
              <a:t>kí</a:t>
            </a:r>
            <a:r>
              <a:rPr lang="en-US" sz="2000" dirty="0" smtClean="0"/>
              <a:t> </a:t>
            </a:r>
            <a:r>
              <a:rPr lang="en-US" sz="2000" dirty="0" err="1" smtClean="0"/>
              <a:t>tự</a:t>
            </a:r>
            <a:endParaRPr lang="en-US" sz="2000" dirty="0"/>
          </a:p>
          <a:p>
            <a:pPr lvl="0">
              <a:spcBef>
                <a:spcPts val="600"/>
              </a:spcBef>
              <a:spcAft>
                <a:spcPts val="600"/>
              </a:spcAft>
            </a:pPr>
            <a:r>
              <a:rPr lang="en-US" sz="2000" dirty="0" err="1"/>
              <a:t>Biết</a:t>
            </a:r>
            <a:r>
              <a:rPr lang="en-US" sz="2000" dirty="0"/>
              <a:t> </a:t>
            </a:r>
            <a:r>
              <a:rPr lang="en-US" sz="2000" dirty="0" err="1"/>
              <a:t>cách</a:t>
            </a:r>
            <a:r>
              <a:rPr lang="en-US" sz="2000" dirty="0"/>
              <a:t> </a:t>
            </a:r>
            <a:r>
              <a:rPr lang="en-US" sz="2000" dirty="0" err="1"/>
              <a:t>sử</a:t>
            </a:r>
            <a:r>
              <a:rPr lang="en-US" sz="2000" dirty="0"/>
              <a:t> </a:t>
            </a:r>
            <a:r>
              <a:rPr lang="en-US" sz="2000" dirty="0" err="1"/>
              <a:t>dụng</a:t>
            </a:r>
            <a:r>
              <a:rPr lang="en-US" sz="2000" dirty="0"/>
              <a:t> </a:t>
            </a:r>
            <a:r>
              <a:rPr lang="en-US" sz="2000" dirty="0" err="1" smtClean="0"/>
              <a:t>một</a:t>
            </a:r>
            <a:r>
              <a:rPr lang="en-US" sz="2000" dirty="0" smtClean="0"/>
              <a:t> </a:t>
            </a:r>
            <a:r>
              <a:rPr lang="en-US" sz="2000" dirty="0" err="1" smtClean="0"/>
              <a:t>số</a:t>
            </a:r>
            <a:r>
              <a:rPr lang="en-US" sz="2000" dirty="0" smtClean="0"/>
              <a:t> </a:t>
            </a:r>
            <a:r>
              <a:rPr lang="en-US" sz="2000" dirty="0" err="1" smtClean="0"/>
              <a:t>lớp</a:t>
            </a:r>
            <a:r>
              <a:rPr lang="en-US" sz="2000" dirty="0" smtClean="0"/>
              <a:t> </a:t>
            </a:r>
            <a:r>
              <a:rPr lang="en-US" sz="2000" dirty="0" err="1" smtClean="0"/>
              <a:t>cơ</a:t>
            </a:r>
            <a:r>
              <a:rPr lang="en-US" sz="2000" dirty="0" smtClean="0"/>
              <a:t> </a:t>
            </a:r>
            <a:r>
              <a:rPr lang="en-US" sz="2000" dirty="0" err="1" smtClean="0"/>
              <a:t>bản</a:t>
            </a:r>
            <a:r>
              <a:rPr lang="en-US" sz="2000" dirty="0" smtClean="0"/>
              <a:t> </a:t>
            </a:r>
            <a:r>
              <a:rPr lang="en-US" sz="2000" dirty="0" err="1" smtClean="0"/>
              <a:t>trong</a:t>
            </a:r>
            <a:r>
              <a:rPr lang="en-US" sz="2000" dirty="0" smtClean="0"/>
              <a:t> Java</a:t>
            </a:r>
            <a:endParaRPr sz="2000" dirty="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Mục tiêu bài học</a:t>
            </a: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smtClean="0"/>
              <a:t>LỆNH </a:t>
            </a:r>
            <a:r>
              <a:rPr lang="en-US" altLang="en-US" sz="2700" dirty="0" err="1" smtClean="0"/>
              <a:t>FOREACH</a:t>
            </a:r>
            <a:r>
              <a:rPr lang="en-US" altLang="en-US" sz="2700" dirty="0" smtClean="0"/>
              <a:t> </a:t>
            </a:r>
            <a:endParaRPr lang="en-US" altLang="en-US" sz="2700" dirty="0"/>
          </a:p>
        </p:txBody>
      </p:sp>
      <p:sp>
        <p:nvSpPr>
          <p:cNvPr id="10" name="Rectangle 9"/>
          <p:cNvSpPr/>
          <p:nvPr/>
        </p:nvSpPr>
        <p:spPr>
          <a:xfrm>
            <a:off x="304800" y="1274124"/>
            <a:ext cx="8641080" cy="1338828"/>
          </a:xfrm>
          <a:prstGeom prst="rect">
            <a:avLst/>
          </a:prstGeom>
        </p:spPr>
        <p:txBody>
          <a:bodyPr wrap="square">
            <a:spAutoFit/>
          </a:bodyPr>
          <a:lstStyle/>
          <a:p>
            <a:pPr algn="just">
              <a:lnSpc>
                <a:spcPct val="150000"/>
              </a:lnSpc>
            </a:pPr>
            <a:r>
              <a:rPr lang="en-US" sz="1800" b="1" dirty="0" err="1" smtClean="0">
                <a:latin typeface="Calibri" panose="020F0502020204030204" pitchFamily="34" charset="0"/>
                <a:ea typeface="Calibri" panose="020F0502020204030204" pitchFamily="34" charset="0"/>
                <a:cs typeface="Times New Roman" panose="02020603050405020304" pitchFamily="18" charset="0"/>
              </a:rPr>
              <a:t>Hoạt</a:t>
            </a:r>
            <a:r>
              <a:rPr lang="en-US" sz="1800" b="1" dirty="0" smtClean="0">
                <a:latin typeface="Calibri" panose="020F0502020204030204" pitchFamily="34" charset="0"/>
                <a:ea typeface="Calibri" panose="020F0502020204030204" pitchFamily="34" charset="0"/>
                <a:cs typeface="Times New Roman" panose="02020603050405020304" pitchFamily="18" charset="0"/>
              </a:rPr>
              <a:t> </a:t>
            </a:r>
            <a:r>
              <a:rPr lang="en-US" sz="1800" b="1" dirty="0" err="1" smtClean="0">
                <a:latin typeface="Calibri" panose="020F0502020204030204" pitchFamily="34" charset="0"/>
                <a:ea typeface="Calibri" panose="020F0502020204030204" pitchFamily="34" charset="0"/>
                <a:cs typeface="Times New Roman" panose="02020603050405020304" pitchFamily="18" charset="0"/>
              </a:rPr>
              <a:t>động</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dirty="0" smtClean="0">
                <a:latin typeface="Calibri" panose="020F0502020204030204" pitchFamily="34" charset="0"/>
                <a:ea typeface="Calibri" panose="020F0502020204030204" pitchFamily="34" charset="0"/>
                <a:cs typeface="Times New Roman" panose="02020603050405020304" pitchFamily="18" charset="0"/>
              </a:rPr>
              <a:t>- D</a:t>
            </a:r>
            <a:r>
              <a:rPr lang="vi-VN" sz="1800" dirty="0" smtClean="0">
                <a:latin typeface="Calibri" panose="020F0502020204030204" pitchFamily="34" charset="0"/>
                <a:ea typeface="Calibri" panose="020F0502020204030204" pitchFamily="34" charset="0"/>
                <a:cs typeface="Times New Roman" panose="02020603050405020304" pitchFamily="18" charset="0"/>
              </a:rPr>
              <a:t>uyệt </a:t>
            </a:r>
            <a:r>
              <a:rPr lang="vi-VN" sz="1800" dirty="0">
                <a:latin typeface="Calibri" panose="020F0502020204030204" pitchFamily="34" charset="0"/>
                <a:ea typeface="Calibri" panose="020F0502020204030204" pitchFamily="34" charset="0"/>
                <a:cs typeface="Times New Roman" panose="02020603050405020304" pitchFamily="18" charset="0"/>
              </a:rPr>
              <a:t>các phần tử của mảng từ phần tử đầu tiên trong mảng đến phần tử cuối cùng. </a:t>
            </a:r>
            <a:endParaRPr lang="en-US" sz="18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dirty="0" smtClean="0">
                <a:latin typeface="Calibri" panose="020F0502020204030204" pitchFamily="34" charset="0"/>
                <a:ea typeface="Calibri" panose="020F0502020204030204" pitchFamily="34" charset="0"/>
                <a:cs typeface="Times New Roman" panose="02020603050405020304" pitchFamily="18" charset="0"/>
              </a:rPr>
              <a:t>- M</a:t>
            </a:r>
            <a:r>
              <a:rPr lang="vi-VN" sz="1800" dirty="0" smtClean="0">
                <a:latin typeface="Calibri" panose="020F0502020204030204" pitchFamily="34" charset="0"/>
                <a:ea typeface="Calibri" panose="020F0502020204030204" pitchFamily="34" charset="0"/>
                <a:cs typeface="Times New Roman" panose="02020603050405020304" pitchFamily="18" charset="0"/>
              </a:rPr>
              <a:t>ỗi </a:t>
            </a:r>
            <a:r>
              <a:rPr lang="vi-VN" sz="1800" dirty="0">
                <a:latin typeface="Calibri" panose="020F0502020204030204" pitchFamily="34" charset="0"/>
                <a:ea typeface="Calibri" panose="020F0502020204030204" pitchFamily="34" charset="0"/>
                <a:cs typeface="Times New Roman" panose="02020603050405020304" pitchFamily="18" charset="0"/>
              </a:rPr>
              <a:t>phần </a:t>
            </a:r>
            <a:r>
              <a:rPr lang="vi-VN" sz="1800" dirty="0" smtClean="0">
                <a:latin typeface="Calibri" panose="020F0502020204030204" pitchFamily="34" charset="0"/>
                <a:ea typeface="Calibri" panose="020F0502020204030204" pitchFamily="34" charset="0"/>
                <a:cs typeface="Times New Roman" panose="02020603050405020304" pitchFamily="18" charset="0"/>
              </a:rPr>
              <a:t>tử</a:t>
            </a:r>
            <a:r>
              <a:rPr lang="en-US" sz="1800" dirty="0" smtClean="0">
                <a:latin typeface="Calibri" panose="020F0502020204030204" pitchFamily="34" charset="0"/>
                <a:ea typeface="Calibri" panose="020F0502020204030204" pitchFamily="34" charset="0"/>
                <a:cs typeface="Times New Roman" panose="02020603050405020304" pitchFamily="18" charset="0"/>
              </a:rPr>
              <a:t> </a:t>
            </a:r>
            <a:r>
              <a:rPr lang="en-US" sz="1800" dirty="0" err="1" smtClean="0">
                <a:latin typeface="Calibri" panose="020F0502020204030204" pitchFamily="34" charset="0"/>
                <a:ea typeface="Calibri" panose="020F0502020204030204" pitchFamily="34" charset="0"/>
                <a:cs typeface="Times New Roman" panose="02020603050405020304" pitchFamily="18" charset="0"/>
              </a:rPr>
              <a:t>được</a:t>
            </a:r>
            <a:r>
              <a:rPr lang="en-US" sz="1800" dirty="0" smtClean="0">
                <a:latin typeface="Calibri" panose="020F0502020204030204" pitchFamily="34" charset="0"/>
                <a:ea typeface="Calibri" panose="020F0502020204030204" pitchFamily="34" charset="0"/>
                <a:cs typeface="Times New Roman" panose="02020603050405020304" pitchFamily="18" charset="0"/>
              </a:rPr>
              <a:t> l</a:t>
            </a:r>
            <a:r>
              <a:rPr lang="vi-VN" sz="1800" dirty="0" smtClean="0">
                <a:latin typeface="Calibri" panose="020F0502020204030204" pitchFamily="34" charset="0"/>
                <a:ea typeface="Calibri" panose="020F0502020204030204" pitchFamily="34" charset="0"/>
                <a:cs typeface="Times New Roman" panose="02020603050405020304" pitchFamily="18" charset="0"/>
              </a:rPr>
              <a:t>ưu </a:t>
            </a:r>
            <a:r>
              <a:rPr lang="vi-VN" sz="1800" dirty="0">
                <a:latin typeface="Calibri" panose="020F0502020204030204" pitchFamily="34" charset="0"/>
                <a:ea typeface="Calibri" panose="020F0502020204030204" pitchFamily="34" charset="0"/>
                <a:cs typeface="Times New Roman" panose="02020603050405020304" pitchFamily="18" charset="0"/>
              </a:rPr>
              <a:t>trữ </a:t>
            </a:r>
            <a:r>
              <a:rPr lang="vi-VN" sz="1800" dirty="0" smtClean="0">
                <a:latin typeface="Calibri" panose="020F0502020204030204" pitchFamily="34" charset="0"/>
                <a:ea typeface="Calibri" panose="020F0502020204030204" pitchFamily="34" charset="0"/>
                <a:cs typeface="Times New Roman" panose="02020603050405020304" pitchFamily="18" charset="0"/>
              </a:rPr>
              <a:t>trong </a:t>
            </a:r>
            <a:r>
              <a:rPr lang="vi-VN" sz="1800" dirty="0">
                <a:latin typeface="Calibri" panose="020F0502020204030204" pitchFamily="34" charset="0"/>
                <a:ea typeface="Calibri" panose="020F0502020204030204" pitchFamily="34" charset="0"/>
                <a:cs typeface="Times New Roman" panose="02020603050405020304" pitchFamily="18" charset="0"/>
              </a:rPr>
              <a:t>biến và thực thi phần thân của vòng lặp for-each.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53696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smtClean="0"/>
              <a:t>LỆNH </a:t>
            </a:r>
            <a:r>
              <a:rPr lang="en-US" altLang="en-US" sz="2700" dirty="0" err="1" smtClean="0"/>
              <a:t>FOREACH</a:t>
            </a:r>
            <a:r>
              <a:rPr lang="en-US" altLang="en-US" sz="2700" dirty="0" smtClean="0"/>
              <a:t> </a:t>
            </a:r>
            <a:endParaRPr lang="en-US" altLang="en-US" sz="2700" dirty="0"/>
          </a:p>
        </p:txBody>
      </p:sp>
      <p:pic>
        <p:nvPicPr>
          <p:cNvPr id="2" name="Picture 1"/>
          <p:cNvPicPr>
            <a:picLocks noChangeAspect="1"/>
          </p:cNvPicPr>
          <p:nvPr/>
        </p:nvPicPr>
        <p:blipFill>
          <a:blip r:embed="rId2"/>
          <a:stretch>
            <a:fillRect/>
          </a:stretch>
        </p:blipFill>
        <p:spPr>
          <a:xfrm>
            <a:off x="4063822" y="1275889"/>
            <a:ext cx="4611309" cy="3806651"/>
          </a:xfrm>
          <a:prstGeom prst="rect">
            <a:avLst/>
          </a:prstGeom>
          <a:ln>
            <a:solidFill>
              <a:srgbClr val="FF0000"/>
            </a:solidFill>
          </a:ln>
        </p:spPr>
      </p:pic>
      <p:pic>
        <p:nvPicPr>
          <p:cNvPr id="3" name="Picture 2"/>
          <p:cNvPicPr>
            <a:picLocks noChangeAspect="1"/>
          </p:cNvPicPr>
          <p:nvPr/>
        </p:nvPicPr>
        <p:blipFill>
          <a:blip r:embed="rId3"/>
          <a:stretch>
            <a:fillRect/>
          </a:stretch>
        </p:blipFill>
        <p:spPr>
          <a:xfrm>
            <a:off x="324596" y="2621281"/>
            <a:ext cx="2732696" cy="940188"/>
          </a:xfrm>
          <a:prstGeom prst="rect">
            <a:avLst/>
          </a:prstGeom>
          <a:ln>
            <a:solidFill>
              <a:srgbClr val="FF0000"/>
            </a:solidFill>
          </a:ln>
        </p:spPr>
      </p:pic>
      <p:sp>
        <p:nvSpPr>
          <p:cNvPr id="4" name="Rectangle 3"/>
          <p:cNvSpPr/>
          <p:nvPr/>
        </p:nvSpPr>
        <p:spPr>
          <a:xfrm>
            <a:off x="236220" y="1621736"/>
            <a:ext cx="3665220" cy="463075"/>
          </a:xfrm>
          <a:prstGeom prst="rect">
            <a:avLst/>
          </a:prstGeom>
        </p:spPr>
        <p:txBody>
          <a:bodyPr wrap="square">
            <a:spAutoFit/>
          </a:bodyPr>
          <a:lstStyle/>
          <a:p>
            <a:pPr algn="just">
              <a:lnSpc>
                <a:spcPct val="150000"/>
              </a:lnSpc>
            </a:pPr>
            <a:r>
              <a:rPr lang="en-US" sz="1800" dirty="0" err="1" smtClean="0">
                <a:latin typeface="Calibri" panose="020F0502020204030204" pitchFamily="34" charset="0"/>
                <a:ea typeface="Calibri" panose="020F0502020204030204" pitchFamily="34" charset="0"/>
                <a:cs typeface="Times New Roman" panose="02020603050405020304" pitchFamily="18" charset="0"/>
              </a:rPr>
              <a:t>Tìm</a:t>
            </a:r>
            <a:r>
              <a:rPr lang="en-US" sz="1800" dirty="0" smtClean="0">
                <a:latin typeface="Calibri" panose="020F0502020204030204" pitchFamily="34" charset="0"/>
                <a:ea typeface="Calibri" panose="020F0502020204030204" pitchFamily="34" charset="0"/>
                <a:cs typeface="Times New Roman" panose="02020603050405020304" pitchFamily="18" charset="0"/>
              </a:rPr>
              <a:t> </a:t>
            </a:r>
            <a:r>
              <a:rPr lang="en-US" sz="1800" dirty="0" err="1" smtClean="0">
                <a:latin typeface="Calibri" panose="020F0502020204030204" pitchFamily="34" charset="0"/>
                <a:ea typeface="Calibri" panose="020F0502020204030204" pitchFamily="34" charset="0"/>
                <a:cs typeface="Times New Roman" panose="02020603050405020304" pitchFamily="18" charset="0"/>
              </a:rPr>
              <a:t>phần</a:t>
            </a:r>
            <a:r>
              <a:rPr lang="en-US" sz="1800" dirty="0" smtClean="0">
                <a:latin typeface="Calibri" panose="020F0502020204030204" pitchFamily="34" charset="0"/>
                <a:ea typeface="Calibri" panose="020F0502020204030204" pitchFamily="34" charset="0"/>
                <a:cs typeface="Times New Roman" panose="02020603050405020304" pitchFamily="18" charset="0"/>
              </a:rPr>
              <a:t> </a:t>
            </a:r>
            <a:r>
              <a:rPr lang="en-US" sz="1800" dirty="0" err="1" smtClean="0">
                <a:latin typeface="Calibri" panose="020F0502020204030204" pitchFamily="34" charset="0"/>
                <a:ea typeface="Calibri" panose="020F0502020204030204" pitchFamily="34" charset="0"/>
                <a:cs typeface="Times New Roman" panose="02020603050405020304" pitchFamily="18" charset="0"/>
              </a:rPr>
              <a:t>tử</a:t>
            </a:r>
            <a:r>
              <a:rPr lang="en-US" sz="1800" dirty="0" smtClean="0">
                <a:latin typeface="Calibri" panose="020F0502020204030204" pitchFamily="34" charset="0"/>
                <a:ea typeface="Calibri" panose="020F0502020204030204" pitchFamily="34" charset="0"/>
                <a:cs typeface="Times New Roman" panose="02020603050405020304" pitchFamily="18" charset="0"/>
              </a:rPr>
              <a:t> </a:t>
            </a:r>
            <a:r>
              <a:rPr lang="en-US" sz="1800" dirty="0" err="1" smtClean="0">
                <a:latin typeface="Calibri" panose="020F0502020204030204" pitchFamily="34" charset="0"/>
                <a:ea typeface="Calibri" panose="020F0502020204030204" pitchFamily="34" charset="0"/>
                <a:cs typeface="Times New Roman" panose="02020603050405020304" pitchFamily="18" charset="0"/>
              </a:rPr>
              <a:t>lớn</a:t>
            </a:r>
            <a:r>
              <a:rPr lang="en-US" sz="1800" dirty="0" smtClean="0">
                <a:latin typeface="Calibri" panose="020F0502020204030204" pitchFamily="34" charset="0"/>
                <a:ea typeface="Calibri" panose="020F0502020204030204" pitchFamily="34" charset="0"/>
                <a:cs typeface="Times New Roman" panose="02020603050405020304" pitchFamily="18" charset="0"/>
              </a:rPr>
              <a:t> </a:t>
            </a:r>
            <a:r>
              <a:rPr lang="en-US" sz="1800" dirty="0" err="1" smtClean="0">
                <a:latin typeface="Calibri" panose="020F0502020204030204" pitchFamily="34" charset="0"/>
                <a:ea typeface="Calibri" panose="020F0502020204030204" pitchFamily="34" charset="0"/>
                <a:cs typeface="Times New Roman" panose="02020603050405020304" pitchFamily="18" charset="0"/>
              </a:rPr>
              <a:t>nhất</a:t>
            </a:r>
            <a:r>
              <a:rPr lang="en-US" sz="1800" dirty="0" smtClean="0">
                <a:latin typeface="Calibri" panose="020F0502020204030204" pitchFamily="34" charset="0"/>
                <a:ea typeface="Calibri" panose="020F0502020204030204" pitchFamily="34" charset="0"/>
                <a:cs typeface="Times New Roman" panose="02020603050405020304" pitchFamily="18" charset="0"/>
              </a:rPr>
              <a:t> </a:t>
            </a:r>
            <a:r>
              <a:rPr lang="en-US" sz="1800" dirty="0" err="1" smtClean="0">
                <a:latin typeface="Calibri" panose="020F0502020204030204" pitchFamily="34" charset="0"/>
                <a:ea typeface="Calibri" panose="020F0502020204030204" pitchFamily="34" charset="0"/>
                <a:cs typeface="Times New Roman" panose="02020603050405020304" pitchFamily="18" charset="0"/>
              </a:rPr>
              <a:t>của</a:t>
            </a:r>
            <a:r>
              <a:rPr lang="en-US" sz="1800" dirty="0" smtClean="0">
                <a:latin typeface="Calibri" panose="020F0502020204030204" pitchFamily="34" charset="0"/>
                <a:ea typeface="Calibri" panose="020F0502020204030204" pitchFamily="34" charset="0"/>
                <a:cs typeface="Times New Roman" panose="02020603050405020304" pitchFamily="18" charset="0"/>
              </a:rPr>
              <a:t> </a:t>
            </a:r>
            <a:r>
              <a:rPr lang="en-US" sz="1800" dirty="0" err="1" smtClean="0">
                <a:latin typeface="Calibri" panose="020F0502020204030204" pitchFamily="34" charset="0"/>
                <a:ea typeface="Calibri" panose="020F0502020204030204" pitchFamily="34" charset="0"/>
                <a:cs typeface="Times New Roman" panose="02020603050405020304" pitchFamily="18" charset="0"/>
              </a:rPr>
              <a:t>mảng</a:t>
            </a:r>
            <a:endParaRPr lang="en-US" sz="1800" dirty="0"/>
          </a:p>
        </p:txBody>
      </p:sp>
      <p:sp>
        <p:nvSpPr>
          <p:cNvPr id="7" name="Rectangle 6"/>
          <p:cNvSpPr/>
          <p:nvPr/>
        </p:nvSpPr>
        <p:spPr>
          <a:xfrm>
            <a:off x="228464" y="1293046"/>
            <a:ext cx="684803" cy="342466"/>
          </a:xfrm>
          <a:prstGeom prst="rect">
            <a:avLst/>
          </a:prstGeom>
        </p:spPr>
        <p:txBody>
          <a:bodyPr wrap="none">
            <a:spAutoFit/>
          </a:bodyPr>
          <a:lstStyle/>
          <a:p>
            <a:pPr algn="just">
              <a:lnSpc>
                <a:spcPct val="107000"/>
              </a:lnSpc>
              <a:spcAft>
                <a:spcPts val="800"/>
              </a:spcAft>
            </a:pPr>
            <a:r>
              <a:rPr lang="en-US" sz="16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Ví</a:t>
            </a:r>
            <a:r>
              <a:rPr lang="en-US" sz="16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635277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smtClean="0"/>
              <a:t>LỆNH </a:t>
            </a:r>
            <a:r>
              <a:rPr lang="en-US" altLang="en-US" sz="2700" dirty="0" err="1" smtClean="0"/>
              <a:t>FOREACH</a:t>
            </a:r>
            <a:r>
              <a:rPr lang="en-US" altLang="en-US" sz="2700" dirty="0" smtClean="0"/>
              <a:t> </a:t>
            </a:r>
            <a:endParaRPr lang="en-US" altLang="en-US" sz="2700" dirty="0"/>
          </a:p>
        </p:txBody>
      </p:sp>
      <p:sp>
        <p:nvSpPr>
          <p:cNvPr id="10" name="Rectangle 9"/>
          <p:cNvSpPr/>
          <p:nvPr/>
        </p:nvSpPr>
        <p:spPr>
          <a:xfrm>
            <a:off x="304800" y="1274124"/>
            <a:ext cx="8641080" cy="1338828"/>
          </a:xfrm>
          <a:prstGeom prst="rect">
            <a:avLst/>
          </a:prstGeom>
        </p:spPr>
        <p:txBody>
          <a:bodyPr wrap="square">
            <a:spAutoFit/>
          </a:bodyPr>
          <a:lstStyle/>
          <a:p>
            <a:pPr algn="just">
              <a:lnSpc>
                <a:spcPct val="150000"/>
              </a:lnSpc>
            </a:pPr>
            <a:r>
              <a:rPr lang="en-US" sz="1800" b="1" dirty="0" smtClean="0">
                <a:latin typeface="Calibri" panose="020F0502020204030204" pitchFamily="34" charset="0"/>
                <a:ea typeface="Calibri" panose="020F0502020204030204" pitchFamily="34" charset="0"/>
                <a:cs typeface="Times New Roman" panose="02020603050405020304" pitchFamily="18" charset="0"/>
              </a:rPr>
              <a:t>Ưu </a:t>
            </a:r>
            <a:r>
              <a:rPr lang="en-US" sz="1800" b="1" dirty="0" err="1" smtClean="0">
                <a:latin typeface="Calibri" panose="020F0502020204030204" pitchFamily="34" charset="0"/>
                <a:ea typeface="Calibri" panose="020F0502020204030204" pitchFamily="34" charset="0"/>
                <a:cs typeface="Times New Roman" panose="02020603050405020304" pitchFamily="18" charset="0"/>
              </a:rPr>
              <a:t>điểm</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dirty="0" smtClean="0">
                <a:latin typeface="Calibri" panose="020F0502020204030204" pitchFamily="34" charset="0"/>
                <a:ea typeface="Calibri" panose="020F0502020204030204" pitchFamily="34" charset="0"/>
                <a:cs typeface="Times New Roman" panose="02020603050405020304" pitchFamily="18" charset="0"/>
              </a:rPr>
              <a:t>- </a:t>
            </a:r>
            <a:r>
              <a:rPr lang="vi-VN" sz="1800" dirty="0" smtClean="0">
                <a:latin typeface="Calibri" panose="020F0502020204030204" pitchFamily="34" charset="0"/>
                <a:ea typeface="Calibri" panose="020F0502020204030204" pitchFamily="34" charset="0"/>
                <a:cs typeface="Times New Roman" panose="02020603050405020304" pitchFamily="18" charset="0"/>
              </a:rPr>
              <a:t>Làm </a:t>
            </a:r>
            <a:r>
              <a:rPr lang="vi-VN" sz="1800" dirty="0">
                <a:latin typeface="Calibri" panose="020F0502020204030204" pitchFamily="34" charset="0"/>
                <a:ea typeface="Calibri" panose="020F0502020204030204" pitchFamily="34" charset="0"/>
                <a:cs typeface="Times New Roman" panose="02020603050405020304" pitchFamily="18" charset="0"/>
              </a:rPr>
              <a:t>cho mã dễ đọc hơn.</a:t>
            </a:r>
          </a:p>
          <a:p>
            <a:pPr algn="just">
              <a:lnSpc>
                <a:spcPct val="150000"/>
              </a:lnSpc>
            </a:pPr>
            <a:r>
              <a:rPr lang="vi-VN" sz="1800" dirty="0">
                <a:latin typeface="Calibri" panose="020F0502020204030204" pitchFamily="34" charset="0"/>
                <a:ea typeface="Calibri" panose="020F0502020204030204" pitchFamily="34" charset="0"/>
                <a:cs typeface="Times New Roman" panose="02020603050405020304" pitchFamily="18" charset="0"/>
              </a:rPr>
              <a:t>- Loại bỏ khả năng lỗi lập trình.</a:t>
            </a:r>
          </a:p>
        </p:txBody>
      </p:sp>
    </p:spTree>
    <p:extLst>
      <p:ext uri="{BB962C8B-B14F-4D97-AF65-F5344CB8AC3E}">
        <p14:creationId xmlns:p14="http://schemas.microsoft.com/office/powerpoint/2010/main" val="19226103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smtClean="0"/>
              <a:t>LỆNH </a:t>
            </a:r>
            <a:r>
              <a:rPr lang="en-US" altLang="en-US" sz="2700" dirty="0" err="1" smtClean="0"/>
              <a:t>FOREACH</a:t>
            </a:r>
            <a:r>
              <a:rPr lang="en-US" altLang="en-US" sz="2700" dirty="0" smtClean="0"/>
              <a:t> </a:t>
            </a:r>
            <a:endParaRPr lang="en-US" altLang="en-US" sz="2700" dirty="0"/>
          </a:p>
        </p:txBody>
      </p:sp>
      <p:sp>
        <p:nvSpPr>
          <p:cNvPr id="10" name="Rectangle 9"/>
          <p:cNvSpPr/>
          <p:nvPr/>
        </p:nvSpPr>
        <p:spPr>
          <a:xfrm>
            <a:off x="304800" y="1274124"/>
            <a:ext cx="8641080" cy="2169825"/>
          </a:xfrm>
          <a:prstGeom prst="rect">
            <a:avLst/>
          </a:prstGeom>
        </p:spPr>
        <p:txBody>
          <a:bodyPr wrap="square">
            <a:spAutoFit/>
          </a:bodyPr>
          <a:lstStyle/>
          <a:p>
            <a:pPr algn="just">
              <a:lnSpc>
                <a:spcPct val="150000"/>
              </a:lnSpc>
            </a:pPr>
            <a:r>
              <a:rPr lang="en-US" sz="1800" b="1" dirty="0" err="1" smtClean="0">
                <a:latin typeface="Calibri" panose="020F0502020204030204" pitchFamily="34" charset="0"/>
                <a:ea typeface="Calibri" panose="020F0502020204030204" pitchFamily="34" charset="0"/>
                <a:cs typeface="Times New Roman" panose="02020603050405020304" pitchFamily="18" charset="0"/>
              </a:rPr>
              <a:t>Hạn</a:t>
            </a:r>
            <a:r>
              <a:rPr lang="en-US" sz="1800" b="1" dirty="0" smtClean="0">
                <a:latin typeface="Calibri" panose="020F0502020204030204" pitchFamily="34" charset="0"/>
                <a:ea typeface="Calibri" panose="020F0502020204030204" pitchFamily="34" charset="0"/>
                <a:cs typeface="Times New Roman" panose="02020603050405020304" pitchFamily="18" charset="0"/>
              </a:rPr>
              <a:t> </a:t>
            </a:r>
            <a:r>
              <a:rPr lang="en-US" sz="1800" b="1" dirty="0" err="1" smtClean="0">
                <a:latin typeface="Calibri" panose="020F0502020204030204" pitchFamily="34" charset="0"/>
                <a:ea typeface="Calibri" panose="020F0502020204030204" pitchFamily="34" charset="0"/>
                <a:cs typeface="Times New Roman" panose="02020603050405020304" pitchFamily="18" charset="0"/>
              </a:rPr>
              <a:t>chế</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Không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phù</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hợp</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khi</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muốn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sửa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đổi</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smtClean="0">
                <a:latin typeface="Calibri" panose="020F0502020204030204" pitchFamily="34" charset="0"/>
                <a:ea typeface="Calibri" panose="020F0502020204030204" pitchFamily="34" charset="0"/>
                <a:cs typeface="Times New Roman" panose="02020603050405020304" pitchFamily="18" charset="0"/>
              </a:rPr>
              <a:t>mảng</a:t>
            </a:r>
            <a:endParaRPr lang="en-US" sz="18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dirty="0" smtClean="0">
                <a:latin typeface="Calibri" panose="020F0502020204030204" pitchFamily="34" charset="0"/>
                <a:ea typeface="Calibri" panose="020F0502020204030204" pitchFamily="34" charset="0"/>
                <a:cs typeface="Times New Roman" panose="02020603050405020304" pitchFamily="18" charset="0"/>
              </a:rPr>
              <a:t>- </a:t>
            </a:r>
            <a:r>
              <a:rPr lang="en-US" sz="1800" dirty="0" err="1" smtClean="0">
                <a:latin typeface="Calibri" panose="020F0502020204030204" pitchFamily="34" charset="0"/>
                <a:ea typeface="Calibri" panose="020F0502020204030204" pitchFamily="34" charset="0"/>
                <a:cs typeface="Times New Roman" panose="02020603050405020304" pitchFamily="18" charset="0"/>
              </a:rPr>
              <a:t>Không</a:t>
            </a:r>
            <a:r>
              <a:rPr lang="en-US" sz="1800" dirty="0" smtClean="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thể</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thể</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truy</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cập</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phần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tử</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của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mảng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bằng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chỉ</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mục</a:t>
            </a:r>
            <a:r>
              <a:rPr lang="en-US" sz="1800" dirty="0">
                <a:latin typeface="Calibri" panose="020F0502020204030204" pitchFamily="34" charset="0"/>
                <a:ea typeface="Calibri" panose="020F0502020204030204" pitchFamily="34" charset="0"/>
                <a:cs typeface="Times New Roman" panose="02020603050405020304" pitchFamily="18" charset="0"/>
              </a:rPr>
              <a:t> </a:t>
            </a:r>
            <a:endParaRPr lang="en-US" sz="18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dirty="0" smtClean="0">
                <a:latin typeface="Calibri" panose="020F0502020204030204" pitchFamily="34" charset="0"/>
                <a:ea typeface="Calibri" panose="020F0502020204030204" pitchFamily="34" charset="0"/>
                <a:cs typeface="Times New Roman" panose="02020603050405020304" pitchFamily="18" charset="0"/>
              </a:rPr>
              <a:t>- </a:t>
            </a:r>
            <a:r>
              <a:rPr lang="vi-VN" sz="1800" dirty="0" smtClean="0">
                <a:latin typeface="Calibri" panose="020F0502020204030204" pitchFamily="34" charset="0"/>
                <a:ea typeface="Calibri" panose="020F0502020204030204" pitchFamily="34" charset="0"/>
                <a:cs typeface="Times New Roman" panose="02020603050405020304" pitchFamily="18" charset="0"/>
              </a:rPr>
              <a:t>Chỉ </a:t>
            </a:r>
            <a:r>
              <a:rPr lang="vi-VN" sz="1800" dirty="0">
                <a:latin typeface="Calibri" panose="020F0502020204030204" pitchFamily="34" charset="0"/>
                <a:ea typeface="Calibri" panose="020F0502020204030204" pitchFamily="34" charset="0"/>
                <a:cs typeface="Times New Roman" panose="02020603050405020304" pitchFamily="18" charset="0"/>
              </a:rPr>
              <a:t>lặp về phía trước trên mảng theo các bước đơn lẻ</a:t>
            </a:r>
            <a:endParaRPr lang="en-US" sz="18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dirty="0" smtClean="0">
                <a:latin typeface="Calibri" panose="020F0502020204030204" pitchFamily="34" charset="0"/>
                <a:ea typeface="Calibri" panose="020F0502020204030204" pitchFamily="34" charset="0"/>
                <a:cs typeface="Times New Roman" panose="02020603050405020304" pitchFamily="18" charset="0"/>
              </a:rPr>
              <a:t>- </a:t>
            </a:r>
            <a:r>
              <a:rPr lang="vi-VN" sz="1800" dirty="0" smtClean="0">
                <a:latin typeface="Calibri" panose="020F0502020204030204" pitchFamily="34" charset="0"/>
                <a:ea typeface="Calibri" panose="020F0502020204030204" pitchFamily="34" charset="0"/>
                <a:cs typeface="Times New Roman" panose="02020603050405020304" pitchFamily="18" charset="0"/>
              </a:rPr>
              <a:t>Có </a:t>
            </a:r>
            <a:r>
              <a:rPr lang="vi-VN" sz="1800" dirty="0">
                <a:latin typeface="Calibri" panose="020F0502020204030204" pitchFamily="34" charset="0"/>
                <a:ea typeface="Calibri" panose="020F0502020204030204" pitchFamily="34" charset="0"/>
                <a:cs typeface="Times New Roman" panose="02020603050405020304" pitchFamily="18" charset="0"/>
              </a:rPr>
              <a:t>một số chi phí thực hiện phức tạp hơn so với phép lặp đơn </a:t>
            </a:r>
            <a:r>
              <a:rPr lang="vi-VN" sz="1800" dirty="0" smtClean="0">
                <a:latin typeface="Calibri" panose="020F0502020204030204" pitchFamily="34" charset="0"/>
                <a:ea typeface="Calibri" panose="020F0502020204030204" pitchFamily="34" charset="0"/>
                <a:cs typeface="Times New Roman" panose="02020603050405020304" pitchFamily="18" charset="0"/>
              </a:rPr>
              <a:t>giản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110587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lvl="0">
              <a:lnSpc>
                <a:spcPct val="115000"/>
              </a:lnSpc>
            </a:pPr>
            <a:r>
              <a:rPr lang="en-US" dirty="0" err="1"/>
              <a:t>Xâu</a:t>
            </a:r>
            <a:r>
              <a:rPr lang="en-US" dirty="0"/>
              <a:t> </a:t>
            </a:r>
            <a:r>
              <a:rPr lang="en-US" dirty="0" err="1"/>
              <a:t>kí</a:t>
            </a:r>
            <a:r>
              <a:rPr lang="en-US" dirty="0"/>
              <a:t> </a:t>
            </a:r>
            <a:r>
              <a:rPr lang="en-US" dirty="0" err="1"/>
              <a:t>tự</a:t>
            </a:r>
            <a:endParaRPr lang="en-US" dirty="0"/>
          </a:p>
        </p:txBody>
      </p:sp>
    </p:spTree>
    <p:extLst>
      <p:ext uri="{BB962C8B-B14F-4D97-AF65-F5344CB8AC3E}">
        <p14:creationId xmlns:p14="http://schemas.microsoft.com/office/powerpoint/2010/main" val="1861515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smtClean="0"/>
              <a:t>XÂU </a:t>
            </a:r>
            <a:r>
              <a:rPr lang="en-US" altLang="en-US" sz="2700" dirty="0" err="1" smtClean="0"/>
              <a:t>KÍ</a:t>
            </a:r>
            <a:r>
              <a:rPr lang="en-US" altLang="en-US" sz="2700" dirty="0" smtClean="0"/>
              <a:t> </a:t>
            </a:r>
            <a:r>
              <a:rPr lang="en-US" altLang="en-US" sz="2700" dirty="0" err="1" smtClean="0"/>
              <a:t>TỰ</a:t>
            </a:r>
            <a:endParaRPr lang="en-US" altLang="en-US" sz="2700" dirty="0"/>
          </a:p>
        </p:txBody>
      </p:sp>
      <p:sp>
        <p:nvSpPr>
          <p:cNvPr id="10" name="Rectangle 9"/>
          <p:cNvSpPr/>
          <p:nvPr/>
        </p:nvSpPr>
        <p:spPr>
          <a:xfrm>
            <a:off x="304800" y="1274124"/>
            <a:ext cx="8641080" cy="1754326"/>
          </a:xfrm>
          <a:prstGeom prst="rect">
            <a:avLst/>
          </a:prstGeom>
        </p:spPr>
        <p:txBody>
          <a:bodyPr wrap="square">
            <a:spAutoFit/>
          </a:bodyPr>
          <a:lstStyle/>
          <a:p>
            <a:pPr algn="just">
              <a:lnSpc>
                <a:spcPct val="150000"/>
              </a:lnSpc>
            </a:pPr>
            <a:r>
              <a:rPr lang="vi-VN" sz="1800" b="1" dirty="0" smtClean="0">
                <a:latin typeface="Calibri" panose="020F0502020204030204" pitchFamily="34" charset="0"/>
                <a:ea typeface="Calibri" panose="020F0502020204030204" pitchFamily="34" charset="0"/>
                <a:cs typeface="Times New Roman" panose="02020603050405020304" pitchFamily="18" charset="0"/>
              </a:rPr>
              <a:t>Xâu </a:t>
            </a:r>
            <a:r>
              <a:rPr lang="vi-VN" sz="1800" b="1" dirty="0">
                <a:latin typeface="Calibri" panose="020F0502020204030204" pitchFamily="34" charset="0"/>
                <a:ea typeface="Calibri" panose="020F0502020204030204" pitchFamily="34" charset="0"/>
                <a:cs typeface="Times New Roman" panose="02020603050405020304" pitchFamily="18" charset="0"/>
              </a:rPr>
              <a:t>kí tự </a:t>
            </a:r>
            <a:r>
              <a:rPr lang="vi-VN" sz="1800" b="1" dirty="0" smtClean="0">
                <a:latin typeface="Calibri" panose="020F0502020204030204" pitchFamily="34" charset="0"/>
                <a:ea typeface="Calibri" panose="020F0502020204030204" pitchFamily="34" charset="0"/>
                <a:cs typeface="Times New Roman" panose="02020603050405020304" pitchFamily="18" charset="0"/>
              </a:rPr>
              <a:t>là </a:t>
            </a:r>
            <a:r>
              <a:rPr lang="vi-VN" sz="1800" b="1" dirty="0">
                <a:latin typeface="Calibri" panose="020F0502020204030204" pitchFamily="34" charset="0"/>
                <a:ea typeface="Calibri" panose="020F0502020204030204" pitchFamily="34" charset="0"/>
                <a:cs typeface="Times New Roman" panose="02020603050405020304" pitchFamily="18" charset="0"/>
              </a:rPr>
              <a:t>gì?</a:t>
            </a:r>
          </a:p>
          <a:p>
            <a:pPr algn="just">
              <a:lnSpc>
                <a:spcPct val="150000"/>
              </a:lnSpc>
            </a:pPr>
            <a:r>
              <a:rPr lang="vi-VN" sz="1800" dirty="0" smtClean="0">
                <a:latin typeface="Calibri" panose="020F0502020204030204" pitchFamily="34" charset="0"/>
                <a:ea typeface="Calibri" panose="020F0502020204030204" pitchFamily="34" charset="0"/>
                <a:cs typeface="Times New Roman" panose="02020603050405020304" pitchFamily="18" charset="0"/>
              </a:rPr>
              <a:t>- Xâu </a:t>
            </a:r>
            <a:r>
              <a:rPr lang="vi-VN" sz="1800" dirty="0">
                <a:latin typeface="Calibri" panose="020F0502020204030204" pitchFamily="34" charset="0"/>
                <a:ea typeface="Calibri" panose="020F0502020204030204" pitchFamily="34" charset="0"/>
                <a:cs typeface="Times New Roman" panose="02020603050405020304" pitchFamily="18" charset="0"/>
              </a:rPr>
              <a:t>kí tự là một dãy các ký tự. </a:t>
            </a:r>
            <a:endParaRPr lang="en-US" sz="18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dirty="0" smtClean="0">
                <a:latin typeface="Calibri" panose="020F0502020204030204" pitchFamily="34" charset="0"/>
                <a:ea typeface="Calibri" panose="020F0502020204030204" pitchFamily="34" charset="0"/>
                <a:cs typeface="Times New Roman" panose="02020603050405020304" pitchFamily="18" charset="0"/>
              </a:rPr>
              <a:t>- X</a:t>
            </a:r>
            <a:r>
              <a:rPr lang="vi-VN" sz="1800" dirty="0" smtClean="0">
                <a:latin typeface="Calibri" panose="020F0502020204030204" pitchFamily="34" charset="0"/>
                <a:ea typeface="Calibri" panose="020F0502020204030204" pitchFamily="34" charset="0"/>
                <a:cs typeface="Times New Roman" panose="02020603050405020304" pitchFamily="18" charset="0"/>
              </a:rPr>
              <a:t>âu </a:t>
            </a:r>
            <a:r>
              <a:rPr lang="vi-VN" sz="1800" dirty="0">
                <a:latin typeface="Calibri" panose="020F0502020204030204" pitchFamily="34" charset="0"/>
                <a:ea typeface="Calibri" panose="020F0502020204030204" pitchFamily="34" charset="0"/>
                <a:cs typeface="Times New Roman" panose="02020603050405020304" pitchFamily="18" charset="0"/>
              </a:rPr>
              <a:t>kí tự còn là một đối tượng biểu diễn cho một dãy ký tự. </a:t>
            </a:r>
          </a:p>
          <a:p>
            <a:pPr algn="just">
              <a:lnSpc>
                <a:spcPct val="150000"/>
              </a:lnSpc>
            </a:pPr>
            <a:r>
              <a:rPr lang="vi-VN" sz="1800" dirty="0">
                <a:latin typeface="Calibri" panose="020F0502020204030204" pitchFamily="34" charset="0"/>
                <a:ea typeface="Calibri" panose="020F0502020204030204" pitchFamily="34" charset="0"/>
                <a:cs typeface="Times New Roman" panose="02020603050405020304" pitchFamily="18" charset="0"/>
              </a:rPr>
              <a:t>- Lớp java.lang.String được sử dụng để tạo một đối tượng xâu kí tự.</a:t>
            </a:r>
          </a:p>
        </p:txBody>
      </p:sp>
      <p:pic>
        <p:nvPicPr>
          <p:cNvPr id="2050" name="Picture 2" descr="String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3835" y="3025139"/>
            <a:ext cx="5715000" cy="2057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84543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smtClean="0"/>
              <a:t>XÂU </a:t>
            </a:r>
            <a:r>
              <a:rPr lang="en-US" altLang="en-US" sz="2700" dirty="0" err="1" smtClean="0"/>
              <a:t>KÍ</a:t>
            </a:r>
            <a:r>
              <a:rPr lang="en-US" altLang="en-US" sz="2700" dirty="0" smtClean="0"/>
              <a:t> </a:t>
            </a:r>
            <a:r>
              <a:rPr lang="en-US" altLang="en-US" sz="2700" dirty="0" err="1" smtClean="0"/>
              <a:t>TỰ</a:t>
            </a:r>
            <a:endParaRPr lang="en-US" altLang="en-US" sz="2700" dirty="0"/>
          </a:p>
        </p:txBody>
      </p:sp>
      <p:sp>
        <p:nvSpPr>
          <p:cNvPr id="10" name="Rectangle 9"/>
          <p:cNvSpPr/>
          <p:nvPr/>
        </p:nvSpPr>
        <p:spPr>
          <a:xfrm>
            <a:off x="304800" y="1274124"/>
            <a:ext cx="8641080" cy="464871"/>
          </a:xfrm>
          <a:prstGeom prst="rect">
            <a:avLst/>
          </a:prstGeom>
        </p:spPr>
        <p:txBody>
          <a:bodyPr wrap="square">
            <a:spAutoFit/>
          </a:bodyPr>
          <a:lstStyle/>
          <a:p>
            <a:pPr algn="just">
              <a:lnSpc>
                <a:spcPct val="150000"/>
              </a:lnSpc>
            </a:pPr>
            <a:r>
              <a:rPr lang="en-US" sz="1800" b="1" dirty="0" err="1" smtClean="0">
                <a:latin typeface="Calibri" panose="020F0502020204030204" pitchFamily="34" charset="0"/>
                <a:ea typeface="Calibri" panose="020F0502020204030204" pitchFamily="34" charset="0"/>
                <a:cs typeface="Times New Roman" panose="02020603050405020304" pitchFamily="18" charset="0"/>
              </a:rPr>
              <a:t>Khai</a:t>
            </a:r>
            <a:r>
              <a:rPr lang="en-US" sz="1800" b="1" dirty="0" smtClean="0">
                <a:latin typeface="Calibri" panose="020F0502020204030204" pitchFamily="34" charset="0"/>
                <a:ea typeface="Calibri" panose="020F0502020204030204" pitchFamily="34" charset="0"/>
                <a:cs typeface="Times New Roman" panose="02020603050405020304" pitchFamily="18" charset="0"/>
              </a:rPr>
              <a:t> </a:t>
            </a:r>
            <a:r>
              <a:rPr lang="en-US" sz="1800" b="1" dirty="0" err="1" smtClean="0">
                <a:latin typeface="Calibri" panose="020F0502020204030204" pitchFamily="34" charset="0"/>
                <a:ea typeface="Calibri" panose="020F0502020204030204" pitchFamily="34" charset="0"/>
                <a:cs typeface="Times New Roman" panose="02020603050405020304" pitchFamily="18" charset="0"/>
              </a:rPr>
              <a:t>báo</a:t>
            </a:r>
            <a:r>
              <a:rPr lang="en-US" sz="1800" b="1" dirty="0" smtClean="0">
                <a:latin typeface="Calibri" panose="020F0502020204030204" pitchFamily="34" charset="0"/>
                <a:ea typeface="Calibri" panose="020F0502020204030204" pitchFamily="34" charset="0"/>
                <a:cs typeface="Times New Roman" panose="02020603050405020304" pitchFamily="18" charset="0"/>
              </a:rPr>
              <a:t> </a:t>
            </a:r>
            <a:r>
              <a:rPr lang="en-US" sz="1800" b="1" dirty="0" err="1" smtClean="0">
                <a:latin typeface="Calibri" panose="020F0502020204030204" pitchFamily="34" charset="0"/>
                <a:ea typeface="Calibri" panose="020F0502020204030204" pitchFamily="34" charset="0"/>
                <a:cs typeface="Times New Roman" panose="02020603050405020304" pitchFamily="18" charset="0"/>
              </a:rPr>
              <a:t>cách</a:t>
            </a:r>
            <a:r>
              <a:rPr lang="en-US" sz="1800" b="1" dirty="0">
                <a:latin typeface="Calibri" panose="020F0502020204030204" pitchFamily="34" charset="0"/>
                <a:ea typeface="Calibri" panose="020F0502020204030204" pitchFamily="34" charset="0"/>
                <a:cs typeface="Times New Roman" panose="02020603050405020304" pitchFamily="18" charset="0"/>
              </a:rPr>
              <a:t> 1</a:t>
            </a:r>
            <a:r>
              <a:rPr lang="en-US" sz="1800" b="1" dirty="0" smtClean="0">
                <a:latin typeface="Calibri" panose="020F0502020204030204" pitchFamily="34" charset="0"/>
                <a:ea typeface="Calibri" panose="020F0502020204030204" pitchFamily="34" charset="0"/>
                <a:cs typeface="Times New Roman" panose="02020603050405020304" pitchFamily="18" charset="0"/>
              </a:rPr>
              <a:t>: </a:t>
            </a:r>
            <a:r>
              <a:rPr lang="en-US" sz="1800" dirty="0" smtClean="0">
                <a:latin typeface="Calibri" panose="020F0502020204030204" pitchFamily="34" charset="0"/>
                <a:ea typeface="Calibri" panose="020F0502020204030204" pitchFamily="34" charset="0"/>
                <a:cs typeface="Times New Roman" panose="02020603050405020304" pitchFamily="18" charset="0"/>
              </a:rPr>
              <a:t>Sử </a:t>
            </a:r>
            <a:r>
              <a:rPr lang="en-US" sz="1800" dirty="0" err="1">
                <a:latin typeface="Calibri" panose="020F0502020204030204" pitchFamily="34" charset="0"/>
                <a:ea typeface="Calibri" panose="020F0502020204030204" pitchFamily="34" charset="0"/>
                <a:cs typeface="Times New Roman" panose="02020603050405020304" pitchFamily="18" charset="0"/>
              </a:rPr>
              <a:t>dụng</a:t>
            </a:r>
            <a:r>
              <a:rPr lang="en-US" sz="1800" dirty="0">
                <a:latin typeface="Calibri" panose="020F0502020204030204" pitchFamily="34" charset="0"/>
                <a:ea typeface="Calibri" panose="020F0502020204030204" pitchFamily="34" charset="0"/>
                <a:cs typeface="Times New Roman" panose="02020603050405020304" pitchFamily="18" charset="0"/>
              </a:rPr>
              <a:t> string literal    </a:t>
            </a:r>
            <a:endParaRPr lang="vi-VN"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a:spLocks noChangeArrowheads="1"/>
          </p:cNvSpPr>
          <p:nvPr/>
        </p:nvSpPr>
        <p:spPr bwMode="auto">
          <a:xfrm>
            <a:off x="358140" y="1977282"/>
            <a:ext cx="6707285" cy="41931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String &lt;</a:t>
            </a:r>
            <a:r>
              <a:rPr kumimoji="0" lang="en-US" sz="1800" b="0" i="0" u="none" strike="noStrike" cap="none" normalizeH="0" baseline="0" dirty="0" err="1" smtClean="0">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string_variable</a:t>
            </a:r>
            <a:r>
              <a:rPr kumimoji="0" lang="en-US" sz="1800" b="0" i="0" u="none" strike="noStrike" cap="none" normalizeH="0" baseline="0" dirty="0" smtClean="0">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&gt; = "&lt;</a:t>
            </a:r>
            <a:r>
              <a:rPr kumimoji="0" lang="en-US" sz="1800" b="0" i="0" u="none" strike="noStrike" cap="none" normalizeH="0" baseline="0" dirty="0" err="1" smtClean="0">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sequence_of_string</a:t>
            </a:r>
            <a:r>
              <a:rPr kumimoji="0" lang="en-US" sz="1800" b="0" i="0" u="none" strike="noStrike" cap="none" normalizeH="0" baseline="0" dirty="0" smtClean="0">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&gt;"; </a:t>
            </a:r>
            <a:r>
              <a:rPr kumimoji="0" lang="en-US" sz="18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279765" y="2532162"/>
            <a:ext cx="5221301" cy="369332"/>
          </a:xfrm>
          <a:prstGeom prst="rect">
            <a:avLst/>
          </a:prstGeom>
        </p:spPr>
        <p:txBody>
          <a:bodyPr wrap="none">
            <a:spAutoFit/>
          </a:bodyPr>
          <a:lstStyle/>
          <a:p>
            <a:r>
              <a:rPr lang="en-US" sz="1800" b="1" dirty="0" smtClean="0">
                <a:latin typeface="Calibri" panose="020F0502020204030204" pitchFamily="34" charset="0"/>
                <a:ea typeface="Calibri" panose="020F0502020204030204" pitchFamily="34" charset="0"/>
                <a:cs typeface="Times New Roman" panose="02020603050405020304" pitchFamily="18" charset="0"/>
              </a:rPr>
              <a:t>Ưu </a:t>
            </a:r>
            <a:r>
              <a:rPr lang="en-US" sz="1800" b="1" dirty="0" err="1" smtClean="0">
                <a:latin typeface="Calibri" panose="020F0502020204030204" pitchFamily="34" charset="0"/>
                <a:ea typeface="Calibri" panose="020F0502020204030204" pitchFamily="34" charset="0"/>
                <a:cs typeface="Times New Roman" panose="02020603050405020304" pitchFamily="18" charset="0"/>
              </a:rPr>
              <a:t>điểm</a:t>
            </a:r>
            <a:r>
              <a:rPr lang="en-US" sz="1800" b="1" dirty="0" smtClean="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Làm</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cho</a:t>
            </a:r>
            <a:r>
              <a:rPr lang="en-US" sz="1800" dirty="0">
                <a:latin typeface="Calibri" panose="020F0502020204030204" pitchFamily="34" charset="0"/>
                <a:ea typeface="Calibri" panose="020F0502020204030204" pitchFamily="34" charset="0"/>
                <a:cs typeface="Times New Roman" panose="02020603050405020304" pitchFamily="18" charset="0"/>
              </a:rPr>
              <a:t> Java </a:t>
            </a:r>
            <a:r>
              <a:rPr lang="en-US" sz="1800" dirty="0" err="1">
                <a:latin typeface="Calibri" panose="020F0502020204030204" pitchFamily="34" charset="0"/>
                <a:ea typeface="Calibri" panose="020F0502020204030204" pitchFamily="34" charset="0"/>
                <a:cs typeface="Times New Roman" panose="02020603050405020304" pitchFamily="18" charset="0"/>
              </a:rPr>
              <a:t>sử</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dụng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bộ</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nhớ</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hiệu</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quả</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smtClean="0">
                <a:latin typeface="Calibri" panose="020F0502020204030204" pitchFamily="34" charset="0"/>
                <a:ea typeface="Calibri" panose="020F0502020204030204" pitchFamily="34" charset="0"/>
                <a:cs typeface="Times New Roman" panose="02020603050405020304" pitchFamily="18" charset="0"/>
              </a:rPr>
              <a:t>hơn</a:t>
            </a:r>
            <a:endParaRPr lang="en-US" sz="18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angle 4"/>
          <p:cNvSpPr>
            <a:spLocks noChangeArrowheads="1"/>
          </p:cNvSpPr>
          <p:nvPr/>
        </p:nvSpPr>
        <p:spPr bwMode="auto">
          <a:xfrm>
            <a:off x="358140" y="3661303"/>
            <a:ext cx="2908168" cy="41931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String </a:t>
            </a:r>
            <a:r>
              <a:rPr kumimoji="0" lang="en-US" sz="1800" b="0" i="0" u="none" strike="noStrike" cap="none" normalizeH="0" baseline="0" dirty="0" err="1" smtClean="0">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str</a:t>
            </a:r>
            <a:r>
              <a:rPr kumimoji="0" lang="en-US" sz="1800" b="0" i="0" u="none" strike="noStrike" cap="none" normalizeH="0" baseline="0" dirty="0" smtClean="0">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 = "Geeks";</a:t>
            </a:r>
            <a:r>
              <a:rPr kumimoji="0" lang="en-US" sz="18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2"/>
          <p:cNvSpPr/>
          <p:nvPr/>
        </p:nvSpPr>
        <p:spPr>
          <a:xfrm>
            <a:off x="321077" y="3129380"/>
            <a:ext cx="676788" cy="369332"/>
          </a:xfrm>
          <a:prstGeom prst="rect">
            <a:avLst/>
          </a:prstGeom>
        </p:spPr>
        <p:txBody>
          <a:bodyPr wrap="none">
            <a:spAutoFit/>
          </a:bodyPr>
          <a:lstStyle/>
          <a:p>
            <a:pPr lvl="0" eaLnBrk="0" fontAlgn="base" hangingPunct="0">
              <a:spcBef>
                <a:spcPct val="0"/>
              </a:spcBef>
              <a:spcAft>
                <a:spcPct val="0"/>
              </a:spcAft>
              <a:buClrTx/>
            </a:pPr>
            <a:r>
              <a:rPr lang="en-US" sz="1800" b="1" dirty="0" err="1">
                <a:latin typeface="Calibri" panose="020F0502020204030204" pitchFamily="34" charset="0"/>
                <a:ea typeface="Calibri" panose="020F0502020204030204" pitchFamily="34" charset="0"/>
                <a:cs typeface="Times New Roman" panose="02020603050405020304" pitchFamily="18" charset="0"/>
              </a:rPr>
              <a:t>Ví</a:t>
            </a:r>
            <a:r>
              <a:rPr lang="en-US" sz="1800" b="1" dirty="0">
                <a:latin typeface="Calibri" panose="020F0502020204030204" pitchFamily="34" charset="0"/>
                <a:ea typeface="Calibri" panose="020F0502020204030204" pitchFamily="34" charset="0"/>
                <a:cs typeface="Times New Roman" panose="02020603050405020304" pitchFamily="18" charset="0"/>
              </a:rPr>
              <a:t> </a:t>
            </a:r>
            <a:r>
              <a:rPr lang="en-US" sz="1800" b="1" dirty="0" err="1" smtClean="0">
                <a:latin typeface="Calibri" panose="020F0502020204030204" pitchFamily="34" charset="0"/>
                <a:ea typeface="Calibri" panose="020F0502020204030204" pitchFamily="34" charset="0"/>
                <a:cs typeface="Times New Roman" panose="02020603050405020304" pitchFamily="18" charset="0"/>
              </a:rPr>
              <a:t>dụ</a:t>
            </a:r>
            <a:endParaRPr lang="en-US" sz="1800" b="1"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4" name="Picture 13"/>
          <p:cNvPicPr>
            <a:picLocks noChangeAspect="1"/>
          </p:cNvPicPr>
          <p:nvPr/>
        </p:nvPicPr>
        <p:blipFill rotWithShape="1">
          <a:blip r:embed="rId2"/>
          <a:srcRect t="9092" r="2608" b="5986"/>
          <a:stretch/>
        </p:blipFill>
        <p:spPr>
          <a:xfrm>
            <a:off x="4338727" y="3131820"/>
            <a:ext cx="4561434" cy="1729740"/>
          </a:xfrm>
          <a:prstGeom prst="rect">
            <a:avLst/>
          </a:prstGeom>
        </p:spPr>
      </p:pic>
    </p:spTree>
    <p:extLst>
      <p:ext uri="{BB962C8B-B14F-4D97-AF65-F5344CB8AC3E}">
        <p14:creationId xmlns:p14="http://schemas.microsoft.com/office/powerpoint/2010/main" val="1270265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smtClean="0"/>
              <a:t>XÂU </a:t>
            </a:r>
            <a:r>
              <a:rPr lang="en-US" altLang="en-US" sz="2700" dirty="0" err="1" smtClean="0"/>
              <a:t>KÍ</a:t>
            </a:r>
            <a:r>
              <a:rPr lang="en-US" altLang="en-US" sz="2700" dirty="0" smtClean="0"/>
              <a:t> </a:t>
            </a:r>
            <a:r>
              <a:rPr lang="en-US" altLang="en-US" sz="2700" dirty="0" err="1" smtClean="0"/>
              <a:t>TỰ</a:t>
            </a:r>
            <a:endParaRPr lang="en-US" altLang="en-US" sz="2700" dirty="0"/>
          </a:p>
        </p:txBody>
      </p:sp>
      <p:sp>
        <p:nvSpPr>
          <p:cNvPr id="10" name="Rectangle 9"/>
          <p:cNvSpPr/>
          <p:nvPr/>
        </p:nvSpPr>
        <p:spPr>
          <a:xfrm>
            <a:off x="304800" y="1274124"/>
            <a:ext cx="8641080" cy="507831"/>
          </a:xfrm>
          <a:prstGeom prst="rect">
            <a:avLst/>
          </a:prstGeom>
        </p:spPr>
        <p:txBody>
          <a:bodyPr wrap="square">
            <a:spAutoFit/>
          </a:bodyPr>
          <a:lstStyle/>
          <a:p>
            <a:pPr algn="just">
              <a:lnSpc>
                <a:spcPct val="150000"/>
              </a:lnSpc>
            </a:pPr>
            <a:r>
              <a:rPr lang="en-US" sz="1800" b="1" dirty="0" err="1" smtClean="0">
                <a:latin typeface="Calibri" panose="020F0502020204030204" pitchFamily="34" charset="0"/>
                <a:ea typeface="Calibri" panose="020F0502020204030204" pitchFamily="34" charset="0"/>
                <a:cs typeface="Times New Roman" panose="02020603050405020304" pitchFamily="18" charset="0"/>
              </a:rPr>
              <a:t>Khai</a:t>
            </a:r>
            <a:r>
              <a:rPr lang="en-US" sz="1800" b="1" dirty="0" smtClean="0">
                <a:latin typeface="Calibri" panose="020F0502020204030204" pitchFamily="34" charset="0"/>
                <a:ea typeface="Calibri" panose="020F0502020204030204" pitchFamily="34" charset="0"/>
                <a:cs typeface="Times New Roman" panose="02020603050405020304" pitchFamily="18" charset="0"/>
              </a:rPr>
              <a:t> </a:t>
            </a:r>
            <a:r>
              <a:rPr lang="en-US" sz="1800" b="1" dirty="0" err="1" smtClean="0">
                <a:latin typeface="Calibri" panose="020F0502020204030204" pitchFamily="34" charset="0"/>
                <a:ea typeface="Calibri" panose="020F0502020204030204" pitchFamily="34" charset="0"/>
                <a:cs typeface="Times New Roman" panose="02020603050405020304" pitchFamily="18" charset="0"/>
              </a:rPr>
              <a:t>báo</a:t>
            </a:r>
            <a:r>
              <a:rPr lang="en-US" sz="1800" b="1" dirty="0" smtClean="0">
                <a:latin typeface="Calibri" panose="020F0502020204030204" pitchFamily="34" charset="0"/>
                <a:ea typeface="Calibri" panose="020F0502020204030204" pitchFamily="34" charset="0"/>
                <a:cs typeface="Times New Roman" panose="02020603050405020304" pitchFamily="18" charset="0"/>
              </a:rPr>
              <a:t> </a:t>
            </a:r>
            <a:r>
              <a:rPr lang="en-US" sz="1800" b="1" dirty="0" err="1" smtClean="0">
                <a:latin typeface="Calibri" panose="020F0502020204030204" pitchFamily="34" charset="0"/>
                <a:ea typeface="Calibri" panose="020F0502020204030204" pitchFamily="34" charset="0"/>
                <a:cs typeface="Times New Roman" panose="02020603050405020304" pitchFamily="18" charset="0"/>
              </a:rPr>
              <a:t>cách</a:t>
            </a:r>
            <a:r>
              <a:rPr lang="en-US" sz="1800" b="1" dirty="0">
                <a:latin typeface="Calibri" panose="020F0502020204030204" pitchFamily="34" charset="0"/>
                <a:ea typeface="Calibri" panose="020F0502020204030204" pitchFamily="34" charset="0"/>
                <a:cs typeface="Times New Roman" panose="02020603050405020304" pitchFamily="18" charset="0"/>
              </a:rPr>
              <a:t> </a:t>
            </a:r>
            <a:r>
              <a:rPr lang="en-US" sz="1800" b="1" dirty="0" smtClean="0">
                <a:latin typeface="Calibri" panose="020F0502020204030204" pitchFamily="34" charset="0"/>
                <a:ea typeface="Calibri" panose="020F0502020204030204" pitchFamily="34" charset="0"/>
                <a:cs typeface="Times New Roman" panose="02020603050405020304" pitchFamily="18" charset="0"/>
              </a:rPr>
              <a:t>2: </a:t>
            </a:r>
            <a:r>
              <a:rPr lang="en-US" sz="1800" dirty="0" smtClean="0">
                <a:latin typeface="Calibri" panose="020F0502020204030204" pitchFamily="34" charset="0"/>
                <a:ea typeface="Calibri" panose="020F0502020204030204" pitchFamily="34" charset="0"/>
                <a:cs typeface="Times New Roman" panose="02020603050405020304" pitchFamily="18" charset="0"/>
              </a:rPr>
              <a:t>Sử </a:t>
            </a:r>
            <a:r>
              <a:rPr lang="en-US" sz="1800" dirty="0" err="1">
                <a:latin typeface="Calibri" panose="020F0502020204030204" pitchFamily="34" charset="0"/>
                <a:ea typeface="Calibri" panose="020F0502020204030204" pitchFamily="34" charset="0"/>
                <a:cs typeface="Times New Roman" panose="02020603050405020304" pitchFamily="18" charset="0"/>
              </a:rPr>
              <a:t>dụng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từ</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khóa</a:t>
            </a:r>
            <a:r>
              <a:rPr lang="en-US" sz="1800" dirty="0">
                <a:latin typeface="Calibri" panose="020F0502020204030204" pitchFamily="34" charset="0"/>
                <a:ea typeface="Calibri" panose="020F0502020204030204" pitchFamily="34" charset="0"/>
                <a:cs typeface="Times New Roman" panose="02020603050405020304" pitchFamily="18" charset="0"/>
              </a:rPr>
              <a:t> new</a:t>
            </a:r>
            <a:endParaRPr lang="vi-VN"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a:spLocks noChangeArrowheads="1"/>
          </p:cNvSpPr>
          <p:nvPr/>
        </p:nvSpPr>
        <p:spPr bwMode="auto">
          <a:xfrm>
            <a:off x="358140" y="1977282"/>
            <a:ext cx="8353569" cy="41931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95220" numCol="1" anchor="ctr" anchorCtr="0" compatLnSpc="1">
            <a:prstTxWarp prst="textNoShape">
              <a:avLst/>
            </a:prstTxWarp>
            <a:spAutoFit/>
          </a:bodyPr>
          <a:lstStyle/>
          <a:p>
            <a:pPr lvl="0" eaLnBrk="0" fontAlgn="base" hangingPunct="0">
              <a:spcBef>
                <a:spcPct val="0"/>
              </a:spcBef>
              <a:spcAft>
                <a:spcPct val="0"/>
              </a:spcAft>
              <a:buClrTx/>
            </a:pPr>
            <a:r>
              <a:rPr lang="en-US" sz="1800" dirty="0">
                <a:solidFill>
                  <a:srgbClr val="273239"/>
                </a:solidFill>
                <a:latin typeface="Consolas" panose="020B0609020204030204" pitchFamily="49" charset="0"/>
                <a:ea typeface="Times New Roman" panose="02020603050405020304" pitchFamily="18" charset="0"/>
                <a:cs typeface="Courier New" panose="02070309020205020404" pitchFamily="49" charset="0"/>
              </a:rPr>
              <a:t>String &lt;</a:t>
            </a:r>
            <a:r>
              <a:rPr lang="en-US" sz="1800" dirty="0" err="1">
                <a:solidFill>
                  <a:srgbClr val="273239"/>
                </a:solidFill>
                <a:latin typeface="Consolas" panose="020B0609020204030204" pitchFamily="49" charset="0"/>
                <a:ea typeface="Times New Roman" panose="02020603050405020304" pitchFamily="18" charset="0"/>
                <a:cs typeface="Courier New" panose="02070309020205020404" pitchFamily="49" charset="0"/>
              </a:rPr>
              <a:t>string_variable</a:t>
            </a:r>
            <a:r>
              <a:rPr lang="en-US" sz="1800" dirty="0">
                <a:solidFill>
                  <a:srgbClr val="273239"/>
                </a:solidFill>
                <a:latin typeface="Consolas" panose="020B0609020204030204" pitchFamily="49" charset="0"/>
                <a:ea typeface="Times New Roman" panose="02020603050405020304" pitchFamily="18" charset="0"/>
                <a:cs typeface="Courier New" panose="02070309020205020404" pitchFamily="49" charset="0"/>
              </a:rPr>
              <a:t>&gt; = new String("&lt;</a:t>
            </a:r>
            <a:r>
              <a:rPr lang="en-US" sz="1800" dirty="0" err="1">
                <a:solidFill>
                  <a:srgbClr val="273239"/>
                </a:solidFill>
                <a:latin typeface="Consolas" panose="020B0609020204030204" pitchFamily="49" charset="0"/>
                <a:ea typeface="Times New Roman" panose="02020603050405020304" pitchFamily="18" charset="0"/>
                <a:cs typeface="Courier New" panose="02070309020205020404" pitchFamily="49" charset="0"/>
              </a:rPr>
              <a:t>sequence_of_string</a:t>
            </a:r>
            <a:r>
              <a:rPr lang="en-US" sz="1800" dirty="0">
                <a:solidFill>
                  <a:srgbClr val="273239"/>
                </a:solidFill>
                <a:latin typeface="Consolas" panose="020B0609020204030204" pitchFamily="49" charset="0"/>
                <a:ea typeface="Times New Roman" panose="02020603050405020304" pitchFamily="18" charset="0"/>
                <a:cs typeface="Courier New" panose="02070309020205020404" pitchFamily="49" charset="0"/>
              </a:rPr>
              <a:t>&gt;"); </a:t>
            </a:r>
            <a:r>
              <a:rPr kumimoji="0" lang="en-US" sz="1800" b="0" i="0" u="none" strike="noStrike" cap="none" normalizeH="0" baseline="0" dirty="0" smtClean="0">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sz="18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4"/>
          <p:cNvSpPr>
            <a:spLocks noChangeArrowheads="1"/>
          </p:cNvSpPr>
          <p:nvPr/>
        </p:nvSpPr>
        <p:spPr bwMode="auto">
          <a:xfrm>
            <a:off x="388620" y="3112663"/>
            <a:ext cx="4996881" cy="41931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95220" numCol="1" anchor="ctr" anchorCtr="0" compatLnSpc="1">
            <a:prstTxWarp prst="textNoShape">
              <a:avLst/>
            </a:prstTxWarp>
            <a:spAutoFit/>
          </a:bodyPr>
          <a:lstStyle/>
          <a:p>
            <a:pPr lvl="0" eaLnBrk="0" fontAlgn="base" hangingPunct="0">
              <a:spcBef>
                <a:spcPct val="0"/>
              </a:spcBef>
              <a:spcAft>
                <a:spcPct val="0"/>
              </a:spcAft>
              <a:buClrTx/>
            </a:pPr>
            <a:r>
              <a:rPr lang="en-US" sz="1800" dirty="0">
                <a:solidFill>
                  <a:srgbClr val="273239"/>
                </a:solidFill>
                <a:latin typeface="Consolas" panose="020B0609020204030204" pitchFamily="49" charset="0"/>
                <a:ea typeface="Times New Roman" panose="02020603050405020304" pitchFamily="18" charset="0"/>
                <a:cs typeface="Courier New" panose="02070309020205020404" pitchFamily="49" charset="0"/>
              </a:rPr>
              <a:t>String </a:t>
            </a:r>
            <a:r>
              <a:rPr lang="en-US" sz="1800" dirty="0" err="1">
                <a:solidFill>
                  <a:srgbClr val="273239"/>
                </a:solidFill>
                <a:latin typeface="Consolas" panose="020B0609020204030204" pitchFamily="49" charset="0"/>
                <a:ea typeface="Times New Roman" panose="02020603050405020304" pitchFamily="18" charset="0"/>
                <a:cs typeface="Courier New" panose="02070309020205020404" pitchFamily="49" charset="0"/>
              </a:rPr>
              <a:t>str</a:t>
            </a:r>
            <a:r>
              <a:rPr lang="en-US" sz="1800" dirty="0">
                <a:solidFill>
                  <a:srgbClr val="273239"/>
                </a:solidFill>
                <a:latin typeface="Consolas" panose="020B0609020204030204" pitchFamily="49" charset="0"/>
                <a:ea typeface="Times New Roman" panose="02020603050405020304" pitchFamily="18" charset="0"/>
                <a:cs typeface="Courier New" panose="02070309020205020404" pitchFamily="49" charset="0"/>
              </a:rPr>
              <a:t> = new String</a:t>
            </a:r>
            <a:r>
              <a:rPr lang="en-US" sz="1800" dirty="0" smtClean="0">
                <a:solidFill>
                  <a:srgbClr val="273239"/>
                </a:solidFill>
                <a:latin typeface="Consolas" panose="020B0609020204030204" pitchFamily="49" charset="0"/>
                <a:ea typeface="Times New Roman" panose="02020603050405020304" pitchFamily="18" charset="0"/>
                <a:cs typeface="Courier New" panose="02070309020205020404" pitchFamily="49" charset="0"/>
              </a:rPr>
              <a:t>(“</a:t>
            </a:r>
            <a:r>
              <a:rPr lang="en-US" sz="1800" dirty="0" err="1" smtClean="0">
                <a:solidFill>
                  <a:srgbClr val="273239"/>
                </a:solidFill>
                <a:latin typeface="Consolas" panose="020B0609020204030204" pitchFamily="49" charset="0"/>
                <a:ea typeface="Times New Roman" panose="02020603050405020304" pitchFamily="18" charset="0"/>
                <a:cs typeface="Courier New" panose="02070309020205020404" pitchFamily="49" charset="0"/>
              </a:rPr>
              <a:t>javatpoint</a:t>
            </a:r>
            <a:r>
              <a:rPr lang="en-US" sz="1800" dirty="0" smtClean="0">
                <a:solidFill>
                  <a:srgbClr val="273239"/>
                </a:solidFill>
                <a:latin typeface="Consolas" panose="020B0609020204030204" pitchFamily="49" charset="0"/>
                <a:ea typeface="Times New Roman" panose="02020603050405020304" pitchFamily="18" charset="0"/>
                <a:cs typeface="Courier New" panose="02070309020205020404" pitchFamily="49" charset="0"/>
              </a:rPr>
              <a: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2"/>
          <p:cNvSpPr/>
          <p:nvPr/>
        </p:nvSpPr>
        <p:spPr>
          <a:xfrm>
            <a:off x="351557" y="2580740"/>
            <a:ext cx="676788" cy="369332"/>
          </a:xfrm>
          <a:prstGeom prst="rect">
            <a:avLst/>
          </a:prstGeom>
        </p:spPr>
        <p:txBody>
          <a:bodyPr wrap="none">
            <a:spAutoFit/>
          </a:bodyPr>
          <a:lstStyle/>
          <a:p>
            <a:pPr lvl="0" eaLnBrk="0" fontAlgn="base" hangingPunct="0">
              <a:spcBef>
                <a:spcPct val="0"/>
              </a:spcBef>
              <a:spcAft>
                <a:spcPct val="0"/>
              </a:spcAft>
              <a:buClrTx/>
            </a:pPr>
            <a:r>
              <a:rPr lang="en-US" sz="1800" b="1" dirty="0" err="1">
                <a:latin typeface="Calibri" panose="020F0502020204030204" pitchFamily="34" charset="0"/>
                <a:ea typeface="Calibri" panose="020F0502020204030204" pitchFamily="34" charset="0"/>
                <a:cs typeface="Times New Roman" panose="02020603050405020304" pitchFamily="18" charset="0"/>
              </a:rPr>
              <a:t>Ví</a:t>
            </a:r>
            <a:r>
              <a:rPr lang="en-US" sz="1800" b="1" dirty="0">
                <a:latin typeface="Calibri" panose="020F0502020204030204" pitchFamily="34" charset="0"/>
                <a:ea typeface="Calibri" panose="020F0502020204030204" pitchFamily="34" charset="0"/>
                <a:cs typeface="Times New Roman" panose="02020603050405020304" pitchFamily="18" charset="0"/>
              </a:rPr>
              <a:t> </a:t>
            </a:r>
            <a:r>
              <a:rPr lang="en-US" sz="1800" b="1" dirty="0" err="1" smtClean="0">
                <a:latin typeface="Calibri" panose="020F0502020204030204" pitchFamily="34" charset="0"/>
                <a:ea typeface="Calibri" panose="020F0502020204030204" pitchFamily="34" charset="0"/>
                <a:cs typeface="Times New Roman" panose="02020603050405020304" pitchFamily="18" charset="0"/>
              </a:rPr>
              <a:t>dụ</a:t>
            </a:r>
            <a:endParaRPr lang="en-US" sz="1800" b="1"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074" name="Picture 2" descr="C Strings"/>
          <p:cNvPicPr>
            <a:picLocks noChangeAspect="1" noChangeArrowheads="1"/>
          </p:cNvPicPr>
          <p:nvPr/>
        </p:nvPicPr>
        <p:blipFill rotWithShape="1">
          <a:blip r:embed="rId2">
            <a:extLst>
              <a:ext uri="{28A0092B-C50C-407E-A947-70E740481C1C}">
                <a14:useLocalDpi xmlns:a14="http://schemas.microsoft.com/office/drawing/2010/main" val="0"/>
              </a:ext>
            </a:extLst>
          </a:blip>
          <a:srcRect t="19373" b="44160"/>
          <a:stretch/>
        </p:blipFill>
        <p:spPr bwMode="auto">
          <a:xfrm>
            <a:off x="1965960" y="3789650"/>
            <a:ext cx="5330194" cy="1277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83154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smtClean="0"/>
              <a:t>XÂU </a:t>
            </a:r>
            <a:r>
              <a:rPr lang="en-US" altLang="en-US" sz="2700" dirty="0" err="1" smtClean="0"/>
              <a:t>KÍ</a:t>
            </a:r>
            <a:r>
              <a:rPr lang="en-US" altLang="en-US" sz="2700" dirty="0" smtClean="0"/>
              <a:t> </a:t>
            </a:r>
            <a:r>
              <a:rPr lang="en-US" altLang="en-US" sz="2700" dirty="0" err="1" smtClean="0"/>
              <a:t>TỰ</a:t>
            </a:r>
            <a:endParaRPr lang="en-US" altLang="en-US" sz="2700" dirty="0"/>
          </a:p>
        </p:txBody>
      </p:sp>
      <p:pic>
        <p:nvPicPr>
          <p:cNvPr id="7" name="Picture 6"/>
          <p:cNvPicPr>
            <a:picLocks noChangeAspect="1"/>
          </p:cNvPicPr>
          <p:nvPr/>
        </p:nvPicPr>
        <p:blipFill>
          <a:blip r:embed="rId2"/>
          <a:stretch>
            <a:fillRect/>
          </a:stretch>
        </p:blipFill>
        <p:spPr>
          <a:xfrm>
            <a:off x="139261" y="1729740"/>
            <a:ext cx="5993837" cy="2811780"/>
          </a:xfrm>
          <a:prstGeom prst="rect">
            <a:avLst/>
          </a:prstGeom>
          <a:ln>
            <a:solidFill>
              <a:srgbClr val="FF0000"/>
            </a:solidFill>
          </a:ln>
        </p:spPr>
      </p:pic>
      <p:pic>
        <p:nvPicPr>
          <p:cNvPr id="8" name="Picture 7"/>
          <p:cNvPicPr>
            <a:picLocks noChangeAspect="1"/>
          </p:cNvPicPr>
          <p:nvPr/>
        </p:nvPicPr>
        <p:blipFill>
          <a:blip r:embed="rId3"/>
          <a:stretch>
            <a:fillRect/>
          </a:stretch>
        </p:blipFill>
        <p:spPr>
          <a:xfrm>
            <a:off x="6922666" y="2378292"/>
            <a:ext cx="1486107" cy="1438476"/>
          </a:xfrm>
          <a:prstGeom prst="rect">
            <a:avLst/>
          </a:prstGeom>
          <a:ln>
            <a:solidFill>
              <a:srgbClr val="FF0000"/>
            </a:solidFill>
          </a:ln>
        </p:spPr>
      </p:pic>
    </p:spTree>
    <p:extLst>
      <p:ext uri="{BB962C8B-B14F-4D97-AF65-F5344CB8AC3E}">
        <p14:creationId xmlns:p14="http://schemas.microsoft.com/office/powerpoint/2010/main" val="23057022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lvl="0">
              <a:spcBef>
                <a:spcPts val="600"/>
              </a:spcBef>
              <a:spcAft>
                <a:spcPts val="600"/>
              </a:spcAft>
            </a:pPr>
            <a:r>
              <a:rPr lang="vi-VN" dirty="0"/>
              <a:t>Một số lớp cơ bản trong Java</a:t>
            </a:r>
          </a:p>
        </p:txBody>
      </p:sp>
    </p:spTree>
    <p:extLst>
      <p:ext uri="{BB962C8B-B14F-4D97-AF65-F5344CB8AC3E}">
        <p14:creationId xmlns:p14="http://schemas.microsoft.com/office/powerpoint/2010/main" val="884349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lvl="0">
              <a:lnSpc>
                <a:spcPct val="115000"/>
              </a:lnSpc>
            </a:pPr>
            <a:r>
              <a:rPr lang="en-US" dirty="0" err="1"/>
              <a:t>Mảng</a:t>
            </a:r>
            <a:r>
              <a:rPr lang="en-US" dirty="0"/>
              <a:t> </a:t>
            </a:r>
            <a:r>
              <a:rPr lang="en-US" dirty="0" err="1"/>
              <a:t>một</a:t>
            </a:r>
            <a:r>
              <a:rPr lang="en-US" dirty="0"/>
              <a:t> </a:t>
            </a:r>
            <a:r>
              <a:rPr lang="en-US" dirty="0" err="1"/>
              <a:t>chiều</a:t>
            </a:r>
            <a:endParaRPr lang="en-US" dirty="0"/>
          </a:p>
        </p:txBody>
      </p:sp>
    </p:spTree>
    <p:extLst>
      <p:ext uri="{BB962C8B-B14F-4D97-AF65-F5344CB8AC3E}">
        <p14:creationId xmlns:p14="http://schemas.microsoft.com/office/powerpoint/2010/main" val="18535723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MỘT SỐ LỚP CƠ BẢN TRONG JAVA</a:t>
            </a:r>
            <a:endParaRPr lang="en-US" altLang="en-US" sz="2700" dirty="0"/>
          </a:p>
        </p:txBody>
      </p:sp>
      <p:sp>
        <p:nvSpPr>
          <p:cNvPr id="3" name="Rectangle 2"/>
          <p:cNvSpPr/>
          <p:nvPr/>
        </p:nvSpPr>
        <p:spPr>
          <a:xfrm>
            <a:off x="327660" y="2032592"/>
            <a:ext cx="4572000" cy="1980799"/>
          </a:xfrm>
          <a:prstGeom prst="rect">
            <a:avLst/>
          </a:prstGeom>
        </p:spPr>
        <p:txBody>
          <a:bodyPr>
            <a:spAutoFit/>
          </a:bodyPr>
          <a:lstStyle/>
          <a:p>
            <a:pPr lvl="0">
              <a:lnSpc>
                <a:spcPct val="107000"/>
              </a:lnSpc>
              <a:spcAft>
                <a:spcPts val="800"/>
              </a:spcAft>
              <a:buSzPts val="1000"/>
              <a:tabLst>
                <a:tab pos="457200" algn="l"/>
              </a:tabLst>
            </a:pPr>
            <a:r>
              <a:rPr lang="en-US" sz="24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1. </a:t>
            </a:r>
            <a:r>
              <a:rPr lang="en-US" sz="24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24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Number</a:t>
            </a:r>
            <a:endParaRPr lang="en-US" sz="2000" dirty="0">
              <a:solidFill>
                <a:srgbClr val="343A40"/>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SzPts val="1000"/>
              <a:tabLst>
                <a:tab pos="457200" algn="l"/>
              </a:tabLst>
            </a:pPr>
            <a:r>
              <a:rPr lang="en-US" sz="24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2. </a:t>
            </a:r>
            <a:r>
              <a:rPr lang="en-US" sz="24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24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Math</a:t>
            </a:r>
            <a:endParaRPr lang="en-US" sz="2000" dirty="0">
              <a:solidFill>
                <a:srgbClr val="343A40"/>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SzPts val="1000"/>
              <a:tabLst>
                <a:tab pos="457200" algn="l"/>
              </a:tabLst>
            </a:pPr>
            <a:r>
              <a:rPr lang="en-US" sz="24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3. </a:t>
            </a:r>
            <a:r>
              <a:rPr lang="en-US" sz="24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24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String</a:t>
            </a:r>
            <a:endParaRPr lang="en-US" sz="2000" dirty="0">
              <a:solidFill>
                <a:srgbClr val="343A40"/>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SzPts val="1000"/>
              <a:tabLst>
                <a:tab pos="457200" algn="l"/>
              </a:tabLst>
            </a:pPr>
            <a:r>
              <a:rPr lang="en-US" sz="24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4. </a:t>
            </a:r>
            <a:r>
              <a:rPr lang="en-US" sz="24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24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Date</a:t>
            </a:r>
            <a:endParaRPr lang="en-US" sz="2000" dirty="0">
              <a:solidFill>
                <a:srgbClr val="343A4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697982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LỚP NUMBER</a:t>
            </a:r>
            <a:endParaRPr lang="en-US" altLang="en-US" sz="2700" dirty="0"/>
          </a:p>
        </p:txBody>
      </p:sp>
      <p:pic>
        <p:nvPicPr>
          <p:cNvPr id="2" name="Picture 1"/>
          <p:cNvPicPr>
            <a:picLocks noChangeAspect="1"/>
          </p:cNvPicPr>
          <p:nvPr/>
        </p:nvPicPr>
        <p:blipFill>
          <a:blip r:embed="rId2"/>
          <a:stretch>
            <a:fillRect/>
          </a:stretch>
        </p:blipFill>
        <p:spPr>
          <a:xfrm>
            <a:off x="1548222" y="1591749"/>
            <a:ext cx="6141858" cy="2599251"/>
          </a:xfrm>
          <a:prstGeom prst="rect">
            <a:avLst/>
          </a:prstGeom>
        </p:spPr>
      </p:pic>
      <p:sp>
        <p:nvSpPr>
          <p:cNvPr id="5" name="Rectangle 4"/>
          <p:cNvSpPr/>
          <p:nvPr/>
        </p:nvSpPr>
        <p:spPr>
          <a:xfrm>
            <a:off x="3218395" y="4406682"/>
            <a:ext cx="2747868" cy="369332"/>
          </a:xfrm>
          <a:prstGeom prst="rect">
            <a:avLst/>
          </a:prstGeom>
        </p:spPr>
        <p:txBody>
          <a:bodyPr wrap="none">
            <a:spAutoFit/>
          </a:bodyPr>
          <a:lstStyle/>
          <a:p>
            <a:r>
              <a:rPr lang="en-US" sz="1800" b="1" dirty="0" smtClean="0">
                <a:latin typeface="Calibri" panose="020F0502020204030204" pitchFamily="34" charset="0"/>
                <a:ea typeface="Calibri" panose="020F0502020204030204" pitchFamily="34" charset="0"/>
                <a:cs typeface="Times New Roman" panose="02020603050405020304" pitchFamily="18" charset="0"/>
              </a:rPr>
              <a:t>Các </a:t>
            </a:r>
            <a:r>
              <a:rPr lang="en-US" sz="1800" b="1" dirty="0" err="1">
                <a:latin typeface="Calibri" panose="020F0502020204030204" pitchFamily="34" charset="0"/>
                <a:ea typeface="Calibri" panose="020F0502020204030204" pitchFamily="34" charset="0"/>
                <a:cs typeface="Times New Roman" panose="02020603050405020304" pitchFamily="18" charset="0"/>
              </a:rPr>
              <a:t>lớp</a:t>
            </a:r>
            <a:r>
              <a:rPr lang="en-US" sz="1800" b="1" dirty="0">
                <a:latin typeface="Calibri" panose="020F0502020204030204" pitchFamily="34" charset="0"/>
                <a:ea typeface="Calibri" panose="020F0502020204030204" pitchFamily="34" charset="0"/>
                <a:cs typeface="Times New Roman" panose="02020603050405020304" pitchFamily="18" charset="0"/>
              </a:rPr>
              <a:t> </a:t>
            </a:r>
            <a:r>
              <a:rPr lang="en-US" sz="1800" b="1" dirty="0" err="1" smtClean="0">
                <a:latin typeface="Calibri" panose="020F0502020204030204" pitchFamily="34" charset="0"/>
                <a:ea typeface="Calibri" panose="020F0502020204030204" pitchFamily="34" charset="0"/>
                <a:cs typeface="Times New Roman" panose="02020603050405020304" pitchFamily="18" charset="0"/>
              </a:rPr>
              <a:t>thuộc</a:t>
            </a:r>
            <a:r>
              <a:rPr lang="en-US" sz="1800" b="1" dirty="0" smtClean="0">
                <a:latin typeface="Calibri" panose="020F0502020204030204" pitchFamily="34" charset="0"/>
                <a:ea typeface="Calibri" panose="020F0502020204030204" pitchFamily="34" charset="0"/>
                <a:cs typeface="Times New Roman" panose="02020603050405020304" pitchFamily="18" charset="0"/>
              </a:rPr>
              <a:t> </a:t>
            </a:r>
            <a:r>
              <a:rPr lang="en-US" sz="1800" b="1" dirty="0" err="1">
                <a:latin typeface="Calibri" panose="020F0502020204030204" pitchFamily="34" charset="0"/>
                <a:ea typeface="Calibri" panose="020F0502020204030204" pitchFamily="34" charset="0"/>
                <a:cs typeface="Times New Roman" panose="02020603050405020304" pitchFamily="18" charset="0"/>
              </a:rPr>
              <a:t>gói</a:t>
            </a:r>
            <a:r>
              <a:rPr lang="en-US" sz="1800" b="1" dirty="0">
                <a:latin typeface="Calibri" panose="020F0502020204030204" pitchFamily="34" charset="0"/>
                <a:ea typeface="Calibri" panose="020F0502020204030204" pitchFamily="34" charset="0"/>
                <a:cs typeface="Times New Roman" panose="02020603050405020304" pitchFamily="18" charset="0"/>
              </a:rPr>
              <a:t> </a:t>
            </a:r>
            <a:r>
              <a:rPr lang="en-US" sz="1800" b="1" dirty="0" err="1">
                <a:latin typeface="Calibri" panose="020F0502020204030204" pitchFamily="34" charset="0"/>
                <a:ea typeface="Calibri" panose="020F0502020204030204" pitchFamily="34" charset="0"/>
                <a:cs typeface="Times New Roman" panose="02020603050405020304" pitchFamily="18" charset="0"/>
              </a:rPr>
              <a:t>java.lang</a:t>
            </a:r>
            <a:endParaRPr lang="en-US" sz="1800" b="1" dirty="0"/>
          </a:p>
        </p:txBody>
      </p:sp>
    </p:spTree>
    <p:extLst>
      <p:ext uri="{BB962C8B-B14F-4D97-AF65-F5344CB8AC3E}">
        <p14:creationId xmlns:p14="http://schemas.microsoft.com/office/powerpoint/2010/main" val="41555707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LỚP NUMBER</a:t>
            </a:r>
            <a:endParaRPr lang="en-US" altLang="en-US" sz="2700" dirty="0"/>
          </a:p>
        </p:txBody>
      </p:sp>
      <p:sp>
        <p:nvSpPr>
          <p:cNvPr id="4" name="Rectangle 3"/>
          <p:cNvSpPr/>
          <p:nvPr/>
        </p:nvSpPr>
        <p:spPr>
          <a:xfrm>
            <a:off x="182880" y="1381332"/>
            <a:ext cx="8770620" cy="3375155"/>
          </a:xfrm>
          <a:prstGeom prst="rect">
            <a:avLst/>
          </a:prstGeom>
        </p:spPr>
        <p:txBody>
          <a:bodyPr wrap="square">
            <a:spAutoFit/>
          </a:bodyPr>
          <a:lstStyle/>
          <a:p>
            <a:pPr algn="just">
              <a:lnSpc>
                <a:spcPct val="107000"/>
              </a:lnSpc>
              <a:spcAft>
                <a:spcPts val="800"/>
              </a:spcAft>
            </a:pPr>
            <a:r>
              <a:rPr lang="en-US" sz="1800" b="1" dirty="0" err="1" smtClean="0">
                <a:latin typeface="Calibri" panose="020F0502020204030204" pitchFamily="34" charset="0"/>
                <a:ea typeface="Calibri" panose="020F0502020204030204" pitchFamily="34" charset="0"/>
                <a:cs typeface="Times New Roman" panose="02020603050405020304" pitchFamily="18" charset="0"/>
              </a:rPr>
              <a:t>Lý</a:t>
            </a:r>
            <a:r>
              <a:rPr lang="en-US" sz="1800" b="1" dirty="0" smtClean="0">
                <a:latin typeface="Calibri" panose="020F0502020204030204" pitchFamily="34" charset="0"/>
                <a:ea typeface="Calibri" panose="020F0502020204030204" pitchFamily="34" charset="0"/>
                <a:cs typeface="Times New Roman" panose="02020603050405020304" pitchFamily="18" charset="0"/>
              </a:rPr>
              <a:t> do </a:t>
            </a:r>
            <a:r>
              <a:rPr lang="en-US" sz="1800" b="1" dirty="0" err="1" smtClean="0">
                <a:latin typeface="Calibri" panose="020F0502020204030204" pitchFamily="34" charset="0"/>
                <a:ea typeface="Calibri" panose="020F0502020204030204" pitchFamily="34" charset="0"/>
                <a:cs typeface="Times New Roman" panose="02020603050405020304" pitchFamily="18" charset="0"/>
              </a:rPr>
              <a:t>sử</a:t>
            </a:r>
            <a:r>
              <a:rPr lang="en-US" sz="1800" b="1" dirty="0" smtClean="0">
                <a:latin typeface="Calibri" panose="020F0502020204030204" pitchFamily="34" charset="0"/>
                <a:ea typeface="Calibri" panose="020F0502020204030204" pitchFamily="34" charset="0"/>
                <a:cs typeface="Times New Roman" panose="02020603050405020304" pitchFamily="18" charset="0"/>
              </a:rPr>
              <a:t> </a:t>
            </a:r>
            <a:r>
              <a:rPr lang="en-US" sz="1800" b="1" dirty="0" err="1" smtClean="0">
                <a:latin typeface="Calibri" panose="020F0502020204030204" pitchFamily="34" charset="0"/>
                <a:ea typeface="Calibri" panose="020F0502020204030204" pitchFamily="34" charset="0"/>
                <a:cs typeface="Times New Roman" panose="02020603050405020304" pitchFamily="18" charset="0"/>
              </a:rPr>
              <a:t>dụng</a:t>
            </a:r>
            <a:endParaRPr lang="en-US" sz="1800" b="1"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smtClean="0">
                <a:latin typeface="Calibri" panose="020F0502020204030204" pitchFamily="34" charset="0"/>
                <a:ea typeface="Calibri" panose="020F0502020204030204" pitchFamily="34" charset="0"/>
                <a:cs typeface="Times New Roman" panose="02020603050405020304" pitchFamily="18" charset="0"/>
              </a:rPr>
              <a:t>- </a:t>
            </a:r>
            <a:r>
              <a:rPr lang="en-US" sz="1800" dirty="0">
                <a:latin typeface="Calibri" panose="020F0502020204030204" pitchFamily="34" charset="0"/>
                <a:ea typeface="Calibri" panose="020F0502020204030204" pitchFamily="34" charset="0"/>
                <a:cs typeface="Times New Roman" panose="02020603050405020304" pitchFamily="18" charset="0"/>
              </a:rPr>
              <a:t>Các </a:t>
            </a:r>
            <a:r>
              <a:rPr lang="en-US" sz="1800" dirty="0" err="1">
                <a:latin typeface="Calibri" panose="020F0502020204030204" pitchFamily="34" charset="0"/>
                <a:ea typeface="Calibri" panose="020F0502020204030204" pitchFamily="34" charset="0"/>
                <a:cs typeface="Times New Roman" panose="02020603050405020304" pitchFamily="18" charset="0"/>
              </a:rPr>
              <a:t>hằng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số</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được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xác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định</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bởi</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lớp</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smtClean="0">
                <a:latin typeface="Calibri" panose="020F0502020204030204" pitchFamily="34" charset="0"/>
                <a:ea typeface="Calibri" panose="020F0502020204030204" pitchFamily="34" charset="0"/>
                <a:cs typeface="Times New Roman" panose="02020603050405020304" pitchFamily="18" charset="0"/>
              </a:rPr>
              <a:t>Number </a:t>
            </a:r>
            <a:r>
              <a:rPr lang="en-US" sz="1800" dirty="0" err="1" smtClean="0">
                <a:latin typeface="Calibri" panose="020F0502020204030204" pitchFamily="34" charset="0"/>
                <a:ea typeface="Calibri" panose="020F0502020204030204" pitchFamily="34" charset="0"/>
                <a:cs typeface="Times New Roman" panose="02020603050405020304" pitchFamily="18" charset="0"/>
              </a:rPr>
              <a:t>cung</a:t>
            </a:r>
            <a:r>
              <a:rPr lang="en-US" sz="1800" dirty="0" smtClean="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cấp</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giới</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hạn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cận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trên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và</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cận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dưới</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của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các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kiểu</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dữ</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liệu</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rất</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hữu</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ích</a:t>
            </a:r>
            <a:r>
              <a:rPr lang="en-US" sz="1800" dirty="0">
                <a:latin typeface="Calibri" panose="020F0502020204030204" pitchFamily="34" charset="0"/>
                <a:ea typeface="Calibri" panose="020F0502020204030204" pitchFamily="34" charset="0"/>
                <a:cs typeface="Times New Roman" panose="02020603050405020304" pitchFamily="18" charset="0"/>
              </a:rPr>
              <a:t>.</a:t>
            </a:r>
          </a:p>
          <a:p>
            <a:pPr algn="just">
              <a:lnSpc>
                <a:spcPct val="107000"/>
              </a:lnSpc>
              <a:spcAft>
                <a:spcPts val="800"/>
              </a:spcAft>
            </a:pPr>
            <a:r>
              <a:rPr lang="en-US" sz="1800" dirty="0" smtClean="0">
                <a:latin typeface="Calibri" panose="020F0502020204030204" pitchFamily="34" charset="0"/>
                <a:ea typeface="Calibri" panose="020F0502020204030204" pitchFamily="34" charset="0"/>
                <a:cs typeface="Times New Roman" panose="02020603050405020304" pitchFamily="18" charset="0"/>
              </a:rPr>
              <a:t>- </a:t>
            </a:r>
            <a:r>
              <a:rPr lang="en-US" sz="1800" dirty="0" err="1" smtClean="0">
                <a:latin typeface="Calibri" panose="020F0502020204030204" pitchFamily="34" charset="0"/>
                <a:ea typeface="Calibri" panose="020F0502020204030204" pitchFamily="34" charset="0"/>
                <a:cs typeface="Times New Roman" panose="02020603050405020304" pitchFamily="18" charset="0"/>
              </a:rPr>
              <a:t>Đối</a:t>
            </a:r>
            <a:r>
              <a:rPr lang="en-US" sz="1800" dirty="0" smtClean="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tượng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lớp</a:t>
            </a:r>
            <a:r>
              <a:rPr lang="en-US" sz="1800" dirty="0">
                <a:latin typeface="Calibri" panose="020F0502020204030204" pitchFamily="34" charset="0"/>
                <a:ea typeface="Calibri" panose="020F0502020204030204" pitchFamily="34" charset="0"/>
                <a:cs typeface="Times New Roman" panose="02020603050405020304" pitchFamily="18" charset="0"/>
              </a:rPr>
              <a:t> Number </a:t>
            </a:r>
            <a:r>
              <a:rPr lang="en-US" sz="1800" dirty="0" err="1" smtClean="0">
                <a:latin typeface="Calibri" panose="020F0502020204030204" pitchFamily="34" charset="0"/>
                <a:ea typeface="Calibri" panose="020F0502020204030204" pitchFamily="34" charset="0"/>
                <a:cs typeface="Times New Roman" panose="02020603050405020304" pitchFamily="18" charset="0"/>
              </a:rPr>
              <a:t>được</a:t>
            </a:r>
            <a:r>
              <a:rPr lang="en-US" sz="1800" dirty="0" smtClean="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sử</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dụng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làm</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tham</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số</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của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phương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thức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yêu</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cầu</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một</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đối</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tượng</a:t>
            </a:r>
            <a:r>
              <a:rPr lang="en-US" sz="1800" dirty="0">
                <a:latin typeface="Calibri" panose="020F0502020204030204" pitchFamily="34" charset="0"/>
                <a:ea typeface="Calibri" panose="020F0502020204030204" pitchFamily="34" charset="0"/>
                <a:cs typeface="Times New Roman" panose="02020603050405020304" pitchFamily="18" charset="0"/>
              </a:rPr>
              <a:t> </a:t>
            </a:r>
            <a:endParaRPr lang="en-US" sz="18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smtClean="0">
                <a:latin typeface="Calibri" panose="020F0502020204030204" pitchFamily="34" charset="0"/>
                <a:ea typeface="Calibri" panose="020F0502020204030204" pitchFamily="34" charset="0"/>
                <a:cs typeface="Times New Roman" panose="02020603050405020304" pitchFamily="18" charset="0"/>
              </a:rPr>
              <a:t>- </a:t>
            </a:r>
            <a:r>
              <a:rPr lang="en-US" sz="1800" dirty="0">
                <a:latin typeface="Calibri" panose="020F0502020204030204" pitchFamily="34" charset="0"/>
                <a:ea typeface="Calibri" panose="020F0502020204030204" pitchFamily="34" charset="0"/>
                <a:cs typeface="Times New Roman" panose="02020603050405020304" pitchFamily="18" charset="0"/>
              </a:rPr>
              <a:t>Các </a:t>
            </a:r>
            <a:r>
              <a:rPr lang="en-US" sz="1800" dirty="0" err="1">
                <a:latin typeface="Calibri" panose="020F0502020204030204" pitchFamily="34" charset="0"/>
                <a:ea typeface="Calibri" panose="020F0502020204030204" pitchFamily="34" charset="0"/>
                <a:cs typeface="Times New Roman" panose="02020603050405020304" pitchFamily="18" charset="0"/>
              </a:rPr>
              <a:t>phương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thức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smtClean="0">
                <a:latin typeface="Calibri" panose="020F0502020204030204" pitchFamily="34" charset="0"/>
                <a:ea typeface="Calibri" panose="020F0502020204030204" pitchFamily="34" charset="0"/>
                <a:cs typeface="Times New Roman" panose="02020603050405020304" pitchFamily="18" charset="0"/>
              </a:rPr>
              <a:t>có</a:t>
            </a:r>
            <a:r>
              <a:rPr lang="en-US" sz="1800" dirty="0" smtClean="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thể</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được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sử</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dụng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để</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chuyển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đổi</a:t>
            </a:r>
            <a:r>
              <a:rPr lang="en-US" sz="1800" dirty="0">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Giữa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các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giá</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trị</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các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kiểu</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dữ</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liệu</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nguyên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thủy</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dạng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số</a:t>
            </a:r>
            <a:r>
              <a:rPr lang="en-US" sz="1800" dirty="0">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Các </a:t>
            </a:r>
            <a:r>
              <a:rPr lang="en-US" sz="1800" dirty="0" err="1">
                <a:latin typeface="Calibri" panose="020F0502020204030204" pitchFamily="34" charset="0"/>
                <a:ea typeface="Calibri" panose="020F0502020204030204" pitchFamily="34" charset="0"/>
                <a:cs typeface="Times New Roman" panose="02020603050405020304" pitchFamily="18" charset="0"/>
              </a:rPr>
              <a:t>xâu</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thành</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số</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và</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ngược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lại</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Giữa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các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hệ</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thống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số</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thập</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phân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bát</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phân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thập</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lục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phân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nhị</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phân</a:t>
            </a:r>
            <a:r>
              <a:rPr lang="en-US" sz="1800" dirty="0">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5045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LỚP NUMBER</a:t>
            </a:r>
            <a:endParaRPr lang="en-US" altLang="en-US" sz="2700" dirty="0"/>
          </a:p>
        </p:txBody>
      </p:sp>
      <p:sp>
        <p:nvSpPr>
          <p:cNvPr id="4" name="Rectangle 3"/>
          <p:cNvSpPr/>
          <p:nvPr/>
        </p:nvSpPr>
        <p:spPr>
          <a:xfrm>
            <a:off x="182880" y="1381332"/>
            <a:ext cx="8770620" cy="3375155"/>
          </a:xfrm>
          <a:prstGeom prst="rect">
            <a:avLst/>
          </a:prstGeom>
        </p:spPr>
        <p:txBody>
          <a:bodyPr wrap="square">
            <a:spAutoFit/>
          </a:bodyPr>
          <a:lstStyle/>
          <a:p>
            <a:pPr algn="just">
              <a:lnSpc>
                <a:spcPct val="107000"/>
              </a:lnSpc>
              <a:spcAft>
                <a:spcPts val="800"/>
              </a:spcAft>
            </a:pPr>
            <a:r>
              <a:rPr lang="en-US" sz="1800" b="1" dirty="0" err="1" smtClean="0">
                <a:latin typeface="Calibri" panose="020F0502020204030204" pitchFamily="34" charset="0"/>
                <a:ea typeface="Calibri" panose="020F0502020204030204" pitchFamily="34" charset="0"/>
                <a:cs typeface="Times New Roman" panose="02020603050405020304" pitchFamily="18" charset="0"/>
              </a:rPr>
              <a:t>Lý</a:t>
            </a:r>
            <a:r>
              <a:rPr lang="en-US" sz="1800" b="1" dirty="0" smtClean="0">
                <a:latin typeface="Calibri" panose="020F0502020204030204" pitchFamily="34" charset="0"/>
                <a:ea typeface="Calibri" panose="020F0502020204030204" pitchFamily="34" charset="0"/>
                <a:cs typeface="Times New Roman" panose="02020603050405020304" pitchFamily="18" charset="0"/>
              </a:rPr>
              <a:t> do </a:t>
            </a:r>
            <a:r>
              <a:rPr lang="en-US" sz="1800" b="1" dirty="0" err="1" smtClean="0">
                <a:latin typeface="Calibri" panose="020F0502020204030204" pitchFamily="34" charset="0"/>
                <a:ea typeface="Calibri" panose="020F0502020204030204" pitchFamily="34" charset="0"/>
                <a:cs typeface="Times New Roman" panose="02020603050405020304" pitchFamily="18" charset="0"/>
              </a:rPr>
              <a:t>sử</a:t>
            </a:r>
            <a:r>
              <a:rPr lang="en-US" sz="1800" b="1" dirty="0" smtClean="0">
                <a:latin typeface="Calibri" panose="020F0502020204030204" pitchFamily="34" charset="0"/>
                <a:ea typeface="Calibri" panose="020F0502020204030204" pitchFamily="34" charset="0"/>
                <a:cs typeface="Times New Roman" panose="02020603050405020304" pitchFamily="18" charset="0"/>
              </a:rPr>
              <a:t> </a:t>
            </a:r>
            <a:r>
              <a:rPr lang="en-US" sz="1800" b="1" dirty="0" err="1" smtClean="0">
                <a:latin typeface="Calibri" panose="020F0502020204030204" pitchFamily="34" charset="0"/>
                <a:ea typeface="Calibri" panose="020F0502020204030204" pitchFamily="34" charset="0"/>
                <a:cs typeface="Times New Roman" panose="02020603050405020304" pitchFamily="18" charset="0"/>
              </a:rPr>
              <a:t>dụng</a:t>
            </a:r>
            <a:endParaRPr lang="en-US" sz="1800" b="1"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smtClean="0">
                <a:latin typeface="Calibri" panose="020F0502020204030204" pitchFamily="34" charset="0"/>
                <a:ea typeface="Calibri" panose="020F0502020204030204" pitchFamily="34" charset="0"/>
                <a:cs typeface="Times New Roman" panose="02020603050405020304" pitchFamily="18" charset="0"/>
              </a:rPr>
              <a:t>- </a:t>
            </a:r>
            <a:r>
              <a:rPr lang="en-US" sz="1800" dirty="0">
                <a:latin typeface="Calibri" panose="020F0502020204030204" pitchFamily="34" charset="0"/>
                <a:ea typeface="Calibri" panose="020F0502020204030204" pitchFamily="34" charset="0"/>
                <a:cs typeface="Times New Roman" panose="02020603050405020304" pitchFamily="18" charset="0"/>
              </a:rPr>
              <a:t>Các </a:t>
            </a:r>
            <a:r>
              <a:rPr lang="en-US" sz="1800" dirty="0" err="1">
                <a:latin typeface="Calibri" panose="020F0502020204030204" pitchFamily="34" charset="0"/>
                <a:ea typeface="Calibri" panose="020F0502020204030204" pitchFamily="34" charset="0"/>
                <a:cs typeface="Times New Roman" panose="02020603050405020304" pitchFamily="18" charset="0"/>
              </a:rPr>
              <a:t>hằng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số</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được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xác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định</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bởi</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lớp</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smtClean="0">
                <a:latin typeface="Calibri" panose="020F0502020204030204" pitchFamily="34" charset="0"/>
                <a:ea typeface="Calibri" panose="020F0502020204030204" pitchFamily="34" charset="0"/>
                <a:cs typeface="Times New Roman" panose="02020603050405020304" pitchFamily="18" charset="0"/>
              </a:rPr>
              <a:t>Number </a:t>
            </a:r>
            <a:r>
              <a:rPr lang="en-US" sz="1800" dirty="0" err="1" smtClean="0">
                <a:latin typeface="Calibri" panose="020F0502020204030204" pitchFamily="34" charset="0"/>
                <a:ea typeface="Calibri" panose="020F0502020204030204" pitchFamily="34" charset="0"/>
                <a:cs typeface="Times New Roman" panose="02020603050405020304" pitchFamily="18" charset="0"/>
              </a:rPr>
              <a:t>cung</a:t>
            </a:r>
            <a:r>
              <a:rPr lang="en-US" sz="1800" dirty="0" smtClean="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cấp</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giới</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hạn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cận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trên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và</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cận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dưới</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của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các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kiểu</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dữ</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liệu</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rất</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hữu</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ích</a:t>
            </a:r>
            <a:r>
              <a:rPr lang="en-US" sz="1800" dirty="0">
                <a:latin typeface="Calibri" panose="020F0502020204030204" pitchFamily="34" charset="0"/>
                <a:ea typeface="Calibri" panose="020F0502020204030204" pitchFamily="34" charset="0"/>
                <a:cs typeface="Times New Roman" panose="02020603050405020304" pitchFamily="18" charset="0"/>
              </a:rPr>
              <a:t>.</a:t>
            </a:r>
          </a:p>
          <a:p>
            <a:pPr algn="just">
              <a:lnSpc>
                <a:spcPct val="107000"/>
              </a:lnSpc>
              <a:spcAft>
                <a:spcPts val="800"/>
              </a:spcAft>
            </a:pPr>
            <a:r>
              <a:rPr lang="en-US" sz="1800" dirty="0" smtClean="0">
                <a:latin typeface="Calibri" panose="020F0502020204030204" pitchFamily="34" charset="0"/>
                <a:ea typeface="Calibri" panose="020F0502020204030204" pitchFamily="34" charset="0"/>
                <a:cs typeface="Times New Roman" panose="02020603050405020304" pitchFamily="18" charset="0"/>
              </a:rPr>
              <a:t>- </a:t>
            </a:r>
            <a:r>
              <a:rPr lang="en-US" sz="1800" dirty="0" err="1" smtClean="0">
                <a:latin typeface="Calibri" panose="020F0502020204030204" pitchFamily="34" charset="0"/>
                <a:ea typeface="Calibri" panose="020F0502020204030204" pitchFamily="34" charset="0"/>
                <a:cs typeface="Times New Roman" panose="02020603050405020304" pitchFamily="18" charset="0"/>
              </a:rPr>
              <a:t>Đối</a:t>
            </a:r>
            <a:r>
              <a:rPr lang="en-US" sz="1800" dirty="0" smtClean="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tượng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lớp</a:t>
            </a:r>
            <a:r>
              <a:rPr lang="en-US" sz="1800" dirty="0">
                <a:latin typeface="Calibri" panose="020F0502020204030204" pitchFamily="34" charset="0"/>
                <a:ea typeface="Calibri" panose="020F0502020204030204" pitchFamily="34" charset="0"/>
                <a:cs typeface="Times New Roman" panose="02020603050405020304" pitchFamily="18" charset="0"/>
              </a:rPr>
              <a:t> Number </a:t>
            </a:r>
            <a:r>
              <a:rPr lang="en-US" sz="1800" dirty="0" err="1" smtClean="0">
                <a:latin typeface="Calibri" panose="020F0502020204030204" pitchFamily="34" charset="0"/>
                <a:ea typeface="Calibri" panose="020F0502020204030204" pitchFamily="34" charset="0"/>
                <a:cs typeface="Times New Roman" panose="02020603050405020304" pitchFamily="18" charset="0"/>
              </a:rPr>
              <a:t>được</a:t>
            </a:r>
            <a:r>
              <a:rPr lang="en-US" sz="1800" dirty="0" smtClean="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sử</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dụng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làm</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tham</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số</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của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phương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thức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yêu</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cầu</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một</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đối</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tượng</a:t>
            </a:r>
            <a:r>
              <a:rPr lang="en-US" sz="1800" dirty="0">
                <a:latin typeface="Calibri" panose="020F0502020204030204" pitchFamily="34" charset="0"/>
                <a:ea typeface="Calibri" panose="020F0502020204030204" pitchFamily="34" charset="0"/>
                <a:cs typeface="Times New Roman" panose="02020603050405020304" pitchFamily="18" charset="0"/>
              </a:rPr>
              <a:t> </a:t>
            </a:r>
            <a:endParaRPr lang="en-US" sz="18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smtClean="0">
                <a:latin typeface="Calibri" panose="020F0502020204030204" pitchFamily="34" charset="0"/>
                <a:ea typeface="Calibri" panose="020F0502020204030204" pitchFamily="34" charset="0"/>
                <a:cs typeface="Times New Roman" panose="02020603050405020304" pitchFamily="18" charset="0"/>
              </a:rPr>
              <a:t>- </a:t>
            </a:r>
            <a:r>
              <a:rPr lang="en-US" sz="1800" dirty="0">
                <a:latin typeface="Calibri" panose="020F0502020204030204" pitchFamily="34" charset="0"/>
                <a:ea typeface="Calibri" panose="020F0502020204030204" pitchFamily="34" charset="0"/>
                <a:cs typeface="Times New Roman" panose="02020603050405020304" pitchFamily="18" charset="0"/>
              </a:rPr>
              <a:t>Các </a:t>
            </a:r>
            <a:r>
              <a:rPr lang="en-US" sz="1800" dirty="0" err="1">
                <a:latin typeface="Calibri" panose="020F0502020204030204" pitchFamily="34" charset="0"/>
                <a:ea typeface="Calibri" panose="020F0502020204030204" pitchFamily="34" charset="0"/>
                <a:cs typeface="Times New Roman" panose="02020603050405020304" pitchFamily="18" charset="0"/>
              </a:rPr>
              <a:t>phương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thức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smtClean="0">
                <a:latin typeface="Calibri" panose="020F0502020204030204" pitchFamily="34" charset="0"/>
                <a:ea typeface="Calibri" panose="020F0502020204030204" pitchFamily="34" charset="0"/>
                <a:cs typeface="Times New Roman" panose="02020603050405020304" pitchFamily="18" charset="0"/>
              </a:rPr>
              <a:t>có</a:t>
            </a:r>
            <a:r>
              <a:rPr lang="en-US" sz="1800" dirty="0" smtClean="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thể</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được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sử</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dụng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để</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chuyển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đổi</a:t>
            </a:r>
            <a:r>
              <a:rPr lang="en-US" sz="1800" dirty="0">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Giữa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các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giá</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trị</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các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kiểu</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dữ</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liệu</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nguyên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thủy</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dạng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số</a:t>
            </a:r>
            <a:r>
              <a:rPr lang="en-US" sz="1800" dirty="0">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Các </a:t>
            </a:r>
            <a:r>
              <a:rPr lang="en-US" sz="1800" dirty="0" err="1">
                <a:latin typeface="Calibri" panose="020F0502020204030204" pitchFamily="34" charset="0"/>
                <a:ea typeface="Calibri" panose="020F0502020204030204" pitchFamily="34" charset="0"/>
                <a:cs typeface="Times New Roman" panose="02020603050405020304" pitchFamily="18" charset="0"/>
              </a:rPr>
              <a:t>xâu</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thành</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số</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và</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ngược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lại</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Giữa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các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hệ</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thống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số</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thập</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phân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bát</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phân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thập</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lục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phân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nhị</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phân</a:t>
            </a:r>
            <a:r>
              <a:rPr lang="en-US" sz="1800" dirty="0">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51699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LỚP NUMBER</a:t>
            </a:r>
            <a:endParaRPr lang="en-US" altLang="en-US" sz="2700" dirty="0"/>
          </a:p>
        </p:txBody>
      </p:sp>
      <p:graphicFrame>
        <p:nvGraphicFramePr>
          <p:cNvPr id="3" name="Table 2"/>
          <p:cNvGraphicFramePr>
            <a:graphicFrameLocks noGrp="1"/>
          </p:cNvGraphicFramePr>
          <p:nvPr>
            <p:extLst>
              <p:ext uri="{D42A27DB-BD31-4B8C-83A1-F6EECF244321}">
                <p14:modId xmlns:p14="http://schemas.microsoft.com/office/powerpoint/2010/main" val="3758262711"/>
              </p:ext>
            </p:extLst>
          </p:nvPr>
        </p:nvGraphicFramePr>
        <p:xfrm>
          <a:off x="494982" y="1824672"/>
          <a:ext cx="8260398" cy="3222901"/>
        </p:xfrm>
        <a:graphic>
          <a:graphicData uri="http://schemas.openxmlformats.org/drawingml/2006/table">
            <a:tbl>
              <a:tblPr firstRow="1" firstCol="1" bandRow="1">
                <a:tableStyleId>{5C22544A-7EE6-4342-B048-85BDC9FD1C3A}</a:tableStyleId>
              </a:tblPr>
              <a:tblGrid>
                <a:gridCol w="2197069"/>
                <a:gridCol w="2067773"/>
                <a:gridCol w="3995556"/>
              </a:tblGrid>
              <a:tr h="636289">
                <a:tc>
                  <a:txBody>
                    <a:bodyPr/>
                    <a:lstStyle/>
                    <a:p>
                      <a:pPr algn="ctr">
                        <a:lnSpc>
                          <a:spcPct val="107000"/>
                        </a:lnSpc>
                        <a:spcAft>
                          <a:spcPts val="0"/>
                        </a:spcAft>
                      </a:pPr>
                      <a:r>
                        <a:rPr lang="en-US" sz="1800" dirty="0">
                          <a:effectLst/>
                        </a:rPr>
                        <a:t>Modifier &amp; Type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algn="ctr">
                        <a:lnSpc>
                          <a:spcPct val="107000"/>
                        </a:lnSpc>
                        <a:spcAft>
                          <a:spcPts val="0"/>
                        </a:spcAft>
                      </a:pPr>
                      <a:r>
                        <a:rPr lang="en-US" sz="1800">
                          <a:effectLst/>
                        </a:rPr>
                        <a:t>Method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algn="ctr">
                        <a:lnSpc>
                          <a:spcPct val="107000"/>
                        </a:lnSpc>
                        <a:spcAft>
                          <a:spcPts val="0"/>
                        </a:spcAft>
                      </a:pPr>
                      <a:r>
                        <a:rPr lang="en-US" sz="1800">
                          <a:effectLst/>
                        </a:rPr>
                        <a:t>Description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r>
              <a:tr h="335330">
                <a:tc>
                  <a:txBody>
                    <a:bodyPr/>
                    <a:lstStyle/>
                    <a:p>
                      <a:pPr algn="just">
                        <a:lnSpc>
                          <a:spcPct val="107000"/>
                        </a:lnSpc>
                        <a:spcAft>
                          <a:spcPts val="0"/>
                        </a:spcAft>
                      </a:pPr>
                      <a:r>
                        <a:rPr lang="en-US" sz="1800">
                          <a:effectLst/>
                        </a:rPr>
                        <a:t>Byte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0"/>
                        </a:spcAft>
                      </a:pPr>
                      <a:r>
                        <a:rPr lang="en-US" sz="1800" u="none" strike="noStrike">
                          <a:effectLst/>
                          <a:hlinkClick r:id="rId2"/>
                        </a:rPr>
                        <a:t>byteValue()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800"/>
                        </a:spcAft>
                      </a:pPr>
                      <a:r>
                        <a:rPr lang="en-US" sz="1600">
                          <a:effectLst/>
                        </a:rPr>
                        <a:t>Chuyển đổi một số về kiểu byte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335330">
                <a:tc>
                  <a:txBody>
                    <a:bodyPr/>
                    <a:lstStyle/>
                    <a:p>
                      <a:pPr algn="just">
                        <a:lnSpc>
                          <a:spcPct val="107000"/>
                        </a:lnSpc>
                        <a:spcAft>
                          <a:spcPts val="0"/>
                        </a:spcAft>
                      </a:pPr>
                      <a:r>
                        <a:rPr lang="en-US" sz="1800">
                          <a:effectLst/>
                        </a:rPr>
                        <a:t>abstract double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0"/>
                        </a:spcAft>
                      </a:pPr>
                      <a:r>
                        <a:rPr lang="en-US" sz="1800" u="none" strike="noStrike">
                          <a:effectLst/>
                          <a:hlinkClick r:id="rId3"/>
                        </a:rPr>
                        <a:t>doubleValue()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800"/>
                        </a:spcAft>
                      </a:pPr>
                      <a:r>
                        <a:rPr lang="en-US" sz="1600">
                          <a:effectLst/>
                        </a:rPr>
                        <a:t>Chuyển đổi một số về kiểu </a:t>
                      </a:r>
                      <a:r>
                        <a:rPr lang="en-US" sz="1800">
                          <a:effectLst/>
                        </a:rPr>
                        <a:t>double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335330">
                <a:tc>
                  <a:txBody>
                    <a:bodyPr/>
                    <a:lstStyle/>
                    <a:p>
                      <a:pPr algn="just">
                        <a:lnSpc>
                          <a:spcPct val="107000"/>
                        </a:lnSpc>
                        <a:spcAft>
                          <a:spcPts val="0"/>
                        </a:spcAft>
                      </a:pPr>
                      <a:r>
                        <a:rPr lang="en-US" sz="1800" dirty="0">
                          <a:effectLst/>
                        </a:rPr>
                        <a:t>abstract float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0"/>
                        </a:spcAft>
                      </a:pPr>
                      <a:r>
                        <a:rPr lang="en-US" sz="1800" u="none" strike="noStrike">
                          <a:effectLst/>
                          <a:hlinkClick r:id="rId4"/>
                        </a:rPr>
                        <a:t>floatValue()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800"/>
                        </a:spcAft>
                      </a:pPr>
                      <a:r>
                        <a:rPr lang="en-US" sz="1600">
                          <a:effectLst/>
                        </a:rPr>
                        <a:t>Chuyển đổi một số về kiểu </a:t>
                      </a:r>
                      <a:r>
                        <a:rPr lang="en-US" sz="1800">
                          <a:effectLst/>
                        </a:rPr>
                        <a:t>float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335330">
                <a:tc>
                  <a:txBody>
                    <a:bodyPr/>
                    <a:lstStyle/>
                    <a:p>
                      <a:pPr algn="just">
                        <a:lnSpc>
                          <a:spcPct val="107000"/>
                        </a:lnSpc>
                        <a:spcAft>
                          <a:spcPts val="0"/>
                        </a:spcAft>
                      </a:pPr>
                      <a:r>
                        <a:rPr lang="en-US" sz="1800">
                          <a:effectLst/>
                        </a:rPr>
                        <a:t>abstract int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0"/>
                        </a:spcAft>
                      </a:pPr>
                      <a:r>
                        <a:rPr lang="en-US" sz="1800" u="none" strike="noStrike">
                          <a:effectLst/>
                          <a:hlinkClick r:id="rId5"/>
                        </a:rPr>
                        <a:t>intValue()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800"/>
                        </a:spcAft>
                      </a:pPr>
                      <a:r>
                        <a:rPr lang="en-US" sz="1600">
                          <a:effectLst/>
                        </a:rPr>
                        <a:t>Chuyển đổi một số về kiểu </a:t>
                      </a:r>
                      <a:r>
                        <a:rPr lang="en-US" sz="1800">
                          <a:effectLst/>
                        </a:rPr>
                        <a:t>int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335330">
                <a:tc>
                  <a:txBody>
                    <a:bodyPr/>
                    <a:lstStyle/>
                    <a:p>
                      <a:pPr algn="just">
                        <a:lnSpc>
                          <a:spcPct val="107000"/>
                        </a:lnSpc>
                        <a:spcAft>
                          <a:spcPts val="0"/>
                        </a:spcAft>
                      </a:pPr>
                      <a:r>
                        <a:rPr lang="en-US" sz="1800">
                          <a:effectLst/>
                        </a:rPr>
                        <a:t>abstract long</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0"/>
                        </a:spcAft>
                      </a:pPr>
                      <a:r>
                        <a:rPr lang="en-US" sz="1800" u="none" strike="noStrike">
                          <a:effectLst/>
                          <a:hlinkClick r:id="rId6"/>
                        </a:rPr>
                        <a:t>longValue()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800"/>
                        </a:spcAft>
                      </a:pPr>
                      <a:r>
                        <a:rPr lang="en-US" sz="1600">
                          <a:effectLst/>
                        </a:rPr>
                        <a:t>Chuyển đổi một số về kiểu </a:t>
                      </a:r>
                      <a:r>
                        <a:rPr lang="en-US" sz="1800">
                          <a:effectLst/>
                        </a:rPr>
                        <a:t>long</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335330">
                <a:tc>
                  <a:txBody>
                    <a:bodyPr/>
                    <a:lstStyle/>
                    <a:p>
                      <a:pPr algn="just">
                        <a:lnSpc>
                          <a:spcPct val="107000"/>
                        </a:lnSpc>
                        <a:spcAft>
                          <a:spcPts val="0"/>
                        </a:spcAft>
                      </a:pPr>
                      <a:r>
                        <a:rPr lang="en-US" sz="1800" dirty="0">
                          <a:effectLst/>
                        </a:rPr>
                        <a:t>short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0"/>
                        </a:spcAft>
                      </a:pPr>
                      <a:r>
                        <a:rPr lang="en-US" sz="1800" u="none" strike="noStrike">
                          <a:effectLst/>
                          <a:hlinkClick r:id="rId7"/>
                        </a:rPr>
                        <a:t>shortValue()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800"/>
                        </a:spcAft>
                      </a:pPr>
                      <a:r>
                        <a:rPr lang="en-US" sz="1600" dirty="0" err="1">
                          <a:effectLst/>
                        </a:rPr>
                        <a:t>Chuyển</a:t>
                      </a:r>
                      <a:r>
                        <a:rPr lang="en-US" sz="1600" dirty="0">
                          <a:effectLst/>
                        </a:rPr>
                        <a:t> </a:t>
                      </a:r>
                      <a:r>
                        <a:rPr lang="en-US" sz="1600" dirty="0" err="1">
                          <a:effectLst/>
                        </a:rPr>
                        <a:t>đổi</a:t>
                      </a:r>
                      <a:r>
                        <a:rPr lang="en-US" sz="1600" dirty="0">
                          <a:effectLst/>
                        </a:rPr>
                        <a:t> </a:t>
                      </a:r>
                      <a:r>
                        <a:rPr lang="en-US" sz="1600" dirty="0" err="1">
                          <a:effectLst/>
                        </a:rPr>
                        <a:t>một</a:t>
                      </a:r>
                      <a:r>
                        <a:rPr lang="en-US" sz="1600" dirty="0">
                          <a:effectLst/>
                        </a:rPr>
                        <a:t> </a:t>
                      </a:r>
                      <a:r>
                        <a:rPr lang="en-US" sz="1600" dirty="0" err="1">
                          <a:effectLst/>
                        </a:rPr>
                        <a:t>số</a:t>
                      </a:r>
                      <a:r>
                        <a:rPr lang="en-US" sz="1600" dirty="0">
                          <a:effectLst/>
                        </a:rPr>
                        <a:t> </a:t>
                      </a:r>
                      <a:r>
                        <a:rPr lang="en-US" sz="1600" dirty="0" err="1">
                          <a:effectLst/>
                        </a:rPr>
                        <a:t>về</a:t>
                      </a:r>
                      <a:r>
                        <a:rPr lang="en-US" sz="1600" dirty="0">
                          <a:effectLst/>
                        </a:rPr>
                        <a:t> </a:t>
                      </a:r>
                      <a:r>
                        <a:rPr lang="en-US" sz="1600" dirty="0" err="1">
                          <a:effectLst/>
                        </a:rPr>
                        <a:t>kiểu</a:t>
                      </a:r>
                      <a:r>
                        <a:rPr lang="en-US" sz="1600" dirty="0">
                          <a:effectLst/>
                        </a:rPr>
                        <a:t> </a:t>
                      </a:r>
                      <a:r>
                        <a:rPr lang="en-US" sz="1800" dirty="0">
                          <a:effectLst/>
                        </a:rPr>
                        <a:t>short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bl>
          </a:graphicData>
        </a:graphic>
      </p:graphicFrame>
      <p:sp>
        <p:nvSpPr>
          <p:cNvPr id="7" name="Rectangle 6"/>
          <p:cNvSpPr/>
          <p:nvPr/>
        </p:nvSpPr>
        <p:spPr>
          <a:xfrm>
            <a:off x="428584" y="1297808"/>
            <a:ext cx="7494359" cy="375552"/>
          </a:xfrm>
          <a:prstGeom prst="rect">
            <a:avLst/>
          </a:prstGeom>
        </p:spPr>
        <p:txBody>
          <a:bodyPr wrap="none">
            <a:spAutoFit/>
          </a:bodyPr>
          <a:lstStyle/>
          <a:p>
            <a:pPr algn="just">
              <a:lnSpc>
                <a:spcPct val="107000"/>
              </a:lnSpc>
              <a:spcAft>
                <a:spcPts val="800"/>
              </a:spcAft>
            </a:pPr>
            <a:r>
              <a:rPr lang="en-US" sz="1800" dirty="0" err="1" smtClean="0">
                <a:latin typeface="Calibri" panose="020F0502020204030204" pitchFamily="34" charset="0"/>
                <a:ea typeface="Calibri" panose="020F0502020204030204" pitchFamily="34" charset="0"/>
                <a:cs typeface="Times New Roman" panose="02020603050405020304" pitchFamily="18" charset="0"/>
              </a:rPr>
              <a:t>Phương</a:t>
            </a:r>
            <a:r>
              <a:rPr lang="en-US" sz="1800" dirty="0" smtClean="0">
                <a:latin typeface="Calibri" panose="020F0502020204030204" pitchFamily="34" charset="0"/>
                <a:ea typeface="Calibri" panose="020F0502020204030204" pitchFamily="34" charset="0"/>
                <a:cs typeface="Times New Roman" panose="02020603050405020304" pitchFamily="18" charset="0"/>
              </a:rPr>
              <a:t> </a:t>
            </a:r>
            <a:r>
              <a:rPr lang="en-US" sz="1800" dirty="0" err="1" smtClean="0">
                <a:latin typeface="Calibri" panose="020F0502020204030204" pitchFamily="34" charset="0"/>
                <a:ea typeface="Calibri" panose="020F0502020204030204" pitchFamily="34" charset="0"/>
                <a:cs typeface="Times New Roman" panose="02020603050405020304" pitchFamily="18" charset="0"/>
              </a:rPr>
              <a:t>thức</a:t>
            </a:r>
            <a:r>
              <a:rPr lang="en-US" sz="1800" dirty="0" smtClean="0">
                <a:latin typeface="Calibri" panose="020F0502020204030204" pitchFamily="34" charset="0"/>
                <a:ea typeface="Calibri" panose="020F0502020204030204" pitchFamily="34" charset="0"/>
                <a:cs typeface="Times New Roman" panose="02020603050405020304" pitchFamily="18" charset="0"/>
              </a:rPr>
              <a:t> </a:t>
            </a:r>
            <a:r>
              <a:rPr lang="en-US" sz="1800" dirty="0" err="1" smtClean="0">
                <a:latin typeface="Calibri" panose="020F0502020204030204" pitchFamily="34" charset="0"/>
                <a:ea typeface="Calibri" panose="020F0502020204030204" pitchFamily="34" charset="0"/>
                <a:cs typeface="Times New Roman" panose="02020603050405020304" pitchFamily="18" charset="0"/>
              </a:rPr>
              <a:t>chuyển</a:t>
            </a:r>
            <a:r>
              <a:rPr lang="en-US" sz="1800" dirty="0" smtClean="0">
                <a:latin typeface="Calibri" panose="020F0502020204030204" pitchFamily="34" charset="0"/>
                <a:ea typeface="Calibri" panose="020F0502020204030204" pitchFamily="34" charset="0"/>
                <a:cs typeface="Times New Roman" panose="02020603050405020304" pitchFamily="18" charset="0"/>
              </a:rPr>
              <a:t> </a:t>
            </a:r>
            <a:r>
              <a:rPr lang="en-US" sz="1800" dirty="0" err="1" smtClean="0">
                <a:latin typeface="Calibri" panose="020F0502020204030204" pitchFamily="34" charset="0"/>
                <a:ea typeface="Calibri" panose="020F0502020204030204" pitchFamily="34" charset="0"/>
                <a:cs typeface="Times New Roman" panose="02020603050405020304" pitchFamily="18" charset="0"/>
              </a:rPr>
              <a:t>đổi</a:t>
            </a:r>
            <a:r>
              <a:rPr lang="en-US" sz="1800" dirty="0" smtClean="0">
                <a:latin typeface="Calibri" panose="020F0502020204030204" pitchFamily="34" charset="0"/>
                <a:ea typeface="Calibri" panose="020F0502020204030204" pitchFamily="34" charset="0"/>
                <a:cs typeface="Times New Roman" panose="02020603050405020304" pitchFamily="18" charset="0"/>
              </a:rPr>
              <a:t> </a:t>
            </a:r>
            <a:r>
              <a:rPr lang="en-US" sz="1800" dirty="0" err="1" smtClean="0">
                <a:latin typeface="Calibri" panose="020F0502020204030204" pitchFamily="34" charset="0"/>
                <a:ea typeface="Calibri" panose="020F0502020204030204" pitchFamily="34" charset="0"/>
                <a:cs typeface="Times New Roman" panose="02020603050405020304" pitchFamily="18" charset="0"/>
              </a:rPr>
              <a:t>giữa</a:t>
            </a:r>
            <a:r>
              <a:rPr lang="en-US" sz="1800" dirty="0" smtClean="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các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giá</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trị</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các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kiểu</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dữ</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liệu</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nguyên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thủy</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dạng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số</a:t>
            </a:r>
            <a:r>
              <a:rPr lang="en-US" sz="1800" dirty="0">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763447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LỚP NUMBER</a:t>
            </a:r>
            <a:endParaRPr lang="en-US" altLang="en-US" sz="2700" dirty="0"/>
          </a:p>
        </p:txBody>
      </p:sp>
      <p:pic>
        <p:nvPicPr>
          <p:cNvPr id="2" name="Picture 1"/>
          <p:cNvPicPr>
            <a:picLocks noChangeAspect="1"/>
          </p:cNvPicPr>
          <p:nvPr/>
        </p:nvPicPr>
        <p:blipFill>
          <a:blip r:embed="rId2"/>
          <a:stretch>
            <a:fillRect/>
          </a:stretch>
        </p:blipFill>
        <p:spPr>
          <a:xfrm>
            <a:off x="83820" y="1233080"/>
            <a:ext cx="5130698" cy="3838428"/>
          </a:xfrm>
          <a:prstGeom prst="rect">
            <a:avLst/>
          </a:prstGeom>
          <a:ln>
            <a:solidFill>
              <a:srgbClr val="FF0000"/>
            </a:solidFill>
          </a:ln>
        </p:spPr>
      </p:pic>
      <p:pic>
        <p:nvPicPr>
          <p:cNvPr id="4" name="Picture 3"/>
          <p:cNvPicPr>
            <a:picLocks noChangeAspect="1"/>
          </p:cNvPicPr>
          <p:nvPr/>
        </p:nvPicPr>
        <p:blipFill>
          <a:blip r:embed="rId3"/>
          <a:stretch>
            <a:fillRect/>
          </a:stretch>
        </p:blipFill>
        <p:spPr>
          <a:xfrm>
            <a:off x="5525067" y="2280082"/>
            <a:ext cx="3375093" cy="1783728"/>
          </a:xfrm>
          <a:prstGeom prst="rect">
            <a:avLst/>
          </a:prstGeom>
          <a:ln>
            <a:solidFill>
              <a:srgbClr val="FF0000"/>
            </a:solidFill>
          </a:ln>
        </p:spPr>
      </p:pic>
    </p:spTree>
    <p:extLst>
      <p:ext uri="{BB962C8B-B14F-4D97-AF65-F5344CB8AC3E}">
        <p14:creationId xmlns:p14="http://schemas.microsoft.com/office/powerpoint/2010/main" val="40081966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LỚP NUMBER</a:t>
            </a:r>
            <a:endParaRPr lang="en-US" altLang="en-US" sz="2700" dirty="0"/>
          </a:p>
        </p:txBody>
      </p:sp>
      <p:sp>
        <p:nvSpPr>
          <p:cNvPr id="5" name="Rectangle 4"/>
          <p:cNvSpPr/>
          <p:nvPr/>
        </p:nvSpPr>
        <p:spPr>
          <a:xfrm>
            <a:off x="304800" y="1274124"/>
            <a:ext cx="8641080" cy="464871"/>
          </a:xfrm>
          <a:prstGeom prst="rect">
            <a:avLst/>
          </a:prstGeom>
        </p:spPr>
        <p:txBody>
          <a:bodyPr wrap="square">
            <a:spAutoFit/>
          </a:bodyPr>
          <a:lstStyle/>
          <a:p>
            <a:pPr algn="just">
              <a:lnSpc>
                <a:spcPct val="150000"/>
              </a:lnSpc>
            </a:pPr>
            <a:r>
              <a:rPr lang="en-US" sz="1800" b="1" dirty="0" err="1" smtClean="0">
                <a:latin typeface="Calibri" panose="020F0502020204030204" pitchFamily="34" charset="0"/>
                <a:ea typeface="Calibri" panose="020F0502020204030204" pitchFamily="34" charset="0"/>
                <a:cs typeface="Times New Roman" panose="02020603050405020304" pitchFamily="18" charset="0"/>
              </a:rPr>
              <a:t>Khai</a:t>
            </a:r>
            <a:r>
              <a:rPr lang="en-US" sz="1800" b="1" dirty="0" smtClean="0">
                <a:latin typeface="Calibri" panose="020F0502020204030204" pitchFamily="34" charset="0"/>
                <a:ea typeface="Calibri" panose="020F0502020204030204" pitchFamily="34" charset="0"/>
                <a:cs typeface="Times New Roman" panose="02020603050405020304" pitchFamily="18" charset="0"/>
              </a:rPr>
              <a:t> </a:t>
            </a:r>
            <a:r>
              <a:rPr lang="en-US" sz="1800" b="1" dirty="0" err="1" smtClean="0">
                <a:latin typeface="Calibri" panose="020F0502020204030204" pitchFamily="34" charset="0"/>
                <a:ea typeface="Calibri" panose="020F0502020204030204" pitchFamily="34" charset="0"/>
                <a:cs typeface="Times New Roman" panose="02020603050405020304" pitchFamily="18" charset="0"/>
              </a:rPr>
              <a:t>báo</a:t>
            </a:r>
            <a:endParaRPr lang="vi-VN"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a:spLocks noChangeArrowheads="1"/>
          </p:cNvSpPr>
          <p:nvPr/>
        </p:nvSpPr>
        <p:spPr bwMode="auto">
          <a:xfrm>
            <a:off x="358140" y="1977282"/>
            <a:ext cx="6707285" cy="41931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95220" numCol="1" anchor="ctr" anchorCtr="0" compatLnSpc="1">
            <a:prstTxWarp prst="textNoShape">
              <a:avLst/>
            </a:prstTxWarp>
            <a:spAutoFit/>
          </a:bodyPr>
          <a:lstStyle/>
          <a:p>
            <a:pPr lvl="0" eaLnBrk="0" fontAlgn="base" hangingPunct="0">
              <a:spcBef>
                <a:spcPct val="0"/>
              </a:spcBef>
              <a:spcAft>
                <a:spcPct val="0"/>
              </a:spcAft>
              <a:buClrTx/>
            </a:pPr>
            <a:r>
              <a:rPr lang="en-US" sz="1800" dirty="0">
                <a:solidFill>
                  <a:srgbClr val="273239"/>
                </a:solidFill>
                <a:latin typeface="Consolas" panose="020B0609020204030204" pitchFamily="49" charset="0"/>
                <a:ea typeface="Times New Roman" panose="02020603050405020304" pitchFamily="18" charset="0"/>
                <a:cs typeface="Courier New" panose="02070309020205020404" pitchFamily="49" charset="0"/>
              </a:rPr>
              <a:t>public </a:t>
            </a:r>
            <a:r>
              <a:rPr lang="en-US" sz="1800" dirty="0" err="1">
                <a:solidFill>
                  <a:srgbClr val="273239"/>
                </a:solidFill>
                <a:latin typeface="Consolas" panose="020B0609020204030204" pitchFamily="49" charset="0"/>
                <a:ea typeface="Times New Roman" panose="02020603050405020304" pitchFamily="18" charset="0"/>
                <a:cs typeface="Courier New" panose="02070309020205020404" pitchFamily="49" charset="0"/>
              </a:rPr>
              <a:t>int</a:t>
            </a:r>
            <a:r>
              <a:rPr lang="en-US" sz="1800" dirty="0">
                <a:solidFill>
                  <a:srgbClr val="273239"/>
                </a:solidFill>
                <a:latin typeface="Consolas" panose="020B0609020204030204" pitchFamily="49" charset="0"/>
                <a:ea typeface="Times New Roman" panose="02020603050405020304" pitchFamily="18" charset="0"/>
                <a:cs typeface="Courier New" panose="02070309020205020404" pitchFamily="49" charset="0"/>
              </a:rPr>
              <a:t> </a:t>
            </a:r>
            <a:r>
              <a:rPr lang="en-US" sz="1800" dirty="0" err="1" smtClean="0">
                <a:solidFill>
                  <a:srgbClr val="273239"/>
                </a:solidFill>
                <a:latin typeface="Consolas" panose="020B0609020204030204" pitchFamily="49" charset="0"/>
                <a:ea typeface="Times New Roman" panose="02020603050405020304" pitchFamily="18" charset="0"/>
                <a:cs typeface="Courier New" panose="02070309020205020404" pitchFamily="49" charset="0"/>
              </a:rPr>
              <a:t>compareTo</a:t>
            </a:r>
            <a:r>
              <a:rPr lang="en-US" sz="1800" dirty="0" smtClean="0">
                <a:solidFill>
                  <a:srgbClr val="273239"/>
                </a:solidFill>
                <a:latin typeface="Consolas" panose="020B0609020204030204" pitchFamily="49" charset="0"/>
                <a:ea typeface="Times New Roman" panose="02020603050405020304" pitchFamily="18" charset="0"/>
                <a:cs typeface="Courier New" panose="02070309020205020404" pitchFamily="49" charset="0"/>
              </a:rPr>
              <a:t>(</a:t>
            </a:r>
            <a:r>
              <a:rPr lang="en-US" sz="1800" dirty="0" err="1" smtClean="0">
                <a:solidFill>
                  <a:srgbClr val="273239"/>
                </a:solidFill>
                <a:latin typeface="Consolas" panose="020B0609020204030204" pitchFamily="49" charset="0"/>
                <a:ea typeface="Times New Roman" panose="02020603050405020304" pitchFamily="18" charset="0"/>
                <a:cs typeface="Courier New" panose="02070309020205020404" pitchFamily="49" charset="0"/>
              </a:rPr>
              <a:t>NumberSubClass</a:t>
            </a:r>
            <a:r>
              <a:rPr lang="en-US" sz="1800" dirty="0" smtClean="0">
                <a:solidFill>
                  <a:srgbClr val="273239"/>
                </a:solidFill>
                <a:latin typeface="Consolas" panose="020B0609020204030204" pitchFamily="49" charset="0"/>
                <a:ea typeface="Times New Roman" panose="02020603050405020304" pitchFamily="18" charset="0"/>
                <a:cs typeface="Courier New" panose="02070309020205020404" pitchFamily="49" charset="0"/>
              </a:rPr>
              <a:t> </a:t>
            </a:r>
            <a:r>
              <a:rPr lang="en-US" sz="1800" dirty="0" err="1">
                <a:solidFill>
                  <a:srgbClr val="273239"/>
                </a:solidFill>
                <a:latin typeface="Consolas" panose="020B0609020204030204" pitchFamily="49" charset="0"/>
                <a:ea typeface="Times New Roman" panose="02020603050405020304" pitchFamily="18" charset="0"/>
                <a:cs typeface="Courier New" panose="02070309020205020404" pitchFamily="49" charset="0"/>
              </a:rPr>
              <a:t>referenceName</a:t>
            </a:r>
            <a:r>
              <a:rPr lang="en-US" sz="1800" dirty="0">
                <a:solidFill>
                  <a:srgbClr val="273239"/>
                </a:solidFill>
                <a:latin typeface="Consolas" panose="020B0609020204030204" pitchFamily="49" charset="0"/>
                <a:ea typeface="Times New Roman" panose="02020603050405020304" pitchFamily="18" charset="0"/>
                <a:cs typeface="Courier New" panose="02070309020205020404" pitchFamily="49" charset="0"/>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325485" y="2615982"/>
            <a:ext cx="8426913" cy="1532727"/>
          </a:xfrm>
          <a:prstGeom prst="rect">
            <a:avLst/>
          </a:prstGeom>
        </p:spPr>
        <p:txBody>
          <a:bodyPr wrap="square">
            <a:spAutoFit/>
          </a:bodyPr>
          <a:lstStyle/>
          <a:p>
            <a:pPr algn="just">
              <a:lnSpc>
                <a:spcPct val="130000"/>
              </a:lnSpc>
            </a:pPr>
            <a:r>
              <a:rPr lang="vi-VN" sz="1800" dirty="0">
                <a:latin typeface="Calibri" panose="020F0502020204030204" pitchFamily="34" charset="0"/>
                <a:ea typeface="Calibri" panose="020F0502020204030204" pitchFamily="34" charset="0"/>
                <a:cs typeface="Times New Roman" panose="02020603050405020304" pitchFamily="18" charset="0"/>
              </a:rPr>
              <a:t>Dùng để so sánh đối tượng Number với tham số referenceName được chỉ </a:t>
            </a:r>
            <a:r>
              <a:rPr lang="vi-VN" sz="1800" dirty="0" smtClean="0">
                <a:latin typeface="Calibri" panose="020F0502020204030204" pitchFamily="34" charset="0"/>
                <a:ea typeface="Calibri" panose="020F0502020204030204" pitchFamily="34" charset="0"/>
                <a:cs typeface="Times New Roman" panose="02020603050405020304" pitchFamily="18" charset="0"/>
              </a:rPr>
              <a:t>định</a:t>
            </a:r>
            <a:r>
              <a:rPr lang="en-US" sz="1800" dirty="0" smtClean="0">
                <a:latin typeface="Calibri" panose="020F0502020204030204" pitchFamily="34" charset="0"/>
                <a:ea typeface="Calibri" panose="020F0502020204030204" pitchFamily="34" charset="0"/>
                <a:cs typeface="Times New Roman" panose="02020603050405020304" pitchFamily="18" charset="0"/>
              </a:rPr>
              <a:t>, </a:t>
            </a:r>
            <a:r>
              <a:rPr lang="vi-VN" sz="1800" dirty="0" smtClean="0">
                <a:latin typeface="Calibri" panose="020F0502020204030204" pitchFamily="34" charset="0"/>
                <a:ea typeface="Calibri" panose="020F0502020204030204" pitchFamily="34" charset="0"/>
                <a:cs typeface="Times New Roman" panose="02020603050405020304" pitchFamily="18" charset="0"/>
              </a:rPr>
              <a:t>trả </a:t>
            </a:r>
            <a:r>
              <a:rPr lang="vi-VN" sz="1800" dirty="0">
                <a:latin typeface="Calibri" panose="020F0502020204030204" pitchFamily="34" charset="0"/>
                <a:ea typeface="Calibri" panose="020F0502020204030204" pitchFamily="34" charset="0"/>
                <a:cs typeface="Times New Roman" panose="02020603050405020304" pitchFamily="18" charset="0"/>
              </a:rPr>
              <a:t>về</a:t>
            </a:r>
          </a:p>
          <a:p>
            <a:pPr algn="just">
              <a:lnSpc>
                <a:spcPct val="130000"/>
              </a:lnSpc>
            </a:pPr>
            <a:r>
              <a:rPr lang="vi-VN" sz="1800" dirty="0">
                <a:latin typeface="Calibri" panose="020F0502020204030204" pitchFamily="34" charset="0"/>
                <a:ea typeface="Calibri" panose="020F0502020204030204" pitchFamily="34" charset="0"/>
                <a:cs typeface="Times New Roman" panose="02020603050405020304" pitchFamily="18" charset="0"/>
              </a:rPr>
              <a:t>+ 0 nếu Number bằng với tham số referenceName</a:t>
            </a:r>
          </a:p>
          <a:p>
            <a:pPr algn="just">
              <a:lnSpc>
                <a:spcPct val="130000"/>
              </a:lnSpc>
            </a:pPr>
            <a:r>
              <a:rPr lang="vi-VN" sz="1800" dirty="0">
                <a:latin typeface="Calibri" panose="020F0502020204030204" pitchFamily="34" charset="0"/>
                <a:ea typeface="Calibri" panose="020F0502020204030204" pitchFamily="34" charset="0"/>
                <a:cs typeface="Times New Roman" panose="02020603050405020304" pitchFamily="18" charset="0"/>
              </a:rPr>
              <a:t>+ 1 nếu Number nhỏ hơn tham số referenceName</a:t>
            </a:r>
          </a:p>
          <a:p>
            <a:pPr algn="just">
              <a:lnSpc>
                <a:spcPct val="130000"/>
              </a:lnSpc>
            </a:pPr>
            <a:r>
              <a:rPr lang="vi-VN" sz="1800" dirty="0">
                <a:latin typeface="Calibri" panose="020F0502020204030204" pitchFamily="34" charset="0"/>
                <a:ea typeface="Calibri" panose="020F0502020204030204" pitchFamily="34" charset="0"/>
                <a:cs typeface="Times New Roman" panose="02020603050405020304" pitchFamily="18" charset="0"/>
              </a:rPr>
              <a:t>+ -1 nếu Number lớn hơn tham số referenceName</a:t>
            </a:r>
          </a:p>
        </p:txBody>
      </p:sp>
    </p:spTree>
    <p:extLst>
      <p:ext uri="{BB962C8B-B14F-4D97-AF65-F5344CB8AC3E}">
        <p14:creationId xmlns:p14="http://schemas.microsoft.com/office/powerpoint/2010/main" val="23150016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LỚP NUMBER</a:t>
            </a:r>
            <a:endParaRPr lang="en-US" altLang="en-US" sz="2700" dirty="0"/>
          </a:p>
        </p:txBody>
      </p:sp>
      <p:pic>
        <p:nvPicPr>
          <p:cNvPr id="2" name="Picture 1"/>
          <p:cNvPicPr>
            <a:picLocks noChangeAspect="1"/>
          </p:cNvPicPr>
          <p:nvPr/>
        </p:nvPicPr>
        <p:blipFill>
          <a:blip r:embed="rId2"/>
          <a:stretch>
            <a:fillRect/>
          </a:stretch>
        </p:blipFill>
        <p:spPr>
          <a:xfrm>
            <a:off x="73841" y="1600200"/>
            <a:ext cx="5522491" cy="3101340"/>
          </a:xfrm>
          <a:prstGeom prst="rect">
            <a:avLst/>
          </a:prstGeom>
          <a:ln>
            <a:solidFill>
              <a:srgbClr val="FF0000"/>
            </a:solidFill>
          </a:ln>
        </p:spPr>
      </p:pic>
      <p:pic>
        <p:nvPicPr>
          <p:cNvPr id="3" name="Picture 2"/>
          <p:cNvPicPr>
            <a:picLocks noChangeAspect="1"/>
          </p:cNvPicPr>
          <p:nvPr/>
        </p:nvPicPr>
        <p:blipFill>
          <a:blip r:embed="rId3"/>
          <a:stretch>
            <a:fillRect/>
          </a:stretch>
        </p:blipFill>
        <p:spPr>
          <a:xfrm>
            <a:off x="6865545" y="2040107"/>
            <a:ext cx="1066949" cy="2114845"/>
          </a:xfrm>
          <a:prstGeom prst="rect">
            <a:avLst/>
          </a:prstGeom>
          <a:ln>
            <a:solidFill>
              <a:srgbClr val="FF0000"/>
            </a:solidFill>
          </a:ln>
        </p:spPr>
      </p:pic>
    </p:spTree>
    <p:extLst>
      <p:ext uri="{BB962C8B-B14F-4D97-AF65-F5344CB8AC3E}">
        <p14:creationId xmlns:p14="http://schemas.microsoft.com/office/powerpoint/2010/main" val="36139699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LỚP NUMBER</a:t>
            </a:r>
            <a:endParaRPr lang="en-US" altLang="en-US" sz="2700" dirty="0"/>
          </a:p>
        </p:txBody>
      </p:sp>
      <p:sp>
        <p:nvSpPr>
          <p:cNvPr id="5" name="Rectangle 4"/>
          <p:cNvSpPr/>
          <p:nvPr/>
        </p:nvSpPr>
        <p:spPr>
          <a:xfrm>
            <a:off x="304800" y="1274124"/>
            <a:ext cx="8641080" cy="464871"/>
          </a:xfrm>
          <a:prstGeom prst="rect">
            <a:avLst/>
          </a:prstGeom>
        </p:spPr>
        <p:txBody>
          <a:bodyPr wrap="square">
            <a:spAutoFit/>
          </a:bodyPr>
          <a:lstStyle/>
          <a:p>
            <a:pPr algn="just">
              <a:lnSpc>
                <a:spcPct val="150000"/>
              </a:lnSpc>
            </a:pPr>
            <a:r>
              <a:rPr lang="en-US" sz="1800" b="1" dirty="0" err="1" smtClean="0">
                <a:latin typeface="Calibri" panose="020F0502020204030204" pitchFamily="34" charset="0"/>
                <a:ea typeface="Calibri" panose="020F0502020204030204" pitchFamily="34" charset="0"/>
                <a:cs typeface="Times New Roman" panose="02020603050405020304" pitchFamily="18" charset="0"/>
              </a:rPr>
              <a:t>Khai</a:t>
            </a:r>
            <a:r>
              <a:rPr lang="en-US" sz="1800" b="1" dirty="0" smtClean="0">
                <a:latin typeface="Calibri" panose="020F0502020204030204" pitchFamily="34" charset="0"/>
                <a:ea typeface="Calibri" panose="020F0502020204030204" pitchFamily="34" charset="0"/>
                <a:cs typeface="Times New Roman" panose="02020603050405020304" pitchFamily="18" charset="0"/>
              </a:rPr>
              <a:t> </a:t>
            </a:r>
            <a:r>
              <a:rPr lang="en-US" sz="1800" b="1" dirty="0" err="1" smtClean="0">
                <a:latin typeface="Calibri" panose="020F0502020204030204" pitchFamily="34" charset="0"/>
                <a:ea typeface="Calibri" panose="020F0502020204030204" pitchFamily="34" charset="0"/>
                <a:cs typeface="Times New Roman" panose="02020603050405020304" pitchFamily="18" charset="0"/>
              </a:rPr>
              <a:t>báo</a:t>
            </a:r>
            <a:endParaRPr lang="vi-VN"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a:spLocks noChangeArrowheads="1"/>
          </p:cNvSpPr>
          <p:nvPr/>
        </p:nvSpPr>
        <p:spPr bwMode="auto">
          <a:xfrm>
            <a:off x="358140" y="1977282"/>
            <a:ext cx="4363695" cy="41931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95220" numCol="1" anchor="ctr" anchorCtr="0" compatLnSpc="1">
            <a:prstTxWarp prst="textNoShape">
              <a:avLst/>
            </a:prstTxWarp>
            <a:spAutoFit/>
          </a:bodyPr>
          <a:lstStyle/>
          <a:p>
            <a:pPr lvl="0" eaLnBrk="0" fontAlgn="base" hangingPunct="0">
              <a:spcBef>
                <a:spcPct val="0"/>
              </a:spcBef>
              <a:spcAft>
                <a:spcPct val="0"/>
              </a:spcAft>
              <a:buClrTx/>
            </a:pPr>
            <a:r>
              <a:rPr lang="en-US" sz="1800" dirty="0">
                <a:solidFill>
                  <a:srgbClr val="273239"/>
                </a:solidFill>
                <a:latin typeface="Consolas" panose="020B0609020204030204" pitchFamily="49" charset="0"/>
                <a:ea typeface="Times New Roman" panose="02020603050405020304" pitchFamily="18" charset="0"/>
                <a:cs typeface="Courier New" panose="02070309020205020404" pitchFamily="49" charset="0"/>
              </a:rPr>
              <a:t>public </a:t>
            </a:r>
            <a:r>
              <a:rPr lang="en-US" sz="1800" dirty="0" err="1">
                <a:solidFill>
                  <a:srgbClr val="273239"/>
                </a:solidFill>
                <a:latin typeface="Consolas" panose="020B0609020204030204" pitchFamily="49" charset="0"/>
                <a:ea typeface="Times New Roman" panose="02020603050405020304" pitchFamily="18" charset="0"/>
                <a:cs typeface="Courier New" panose="02070309020205020404" pitchFamily="49" charset="0"/>
              </a:rPr>
              <a:t>boolean</a:t>
            </a:r>
            <a:r>
              <a:rPr lang="en-US" sz="1800" dirty="0">
                <a:solidFill>
                  <a:srgbClr val="273239"/>
                </a:solidFill>
                <a:latin typeface="Consolas" panose="020B0609020204030204" pitchFamily="49" charset="0"/>
                <a:ea typeface="Times New Roman" panose="02020603050405020304" pitchFamily="18" charset="0"/>
                <a:cs typeface="Courier New" panose="02070309020205020404" pitchFamily="49" charset="0"/>
              </a:rPr>
              <a:t> equals(Object </a:t>
            </a:r>
            <a:r>
              <a:rPr lang="en-US" sz="1800" dirty="0" err="1">
                <a:solidFill>
                  <a:srgbClr val="273239"/>
                </a:solidFill>
                <a:latin typeface="Consolas" panose="020B0609020204030204" pitchFamily="49" charset="0"/>
                <a:ea typeface="Times New Roman" panose="02020603050405020304" pitchFamily="18" charset="0"/>
                <a:cs typeface="Courier New" panose="02070309020205020404" pitchFamily="49" charset="0"/>
              </a:rPr>
              <a:t>obj</a:t>
            </a:r>
            <a:r>
              <a:rPr lang="en-US" sz="1800" dirty="0">
                <a:solidFill>
                  <a:srgbClr val="273239"/>
                </a:solidFill>
                <a:latin typeface="Consolas" panose="020B0609020204030204" pitchFamily="49" charset="0"/>
                <a:ea typeface="Times New Roman" panose="02020603050405020304" pitchFamily="18" charset="0"/>
                <a:cs typeface="Courier New" panose="02070309020205020404" pitchFamily="49" charset="0"/>
              </a:rPr>
              <a: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325485" y="2615982"/>
            <a:ext cx="8426913" cy="423321"/>
          </a:xfrm>
          <a:prstGeom prst="rect">
            <a:avLst/>
          </a:prstGeom>
        </p:spPr>
        <p:txBody>
          <a:bodyPr wrap="square">
            <a:spAutoFit/>
          </a:bodyPr>
          <a:lstStyle/>
          <a:p>
            <a:pPr algn="just">
              <a:lnSpc>
                <a:spcPct val="130000"/>
              </a:lnSpc>
            </a:pPr>
            <a:r>
              <a:rPr lang="vi-VN" sz="1800" dirty="0">
                <a:latin typeface="Calibri" panose="020F0502020204030204" pitchFamily="34" charset="0"/>
                <a:ea typeface="Calibri" panose="020F0502020204030204" pitchFamily="34" charset="0"/>
                <a:cs typeface="Times New Roman" panose="02020603050405020304" pitchFamily="18" charset="0"/>
              </a:rPr>
              <a:t>Dùng để </a:t>
            </a:r>
            <a:r>
              <a:rPr lang="en-US" sz="1800" dirty="0" smtClean="0">
                <a:latin typeface="Calibri" panose="020F0502020204030204" pitchFamily="34" charset="0"/>
                <a:ea typeface="Calibri" panose="020F0502020204030204" pitchFamily="34" charset="0"/>
                <a:cs typeface="Times New Roman" panose="02020603050405020304" pitchFamily="18" charset="0"/>
              </a:rPr>
              <a:t>x</a:t>
            </a:r>
            <a:r>
              <a:rPr lang="vi-VN" sz="1800" dirty="0" smtClean="0">
                <a:latin typeface="Calibri" panose="020F0502020204030204" pitchFamily="34" charset="0"/>
                <a:ea typeface="Calibri" panose="020F0502020204030204" pitchFamily="34" charset="0"/>
                <a:cs typeface="Times New Roman" panose="02020603050405020304" pitchFamily="18" charset="0"/>
              </a:rPr>
              <a:t>ác </a:t>
            </a:r>
            <a:r>
              <a:rPr lang="vi-VN" sz="1800" dirty="0">
                <a:latin typeface="Calibri" panose="020F0502020204030204" pitchFamily="34" charset="0"/>
                <a:ea typeface="Calibri" panose="020F0502020204030204" pitchFamily="34" charset="0"/>
                <a:cs typeface="Times New Roman" panose="02020603050405020304" pitchFamily="18" charset="0"/>
              </a:rPr>
              <a:t>định xem đối tượng Number có bằng tham số hay không.</a:t>
            </a:r>
          </a:p>
        </p:txBody>
      </p:sp>
    </p:spTree>
    <p:extLst>
      <p:ext uri="{BB962C8B-B14F-4D97-AF65-F5344CB8AC3E}">
        <p14:creationId xmlns:p14="http://schemas.microsoft.com/office/powerpoint/2010/main" val="3068227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LỚP NUMBER</a:t>
            </a:r>
            <a:endParaRPr lang="en-US" altLang="en-US" sz="2700" dirty="0"/>
          </a:p>
        </p:txBody>
      </p:sp>
      <p:pic>
        <p:nvPicPr>
          <p:cNvPr id="2" name="Picture 1"/>
          <p:cNvPicPr>
            <a:picLocks noChangeAspect="1"/>
          </p:cNvPicPr>
          <p:nvPr/>
        </p:nvPicPr>
        <p:blipFill>
          <a:blip r:embed="rId2"/>
          <a:stretch>
            <a:fillRect/>
          </a:stretch>
        </p:blipFill>
        <p:spPr>
          <a:xfrm>
            <a:off x="100451" y="1287780"/>
            <a:ext cx="4318388" cy="3794760"/>
          </a:xfrm>
          <a:prstGeom prst="rect">
            <a:avLst/>
          </a:prstGeom>
          <a:ln>
            <a:solidFill>
              <a:srgbClr val="FF0000"/>
            </a:solidFill>
          </a:ln>
        </p:spPr>
      </p:pic>
      <p:pic>
        <p:nvPicPr>
          <p:cNvPr id="3" name="Picture 2"/>
          <p:cNvPicPr>
            <a:picLocks noChangeAspect="1"/>
          </p:cNvPicPr>
          <p:nvPr/>
        </p:nvPicPr>
        <p:blipFill>
          <a:blip r:embed="rId3"/>
          <a:stretch>
            <a:fillRect/>
          </a:stretch>
        </p:blipFill>
        <p:spPr>
          <a:xfrm>
            <a:off x="6438825" y="1954381"/>
            <a:ext cx="1066949" cy="2133898"/>
          </a:xfrm>
          <a:prstGeom prst="rect">
            <a:avLst/>
          </a:prstGeom>
          <a:ln>
            <a:solidFill>
              <a:srgbClr val="FF0000"/>
            </a:solidFill>
          </a:ln>
        </p:spPr>
      </p:pic>
    </p:spTree>
    <p:extLst>
      <p:ext uri="{BB962C8B-B14F-4D97-AF65-F5344CB8AC3E}">
        <p14:creationId xmlns:p14="http://schemas.microsoft.com/office/powerpoint/2010/main" val="13959278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smtClean="0"/>
              <a:t>MẢNG </a:t>
            </a:r>
            <a:r>
              <a:rPr lang="en-US" altLang="en-US" sz="2700" dirty="0" err="1" smtClean="0"/>
              <a:t>MỘT</a:t>
            </a:r>
            <a:r>
              <a:rPr lang="en-US" altLang="en-US" sz="2700" dirty="0" smtClean="0"/>
              <a:t> </a:t>
            </a:r>
            <a:r>
              <a:rPr lang="en-US" altLang="en-US" sz="2700" dirty="0" err="1" smtClean="0"/>
              <a:t>CHIỀU</a:t>
            </a:r>
            <a:endParaRPr lang="en-US" altLang="en-US" sz="2700" dirty="0"/>
          </a:p>
        </p:txBody>
      </p:sp>
      <p:sp>
        <p:nvSpPr>
          <p:cNvPr id="4" name="Rectangle 3"/>
          <p:cNvSpPr/>
          <p:nvPr/>
        </p:nvSpPr>
        <p:spPr>
          <a:xfrm>
            <a:off x="320040" y="1319868"/>
            <a:ext cx="8473440" cy="1754326"/>
          </a:xfrm>
          <a:prstGeom prst="rect">
            <a:avLst/>
          </a:prstGeom>
        </p:spPr>
        <p:txBody>
          <a:bodyPr wrap="square">
            <a:spAutoFit/>
          </a:bodyPr>
          <a:lstStyle/>
          <a:p>
            <a:pPr>
              <a:lnSpc>
                <a:spcPct val="150000"/>
              </a:lnSpc>
            </a:pPr>
            <a:r>
              <a:rPr lang="en-US" sz="1800" b="1" dirty="0" err="1" smtClean="0"/>
              <a:t>Mảng</a:t>
            </a:r>
            <a:r>
              <a:rPr lang="en-US" sz="1800" b="1" dirty="0" smtClean="0"/>
              <a:t> </a:t>
            </a:r>
            <a:r>
              <a:rPr lang="en-US" sz="1800" b="1" dirty="0" err="1" smtClean="0"/>
              <a:t>một</a:t>
            </a:r>
            <a:r>
              <a:rPr lang="en-US" sz="1800" b="1" dirty="0" smtClean="0"/>
              <a:t> </a:t>
            </a:r>
            <a:r>
              <a:rPr lang="en-US" sz="1800" b="1" dirty="0" err="1" smtClean="0"/>
              <a:t>chiều</a:t>
            </a:r>
            <a:r>
              <a:rPr lang="en-US" sz="1800" b="1" dirty="0" smtClean="0"/>
              <a:t> </a:t>
            </a:r>
            <a:r>
              <a:rPr lang="vi-VN" sz="1800" b="1" dirty="0" smtClean="0"/>
              <a:t>là </a:t>
            </a:r>
            <a:r>
              <a:rPr lang="vi-VN" sz="1800" b="1" dirty="0"/>
              <a:t>gì?</a:t>
            </a:r>
          </a:p>
          <a:p>
            <a:pPr>
              <a:lnSpc>
                <a:spcPct val="150000"/>
              </a:lnSpc>
            </a:pPr>
            <a:r>
              <a:rPr lang="en-US" sz="1800" dirty="0" smtClean="0"/>
              <a:t>- M</a:t>
            </a:r>
            <a:r>
              <a:rPr lang="vi-VN" sz="1800" dirty="0" smtClean="0"/>
              <a:t>ảng được </a:t>
            </a:r>
            <a:r>
              <a:rPr lang="vi-VN" sz="1800" dirty="0"/>
              <a:t>sử dụng để lưu trữ nhiều giá trị trong một biến duy </a:t>
            </a:r>
            <a:r>
              <a:rPr lang="vi-VN" sz="1800" dirty="0" smtClean="0"/>
              <a:t>nhất</a:t>
            </a:r>
            <a:endParaRPr lang="en-US" sz="1800" dirty="0" smtClean="0"/>
          </a:p>
          <a:p>
            <a:pPr>
              <a:lnSpc>
                <a:spcPct val="150000"/>
              </a:lnSpc>
            </a:pPr>
            <a:r>
              <a:rPr lang="en-US" sz="1800" dirty="0" smtClean="0"/>
              <a:t>- M</a:t>
            </a:r>
            <a:r>
              <a:rPr lang="vi-VN" sz="1800" dirty="0" smtClean="0"/>
              <a:t>ảng </a:t>
            </a:r>
            <a:r>
              <a:rPr lang="vi-VN" sz="1800" dirty="0"/>
              <a:t>là một tập hợp các phần tử được lưu trữ như dạng danh sách. </a:t>
            </a:r>
            <a:endParaRPr lang="en-US" sz="1800" dirty="0" smtClean="0"/>
          </a:p>
          <a:p>
            <a:pPr>
              <a:lnSpc>
                <a:spcPct val="150000"/>
              </a:lnSpc>
            </a:pPr>
            <a:r>
              <a:rPr lang="en-US" sz="1800" dirty="0" smtClean="0"/>
              <a:t>- </a:t>
            </a:r>
            <a:r>
              <a:rPr lang="vi-VN" sz="1800" dirty="0" smtClean="0"/>
              <a:t>Các </a:t>
            </a:r>
            <a:r>
              <a:rPr lang="vi-VN" sz="1800" dirty="0"/>
              <a:t>phần tử trong một mảng có cùng một kiểu dữ </a:t>
            </a:r>
            <a:r>
              <a:rPr lang="vi-VN" sz="1800" dirty="0" smtClean="0"/>
              <a:t>liệu</a:t>
            </a:r>
            <a:endParaRPr lang="vi-VN" sz="1800" i="1" dirty="0">
              <a:solidFill>
                <a:srgbClr val="FF0000"/>
              </a:solidFill>
            </a:endParaRPr>
          </a:p>
        </p:txBody>
      </p:sp>
      <p:pic>
        <p:nvPicPr>
          <p:cNvPr id="5" name="Picture 4"/>
          <p:cNvPicPr/>
          <p:nvPr/>
        </p:nvPicPr>
        <p:blipFill rotWithShape="1">
          <a:blip r:embed="rId2"/>
          <a:srcRect b="15150"/>
          <a:stretch/>
        </p:blipFill>
        <p:spPr>
          <a:xfrm>
            <a:off x="2580322" y="3275647"/>
            <a:ext cx="4049078" cy="1639253"/>
          </a:xfrm>
          <a:prstGeom prst="rect">
            <a:avLst/>
          </a:prstGeom>
        </p:spPr>
      </p:pic>
    </p:spTree>
    <p:extLst>
      <p:ext uri="{BB962C8B-B14F-4D97-AF65-F5344CB8AC3E}">
        <p14:creationId xmlns:p14="http://schemas.microsoft.com/office/powerpoint/2010/main" val="27574971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LỚP NUMBER</a:t>
            </a:r>
            <a:endParaRPr lang="en-US" altLang="en-US" sz="2700" dirty="0"/>
          </a:p>
        </p:txBody>
      </p:sp>
      <p:sp>
        <p:nvSpPr>
          <p:cNvPr id="5" name="Rectangle 4"/>
          <p:cNvSpPr/>
          <p:nvPr/>
        </p:nvSpPr>
        <p:spPr>
          <a:xfrm>
            <a:off x="304800" y="1274124"/>
            <a:ext cx="8641080" cy="464871"/>
          </a:xfrm>
          <a:prstGeom prst="rect">
            <a:avLst/>
          </a:prstGeom>
        </p:spPr>
        <p:txBody>
          <a:bodyPr wrap="square">
            <a:spAutoFit/>
          </a:bodyPr>
          <a:lstStyle/>
          <a:p>
            <a:pPr algn="just">
              <a:lnSpc>
                <a:spcPct val="150000"/>
              </a:lnSpc>
            </a:pPr>
            <a:r>
              <a:rPr lang="en-US" sz="1800" b="1" dirty="0" err="1" smtClean="0">
                <a:latin typeface="Calibri" panose="020F0502020204030204" pitchFamily="34" charset="0"/>
                <a:ea typeface="Calibri" panose="020F0502020204030204" pitchFamily="34" charset="0"/>
                <a:cs typeface="Times New Roman" panose="02020603050405020304" pitchFamily="18" charset="0"/>
              </a:rPr>
              <a:t>Khai</a:t>
            </a:r>
            <a:r>
              <a:rPr lang="en-US" sz="1800" b="1" dirty="0" smtClean="0">
                <a:latin typeface="Calibri" panose="020F0502020204030204" pitchFamily="34" charset="0"/>
                <a:ea typeface="Calibri" panose="020F0502020204030204" pitchFamily="34" charset="0"/>
                <a:cs typeface="Times New Roman" panose="02020603050405020304" pitchFamily="18" charset="0"/>
              </a:rPr>
              <a:t> </a:t>
            </a:r>
            <a:r>
              <a:rPr lang="en-US" sz="1800" b="1" dirty="0" err="1" smtClean="0">
                <a:latin typeface="Calibri" panose="020F0502020204030204" pitchFamily="34" charset="0"/>
                <a:ea typeface="Calibri" panose="020F0502020204030204" pitchFamily="34" charset="0"/>
                <a:cs typeface="Times New Roman" panose="02020603050405020304" pitchFamily="18" charset="0"/>
              </a:rPr>
              <a:t>báo</a:t>
            </a:r>
            <a:endParaRPr lang="vi-VN"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a:spLocks noChangeArrowheads="1"/>
          </p:cNvSpPr>
          <p:nvPr/>
        </p:nvSpPr>
        <p:spPr bwMode="auto">
          <a:xfrm>
            <a:off x="358140" y="1977282"/>
            <a:ext cx="3857146" cy="41931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95220" numCol="1" anchor="ctr" anchorCtr="0" compatLnSpc="1">
            <a:prstTxWarp prst="textNoShape">
              <a:avLst/>
            </a:prstTxWarp>
            <a:spAutoFit/>
          </a:bodyPr>
          <a:lstStyle/>
          <a:p>
            <a:pPr lvl="0" eaLnBrk="0" fontAlgn="base" hangingPunct="0">
              <a:spcBef>
                <a:spcPct val="0"/>
              </a:spcBef>
              <a:spcAft>
                <a:spcPct val="0"/>
              </a:spcAft>
              <a:buClrTx/>
            </a:pPr>
            <a:r>
              <a:rPr lang="en-US" sz="1800" dirty="0">
                <a:solidFill>
                  <a:srgbClr val="273239"/>
                </a:solidFill>
                <a:latin typeface="Consolas" panose="020B0609020204030204" pitchFamily="49" charset="0"/>
                <a:ea typeface="Times New Roman" panose="02020603050405020304" pitchFamily="18" charset="0"/>
                <a:cs typeface="Courier New" panose="02070309020205020404" pitchFamily="49" charset="0"/>
              </a:rPr>
              <a:t>static </a:t>
            </a:r>
            <a:r>
              <a:rPr lang="en-US" sz="1800" dirty="0" err="1">
                <a:solidFill>
                  <a:srgbClr val="273239"/>
                </a:solidFill>
                <a:latin typeface="Consolas" panose="020B0609020204030204" pitchFamily="49" charset="0"/>
                <a:ea typeface="Times New Roman" panose="02020603050405020304" pitchFamily="18" charset="0"/>
                <a:cs typeface="Courier New" panose="02070309020205020404" pitchFamily="49" charset="0"/>
              </a:rPr>
              <a:t>int</a:t>
            </a:r>
            <a:r>
              <a:rPr lang="en-US" sz="1800" dirty="0">
                <a:solidFill>
                  <a:srgbClr val="273239"/>
                </a:solidFill>
                <a:latin typeface="Consolas" panose="020B0609020204030204" pitchFamily="49" charset="0"/>
                <a:ea typeface="Times New Roman" panose="02020603050405020304" pitchFamily="18" charset="0"/>
                <a:cs typeface="Courier New" panose="02070309020205020404" pitchFamily="49" charset="0"/>
              </a:rPr>
              <a:t> </a:t>
            </a:r>
            <a:r>
              <a:rPr lang="en-US" sz="1800" dirty="0" err="1">
                <a:solidFill>
                  <a:srgbClr val="273239"/>
                </a:solidFill>
                <a:latin typeface="Consolas" panose="020B0609020204030204" pitchFamily="49" charset="0"/>
                <a:ea typeface="Times New Roman" panose="02020603050405020304" pitchFamily="18" charset="0"/>
                <a:cs typeface="Courier New" panose="02070309020205020404" pitchFamily="49" charset="0"/>
              </a:rPr>
              <a:t>parseInt</a:t>
            </a:r>
            <a:r>
              <a:rPr lang="en-US" sz="1800" dirty="0">
                <a:solidFill>
                  <a:srgbClr val="273239"/>
                </a:solidFill>
                <a:latin typeface="Consolas" panose="020B0609020204030204" pitchFamily="49" charset="0"/>
                <a:ea typeface="Times New Roman" panose="02020603050405020304" pitchFamily="18" charset="0"/>
                <a:cs typeface="Courier New" panose="02070309020205020404" pitchFamily="49" charset="0"/>
              </a:rPr>
              <a:t>(String </a:t>
            </a:r>
            <a:r>
              <a:rPr lang="en-US" sz="1800" dirty="0" smtClean="0">
                <a:solidFill>
                  <a:srgbClr val="273239"/>
                </a:solidFill>
                <a:latin typeface="Consolas" panose="020B0609020204030204" pitchFamily="49" charset="0"/>
                <a:ea typeface="Times New Roman" panose="02020603050405020304" pitchFamily="18" charset="0"/>
                <a:cs typeface="Courier New" panose="02070309020205020404" pitchFamily="49" charset="0"/>
              </a:rPr>
              <a:t>s)</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325485" y="2615982"/>
            <a:ext cx="8426913" cy="423321"/>
          </a:xfrm>
          <a:prstGeom prst="rect">
            <a:avLst/>
          </a:prstGeom>
        </p:spPr>
        <p:txBody>
          <a:bodyPr wrap="square">
            <a:spAutoFit/>
          </a:bodyPr>
          <a:lstStyle/>
          <a:p>
            <a:pPr algn="just">
              <a:lnSpc>
                <a:spcPct val="130000"/>
              </a:lnSpc>
            </a:pPr>
            <a:r>
              <a:rPr lang="vi-VN" sz="1800" dirty="0">
                <a:latin typeface="Calibri" panose="020F0502020204030204" pitchFamily="34" charset="0"/>
                <a:ea typeface="Calibri" panose="020F0502020204030204" pitchFamily="34" charset="0"/>
                <a:cs typeface="Times New Roman" panose="02020603050405020304" pitchFamily="18" charset="0"/>
              </a:rPr>
              <a:t>Dùng để </a:t>
            </a:r>
            <a:r>
              <a:rPr lang="en-US" sz="1800" dirty="0" smtClean="0">
                <a:latin typeface="Calibri" panose="020F0502020204030204" pitchFamily="34" charset="0"/>
                <a:ea typeface="Calibri" panose="020F0502020204030204" pitchFamily="34" charset="0"/>
                <a:cs typeface="Times New Roman" panose="02020603050405020304" pitchFamily="18" charset="0"/>
              </a:rPr>
              <a:t>c</a:t>
            </a:r>
            <a:r>
              <a:rPr lang="vi-VN" sz="1800" dirty="0" smtClean="0">
                <a:latin typeface="Calibri" panose="020F0502020204030204" pitchFamily="34" charset="0"/>
                <a:ea typeface="Calibri" panose="020F0502020204030204" pitchFamily="34" charset="0"/>
                <a:cs typeface="Times New Roman" panose="02020603050405020304" pitchFamily="18" charset="0"/>
              </a:rPr>
              <a:t>huyển </a:t>
            </a:r>
            <a:r>
              <a:rPr lang="vi-VN" sz="1800" dirty="0">
                <a:latin typeface="Calibri" panose="020F0502020204030204" pitchFamily="34" charset="0"/>
                <a:ea typeface="Calibri" panose="020F0502020204030204" pitchFamily="34" charset="0"/>
                <a:cs typeface="Times New Roman" panose="02020603050405020304" pitchFamily="18" charset="0"/>
              </a:rPr>
              <a:t>một xâu thành một số ở dạng cơ số 10</a:t>
            </a:r>
          </a:p>
        </p:txBody>
      </p:sp>
    </p:spTree>
    <p:extLst>
      <p:ext uri="{BB962C8B-B14F-4D97-AF65-F5344CB8AC3E}">
        <p14:creationId xmlns:p14="http://schemas.microsoft.com/office/powerpoint/2010/main" val="39891181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LỚP NUMBER</a:t>
            </a:r>
            <a:endParaRPr lang="en-US" altLang="en-US" sz="2700" dirty="0"/>
          </a:p>
        </p:txBody>
      </p:sp>
      <p:pic>
        <p:nvPicPr>
          <p:cNvPr id="3" name="Picture 2"/>
          <p:cNvPicPr>
            <a:picLocks noChangeAspect="1"/>
          </p:cNvPicPr>
          <p:nvPr/>
        </p:nvPicPr>
        <p:blipFill>
          <a:blip r:embed="rId2"/>
          <a:stretch>
            <a:fillRect/>
          </a:stretch>
        </p:blipFill>
        <p:spPr>
          <a:xfrm>
            <a:off x="151008" y="1325880"/>
            <a:ext cx="4189223" cy="3726570"/>
          </a:xfrm>
          <a:prstGeom prst="rect">
            <a:avLst/>
          </a:prstGeom>
          <a:ln>
            <a:solidFill>
              <a:srgbClr val="FF0000"/>
            </a:solidFill>
          </a:ln>
        </p:spPr>
      </p:pic>
      <p:pic>
        <p:nvPicPr>
          <p:cNvPr id="4" name="Picture 3"/>
          <p:cNvPicPr>
            <a:picLocks noChangeAspect="1"/>
          </p:cNvPicPr>
          <p:nvPr/>
        </p:nvPicPr>
        <p:blipFill>
          <a:blip r:embed="rId3"/>
          <a:stretch>
            <a:fillRect/>
          </a:stretch>
        </p:blipFill>
        <p:spPr>
          <a:xfrm>
            <a:off x="4526640" y="1985668"/>
            <a:ext cx="4457340" cy="2396257"/>
          </a:xfrm>
          <a:prstGeom prst="rect">
            <a:avLst/>
          </a:prstGeom>
          <a:ln>
            <a:solidFill>
              <a:srgbClr val="FF0000"/>
            </a:solidFill>
          </a:ln>
        </p:spPr>
      </p:pic>
    </p:spTree>
    <p:extLst>
      <p:ext uri="{BB962C8B-B14F-4D97-AF65-F5344CB8AC3E}">
        <p14:creationId xmlns:p14="http://schemas.microsoft.com/office/powerpoint/2010/main" val="22413598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LỚP NUMBER</a:t>
            </a:r>
            <a:endParaRPr lang="en-US" altLang="en-US" sz="2700" dirty="0"/>
          </a:p>
        </p:txBody>
      </p:sp>
      <p:sp>
        <p:nvSpPr>
          <p:cNvPr id="5" name="Rectangle 4"/>
          <p:cNvSpPr/>
          <p:nvPr/>
        </p:nvSpPr>
        <p:spPr>
          <a:xfrm>
            <a:off x="304800" y="1274124"/>
            <a:ext cx="8641080" cy="464871"/>
          </a:xfrm>
          <a:prstGeom prst="rect">
            <a:avLst/>
          </a:prstGeom>
        </p:spPr>
        <p:txBody>
          <a:bodyPr wrap="square">
            <a:spAutoFit/>
          </a:bodyPr>
          <a:lstStyle/>
          <a:p>
            <a:pPr algn="just">
              <a:lnSpc>
                <a:spcPct val="150000"/>
              </a:lnSpc>
            </a:pPr>
            <a:r>
              <a:rPr lang="en-US" sz="1800" b="1" dirty="0" err="1" smtClean="0">
                <a:latin typeface="Calibri" panose="020F0502020204030204" pitchFamily="34" charset="0"/>
                <a:ea typeface="Calibri" panose="020F0502020204030204" pitchFamily="34" charset="0"/>
                <a:cs typeface="Times New Roman" panose="02020603050405020304" pitchFamily="18" charset="0"/>
              </a:rPr>
              <a:t>Khai</a:t>
            </a:r>
            <a:r>
              <a:rPr lang="en-US" sz="1800" b="1" dirty="0" smtClean="0">
                <a:latin typeface="Calibri" panose="020F0502020204030204" pitchFamily="34" charset="0"/>
                <a:ea typeface="Calibri" panose="020F0502020204030204" pitchFamily="34" charset="0"/>
                <a:cs typeface="Times New Roman" panose="02020603050405020304" pitchFamily="18" charset="0"/>
              </a:rPr>
              <a:t> </a:t>
            </a:r>
            <a:r>
              <a:rPr lang="en-US" sz="1800" b="1" dirty="0" err="1" smtClean="0">
                <a:latin typeface="Calibri" panose="020F0502020204030204" pitchFamily="34" charset="0"/>
                <a:ea typeface="Calibri" panose="020F0502020204030204" pitchFamily="34" charset="0"/>
                <a:cs typeface="Times New Roman" panose="02020603050405020304" pitchFamily="18" charset="0"/>
              </a:rPr>
              <a:t>báo</a:t>
            </a:r>
            <a:endParaRPr lang="vi-VN"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a:spLocks noChangeArrowheads="1"/>
          </p:cNvSpPr>
          <p:nvPr/>
        </p:nvSpPr>
        <p:spPr bwMode="auto">
          <a:xfrm>
            <a:off x="358140" y="1838783"/>
            <a:ext cx="2970685" cy="69631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95220" numCol="1" anchor="ctr" anchorCtr="0" compatLnSpc="1">
            <a:prstTxWarp prst="textNoShape">
              <a:avLst/>
            </a:prstTxWarp>
            <a:spAutoFit/>
          </a:bodyPr>
          <a:lstStyle/>
          <a:p>
            <a:pPr lvl="0" eaLnBrk="0" fontAlgn="base" hangingPunct="0">
              <a:spcBef>
                <a:spcPct val="0"/>
              </a:spcBef>
              <a:spcAft>
                <a:spcPct val="0"/>
              </a:spcAft>
              <a:buClrTx/>
            </a:pPr>
            <a:r>
              <a:rPr lang="en-US" sz="1800" dirty="0">
                <a:solidFill>
                  <a:srgbClr val="273239"/>
                </a:solidFill>
                <a:latin typeface="Consolas" panose="020B0609020204030204" pitchFamily="49" charset="0"/>
                <a:ea typeface="Times New Roman" panose="02020603050405020304" pitchFamily="18" charset="0"/>
                <a:cs typeface="Courier New" panose="02070309020205020404" pitchFamily="49" charset="0"/>
              </a:rPr>
              <a:t>String </a:t>
            </a:r>
            <a:r>
              <a:rPr lang="en-US" sz="1800" dirty="0" err="1">
                <a:solidFill>
                  <a:srgbClr val="273239"/>
                </a:solidFill>
                <a:latin typeface="Consolas" panose="020B0609020204030204" pitchFamily="49" charset="0"/>
                <a:ea typeface="Times New Roman" panose="02020603050405020304" pitchFamily="18" charset="0"/>
                <a:cs typeface="Courier New" panose="02070309020205020404" pitchFamily="49" charset="0"/>
              </a:rPr>
              <a:t>toString</a:t>
            </a:r>
            <a:r>
              <a:rPr lang="en-US" sz="1800" dirty="0">
                <a:solidFill>
                  <a:srgbClr val="273239"/>
                </a:solidFill>
                <a:latin typeface="Consolas" panose="020B0609020204030204" pitchFamily="49" charset="0"/>
                <a:ea typeface="Times New Roman" panose="02020603050405020304" pitchFamily="18" charset="0"/>
                <a:cs typeface="Courier New" panose="02070309020205020404" pitchFamily="49" charset="0"/>
              </a:rPr>
              <a:t>()</a:t>
            </a:r>
          </a:p>
          <a:p>
            <a:pPr lvl="0" eaLnBrk="0" fontAlgn="base" hangingPunct="0">
              <a:spcBef>
                <a:spcPct val="0"/>
              </a:spcBef>
              <a:spcAft>
                <a:spcPct val="0"/>
              </a:spcAft>
              <a:buClrTx/>
            </a:pPr>
            <a:r>
              <a:rPr lang="en-US" sz="1800" dirty="0">
                <a:solidFill>
                  <a:srgbClr val="273239"/>
                </a:solidFill>
                <a:latin typeface="Consolas" panose="020B0609020204030204" pitchFamily="49" charset="0"/>
                <a:ea typeface="Times New Roman" panose="02020603050405020304" pitchFamily="18" charset="0"/>
                <a:cs typeface="Courier New" panose="02070309020205020404" pitchFamily="49" charset="0"/>
              </a:rPr>
              <a:t>String </a:t>
            </a:r>
            <a:r>
              <a:rPr lang="en-US" sz="1800" dirty="0" err="1">
                <a:solidFill>
                  <a:srgbClr val="273239"/>
                </a:solidFill>
                <a:latin typeface="Consolas" panose="020B0609020204030204" pitchFamily="49" charset="0"/>
                <a:ea typeface="Times New Roman" panose="02020603050405020304" pitchFamily="18" charset="0"/>
                <a:cs typeface="Courier New" panose="02070309020205020404" pitchFamily="49" charset="0"/>
              </a:rPr>
              <a:t>toString</a:t>
            </a:r>
            <a:r>
              <a:rPr lang="en-US" sz="1800" dirty="0">
                <a:solidFill>
                  <a:srgbClr val="273239"/>
                </a:solidFill>
                <a:latin typeface="Consolas" panose="020B0609020204030204" pitchFamily="49" charset="0"/>
                <a:ea typeface="Times New Roman" panose="02020603050405020304" pitchFamily="18" charset="0"/>
                <a:cs typeface="Courier New" panose="02070309020205020404" pitchFamily="49" charset="0"/>
              </a:rPr>
              <a:t>(</a:t>
            </a:r>
            <a:r>
              <a:rPr lang="en-US" sz="1800" dirty="0" err="1">
                <a:solidFill>
                  <a:srgbClr val="273239"/>
                </a:solidFill>
                <a:latin typeface="Consolas" panose="020B0609020204030204" pitchFamily="49" charset="0"/>
                <a:ea typeface="Times New Roman" panose="02020603050405020304" pitchFamily="18" charset="0"/>
                <a:cs typeface="Courier New" panose="02070309020205020404" pitchFamily="49" charset="0"/>
              </a:rPr>
              <a:t>int</a:t>
            </a:r>
            <a:r>
              <a:rPr lang="en-US" sz="1800" dirty="0">
                <a:solidFill>
                  <a:srgbClr val="273239"/>
                </a:solidFill>
                <a:latin typeface="Consolas" panose="020B0609020204030204" pitchFamily="49" charset="0"/>
                <a:ea typeface="Times New Roman" panose="02020603050405020304" pitchFamily="18" charset="0"/>
                <a:cs typeface="Courier New" panose="02070309020205020404" pitchFamily="49" charset="0"/>
              </a:rPr>
              <a:t> </a:t>
            </a:r>
            <a:r>
              <a:rPr lang="en-US" sz="1800" dirty="0" err="1">
                <a:solidFill>
                  <a:srgbClr val="273239"/>
                </a:solidFill>
                <a:latin typeface="Consolas" panose="020B0609020204030204" pitchFamily="49" charset="0"/>
                <a:ea typeface="Times New Roman" panose="02020603050405020304" pitchFamily="18" charset="0"/>
                <a:cs typeface="Courier New" panose="02070309020205020404" pitchFamily="49" charset="0"/>
              </a:rPr>
              <a:t>i</a:t>
            </a:r>
            <a:r>
              <a:rPr lang="en-US" sz="1800" dirty="0">
                <a:solidFill>
                  <a:srgbClr val="273239"/>
                </a:solidFill>
                <a:latin typeface="Consolas" panose="020B0609020204030204" pitchFamily="49" charset="0"/>
                <a:ea typeface="Times New Roman" panose="02020603050405020304" pitchFamily="18" charset="0"/>
                <a:cs typeface="Courier New" panose="02070309020205020404" pitchFamily="49" charset="0"/>
              </a:rPr>
              <a: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325485" y="2615982"/>
            <a:ext cx="8426913" cy="1172629"/>
          </a:xfrm>
          <a:prstGeom prst="rect">
            <a:avLst/>
          </a:prstGeom>
        </p:spPr>
        <p:txBody>
          <a:bodyPr wrap="square">
            <a:spAutoFit/>
          </a:bodyPr>
          <a:lstStyle/>
          <a:p>
            <a:pPr algn="just">
              <a:lnSpc>
                <a:spcPct val="130000"/>
              </a:lnSpc>
            </a:pPr>
            <a:r>
              <a:rPr lang="vi-VN" sz="1800" dirty="0">
                <a:latin typeface="Calibri" panose="020F0502020204030204" pitchFamily="34" charset="0"/>
                <a:ea typeface="Calibri" panose="020F0502020204030204" pitchFamily="34" charset="0"/>
                <a:cs typeface="Times New Roman" panose="02020603050405020304" pitchFamily="18" charset="0"/>
              </a:rPr>
              <a:t>Dùng để </a:t>
            </a:r>
            <a:endParaRPr lang="en-US" sz="18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30000"/>
              </a:lnSpc>
            </a:pPr>
            <a:r>
              <a:rPr lang="en-US" sz="1800" dirty="0" smtClean="0">
                <a:latin typeface="Calibri" panose="020F0502020204030204" pitchFamily="34" charset="0"/>
                <a:ea typeface="Calibri" panose="020F0502020204030204" pitchFamily="34" charset="0"/>
                <a:cs typeface="Times New Roman" panose="02020603050405020304" pitchFamily="18" charset="0"/>
              </a:rPr>
              <a:t>- </a:t>
            </a:r>
            <a:r>
              <a:rPr lang="vi-VN" sz="1800" dirty="0" smtClean="0">
                <a:latin typeface="Calibri" panose="020F0502020204030204" pitchFamily="34" charset="0"/>
                <a:ea typeface="Calibri" panose="020F0502020204030204" pitchFamily="34" charset="0"/>
                <a:cs typeface="Times New Roman" panose="02020603050405020304" pitchFamily="18" charset="0"/>
              </a:rPr>
              <a:t>Trả </a:t>
            </a:r>
            <a:r>
              <a:rPr lang="vi-VN" sz="1800" dirty="0">
                <a:latin typeface="Calibri" panose="020F0502020204030204" pitchFamily="34" charset="0"/>
                <a:ea typeface="Calibri" panose="020F0502020204030204" pitchFamily="34" charset="0"/>
                <a:cs typeface="Times New Roman" panose="02020603050405020304" pitchFamily="18" charset="0"/>
              </a:rPr>
              <a:t>về một đối tượng xâu kí tự biểu diễn cho giá trị của đối tượng Number</a:t>
            </a:r>
          </a:p>
          <a:p>
            <a:pPr algn="just">
              <a:lnSpc>
                <a:spcPct val="130000"/>
              </a:lnSpc>
            </a:pPr>
            <a:r>
              <a:rPr lang="en-US" sz="1800" dirty="0" smtClean="0">
                <a:latin typeface="Calibri" panose="020F0502020204030204" pitchFamily="34" charset="0"/>
                <a:ea typeface="Calibri" panose="020F0502020204030204" pitchFamily="34" charset="0"/>
                <a:cs typeface="Times New Roman" panose="02020603050405020304" pitchFamily="18" charset="0"/>
              </a:rPr>
              <a:t>- </a:t>
            </a:r>
            <a:r>
              <a:rPr lang="vi-VN" sz="1800" dirty="0" smtClean="0">
                <a:latin typeface="Calibri" panose="020F0502020204030204" pitchFamily="34" charset="0"/>
                <a:ea typeface="Calibri" panose="020F0502020204030204" pitchFamily="34" charset="0"/>
                <a:cs typeface="Times New Roman" panose="02020603050405020304" pitchFamily="18" charset="0"/>
              </a:rPr>
              <a:t>Trả </a:t>
            </a:r>
            <a:r>
              <a:rPr lang="vi-VN" sz="1800" dirty="0">
                <a:latin typeface="Calibri" panose="020F0502020204030204" pitchFamily="34" charset="0"/>
                <a:ea typeface="Calibri" panose="020F0502020204030204" pitchFamily="34" charset="0"/>
                <a:cs typeface="Times New Roman" panose="02020603050405020304" pitchFamily="18" charset="0"/>
              </a:rPr>
              <a:t>về một đối tượng xâu kí tự dạng cơ số 10 biểu diễn cho số nguyên </a:t>
            </a:r>
          </a:p>
        </p:txBody>
      </p:sp>
    </p:spTree>
    <p:extLst>
      <p:ext uri="{BB962C8B-B14F-4D97-AF65-F5344CB8AC3E}">
        <p14:creationId xmlns:p14="http://schemas.microsoft.com/office/powerpoint/2010/main" val="28321038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LỚP NUMBER</a:t>
            </a:r>
            <a:endParaRPr lang="en-US" altLang="en-US" sz="2700" dirty="0"/>
          </a:p>
        </p:txBody>
      </p:sp>
      <p:pic>
        <p:nvPicPr>
          <p:cNvPr id="2" name="Picture 1"/>
          <p:cNvPicPr>
            <a:picLocks noChangeAspect="1"/>
          </p:cNvPicPr>
          <p:nvPr/>
        </p:nvPicPr>
        <p:blipFill>
          <a:blip r:embed="rId2"/>
          <a:stretch>
            <a:fillRect/>
          </a:stretch>
        </p:blipFill>
        <p:spPr>
          <a:xfrm>
            <a:off x="53340" y="1339134"/>
            <a:ext cx="4716780" cy="3721834"/>
          </a:xfrm>
          <a:prstGeom prst="rect">
            <a:avLst/>
          </a:prstGeom>
          <a:ln>
            <a:solidFill>
              <a:srgbClr val="FF0000"/>
            </a:solidFill>
          </a:ln>
        </p:spPr>
      </p:pic>
      <p:pic>
        <p:nvPicPr>
          <p:cNvPr id="3" name="Picture 2"/>
          <p:cNvPicPr>
            <a:picLocks noChangeAspect="1"/>
          </p:cNvPicPr>
          <p:nvPr/>
        </p:nvPicPr>
        <p:blipFill>
          <a:blip r:embed="rId3"/>
          <a:stretch>
            <a:fillRect/>
          </a:stretch>
        </p:blipFill>
        <p:spPr>
          <a:xfrm>
            <a:off x="6291162" y="1882140"/>
            <a:ext cx="1198663" cy="2524336"/>
          </a:xfrm>
          <a:prstGeom prst="rect">
            <a:avLst/>
          </a:prstGeom>
          <a:ln>
            <a:solidFill>
              <a:srgbClr val="FF0000"/>
            </a:solidFill>
          </a:ln>
        </p:spPr>
      </p:pic>
    </p:spTree>
    <p:extLst>
      <p:ext uri="{BB962C8B-B14F-4D97-AF65-F5344CB8AC3E}">
        <p14:creationId xmlns:p14="http://schemas.microsoft.com/office/powerpoint/2010/main" val="10303029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LỚP NUMBER</a:t>
            </a:r>
            <a:endParaRPr lang="en-US" altLang="en-US" sz="2700" dirty="0"/>
          </a:p>
        </p:txBody>
      </p:sp>
      <p:sp>
        <p:nvSpPr>
          <p:cNvPr id="5" name="Rectangle 4"/>
          <p:cNvSpPr/>
          <p:nvPr/>
        </p:nvSpPr>
        <p:spPr>
          <a:xfrm>
            <a:off x="304800" y="1274124"/>
            <a:ext cx="8641080" cy="464871"/>
          </a:xfrm>
          <a:prstGeom prst="rect">
            <a:avLst/>
          </a:prstGeom>
        </p:spPr>
        <p:txBody>
          <a:bodyPr wrap="square">
            <a:spAutoFit/>
          </a:bodyPr>
          <a:lstStyle/>
          <a:p>
            <a:pPr algn="just">
              <a:lnSpc>
                <a:spcPct val="150000"/>
              </a:lnSpc>
            </a:pPr>
            <a:r>
              <a:rPr lang="en-US" sz="1800" b="1" dirty="0" err="1" smtClean="0">
                <a:latin typeface="Calibri" panose="020F0502020204030204" pitchFamily="34" charset="0"/>
                <a:ea typeface="Calibri" panose="020F0502020204030204" pitchFamily="34" charset="0"/>
                <a:cs typeface="Times New Roman" panose="02020603050405020304" pitchFamily="18" charset="0"/>
              </a:rPr>
              <a:t>Khai</a:t>
            </a:r>
            <a:r>
              <a:rPr lang="en-US" sz="1800" b="1" dirty="0" smtClean="0">
                <a:latin typeface="Calibri" panose="020F0502020204030204" pitchFamily="34" charset="0"/>
                <a:ea typeface="Calibri" panose="020F0502020204030204" pitchFamily="34" charset="0"/>
                <a:cs typeface="Times New Roman" panose="02020603050405020304" pitchFamily="18" charset="0"/>
              </a:rPr>
              <a:t> </a:t>
            </a:r>
            <a:r>
              <a:rPr lang="en-US" sz="1800" b="1" dirty="0" err="1" smtClean="0">
                <a:latin typeface="Calibri" panose="020F0502020204030204" pitchFamily="34" charset="0"/>
                <a:ea typeface="Calibri" panose="020F0502020204030204" pitchFamily="34" charset="0"/>
                <a:cs typeface="Times New Roman" panose="02020603050405020304" pitchFamily="18" charset="0"/>
              </a:rPr>
              <a:t>báo</a:t>
            </a:r>
            <a:endParaRPr lang="vi-VN"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a:spLocks noChangeArrowheads="1"/>
          </p:cNvSpPr>
          <p:nvPr/>
        </p:nvSpPr>
        <p:spPr bwMode="auto">
          <a:xfrm>
            <a:off x="358140" y="1868688"/>
            <a:ext cx="3350597" cy="78890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95220" numCol="1" anchor="ctr" anchorCtr="0" compatLnSpc="1">
            <a:prstTxWarp prst="textNoShape">
              <a:avLst/>
            </a:prstTxWarp>
            <a:spAutoFit/>
          </a:bodyPr>
          <a:lstStyle/>
          <a:p>
            <a:pPr lvl="0" eaLnBrk="0" fontAlgn="base" hangingPunct="0">
              <a:spcBef>
                <a:spcPct val="0"/>
              </a:spcBef>
              <a:spcAft>
                <a:spcPct val="0"/>
              </a:spcAft>
              <a:buClrTx/>
            </a:pPr>
            <a:r>
              <a:rPr lang="en-US" sz="1800" dirty="0">
                <a:solidFill>
                  <a:srgbClr val="273239"/>
                </a:solidFill>
                <a:latin typeface="Consolas" panose="020B0609020204030204" pitchFamily="49" charset="0"/>
                <a:ea typeface="Times New Roman" panose="02020603050405020304" pitchFamily="18" charset="0"/>
                <a:cs typeface="Courier New" panose="02070309020205020404" pitchFamily="49" charset="0"/>
              </a:rPr>
              <a:t>Integer </a:t>
            </a:r>
            <a:r>
              <a:rPr lang="en-US" sz="1800" dirty="0" err="1">
                <a:solidFill>
                  <a:srgbClr val="273239"/>
                </a:solidFill>
                <a:latin typeface="Consolas" panose="020B0609020204030204" pitchFamily="49" charset="0"/>
                <a:ea typeface="Times New Roman" panose="02020603050405020304" pitchFamily="18" charset="0"/>
                <a:cs typeface="Courier New" panose="02070309020205020404" pitchFamily="49" charset="0"/>
              </a:rPr>
              <a:t>valueOf</a:t>
            </a:r>
            <a:r>
              <a:rPr lang="en-US" sz="1800" dirty="0">
                <a:solidFill>
                  <a:srgbClr val="273239"/>
                </a:solidFill>
                <a:latin typeface="Consolas" panose="020B0609020204030204" pitchFamily="49" charset="0"/>
                <a:ea typeface="Times New Roman" panose="02020603050405020304" pitchFamily="18" charset="0"/>
                <a:cs typeface="Courier New" panose="02070309020205020404" pitchFamily="49" charset="0"/>
              </a:rPr>
              <a:t>(</a:t>
            </a:r>
            <a:r>
              <a:rPr lang="en-US" sz="1800" dirty="0" err="1">
                <a:solidFill>
                  <a:srgbClr val="273239"/>
                </a:solidFill>
                <a:latin typeface="Consolas" panose="020B0609020204030204" pitchFamily="49" charset="0"/>
                <a:ea typeface="Times New Roman" panose="02020603050405020304" pitchFamily="18" charset="0"/>
                <a:cs typeface="Courier New" panose="02070309020205020404" pitchFamily="49" charset="0"/>
              </a:rPr>
              <a:t>int</a:t>
            </a:r>
            <a:r>
              <a:rPr lang="en-US" sz="1800" dirty="0">
                <a:solidFill>
                  <a:srgbClr val="273239"/>
                </a:solidFill>
                <a:latin typeface="Consolas" panose="020B0609020204030204" pitchFamily="49" charset="0"/>
                <a:ea typeface="Times New Roman" panose="02020603050405020304" pitchFamily="18" charset="0"/>
                <a:cs typeface="Courier New" panose="02070309020205020404" pitchFamily="49" charset="0"/>
              </a:rPr>
              <a:t> </a:t>
            </a:r>
            <a:r>
              <a:rPr lang="en-US" sz="1800" dirty="0" err="1">
                <a:solidFill>
                  <a:srgbClr val="273239"/>
                </a:solidFill>
                <a:latin typeface="Consolas" panose="020B0609020204030204" pitchFamily="49" charset="0"/>
                <a:ea typeface="Times New Roman" panose="02020603050405020304" pitchFamily="18" charset="0"/>
                <a:cs typeface="Courier New" panose="02070309020205020404" pitchFamily="49" charset="0"/>
              </a:rPr>
              <a:t>i</a:t>
            </a:r>
            <a:r>
              <a:rPr lang="en-US" sz="1800" dirty="0">
                <a:solidFill>
                  <a:srgbClr val="273239"/>
                </a:solidFill>
                <a:latin typeface="Consolas" panose="020B0609020204030204" pitchFamily="49" charset="0"/>
                <a:ea typeface="Times New Roman" panose="02020603050405020304" pitchFamily="18" charset="0"/>
                <a:cs typeface="Courier New" panose="02070309020205020404" pitchFamily="49" charset="0"/>
              </a:rPr>
              <a:t>)</a:t>
            </a:r>
          </a:p>
          <a:p>
            <a:pPr lvl="0" eaLnBrk="0" fontAlgn="base" hangingPunct="0">
              <a:lnSpc>
                <a:spcPct val="150000"/>
              </a:lnSpc>
              <a:spcBef>
                <a:spcPct val="0"/>
              </a:spcBef>
              <a:spcAft>
                <a:spcPct val="0"/>
              </a:spcAft>
              <a:buClrTx/>
            </a:pPr>
            <a:r>
              <a:rPr lang="en-US" sz="1800" dirty="0">
                <a:solidFill>
                  <a:srgbClr val="273239"/>
                </a:solidFill>
                <a:latin typeface="Consolas" panose="020B0609020204030204" pitchFamily="49" charset="0"/>
                <a:ea typeface="Times New Roman" panose="02020603050405020304" pitchFamily="18" charset="0"/>
                <a:cs typeface="Courier New" panose="02070309020205020404" pitchFamily="49" charset="0"/>
              </a:rPr>
              <a:t>Integer </a:t>
            </a:r>
            <a:r>
              <a:rPr lang="en-US" sz="1800" dirty="0" err="1">
                <a:solidFill>
                  <a:srgbClr val="273239"/>
                </a:solidFill>
                <a:latin typeface="Consolas" panose="020B0609020204030204" pitchFamily="49" charset="0"/>
                <a:ea typeface="Times New Roman" panose="02020603050405020304" pitchFamily="18" charset="0"/>
                <a:cs typeface="Courier New" panose="02070309020205020404" pitchFamily="49" charset="0"/>
              </a:rPr>
              <a:t>valueOf</a:t>
            </a:r>
            <a:r>
              <a:rPr lang="en-US" sz="1800" dirty="0">
                <a:solidFill>
                  <a:srgbClr val="273239"/>
                </a:solidFill>
                <a:latin typeface="Consolas" panose="020B0609020204030204" pitchFamily="49" charset="0"/>
                <a:ea typeface="Times New Roman" panose="02020603050405020304" pitchFamily="18" charset="0"/>
                <a:cs typeface="Courier New" panose="02070309020205020404" pitchFamily="49" charset="0"/>
              </a:rPr>
              <a:t>(String s)</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287385" y="2882682"/>
            <a:ext cx="8551815" cy="1172629"/>
          </a:xfrm>
          <a:prstGeom prst="rect">
            <a:avLst/>
          </a:prstGeom>
        </p:spPr>
        <p:txBody>
          <a:bodyPr wrap="square">
            <a:spAutoFit/>
          </a:bodyPr>
          <a:lstStyle/>
          <a:p>
            <a:pPr algn="just">
              <a:lnSpc>
                <a:spcPct val="130000"/>
              </a:lnSpc>
            </a:pPr>
            <a:r>
              <a:rPr lang="vi-VN" sz="1800" dirty="0">
                <a:latin typeface="Calibri" panose="020F0502020204030204" pitchFamily="34" charset="0"/>
                <a:ea typeface="Calibri" panose="020F0502020204030204" pitchFamily="34" charset="0"/>
                <a:cs typeface="Times New Roman" panose="02020603050405020304" pitchFamily="18" charset="0"/>
              </a:rPr>
              <a:t>Dùng để </a:t>
            </a:r>
            <a:endParaRPr lang="en-US" sz="18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30000"/>
              </a:lnSpc>
            </a:pPr>
            <a:r>
              <a:rPr lang="en-US" sz="1800" dirty="0" smtClean="0">
                <a:latin typeface="Calibri" panose="020F0502020204030204" pitchFamily="34" charset="0"/>
                <a:ea typeface="Calibri" panose="020F0502020204030204" pitchFamily="34" charset="0"/>
                <a:cs typeface="Times New Roman" panose="02020603050405020304" pitchFamily="18" charset="0"/>
              </a:rPr>
              <a:t>- </a:t>
            </a:r>
            <a:r>
              <a:rPr lang="vi-VN" sz="1800" dirty="0" smtClean="0">
                <a:latin typeface="Calibri" panose="020F0502020204030204" pitchFamily="34" charset="0"/>
                <a:ea typeface="Calibri" panose="020F0502020204030204" pitchFamily="34" charset="0"/>
                <a:cs typeface="Times New Roman" panose="02020603050405020304" pitchFamily="18" charset="0"/>
              </a:rPr>
              <a:t>Trả </a:t>
            </a:r>
            <a:r>
              <a:rPr lang="vi-VN" sz="1800" dirty="0">
                <a:latin typeface="Calibri" panose="020F0502020204030204" pitchFamily="34" charset="0"/>
                <a:ea typeface="Calibri" panose="020F0502020204030204" pitchFamily="34" charset="0"/>
                <a:cs typeface="Times New Roman" panose="02020603050405020304" pitchFamily="18" charset="0"/>
              </a:rPr>
              <a:t>về một đối tượng Integer lưu trữ giá trị biểu diễn bởi tham số có kiểu dữ liệu int.</a:t>
            </a:r>
          </a:p>
          <a:p>
            <a:pPr algn="just">
              <a:lnSpc>
                <a:spcPct val="130000"/>
              </a:lnSpc>
            </a:pPr>
            <a:r>
              <a:rPr lang="en-US" sz="1800" dirty="0" smtClean="0">
                <a:latin typeface="Calibri" panose="020F0502020204030204" pitchFamily="34" charset="0"/>
                <a:ea typeface="Calibri" panose="020F0502020204030204" pitchFamily="34" charset="0"/>
                <a:cs typeface="Times New Roman" panose="02020603050405020304" pitchFamily="18" charset="0"/>
              </a:rPr>
              <a:t>- </a:t>
            </a:r>
            <a:r>
              <a:rPr lang="vi-VN" sz="1800" dirty="0" smtClean="0">
                <a:latin typeface="Calibri" panose="020F0502020204030204" pitchFamily="34" charset="0"/>
                <a:ea typeface="Calibri" panose="020F0502020204030204" pitchFamily="34" charset="0"/>
                <a:cs typeface="Times New Roman" panose="02020603050405020304" pitchFamily="18" charset="0"/>
              </a:rPr>
              <a:t>Trả </a:t>
            </a:r>
            <a:r>
              <a:rPr lang="vi-VN" sz="1800" dirty="0">
                <a:latin typeface="Calibri" panose="020F0502020204030204" pitchFamily="34" charset="0"/>
                <a:ea typeface="Calibri" panose="020F0502020204030204" pitchFamily="34" charset="0"/>
                <a:cs typeface="Times New Roman" panose="02020603050405020304" pitchFamily="18" charset="0"/>
              </a:rPr>
              <a:t>về một đối tượng Integer lưu trữ giá trị biểu diễn bởi tham số có kiểu dữ liệu String.</a:t>
            </a:r>
          </a:p>
        </p:txBody>
      </p:sp>
    </p:spTree>
    <p:extLst>
      <p:ext uri="{BB962C8B-B14F-4D97-AF65-F5344CB8AC3E}">
        <p14:creationId xmlns:p14="http://schemas.microsoft.com/office/powerpoint/2010/main" val="34250190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LỚP NUMBER</a:t>
            </a:r>
            <a:endParaRPr lang="en-US" altLang="en-US" sz="2700" dirty="0"/>
          </a:p>
        </p:txBody>
      </p:sp>
      <p:pic>
        <p:nvPicPr>
          <p:cNvPr id="2" name="Picture 1"/>
          <p:cNvPicPr>
            <a:picLocks noChangeAspect="1"/>
          </p:cNvPicPr>
          <p:nvPr/>
        </p:nvPicPr>
        <p:blipFill>
          <a:blip r:embed="rId2"/>
          <a:stretch>
            <a:fillRect/>
          </a:stretch>
        </p:blipFill>
        <p:spPr>
          <a:xfrm>
            <a:off x="82349" y="1236842"/>
            <a:ext cx="4390591" cy="3850903"/>
          </a:xfrm>
          <a:prstGeom prst="rect">
            <a:avLst/>
          </a:prstGeom>
          <a:ln>
            <a:solidFill>
              <a:srgbClr val="FF0000"/>
            </a:solidFill>
          </a:ln>
        </p:spPr>
      </p:pic>
      <p:pic>
        <p:nvPicPr>
          <p:cNvPr id="3" name="Picture 2"/>
          <p:cNvPicPr>
            <a:picLocks noChangeAspect="1"/>
          </p:cNvPicPr>
          <p:nvPr/>
        </p:nvPicPr>
        <p:blipFill>
          <a:blip r:embed="rId3"/>
          <a:stretch>
            <a:fillRect/>
          </a:stretch>
        </p:blipFill>
        <p:spPr>
          <a:xfrm>
            <a:off x="5106047" y="2133674"/>
            <a:ext cx="3077833" cy="2038478"/>
          </a:xfrm>
          <a:prstGeom prst="rect">
            <a:avLst/>
          </a:prstGeom>
          <a:ln>
            <a:solidFill>
              <a:srgbClr val="FF0000"/>
            </a:solidFill>
          </a:ln>
        </p:spPr>
      </p:pic>
    </p:spTree>
    <p:extLst>
      <p:ext uri="{BB962C8B-B14F-4D97-AF65-F5344CB8AC3E}">
        <p14:creationId xmlns:p14="http://schemas.microsoft.com/office/powerpoint/2010/main" val="325297139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LỚP MATH</a:t>
            </a:r>
            <a:endParaRPr lang="en-US" altLang="en-US" sz="2700" dirty="0"/>
          </a:p>
        </p:txBody>
      </p:sp>
      <p:sp>
        <p:nvSpPr>
          <p:cNvPr id="8" name="Rectangle 7"/>
          <p:cNvSpPr/>
          <p:nvPr/>
        </p:nvSpPr>
        <p:spPr>
          <a:xfrm>
            <a:off x="256905" y="1191042"/>
            <a:ext cx="8620395" cy="812530"/>
          </a:xfrm>
          <a:prstGeom prst="rect">
            <a:avLst/>
          </a:prstGeom>
        </p:spPr>
        <p:txBody>
          <a:bodyPr wrap="square">
            <a:spAutoFit/>
          </a:bodyPr>
          <a:lstStyle/>
          <a:p>
            <a:pPr algn="just">
              <a:lnSpc>
                <a:spcPct val="130000"/>
              </a:lnSpc>
            </a:pPr>
            <a:r>
              <a:rPr lang="vi-VN" sz="1800" dirty="0">
                <a:latin typeface="Calibri" panose="020F0502020204030204" pitchFamily="34" charset="0"/>
                <a:ea typeface="Calibri" panose="020F0502020204030204" pitchFamily="34" charset="0"/>
                <a:cs typeface="Times New Roman" panose="02020603050405020304" pitchFamily="18" charset="0"/>
              </a:rPr>
              <a:t>Lớp Math cung cấp các phương thức để thực hiện các phép tính số như bình phương, căn bậc hai, lập phương, căn bậc ba, phép toán hàm mũ và lượng giác</a:t>
            </a:r>
          </a:p>
        </p:txBody>
      </p:sp>
      <p:graphicFrame>
        <p:nvGraphicFramePr>
          <p:cNvPr id="7" name="Table 6"/>
          <p:cNvGraphicFramePr>
            <a:graphicFrameLocks noGrp="1"/>
          </p:cNvGraphicFramePr>
          <p:nvPr>
            <p:extLst>
              <p:ext uri="{D42A27DB-BD31-4B8C-83A1-F6EECF244321}">
                <p14:modId xmlns:p14="http://schemas.microsoft.com/office/powerpoint/2010/main" val="634837793"/>
              </p:ext>
            </p:extLst>
          </p:nvPr>
        </p:nvGraphicFramePr>
        <p:xfrm>
          <a:off x="358140" y="2756020"/>
          <a:ext cx="8542020" cy="1844167"/>
        </p:xfrm>
        <a:graphic>
          <a:graphicData uri="http://schemas.openxmlformats.org/drawingml/2006/table">
            <a:tbl>
              <a:tblPr firstRow="1" firstCol="1" bandRow="1">
                <a:tableStyleId>{0660B408-B3CF-4A94-85FC-2B1E0A45F4A2}</a:tableStyleId>
              </a:tblPr>
              <a:tblGrid>
                <a:gridCol w="4271010"/>
                <a:gridCol w="4271010"/>
              </a:tblGrid>
              <a:tr h="490779">
                <a:tc>
                  <a:txBody>
                    <a:bodyPr/>
                    <a:lstStyle/>
                    <a:p>
                      <a:pPr>
                        <a:lnSpc>
                          <a:spcPct val="107000"/>
                        </a:lnSpc>
                        <a:spcAft>
                          <a:spcPts val="0"/>
                        </a:spcAft>
                      </a:pPr>
                      <a:r>
                        <a:rPr lang="en-US" sz="1800" dirty="0" err="1">
                          <a:effectLst/>
                        </a:rPr>
                        <a:t>Phương</a:t>
                      </a:r>
                      <a:r>
                        <a:rPr lang="en-US" sz="1800" dirty="0">
                          <a:effectLst/>
                        </a:rPr>
                        <a:t> </a:t>
                      </a:r>
                      <a:r>
                        <a:rPr lang="en-US" sz="1800" dirty="0" err="1">
                          <a:effectLst/>
                        </a:rPr>
                        <a:t>thức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a:lnSpc>
                          <a:spcPct val="107000"/>
                        </a:lnSpc>
                        <a:spcAft>
                          <a:spcPts val="0"/>
                        </a:spcAft>
                      </a:pPr>
                      <a:r>
                        <a:rPr lang="en-US" sz="1800" dirty="0">
                          <a:effectLst/>
                        </a:rPr>
                        <a:t>Ý </a:t>
                      </a:r>
                      <a:r>
                        <a:rPr lang="en-US" sz="1800" dirty="0" err="1">
                          <a:effectLst/>
                        </a:rPr>
                        <a:t>nghĩa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r>
              <a:tr h="623323">
                <a:tc>
                  <a:txBody>
                    <a:bodyPr/>
                    <a:lstStyle/>
                    <a:p>
                      <a:pPr algn="just">
                        <a:lnSpc>
                          <a:spcPct val="107000"/>
                        </a:lnSpc>
                        <a:spcAft>
                          <a:spcPts val="0"/>
                        </a:spcAft>
                      </a:pPr>
                      <a:r>
                        <a:rPr lang="en-US" sz="1800" u="none" strike="noStrike" dirty="0">
                          <a:solidFill>
                            <a:schemeClr val="bg2">
                              <a:lumMod val="50000"/>
                            </a:schemeClr>
                          </a:solidFill>
                          <a:effectLst/>
                        </a:rPr>
                        <a:t>toDegrees</a:t>
                      </a:r>
                      <a:r>
                        <a:rPr lang="en-US" sz="1800" u="none" dirty="0">
                          <a:solidFill>
                            <a:schemeClr val="bg2">
                              <a:lumMod val="50000"/>
                            </a:schemeClr>
                          </a:solidFill>
                          <a:effectLst/>
                        </a:rPr>
                        <a:t>(</a:t>
                      </a:r>
                      <a:r>
                        <a:rPr lang="en-US" sz="1600" u="none" dirty="0">
                          <a:solidFill>
                            <a:schemeClr val="bg2">
                              <a:lumMod val="50000"/>
                            </a:schemeClr>
                          </a:solidFill>
                          <a:effectLst/>
                        </a:rPr>
                        <a:t>double x</a:t>
                      </a:r>
                      <a:r>
                        <a:rPr lang="en-US" sz="1800" u="none" dirty="0">
                          <a:solidFill>
                            <a:schemeClr val="bg2">
                              <a:lumMod val="50000"/>
                            </a:schemeClr>
                          </a:solidFill>
                          <a:effectLst/>
                        </a:rPr>
                        <a:t>)</a:t>
                      </a:r>
                      <a:endParaRPr lang="en-US" sz="1600" u="none"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nSpc>
                          <a:spcPct val="107000"/>
                        </a:lnSpc>
                        <a:spcAft>
                          <a:spcPts val="800"/>
                        </a:spcAft>
                      </a:pPr>
                      <a:r>
                        <a:rPr lang="en-US" sz="1600" dirty="0" err="1">
                          <a:solidFill>
                            <a:schemeClr val="bg2">
                              <a:lumMod val="50000"/>
                            </a:schemeClr>
                          </a:solidFill>
                          <a:effectLst/>
                        </a:rPr>
                        <a:t>Chuyển</a:t>
                      </a:r>
                      <a:r>
                        <a:rPr lang="en-US" sz="1600" dirty="0">
                          <a:solidFill>
                            <a:schemeClr val="bg2">
                              <a:lumMod val="50000"/>
                            </a:schemeClr>
                          </a:solidFill>
                          <a:effectLst/>
                        </a:rPr>
                        <a:t> </a:t>
                      </a:r>
                      <a:r>
                        <a:rPr lang="en-US" sz="1600" dirty="0" err="1">
                          <a:solidFill>
                            <a:schemeClr val="bg2">
                              <a:lumMod val="50000"/>
                            </a:schemeClr>
                          </a:solidFill>
                          <a:effectLst/>
                        </a:rPr>
                        <a:t>đổi</a:t>
                      </a:r>
                      <a:r>
                        <a:rPr lang="en-US" sz="1600" dirty="0">
                          <a:solidFill>
                            <a:schemeClr val="bg2">
                              <a:lumMod val="50000"/>
                            </a:schemeClr>
                          </a:solidFill>
                          <a:effectLst/>
                        </a:rPr>
                        <a:t> </a:t>
                      </a:r>
                      <a:r>
                        <a:rPr lang="en-US" sz="1600" dirty="0" err="1">
                          <a:solidFill>
                            <a:schemeClr val="bg2">
                              <a:lumMod val="50000"/>
                            </a:schemeClr>
                          </a:solidFill>
                          <a:effectLst/>
                        </a:rPr>
                        <a:t>góc</a:t>
                      </a:r>
                      <a:r>
                        <a:rPr lang="en-US" sz="1600" dirty="0">
                          <a:solidFill>
                            <a:schemeClr val="bg2">
                              <a:lumMod val="50000"/>
                            </a:schemeClr>
                          </a:solidFill>
                          <a:effectLst/>
                        </a:rPr>
                        <a:t> </a:t>
                      </a:r>
                      <a:r>
                        <a:rPr lang="en-US" sz="1600" dirty="0" err="1">
                          <a:solidFill>
                            <a:schemeClr val="bg2">
                              <a:lumMod val="50000"/>
                            </a:schemeClr>
                          </a:solidFill>
                          <a:effectLst/>
                        </a:rPr>
                        <a:t>đo</a:t>
                      </a:r>
                      <a:r>
                        <a:rPr lang="en-US" sz="1600" dirty="0">
                          <a:solidFill>
                            <a:schemeClr val="bg2">
                              <a:lumMod val="50000"/>
                            </a:schemeClr>
                          </a:solidFill>
                          <a:effectLst/>
                        </a:rPr>
                        <a:t> </a:t>
                      </a:r>
                      <a:r>
                        <a:rPr lang="en-US" sz="1600" dirty="0" err="1">
                          <a:solidFill>
                            <a:schemeClr val="bg2">
                              <a:lumMod val="50000"/>
                            </a:schemeClr>
                          </a:solidFill>
                          <a:effectLst/>
                        </a:rPr>
                        <a:t>bằng</a:t>
                      </a:r>
                      <a:r>
                        <a:rPr lang="en-US" sz="1600" dirty="0">
                          <a:solidFill>
                            <a:schemeClr val="bg2">
                              <a:lumMod val="50000"/>
                            </a:schemeClr>
                          </a:solidFill>
                          <a:effectLst/>
                        </a:rPr>
                        <a:t> Radian </a:t>
                      </a:r>
                      <a:r>
                        <a:rPr lang="en-US" sz="1600" dirty="0" err="1">
                          <a:solidFill>
                            <a:schemeClr val="bg2">
                              <a:lumMod val="50000"/>
                            </a:schemeClr>
                          </a:solidFill>
                          <a:effectLst/>
                        </a:rPr>
                        <a:t>thành</a:t>
                      </a:r>
                      <a:r>
                        <a:rPr lang="en-US" sz="1600" dirty="0">
                          <a:solidFill>
                            <a:schemeClr val="bg2">
                              <a:lumMod val="50000"/>
                            </a:schemeClr>
                          </a:solidFill>
                          <a:effectLst/>
                        </a:rPr>
                        <a:t> </a:t>
                      </a:r>
                      <a:r>
                        <a:rPr lang="en-US" sz="1600" dirty="0" err="1">
                          <a:solidFill>
                            <a:schemeClr val="bg2">
                              <a:lumMod val="50000"/>
                            </a:schemeClr>
                          </a:solidFill>
                          <a:effectLst/>
                        </a:rPr>
                        <a:t>góc</a:t>
                      </a:r>
                      <a:r>
                        <a:rPr lang="en-US" sz="1600" dirty="0">
                          <a:solidFill>
                            <a:schemeClr val="bg2">
                              <a:lumMod val="50000"/>
                            </a:schemeClr>
                          </a:solidFill>
                          <a:effectLst/>
                        </a:rPr>
                        <a:t> </a:t>
                      </a:r>
                      <a:r>
                        <a:rPr lang="en-US" sz="1600" dirty="0" err="1">
                          <a:solidFill>
                            <a:schemeClr val="bg2">
                              <a:lumMod val="50000"/>
                            </a:schemeClr>
                          </a:solidFill>
                          <a:effectLst/>
                        </a:rPr>
                        <a:t>tương</a:t>
                      </a:r>
                      <a:r>
                        <a:rPr lang="en-US" sz="1600" dirty="0">
                          <a:solidFill>
                            <a:schemeClr val="bg2">
                              <a:lumMod val="50000"/>
                            </a:schemeClr>
                          </a:solidFill>
                          <a:effectLst/>
                        </a:rPr>
                        <a:t> </a:t>
                      </a:r>
                      <a:r>
                        <a:rPr lang="en-US" sz="1600" dirty="0" err="1">
                          <a:solidFill>
                            <a:schemeClr val="bg2">
                              <a:lumMod val="50000"/>
                            </a:schemeClr>
                          </a:solidFill>
                          <a:effectLst/>
                        </a:rPr>
                        <a:t>đương</a:t>
                      </a:r>
                      <a:r>
                        <a:rPr lang="en-US" sz="1600" dirty="0">
                          <a:solidFill>
                            <a:schemeClr val="bg2">
                              <a:lumMod val="50000"/>
                            </a:schemeClr>
                          </a:solidFill>
                          <a:effectLst/>
                        </a:rPr>
                        <a:t> </a:t>
                      </a:r>
                      <a:r>
                        <a:rPr lang="en-US" sz="1600" dirty="0" err="1">
                          <a:solidFill>
                            <a:schemeClr val="bg2">
                              <a:lumMod val="50000"/>
                            </a:schemeClr>
                          </a:solidFill>
                          <a:effectLst/>
                        </a:rPr>
                        <a:t>được</a:t>
                      </a:r>
                      <a:r>
                        <a:rPr lang="en-US" sz="1600" dirty="0">
                          <a:solidFill>
                            <a:schemeClr val="bg2">
                              <a:lumMod val="50000"/>
                            </a:schemeClr>
                          </a:solidFill>
                          <a:effectLst/>
                        </a:rPr>
                        <a:t> </a:t>
                      </a:r>
                      <a:r>
                        <a:rPr lang="en-US" sz="1600" dirty="0" err="1">
                          <a:solidFill>
                            <a:schemeClr val="bg2">
                              <a:lumMod val="50000"/>
                            </a:schemeClr>
                          </a:solidFill>
                          <a:effectLst/>
                        </a:rPr>
                        <a:t>đo</a:t>
                      </a:r>
                      <a:r>
                        <a:rPr lang="en-US" sz="1600" dirty="0">
                          <a:solidFill>
                            <a:schemeClr val="bg2">
                              <a:lumMod val="50000"/>
                            </a:schemeClr>
                          </a:solidFill>
                          <a:effectLst/>
                        </a:rPr>
                        <a:t> </a:t>
                      </a:r>
                      <a:r>
                        <a:rPr lang="en-US" sz="1600" dirty="0" err="1">
                          <a:solidFill>
                            <a:schemeClr val="bg2">
                              <a:lumMod val="50000"/>
                            </a:schemeClr>
                          </a:solidFill>
                          <a:effectLst/>
                        </a:rPr>
                        <a:t>bằng</a:t>
                      </a:r>
                      <a:r>
                        <a:rPr lang="en-US" sz="1600" dirty="0">
                          <a:solidFill>
                            <a:schemeClr val="bg2">
                              <a:lumMod val="50000"/>
                            </a:schemeClr>
                          </a:solidFill>
                          <a:effectLst/>
                        </a:rPr>
                        <a:t> </a:t>
                      </a:r>
                      <a:r>
                        <a:rPr lang="en-US" sz="1600" dirty="0" err="1">
                          <a:solidFill>
                            <a:schemeClr val="bg2">
                              <a:lumMod val="50000"/>
                            </a:schemeClr>
                          </a:solidFill>
                          <a:effectLst/>
                        </a:rPr>
                        <a:t>Độ</a:t>
                      </a:r>
                      <a:endPar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548189">
                <a:tc>
                  <a:txBody>
                    <a:bodyPr/>
                    <a:lstStyle/>
                    <a:p>
                      <a:pPr algn="just">
                        <a:lnSpc>
                          <a:spcPct val="107000"/>
                        </a:lnSpc>
                        <a:spcAft>
                          <a:spcPts val="0"/>
                        </a:spcAft>
                      </a:pPr>
                      <a:r>
                        <a:rPr lang="en-US" sz="1800" b="1" i="0" u="none" strike="noStrike" cap="none" dirty="0">
                          <a:solidFill>
                            <a:schemeClr val="bg2">
                              <a:lumMod val="50000"/>
                            </a:schemeClr>
                          </a:solidFill>
                          <a:effectLst/>
                          <a:latin typeface="+mn-lt"/>
                          <a:ea typeface="+mn-ea"/>
                          <a:cs typeface="+mn-cs"/>
                          <a:sym typeface="Arial"/>
                        </a:rPr>
                        <a:t>toRadians(double x)</a:t>
                      </a:r>
                    </a:p>
                  </a:txBody>
                  <a:tcPr marL="76200" marR="76200" marT="76200" marB="76200" anchor="ctr"/>
                </a:tc>
                <a:tc>
                  <a:txBody>
                    <a:bodyPr/>
                    <a:lstStyle/>
                    <a:p>
                      <a:pPr>
                        <a:lnSpc>
                          <a:spcPct val="107000"/>
                        </a:lnSpc>
                        <a:spcAft>
                          <a:spcPts val="800"/>
                        </a:spcAft>
                      </a:pPr>
                      <a:r>
                        <a:rPr lang="en-US" sz="1600" dirty="0" err="1">
                          <a:solidFill>
                            <a:schemeClr val="bg2">
                              <a:lumMod val="50000"/>
                            </a:schemeClr>
                          </a:solidFill>
                          <a:effectLst/>
                        </a:rPr>
                        <a:t>Chuyển</a:t>
                      </a:r>
                      <a:r>
                        <a:rPr lang="en-US" sz="1600" dirty="0">
                          <a:solidFill>
                            <a:schemeClr val="bg2">
                              <a:lumMod val="50000"/>
                            </a:schemeClr>
                          </a:solidFill>
                          <a:effectLst/>
                        </a:rPr>
                        <a:t> </a:t>
                      </a:r>
                      <a:r>
                        <a:rPr lang="en-US" sz="1600" dirty="0" err="1">
                          <a:solidFill>
                            <a:schemeClr val="bg2">
                              <a:lumMod val="50000"/>
                            </a:schemeClr>
                          </a:solidFill>
                          <a:effectLst/>
                        </a:rPr>
                        <a:t>đổi</a:t>
                      </a:r>
                      <a:r>
                        <a:rPr lang="en-US" sz="1600" dirty="0">
                          <a:solidFill>
                            <a:schemeClr val="bg2">
                              <a:lumMod val="50000"/>
                            </a:schemeClr>
                          </a:solidFill>
                          <a:effectLst/>
                        </a:rPr>
                        <a:t> </a:t>
                      </a:r>
                      <a:r>
                        <a:rPr lang="en-US" sz="1600" dirty="0" err="1">
                          <a:solidFill>
                            <a:schemeClr val="bg2">
                              <a:lumMod val="50000"/>
                            </a:schemeClr>
                          </a:solidFill>
                          <a:effectLst/>
                        </a:rPr>
                        <a:t>góc</a:t>
                      </a:r>
                      <a:r>
                        <a:rPr lang="en-US" sz="1600" dirty="0">
                          <a:solidFill>
                            <a:schemeClr val="bg2">
                              <a:lumMod val="50000"/>
                            </a:schemeClr>
                          </a:solidFill>
                          <a:effectLst/>
                        </a:rPr>
                        <a:t> </a:t>
                      </a:r>
                      <a:r>
                        <a:rPr lang="en-US" sz="1600" dirty="0" err="1">
                          <a:solidFill>
                            <a:schemeClr val="bg2">
                              <a:lumMod val="50000"/>
                            </a:schemeClr>
                          </a:solidFill>
                          <a:effectLst/>
                        </a:rPr>
                        <a:t>đo</a:t>
                      </a:r>
                      <a:r>
                        <a:rPr lang="en-US" sz="1600" dirty="0">
                          <a:solidFill>
                            <a:schemeClr val="bg2">
                              <a:lumMod val="50000"/>
                            </a:schemeClr>
                          </a:solidFill>
                          <a:effectLst/>
                        </a:rPr>
                        <a:t> </a:t>
                      </a:r>
                      <a:r>
                        <a:rPr lang="en-US" sz="1600" dirty="0" err="1">
                          <a:solidFill>
                            <a:schemeClr val="bg2">
                              <a:lumMod val="50000"/>
                            </a:schemeClr>
                          </a:solidFill>
                          <a:effectLst/>
                        </a:rPr>
                        <a:t>bằng</a:t>
                      </a:r>
                      <a:r>
                        <a:rPr lang="en-US" sz="1600" dirty="0">
                          <a:solidFill>
                            <a:schemeClr val="bg2">
                              <a:lumMod val="50000"/>
                            </a:schemeClr>
                          </a:solidFill>
                          <a:effectLst/>
                        </a:rPr>
                        <a:t> </a:t>
                      </a:r>
                      <a:r>
                        <a:rPr lang="en-US" sz="1600" dirty="0" err="1">
                          <a:solidFill>
                            <a:schemeClr val="bg2">
                              <a:lumMod val="50000"/>
                            </a:schemeClr>
                          </a:solidFill>
                          <a:effectLst/>
                        </a:rPr>
                        <a:t>Độ</a:t>
                      </a:r>
                      <a:r>
                        <a:rPr lang="en-US" sz="1600" dirty="0">
                          <a:solidFill>
                            <a:schemeClr val="bg2">
                              <a:lumMod val="50000"/>
                            </a:schemeClr>
                          </a:solidFill>
                          <a:effectLst/>
                        </a:rPr>
                        <a:t> </a:t>
                      </a:r>
                      <a:r>
                        <a:rPr lang="en-US" sz="1600" dirty="0" err="1">
                          <a:solidFill>
                            <a:schemeClr val="bg2">
                              <a:lumMod val="50000"/>
                            </a:schemeClr>
                          </a:solidFill>
                          <a:effectLst/>
                        </a:rPr>
                        <a:t>thành</a:t>
                      </a:r>
                      <a:r>
                        <a:rPr lang="en-US" sz="1600" dirty="0">
                          <a:solidFill>
                            <a:schemeClr val="bg2">
                              <a:lumMod val="50000"/>
                            </a:schemeClr>
                          </a:solidFill>
                          <a:effectLst/>
                        </a:rPr>
                        <a:t> </a:t>
                      </a:r>
                      <a:r>
                        <a:rPr lang="en-US" sz="1600" dirty="0" err="1">
                          <a:solidFill>
                            <a:schemeClr val="bg2">
                              <a:lumMod val="50000"/>
                            </a:schemeClr>
                          </a:solidFill>
                          <a:effectLst/>
                        </a:rPr>
                        <a:t>góc</a:t>
                      </a:r>
                      <a:r>
                        <a:rPr lang="en-US" sz="1600" dirty="0">
                          <a:solidFill>
                            <a:schemeClr val="bg2">
                              <a:lumMod val="50000"/>
                            </a:schemeClr>
                          </a:solidFill>
                          <a:effectLst/>
                        </a:rPr>
                        <a:t> </a:t>
                      </a:r>
                      <a:r>
                        <a:rPr lang="en-US" sz="1600" dirty="0" err="1">
                          <a:solidFill>
                            <a:schemeClr val="bg2">
                              <a:lumMod val="50000"/>
                            </a:schemeClr>
                          </a:solidFill>
                          <a:effectLst/>
                        </a:rPr>
                        <a:t>tương</a:t>
                      </a:r>
                      <a:r>
                        <a:rPr lang="en-US" sz="1600" dirty="0">
                          <a:solidFill>
                            <a:schemeClr val="bg2">
                              <a:lumMod val="50000"/>
                            </a:schemeClr>
                          </a:solidFill>
                          <a:effectLst/>
                        </a:rPr>
                        <a:t> </a:t>
                      </a:r>
                      <a:r>
                        <a:rPr lang="en-US" sz="1600" dirty="0" err="1">
                          <a:solidFill>
                            <a:schemeClr val="bg2">
                              <a:lumMod val="50000"/>
                            </a:schemeClr>
                          </a:solidFill>
                          <a:effectLst/>
                        </a:rPr>
                        <a:t>đương</a:t>
                      </a:r>
                      <a:r>
                        <a:rPr lang="en-US" sz="1600" dirty="0">
                          <a:solidFill>
                            <a:schemeClr val="bg2">
                              <a:lumMod val="50000"/>
                            </a:schemeClr>
                          </a:solidFill>
                          <a:effectLst/>
                        </a:rPr>
                        <a:t> </a:t>
                      </a:r>
                      <a:r>
                        <a:rPr lang="en-US" sz="1600" dirty="0" err="1">
                          <a:solidFill>
                            <a:schemeClr val="bg2">
                              <a:lumMod val="50000"/>
                            </a:schemeClr>
                          </a:solidFill>
                          <a:effectLst/>
                        </a:rPr>
                        <a:t>được</a:t>
                      </a:r>
                      <a:r>
                        <a:rPr lang="en-US" sz="1600" dirty="0">
                          <a:solidFill>
                            <a:schemeClr val="bg2">
                              <a:lumMod val="50000"/>
                            </a:schemeClr>
                          </a:solidFill>
                          <a:effectLst/>
                        </a:rPr>
                        <a:t> </a:t>
                      </a:r>
                      <a:r>
                        <a:rPr lang="en-US" sz="1600" dirty="0" err="1">
                          <a:solidFill>
                            <a:schemeClr val="bg2">
                              <a:lumMod val="50000"/>
                            </a:schemeClr>
                          </a:solidFill>
                          <a:effectLst/>
                        </a:rPr>
                        <a:t>đo</a:t>
                      </a:r>
                      <a:r>
                        <a:rPr lang="en-US" sz="1600" dirty="0">
                          <a:solidFill>
                            <a:schemeClr val="bg2">
                              <a:lumMod val="50000"/>
                            </a:schemeClr>
                          </a:solidFill>
                          <a:effectLst/>
                        </a:rPr>
                        <a:t> </a:t>
                      </a:r>
                      <a:r>
                        <a:rPr lang="en-US" sz="1600" dirty="0" err="1">
                          <a:solidFill>
                            <a:schemeClr val="bg2">
                              <a:lumMod val="50000"/>
                            </a:schemeClr>
                          </a:solidFill>
                          <a:effectLst/>
                        </a:rPr>
                        <a:t>bằng</a:t>
                      </a:r>
                      <a:r>
                        <a:rPr lang="en-US" sz="1600" dirty="0">
                          <a:solidFill>
                            <a:schemeClr val="bg2">
                              <a:lumMod val="50000"/>
                            </a:schemeClr>
                          </a:solidFill>
                          <a:effectLst/>
                        </a:rPr>
                        <a:t> Radian</a:t>
                      </a:r>
                      <a:endPar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bl>
          </a:graphicData>
        </a:graphic>
      </p:graphicFrame>
      <p:sp>
        <p:nvSpPr>
          <p:cNvPr id="9" name="Rectangle 1"/>
          <p:cNvSpPr>
            <a:spLocks noChangeArrowheads="1"/>
          </p:cNvSpPr>
          <p:nvPr/>
        </p:nvSpPr>
        <p:spPr bwMode="auto">
          <a:xfrm>
            <a:off x="317831" y="2134989"/>
            <a:ext cx="2459328"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1800" dirty="0">
                <a:latin typeface="Calibri" panose="020F0502020204030204" pitchFamily="34" charset="0"/>
                <a:ea typeface="Calibri" panose="020F0502020204030204" pitchFamily="34" charset="0"/>
                <a:cs typeface="Times New Roman" panose="02020603050405020304" pitchFamily="18" charset="0"/>
              </a:rPr>
              <a:t>Các </a:t>
            </a:r>
            <a:r>
              <a:rPr lang="en-US" sz="1800" dirty="0" err="1">
                <a:latin typeface="Calibri" panose="020F0502020204030204" pitchFamily="34" charset="0"/>
                <a:ea typeface="Calibri" panose="020F0502020204030204" pitchFamily="34" charset="0"/>
                <a:cs typeface="Times New Roman" panose="02020603050405020304" pitchFamily="18" charset="0"/>
              </a:rPr>
              <a:t>phương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thức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về</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góc</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933484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LỚP MATH</a:t>
            </a:r>
            <a:endParaRPr lang="en-US" altLang="en-US" sz="2700" dirty="0"/>
          </a:p>
        </p:txBody>
      </p:sp>
      <p:graphicFrame>
        <p:nvGraphicFramePr>
          <p:cNvPr id="7" name="Table 6"/>
          <p:cNvGraphicFramePr>
            <a:graphicFrameLocks noGrp="1"/>
          </p:cNvGraphicFramePr>
          <p:nvPr>
            <p:extLst>
              <p:ext uri="{D42A27DB-BD31-4B8C-83A1-F6EECF244321}">
                <p14:modId xmlns:p14="http://schemas.microsoft.com/office/powerpoint/2010/main" val="3413221097"/>
              </p:ext>
            </p:extLst>
          </p:nvPr>
        </p:nvGraphicFramePr>
        <p:xfrm>
          <a:off x="297180" y="1613021"/>
          <a:ext cx="8542020" cy="3380122"/>
        </p:xfrm>
        <a:graphic>
          <a:graphicData uri="http://schemas.openxmlformats.org/drawingml/2006/table">
            <a:tbl>
              <a:tblPr firstRow="1" firstCol="1" bandRow="1">
                <a:tableStyleId>{0660B408-B3CF-4A94-85FC-2B1E0A45F4A2}</a:tableStyleId>
              </a:tblPr>
              <a:tblGrid>
                <a:gridCol w="2606040"/>
                <a:gridCol w="5935980"/>
              </a:tblGrid>
              <a:tr h="471244">
                <a:tc>
                  <a:txBody>
                    <a:bodyPr/>
                    <a:lstStyle/>
                    <a:p>
                      <a:pPr>
                        <a:lnSpc>
                          <a:spcPct val="107000"/>
                        </a:lnSpc>
                        <a:spcAft>
                          <a:spcPts val="0"/>
                        </a:spcAft>
                      </a:pPr>
                      <a:r>
                        <a:rPr lang="en-US" sz="1400" dirty="0" err="1">
                          <a:effectLst/>
                        </a:rPr>
                        <a:t>Phương</a:t>
                      </a:r>
                      <a:r>
                        <a:rPr lang="en-US" sz="1400" dirty="0">
                          <a:effectLst/>
                        </a:rPr>
                        <a:t> </a:t>
                      </a:r>
                      <a:r>
                        <a:rPr lang="en-US" sz="1400" dirty="0" err="1">
                          <a:effectLst/>
                        </a:rPr>
                        <a:t>thức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a:lnSpc>
                          <a:spcPct val="107000"/>
                        </a:lnSpc>
                        <a:spcAft>
                          <a:spcPts val="0"/>
                        </a:spcAft>
                      </a:pPr>
                      <a:r>
                        <a:rPr lang="en-US" sz="1400" dirty="0">
                          <a:effectLst/>
                        </a:rPr>
                        <a:t>Ý </a:t>
                      </a:r>
                      <a:r>
                        <a:rPr lang="en-US" sz="1400" dirty="0" err="1">
                          <a:effectLst/>
                        </a:rPr>
                        <a:t>nghĩa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r>
              <a:tr h="396870">
                <a:tc>
                  <a:txBody>
                    <a:bodyPr/>
                    <a:lstStyle/>
                    <a:p>
                      <a:pPr algn="just">
                        <a:lnSpc>
                          <a:spcPct val="107000"/>
                        </a:lnSpc>
                        <a:spcAft>
                          <a:spcPts val="0"/>
                        </a:spcAft>
                      </a:pPr>
                      <a:r>
                        <a:rPr lang="en-US" sz="1600" u="none" strike="noStrike" dirty="0">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sin()</a:t>
                      </a:r>
                      <a:endPar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800"/>
                        </a:spcAft>
                      </a:pPr>
                      <a:r>
                        <a:rPr lang="en-US" sz="160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Trả về giá trị Sin của x.</a:t>
                      </a:r>
                    </a:p>
                  </a:txBody>
                  <a:tcPr marL="76200" marR="76200" marT="76200" marB="76200"/>
                </a:tc>
              </a:tr>
              <a:tr h="396870">
                <a:tc>
                  <a:txBody>
                    <a:bodyPr/>
                    <a:lstStyle/>
                    <a:p>
                      <a:pPr algn="just">
                        <a:lnSpc>
                          <a:spcPct val="107000"/>
                        </a:lnSpc>
                        <a:spcAft>
                          <a:spcPts val="0"/>
                        </a:spcAft>
                      </a:pPr>
                      <a:r>
                        <a:rPr lang="en-US" sz="1600" u="none" strike="noStrike" dirty="0" err="1">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cos</a:t>
                      </a:r>
                      <a:r>
                        <a:rPr lang="en-US" sz="1600" u="none" strike="noStrike" dirty="0">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800"/>
                        </a:spcAft>
                      </a:pPr>
                      <a:r>
                        <a:rPr lang="en-US" sz="16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Trả</a:t>
                      </a:r>
                      <a:r>
                        <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về</a:t>
                      </a:r>
                      <a:r>
                        <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giá</a:t>
                      </a:r>
                      <a:r>
                        <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trị</a:t>
                      </a:r>
                      <a:r>
                        <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Cosine </a:t>
                      </a:r>
                      <a:r>
                        <a:rPr lang="en-US" sz="16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của</a:t>
                      </a:r>
                      <a:r>
                        <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x.</a:t>
                      </a:r>
                    </a:p>
                  </a:txBody>
                  <a:tcPr marL="76200" marR="76200" marT="76200" marB="76200"/>
                </a:tc>
              </a:tr>
              <a:tr h="526369">
                <a:tc>
                  <a:txBody>
                    <a:bodyPr/>
                    <a:lstStyle/>
                    <a:p>
                      <a:pPr algn="just">
                        <a:lnSpc>
                          <a:spcPct val="107000"/>
                        </a:lnSpc>
                        <a:spcAft>
                          <a:spcPts val="0"/>
                        </a:spcAft>
                      </a:pPr>
                      <a:r>
                        <a:rPr lang="en-US" sz="1600" u="none" strike="noStrike" dirty="0">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tan()</a:t>
                      </a:r>
                      <a:endPar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800"/>
                        </a:spcAft>
                      </a:pPr>
                      <a:r>
                        <a:rPr lang="en-US" sz="16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Trả</a:t>
                      </a:r>
                      <a:r>
                        <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về</a:t>
                      </a:r>
                      <a:r>
                        <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giá</a:t>
                      </a:r>
                      <a:r>
                        <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trị</a:t>
                      </a:r>
                      <a:r>
                        <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Tangent </a:t>
                      </a:r>
                      <a:r>
                        <a:rPr lang="en-US" sz="16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của</a:t>
                      </a:r>
                      <a:r>
                        <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x.</a:t>
                      </a:r>
                    </a:p>
                  </a:txBody>
                  <a:tcPr marL="76200" marR="76200" marT="76200" marB="76200"/>
                </a:tc>
              </a:tr>
              <a:tr h="526369">
                <a:tc>
                  <a:txBody>
                    <a:bodyPr/>
                    <a:lstStyle/>
                    <a:p>
                      <a:pPr algn="just">
                        <a:lnSpc>
                          <a:spcPct val="107000"/>
                        </a:lnSpc>
                        <a:spcAft>
                          <a:spcPts val="0"/>
                        </a:spcAft>
                      </a:pPr>
                      <a:r>
                        <a:rPr lang="en-US" sz="1600" u="none" strike="noStrike" dirty="0">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asin()</a:t>
                      </a:r>
                      <a:endPar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800"/>
                        </a:spcAft>
                      </a:pPr>
                      <a:r>
                        <a:rPr lang="en-US" sz="16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Trả</a:t>
                      </a:r>
                      <a:r>
                        <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về</a:t>
                      </a:r>
                      <a:r>
                        <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giá</a:t>
                      </a:r>
                      <a:r>
                        <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trị</a:t>
                      </a:r>
                      <a:r>
                        <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Arc Sin </a:t>
                      </a:r>
                      <a:r>
                        <a:rPr lang="en-US" sz="16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của</a:t>
                      </a:r>
                      <a:r>
                        <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x</a:t>
                      </a:r>
                    </a:p>
                  </a:txBody>
                  <a:tcPr marL="76200" marR="76200" marT="76200" marB="76200"/>
                </a:tc>
              </a:tr>
              <a:tr h="526369">
                <a:tc>
                  <a:txBody>
                    <a:bodyPr/>
                    <a:lstStyle/>
                    <a:p>
                      <a:pPr algn="just">
                        <a:lnSpc>
                          <a:spcPct val="107000"/>
                        </a:lnSpc>
                        <a:spcAft>
                          <a:spcPts val="0"/>
                        </a:spcAft>
                      </a:pPr>
                      <a:r>
                        <a:rPr lang="en-US" sz="1600" u="none" strike="noStrike" dirty="0">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acos()</a:t>
                      </a:r>
                      <a:endPar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800"/>
                        </a:spcAft>
                      </a:pPr>
                      <a:r>
                        <a:rPr lang="en-US" sz="16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Trả</a:t>
                      </a:r>
                      <a:r>
                        <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về</a:t>
                      </a:r>
                      <a:r>
                        <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giá</a:t>
                      </a:r>
                      <a:r>
                        <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trị</a:t>
                      </a:r>
                      <a:r>
                        <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Arc Cosine </a:t>
                      </a:r>
                      <a:r>
                        <a:rPr lang="en-US" sz="16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của</a:t>
                      </a:r>
                      <a:r>
                        <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x.</a:t>
                      </a:r>
                    </a:p>
                  </a:txBody>
                  <a:tcPr marL="76200" marR="76200" marT="76200" marB="76200"/>
                </a:tc>
              </a:tr>
              <a:tr h="526369">
                <a:tc>
                  <a:txBody>
                    <a:bodyPr/>
                    <a:lstStyle/>
                    <a:p>
                      <a:pPr algn="just">
                        <a:lnSpc>
                          <a:spcPct val="107000"/>
                        </a:lnSpc>
                        <a:spcAft>
                          <a:spcPts val="0"/>
                        </a:spcAft>
                      </a:pPr>
                      <a:r>
                        <a:rPr lang="en-US" sz="1600" u="none" strike="noStrike" dirty="0">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atan()</a:t>
                      </a:r>
                      <a:endPar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800"/>
                        </a:spcAft>
                      </a:pPr>
                      <a:r>
                        <a:rPr lang="en-US" sz="16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Trả</a:t>
                      </a:r>
                      <a:r>
                        <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về</a:t>
                      </a:r>
                      <a:r>
                        <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giá</a:t>
                      </a:r>
                      <a:r>
                        <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trị</a:t>
                      </a:r>
                      <a:r>
                        <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Arc Tangent </a:t>
                      </a:r>
                      <a:r>
                        <a:rPr lang="en-US" sz="16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của</a:t>
                      </a:r>
                      <a:r>
                        <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x.</a:t>
                      </a:r>
                    </a:p>
                  </a:txBody>
                  <a:tcPr marL="76200" marR="76200" marT="76200" marB="76200"/>
                </a:tc>
              </a:tr>
            </a:tbl>
          </a:graphicData>
        </a:graphic>
      </p:graphicFrame>
      <p:sp>
        <p:nvSpPr>
          <p:cNvPr id="9" name="Rectangle 1"/>
          <p:cNvSpPr>
            <a:spLocks noChangeArrowheads="1"/>
          </p:cNvSpPr>
          <p:nvPr/>
        </p:nvSpPr>
        <p:spPr bwMode="auto">
          <a:xfrm>
            <a:off x="415986" y="1205349"/>
            <a:ext cx="2186817"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lgn="just" eaLnBrk="0" fontAlgn="base" hangingPunct="0">
              <a:spcBef>
                <a:spcPct val="0"/>
              </a:spcBef>
              <a:spcAft>
                <a:spcPct val="0"/>
              </a:spcAft>
              <a:buClrTx/>
            </a:pPr>
            <a:r>
              <a:rPr lang="vi-VN" sz="1800" dirty="0">
                <a:latin typeface="Calibri" panose="020F0502020204030204" pitchFamily="34" charset="0"/>
                <a:ea typeface="Calibri" panose="020F0502020204030204" pitchFamily="34" charset="0"/>
                <a:cs typeface="Times New Roman" panose="02020603050405020304" pitchFamily="18" charset="0"/>
              </a:rPr>
              <a:t>Các phương thức </a:t>
            </a:r>
            <a:r>
              <a:rPr lang="en-US" sz="1800" dirty="0" err="1" smtClean="0">
                <a:latin typeface="Calibri" panose="020F0502020204030204" pitchFamily="34" charset="0"/>
                <a:ea typeface="Calibri" panose="020F0502020204030204" pitchFamily="34" charset="0"/>
                <a:cs typeface="Times New Roman" panose="02020603050405020304" pitchFamily="18" charset="0"/>
              </a:rPr>
              <a:t>góc</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121137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LỚP MATH</a:t>
            </a:r>
            <a:endParaRPr lang="en-US" altLang="en-US" sz="2700" dirty="0"/>
          </a:p>
        </p:txBody>
      </p:sp>
      <p:graphicFrame>
        <p:nvGraphicFramePr>
          <p:cNvPr id="7" name="Table 6"/>
          <p:cNvGraphicFramePr>
            <a:graphicFrameLocks noGrp="1"/>
          </p:cNvGraphicFramePr>
          <p:nvPr>
            <p:extLst>
              <p:ext uri="{D42A27DB-BD31-4B8C-83A1-F6EECF244321}">
                <p14:modId xmlns:p14="http://schemas.microsoft.com/office/powerpoint/2010/main" val="756967339"/>
              </p:ext>
            </p:extLst>
          </p:nvPr>
        </p:nvGraphicFramePr>
        <p:xfrm>
          <a:off x="297180" y="1613021"/>
          <a:ext cx="8542020" cy="3024869"/>
        </p:xfrm>
        <a:graphic>
          <a:graphicData uri="http://schemas.openxmlformats.org/drawingml/2006/table">
            <a:tbl>
              <a:tblPr firstRow="1" firstCol="1" bandRow="1">
                <a:tableStyleId>{0660B408-B3CF-4A94-85FC-2B1E0A45F4A2}</a:tableStyleId>
              </a:tblPr>
              <a:tblGrid>
                <a:gridCol w="2606040"/>
                <a:gridCol w="5935980"/>
              </a:tblGrid>
              <a:tr h="471244">
                <a:tc>
                  <a:txBody>
                    <a:bodyPr/>
                    <a:lstStyle/>
                    <a:p>
                      <a:pPr>
                        <a:lnSpc>
                          <a:spcPct val="107000"/>
                        </a:lnSpc>
                        <a:spcAft>
                          <a:spcPts val="0"/>
                        </a:spcAft>
                      </a:pPr>
                      <a:r>
                        <a:rPr lang="en-US" sz="1400" dirty="0" err="1">
                          <a:effectLst/>
                        </a:rPr>
                        <a:t>Phương</a:t>
                      </a:r>
                      <a:r>
                        <a:rPr lang="en-US" sz="1400" dirty="0">
                          <a:effectLst/>
                        </a:rPr>
                        <a:t> </a:t>
                      </a:r>
                      <a:r>
                        <a:rPr lang="en-US" sz="1400" dirty="0" err="1">
                          <a:effectLst/>
                        </a:rPr>
                        <a:t>thức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a:lnSpc>
                          <a:spcPct val="107000"/>
                        </a:lnSpc>
                        <a:spcAft>
                          <a:spcPts val="0"/>
                        </a:spcAft>
                      </a:pPr>
                      <a:r>
                        <a:rPr lang="en-US" sz="1400" dirty="0">
                          <a:effectLst/>
                        </a:rPr>
                        <a:t>Ý </a:t>
                      </a:r>
                      <a:r>
                        <a:rPr lang="en-US" sz="1400" dirty="0" err="1">
                          <a:effectLst/>
                        </a:rPr>
                        <a:t>nghĩa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r>
              <a:tr h="396870">
                <a:tc>
                  <a:txBody>
                    <a:bodyPr/>
                    <a:lstStyle/>
                    <a:p>
                      <a:pPr algn="just">
                        <a:lnSpc>
                          <a:spcPct val="107000"/>
                        </a:lnSpc>
                        <a:spcAft>
                          <a:spcPts val="0"/>
                        </a:spcAft>
                      </a:pPr>
                      <a:r>
                        <a:rPr lang="en-US" sz="1600" u="none" strike="noStrike" dirty="0">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log(</a:t>
                      </a:r>
                      <a:r>
                        <a:rPr lang="en-US" sz="1600" b="1" u="none" strike="noStrike" dirty="0">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double</a:t>
                      </a:r>
                      <a:r>
                        <a:rPr lang="en-US" sz="1600" u="none" strike="noStrike" dirty="0">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 x</a:t>
                      </a:r>
                      <a:r>
                        <a:rPr lang="en-US" sz="1600" u="none" strike="noStrike" dirty="0">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800"/>
                        </a:spcAft>
                      </a:pPr>
                      <a:r>
                        <a:rPr lang="en-US" sz="160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Trả về logarit tự nhiên của x.</a:t>
                      </a:r>
                    </a:p>
                  </a:txBody>
                  <a:tcPr marL="76200" marR="76200" marT="76200" marB="76200"/>
                </a:tc>
              </a:tr>
              <a:tr h="396870">
                <a:tc>
                  <a:txBody>
                    <a:bodyPr/>
                    <a:lstStyle/>
                    <a:p>
                      <a:pPr algn="just">
                        <a:lnSpc>
                          <a:spcPct val="107000"/>
                        </a:lnSpc>
                        <a:spcAft>
                          <a:spcPts val="0"/>
                        </a:spcAft>
                      </a:pPr>
                      <a:r>
                        <a:rPr lang="en-US" sz="1600" u="none" strike="noStrike" dirty="0">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log10(</a:t>
                      </a:r>
                      <a:r>
                        <a:rPr lang="en-US" sz="1600" b="1" u="none" strike="noStrike" dirty="0">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double</a:t>
                      </a:r>
                      <a:r>
                        <a:rPr lang="en-US" sz="1600" u="none" strike="noStrike" dirty="0">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 x</a:t>
                      </a:r>
                      <a:r>
                        <a:rPr lang="en-US" sz="1600" u="none" strike="noStrike" dirty="0">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800"/>
                        </a:spcAft>
                      </a:pPr>
                      <a:r>
                        <a:rPr lang="en-US" sz="16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Trả</a:t>
                      </a:r>
                      <a:r>
                        <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về</a:t>
                      </a:r>
                      <a:r>
                        <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logarit</a:t>
                      </a:r>
                      <a:r>
                        <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cơ</a:t>
                      </a:r>
                      <a:r>
                        <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số</a:t>
                      </a:r>
                      <a:r>
                        <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10 </a:t>
                      </a:r>
                      <a:r>
                        <a:rPr lang="en-US" sz="16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của</a:t>
                      </a:r>
                      <a:r>
                        <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x.</a:t>
                      </a:r>
                    </a:p>
                  </a:txBody>
                  <a:tcPr marL="76200" marR="76200" marT="76200" marB="76200"/>
                </a:tc>
              </a:tr>
              <a:tr h="526369">
                <a:tc>
                  <a:txBody>
                    <a:bodyPr/>
                    <a:lstStyle/>
                    <a:p>
                      <a:pPr algn="just">
                        <a:lnSpc>
                          <a:spcPct val="107000"/>
                        </a:lnSpc>
                        <a:spcAft>
                          <a:spcPts val="0"/>
                        </a:spcAft>
                      </a:pPr>
                      <a:r>
                        <a:rPr lang="en-US" sz="1600" u="none" strike="noStrike" dirty="0">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log1p(double x)</a:t>
                      </a:r>
                      <a:endPar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800"/>
                        </a:spcAft>
                      </a:pPr>
                      <a:r>
                        <a:rPr lang="en-US" sz="16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Trả</a:t>
                      </a:r>
                      <a:r>
                        <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về</a:t>
                      </a:r>
                      <a:r>
                        <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log(x) +1</a:t>
                      </a:r>
                    </a:p>
                  </a:txBody>
                  <a:tcPr marL="76200" marR="76200" marT="76200" marB="76200"/>
                </a:tc>
              </a:tr>
              <a:tr h="526369">
                <a:tc>
                  <a:txBody>
                    <a:bodyPr/>
                    <a:lstStyle/>
                    <a:p>
                      <a:pPr algn="just">
                        <a:lnSpc>
                          <a:spcPct val="107000"/>
                        </a:lnSpc>
                        <a:spcAft>
                          <a:spcPts val="0"/>
                        </a:spcAft>
                      </a:pPr>
                      <a:r>
                        <a:rPr lang="en-US" sz="1600" u="none" strike="noStrike" dirty="0">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exp(double x)</a:t>
                      </a:r>
                      <a:endPar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800"/>
                        </a:spcAft>
                      </a:pPr>
                      <a:r>
                        <a:rPr lang="en-US" sz="160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Trả về E lũy thừa của x, trong đó E là số Euler và nó xấp xỉ bằng 2,71828.</a:t>
                      </a:r>
                    </a:p>
                  </a:txBody>
                  <a:tcPr marL="76200" marR="76200" marT="76200" marB="76200"/>
                </a:tc>
              </a:tr>
              <a:tr h="526369">
                <a:tc>
                  <a:txBody>
                    <a:bodyPr/>
                    <a:lstStyle/>
                    <a:p>
                      <a:pPr algn="just">
                        <a:lnSpc>
                          <a:spcPct val="107000"/>
                        </a:lnSpc>
                        <a:spcAft>
                          <a:spcPts val="0"/>
                        </a:spcAft>
                      </a:pPr>
                      <a:r>
                        <a:rPr lang="en-US" sz="1600" u="none" strike="noStrike" dirty="0">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expm1(double x)</a:t>
                      </a:r>
                      <a:endPar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800"/>
                        </a:spcAft>
                      </a:pPr>
                      <a:r>
                        <a:rPr lang="en-US" sz="16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Tính</a:t>
                      </a:r>
                      <a:r>
                        <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exp</a:t>
                      </a:r>
                      <a:r>
                        <a:rPr lang="en-US" sz="16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(x)-1</a:t>
                      </a:r>
                    </a:p>
                  </a:txBody>
                  <a:tcPr marL="76200" marR="76200" marT="76200" marB="76200"/>
                </a:tc>
              </a:tr>
            </a:tbl>
          </a:graphicData>
        </a:graphic>
      </p:graphicFrame>
      <p:sp>
        <p:nvSpPr>
          <p:cNvPr id="9" name="Rectangle 1"/>
          <p:cNvSpPr>
            <a:spLocks noChangeArrowheads="1"/>
          </p:cNvSpPr>
          <p:nvPr/>
        </p:nvSpPr>
        <p:spPr bwMode="auto">
          <a:xfrm>
            <a:off x="255686" y="1205349"/>
            <a:ext cx="2507418"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lgn="just" eaLnBrk="0" fontAlgn="base" hangingPunct="0">
              <a:spcBef>
                <a:spcPct val="0"/>
              </a:spcBef>
              <a:spcAft>
                <a:spcPct val="0"/>
              </a:spcAft>
              <a:buClrTx/>
            </a:pPr>
            <a:r>
              <a:rPr lang="vi-VN" sz="1800" dirty="0">
                <a:latin typeface="Calibri" panose="020F0502020204030204" pitchFamily="34" charset="0"/>
                <a:ea typeface="Calibri" panose="020F0502020204030204" pitchFamily="34" charset="0"/>
                <a:cs typeface="Times New Roman" panose="02020603050405020304" pitchFamily="18" charset="0"/>
              </a:rPr>
              <a:t>Các phương thức Logarit</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2778689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LỚP MATH</a:t>
            </a:r>
            <a:endParaRPr lang="en-US" altLang="en-US" sz="2700" dirty="0"/>
          </a:p>
        </p:txBody>
      </p:sp>
      <p:graphicFrame>
        <p:nvGraphicFramePr>
          <p:cNvPr id="7" name="Table 6"/>
          <p:cNvGraphicFramePr>
            <a:graphicFrameLocks noGrp="1"/>
          </p:cNvGraphicFramePr>
          <p:nvPr>
            <p:extLst>
              <p:ext uri="{D42A27DB-BD31-4B8C-83A1-F6EECF244321}">
                <p14:modId xmlns:p14="http://schemas.microsoft.com/office/powerpoint/2010/main" val="3461411230"/>
              </p:ext>
            </p:extLst>
          </p:nvPr>
        </p:nvGraphicFramePr>
        <p:xfrm>
          <a:off x="297180" y="1613021"/>
          <a:ext cx="8542020" cy="2916111"/>
        </p:xfrm>
        <a:graphic>
          <a:graphicData uri="http://schemas.openxmlformats.org/drawingml/2006/table">
            <a:tbl>
              <a:tblPr firstRow="1" firstCol="1" bandRow="1">
                <a:tableStyleId>{0660B408-B3CF-4A94-85FC-2B1E0A45F4A2}</a:tableStyleId>
              </a:tblPr>
              <a:tblGrid>
                <a:gridCol w="3421380"/>
                <a:gridCol w="5120640"/>
              </a:tblGrid>
              <a:tr h="471244">
                <a:tc>
                  <a:txBody>
                    <a:bodyPr/>
                    <a:lstStyle/>
                    <a:p>
                      <a:pPr>
                        <a:lnSpc>
                          <a:spcPct val="107000"/>
                        </a:lnSpc>
                        <a:spcAft>
                          <a:spcPts val="0"/>
                        </a:spcAft>
                      </a:pPr>
                      <a:r>
                        <a:rPr lang="en-US" sz="1400" dirty="0" err="1">
                          <a:effectLst/>
                        </a:rPr>
                        <a:t>Phương</a:t>
                      </a:r>
                      <a:r>
                        <a:rPr lang="en-US" sz="1400" dirty="0">
                          <a:effectLst/>
                        </a:rPr>
                        <a:t> </a:t>
                      </a:r>
                      <a:r>
                        <a:rPr lang="en-US" sz="1400" dirty="0" err="1">
                          <a:effectLst/>
                        </a:rPr>
                        <a:t>thức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a:lnSpc>
                          <a:spcPct val="107000"/>
                        </a:lnSpc>
                        <a:spcAft>
                          <a:spcPts val="0"/>
                        </a:spcAft>
                      </a:pPr>
                      <a:r>
                        <a:rPr lang="en-US" sz="1400" dirty="0">
                          <a:effectLst/>
                        </a:rPr>
                        <a:t>Ý </a:t>
                      </a:r>
                      <a:r>
                        <a:rPr lang="en-US" sz="1400" dirty="0" err="1">
                          <a:effectLst/>
                        </a:rPr>
                        <a:t>nghĩa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r>
              <a:tr h="396870">
                <a:tc>
                  <a:txBody>
                    <a:bodyPr/>
                    <a:lstStyle/>
                    <a:p>
                      <a:pPr algn="just">
                        <a:lnSpc>
                          <a:spcPct val="107000"/>
                        </a:lnSpc>
                        <a:spcAft>
                          <a:spcPts val="0"/>
                        </a:spcAft>
                      </a:pPr>
                      <a:r>
                        <a:rPr lang="en-US" sz="1800" u="none" strike="noStrike" dirty="0">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abs(</a:t>
                      </a:r>
                      <a:r>
                        <a:rPr lang="en-US" sz="1800" u="none" strike="noStrike" dirty="0" err="1">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data_type</a:t>
                      </a:r>
                      <a:r>
                        <a:rPr lang="en-US" sz="1800" u="none" strike="noStrike" dirty="0">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 x</a:t>
                      </a:r>
                      <a:r>
                        <a:rPr lang="en-US" sz="1800" u="none" strike="noStrike" dirty="0">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800"/>
                        </a:spcAft>
                      </a:pPr>
                      <a:r>
                        <a:rPr lang="en-US" sz="180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Trả về giá trị Tuyệt đối của x</a:t>
                      </a:r>
                    </a:p>
                  </a:txBody>
                  <a:tcPr marL="76200" marR="76200" marT="76200" marB="76200"/>
                </a:tc>
              </a:tr>
              <a:tr h="396870">
                <a:tc>
                  <a:txBody>
                    <a:bodyPr/>
                    <a:lstStyle/>
                    <a:p>
                      <a:pPr algn="just">
                        <a:lnSpc>
                          <a:spcPct val="107000"/>
                        </a:lnSpc>
                        <a:spcAft>
                          <a:spcPts val="0"/>
                        </a:spcAft>
                      </a:pPr>
                      <a:r>
                        <a:rPr lang="en-US" sz="1800" u="none" strike="noStrike" dirty="0">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max(</a:t>
                      </a:r>
                      <a:r>
                        <a:rPr lang="en-US" sz="1800" u="none" strike="noStrike" dirty="0" err="1">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data_type</a:t>
                      </a:r>
                      <a:r>
                        <a:rPr lang="en-US" sz="1800" u="none" strike="noStrike" dirty="0">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 x, </a:t>
                      </a:r>
                      <a:r>
                        <a:rPr lang="en-US" sz="1800" u="none" strike="noStrike" dirty="0" err="1">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data_type</a:t>
                      </a:r>
                      <a:r>
                        <a:rPr lang="en-US" sz="1800" u="none" strike="noStrike" dirty="0">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 y)</a:t>
                      </a:r>
                      <a:endPar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800"/>
                        </a:spcAft>
                      </a:pP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Trả</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về</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Giá</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trị</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lớn</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nhất</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trong</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hai</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số</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x, y</a:t>
                      </a:r>
                    </a:p>
                  </a:txBody>
                  <a:tcPr marL="76200" marR="76200" marT="76200" marB="76200"/>
                </a:tc>
              </a:tr>
              <a:tr h="526369">
                <a:tc>
                  <a:txBody>
                    <a:bodyPr/>
                    <a:lstStyle/>
                    <a:p>
                      <a:pPr algn="just">
                        <a:lnSpc>
                          <a:spcPct val="107000"/>
                        </a:lnSpc>
                        <a:spcAft>
                          <a:spcPts val="0"/>
                        </a:spcAft>
                      </a:pPr>
                      <a:r>
                        <a:rPr lang="en-US" sz="1800" u="none" strike="noStrike" dirty="0">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min(</a:t>
                      </a:r>
                      <a:r>
                        <a:rPr lang="en-US" sz="1800" u="none" strike="noStrike" dirty="0" err="1">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data_type</a:t>
                      </a:r>
                      <a:r>
                        <a:rPr lang="en-US" sz="1800" u="none" strike="noStrike" dirty="0">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 x, </a:t>
                      </a:r>
                      <a:r>
                        <a:rPr lang="en-US" sz="1800" u="none" strike="noStrike" dirty="0" err="1">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data_type</a:t>
                      </a:r>
                      <a:r>
                        <a:rPr lang="en-US" sz="1800" u="none" strike="noStrike" dirty="0">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 y)</a:t>
                      </a:r>
                      <a:endPar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800"/>
                        </a:spcAft>
                      </a:pP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Trả</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về</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Giá</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trị</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nhỏ</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nhất</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trong</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hai</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số</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x, y</a:t>
                      </a:r>
                    </a:p>
                  </a:txBody>
                  <a:tcPr marL="76200" marR="76200" marT="76200" marB="76200"/>
                </a:tc>
              </a:tr>
              <a:tr h="526369">
                <a:tc>
                  <a:txBody>
                    <a:bodyPr/>
                    <a:lstStyle/>
                    <a:p>
                      <a:pPr algn="just">
                        <a:lnSpc>
                          <a:spcPct val="107000"/>
                        </a:lnSpc>
                        <a:spcAft>
                          <a:spcPts val="0"/>
                        </a:spcAft>
                      </a:pPr>
                      <a:r>
                        <a:rPr lang="en-US" sz="1800" u="none" strike="noStrike" dirty="0">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round(</a:t>
                      </a:r>
                      <a:r>
                        <a:rPr lang="en-US" sz="1800" u="none" strike="noStrike" dirty="0" err="1">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data_type</a:t>
                      </a:r>
                      <a:r>
                        <a:rPr lang="en-US" sz="1800" u="none" strike="noStrike" dirty="0">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 x)</a:t>
                      </a:r>
                      <a:endPar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800"/>
                        </a:spcAft>
                      </a:pP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Làm</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tròn</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các</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số</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thập</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phân</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x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đến</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giá</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trị</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gần</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nhất</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p>
                  </a:txBody>
                  <a:tcPr marL="76200" marR="76200" marT="76200" marB="76200"/>
                </a:tc>
              </a:tr>
              <a:tr h="526369">
                <a:tc>
                  <a:txBody>
                    <a:bodyPr/>
                    <a:lstStyle/>
                    <a:p>
                      <a:pPr algn="just">
                        <a:lnSpc>
                          <a:spcPct val="107000"/>
                        </a:lnSpc>
                        <a:spcAft>
                          <a:spcPts val="0"/>
                        </a:spcAft>
                      </a:pPr>
                      <a:r>
                        <a:rPr lang="en-US" sz="1800" u="none" strike="noStrike" dirty="0" err="1">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sqrt</a:t>
                      </a:r>
                      <a:r>
                        <a:rPr lang="en-US" sz="1800" u="none" strike="noStrike" dirty="0">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a:t>
                      </a:r>
                      <a:r>
                        <a:rPr lang="en-US" sz="1800" b="1" u="none" strike="noStrike" dirty="0">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double</a:t>
                      </a:r>
                      <a:r>
                        <a:rPr lang="en-US" sz="1800" u="none" strike="noStrike" dirty="0">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 x</a:t>
                      </a:r>
                      <a:r>
                        <a:rPr lang="en-US" sz="1800" u="none" strike="noStrike" dirty="0">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800"/>
                        </a:spcAft>
                      </a:pP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Trả</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về</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căn</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bậc</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hai</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của</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x.</a:t>
                      </a:r>
                    </a:p>
                  </a:txBody>
                  <a:tcPr marL="76200" marR="76200" marT="76200" marB="76200"/>
                </a:tc>
              </a:tr>
            </a:tbl>
          </a:graphicData>
        </a:graphic>
      </p:graphicFrame>
      <p:sp>
        <p:nvSpPr>
          <p:cNvPr id="9" name="Rectangle 1"/>
          <p:cNvSpPr>
            <a:spLocks noChangeArrowheads="1"/>
          </p:cNvSpPr>
          <p:nvPr/>
        </p:nvSpPr>
        <p:spPr bwMode="auto">
          <a:xfrm>
            <a:off x="233554" y="1167249"/>
            <a:ext cx="3374642"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lgn="just" eaLnBrk="0" fontAlgn="base" hangingPunct="0">
              <a:spcBef>
                <a:spcPct val="0"/>
              </a:spcBef>
              <a:spcAft>
                <a:spcPct val="0"/>
              </a:spcAft>
              <a:buClrTx/>
            </a:pPr>
            <a:r>
              <a:rPr lang="vi-VN" sz="1800" dirty="0">
                <a:latin typeface="Calibri" panose="020F0502020204030204" pitchFamily="34" charset="0"/>
                <a:ea typeface="Calibri" panose="020F0502020204030204" pitchFamily="34" charset="0"/>
                <a:cs typeface="Times New Roman" panose="02020603050405020304" pitchFamily="18" charset="0"/>
              </a:rPr>
              <a:t>Các phương thức toán học cơ bản</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667373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smtClean="0"/>
              <a:t>MẢNG </a:t>
            </a:r>
            <a:r>
              <a:rPr lang="en-US" altLang="en-US" sz="2700" dirty="0" err="1" smtClean="0"/>
              <a:t>MỘT</a:t>
            </a:r>
            <a:r>
              <a:rPr lang="en-US" altLang="en-US" sz="2700" dirty="0" smtClean="0"/>
              <a:t> </a:t>
            </a:r>
            <a:r>
              <a:rPr lang="en-US" altLang="en-US" sz="2700" dirty="0" err="1" smtClean="0"/>
              <a:t>CHIỀU</a:t>
            </a:r>
            <a:endParaRPr lang="en-US" altLang="en-US" sz="2700" dirty="0"/>
          </a:p>
        </p:txBody>
      </p:sp>
      <p:sp>
        <p:nvSpPr>
          <p:cNvPr id="3" name="Rectangle 2"/>
          <p:cNvSpPr/>
          <p:nvPr/>
        </p:nvSpPr>
        <p:spPr>
          <a:xfrm>
            <a:off x="384810" y="1805235"/>
            <a:ext cx="6313170" cy="882742"/>
          </a:xfrm>
          <a:prstGeom prst="rect">
            <a:avLst/>
          </a:prstGeom>
          <a:ln>
            <a:solidFill>
              <a:srgbClr val="FF0000"/>
            </a:solidFill>
          </a:ln>
        </p:spPr>
        <p:txBody>
          <a:bodyPr wrap="square">
            <a:spAutoFit/>
          </a:bodyPr>
          <a:lstStyle/>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data_type </a:t>
            </a: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array_name</a:t>
            </a:r>
            <a:r>
              <a:rPr lang="en-US" sz="1600" dirty="0"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new</a:t>
            </a: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data_type</a:t>
            </a:r>
            <a:r>
              <a:rPr lang="en-US" sz="1600" dirty="0"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[n</a:t>
            </a: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data_type[] </a:t>
            </a:r>
            <a:r>
              <a:rPr lang="en-US" sz="16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array_name</a:t>
            </a: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new</a:t>
            </a: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data_type[n</a:t>
            </a: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data_type </a:t>
            </a:r>
            <a:r>
              <a:rPr lang="en-US" sz="1600" dirty="0" err="1"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array_name</a:t>
            </a:r>
            <a:r>
              <a:rPr lang="en-US" sz="1600" dirty="0"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new</a:t>
            </a: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data_type[n];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370840" y="2958423"/>
            <a:ext cx="3092450" cy="1585562"/>
          </a:xfrm>
          <a:prstGeom prst="rect">
            <a:avLst/>
          </a:prstGeom>
        </p:spPr>
        <p:txBody>
          <a:bodyPr wrap="square">
            <a:spAutoFit/>
          </a:bodyPr>
          <a:lstStyle/>
          <a:p>
            <a:pPr algn="just">
              <a:lnSpc>
                <a:spcPct val="107000"/>
              </a:lnSpc>
              <a:spcAft>
                <a:spcPts val="800"/>
              </a:spcAft>
            </a:pP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data_type</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Kiểu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dữ</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liệu</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name</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Tên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mảng</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Kích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thước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mảng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286205" y="1330828"/>
            <a:ext cx="1941557" cy="367216"/>
          </a:xfrm>
          <a:prstGeom prst="rect">
            <a:avLst/>
          </a:prstGeom>
        </p:spPr>
        <p:txBody>
          <a:bodyPr wrap="none">
            <a:spAutoFit/>
          </a:bodyPr>
          <a:lstStyle/>
          <a:p>
            <a:pPr algn="just">
              <a:lnSpc>
                <a:spcPct val="107000"/>
              </a:lnSpc>
              <a:spcAft>
                <a:spcPts val="800"/>
              </a:spcAft>
            </a:pPr>
            <a:r>
              <a:rPr lang="en-US" sz="1800" b="1" dirty="0" err="1"/>
              <a:t>Khai</a:t>
            </a:r>
            <a:r>
              <a:rPr lang="en-US" sz="1800" b="1" dirty="0"/>
              <a:t> </a:t>
            </a:r>
            <a:r>
              <a:rPr lang="en-US" sz="1800" b="1" dirty="0" err="1"/>
              <a:t>báo</a:t>
            </a:r>
            <a:r>
              <a:rPr lang="en-US" sz="1800" b="1" dirty="0"/>
              <a:t> </a:t>
            </a:r>
            <a:r>
              <a:rPr lang="en-US" sz="1800" b="1" dirty="0" err="1"/>
              <a:t>cách</a:t>
            </a:r>
            <a:r>
              <a:rPr lang="en-US" sz="1800" b="1" dirty="0"/>
              <a:t> 1</a:t>
            </a:r>
          </a:p>
        </p:txBody>
      </p:sp>
    </p:spTree>
    <p:extLst>
      <p:ext uri="{BB962C8B-B14F-4D97-AF65-F5344CB8AC3E}">
        <p14:creationId xmlns:p14="http://schemas.microsoft.com/office/powerpoint/2010/main" val="124298526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LỚP MATH</a:t>
            </a:r>
            <a:endParaRPr lang="en-US" altLang="en-US" sz="2700" dirty="0"/>
          </a:p>
        </p:txBody>
      </p:sp>
      <p:graphicFrame>
        <p:nvGraphicFramePr>
          <p:cNvPr id="7" name="Table 6"/>
          <p:cNvGraphicFramePr>
            <a:graphicFrameLocks noGrp="1"/>
          </p:cNvGraphicFramePr>
          <p:nvPr>
            <p:extLst>
              <p:ext uri="{D42A27DB-BD31-4B8C-83A1-F6EECF244321}">
                <p14:modId xmlns:p14="http://schemas.microsoft.com/office/powerpoint/2010/main" val="3623738690"/>
              </p:ext>
            </p:extLst>
          </p:nvPr>
        </p:nvGraphicFramePr>
        <p:xfrm>
          <a:off x="297180" y="1613021"/>
          <a:ext cx="8542020" cy="2925914"/>
        </p:xfrm>
        <a:graphic>
          <a:graphicData uri="http://schemas.openxmlformats.org/drawingml/2006/table">
            <a:tbl>
              <a:tblPr firstRow="1" firstCol="1" bandRow="1">
                <a:tableStyleId>{0660B408-B3CF-4A94-85FC-2B1E0A45F4A2}</a:tableStyleId>
              </a:tblPr>
              <a:tblGrid>
                <a:gridCol w="3421380"/>
                <a:gridCol w="5120640"/>
              </a:tblGrid>
              <a:tr h="471244">
                <a:tc>
                  <a:txBody>
                    <a:bodyPr/>
                    <a:lstStyle/>
                    <a:p>
                      <a:pPr>
                        <a:lnSpc>
                          <a:spcPct val="107000"/>
                        </a:lnSpc>
                        <a:spcAft>
                          <a:spcPts val="0"/>
                        </a:spcAft>
                      </a:pPr>
                      <a:r>
                        <a:rPr lang="en-US" sz="1400" dirty="0" err="1">
                          <a:effectLst/>
                        </a:rPr>
                        <a:t>Phương</a:t>
                      </a:r>
                      <a:r>
                        <a:rPr lang="en-US" sz="1400" dirty="0">
                          <a:effectLst/>
                        </a:rPr>
                        <a:t> </a:t>
                      </a:r>
                      <a:r>
                        <a:rPr lang="en-US" sz="1400" dirty="0" err="1">
                          <a:effectLst/>
                        </a:rPr>
                        <a:t>thức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a:lnSpc>
                          <a:spcPct val="107000"/>
                        </a:lnSpc>
                        <a:spcAft>
                          <a:spcPts val="0"/>
                        </a:spcAft>
                      </a:pPr>
                      <a:r>
                        <a:rPr lang="en-US" sz="1400" dirty="0">
                          <a:effectLst/>
                        </a:rPr>
                        <a:t>Ý </a:t>
                      </a:r>
                      <a:r>
                        <a:rPr lang="en-US" sz="1400" dirty="0" err="1">
                          <a:effectLst/>
                        </a:rPr>
                        <a:t>nghĩa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r>
              <a:tr h="396870">
                <a:tc>
                  <a:txBody>
                    <a:bodyPr/>
                    <a:lstStyle/>
                    <a:p>
                      <a:pPr algn="just">
                        <a:lnSpc>
                          <a:spcPct val="107000"/>
                        </a:lnSpc>
                        <a:spcAft>
                          <a:spcPts val="0"/>
                        </a:spcAft>
                      </a:pPr>
                      <a:r>
                        <a:rPr lang="en-US" sz="1800" u="none" strike="noStrike" dirty="0">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cbrt(</a:t>
                      </a:r>
                      <a:r>
                        <a:rPr lang="en-US" sz="1800" b="1" u="none" strike="noStrike" dirty="0">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double</a:t>
                      </a:r>
                      <a:r>
                        <a:rPr lang="en-US" sz="1800" u="none" strike="noStrike" dirty="0">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 x</a:t>
                      </a:r>
                      <a:r>
                        <a:rPr lang="en-US" sz="1800" u="none" strike="noStrike" dirty="0">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800"/>
                        </a:spcAft>
                      </a:pPr>
                      <a:r>
                        <a:rPr lang="en-US" sz="180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Trả về căn bậc ba của x.</a:t>
                      </a:r>
                    </a:p>
                  </a:txBody>
                  <a:tcPr marL="76200" marR="76200" marT="76200" marB="76200"/>
                </a:tc>
              </a:tr>
              <a:tr h="396870">
                <a:tc>
                  <a:txBody>
                    <a:bodyPr/>
                    <a:lstStyle/>
                    <a:p>
                      <a:pPr algn="just">
                        <a:lnSpc>
                          <a:spcPct val="107000"/>
                        </a:lnSpc>
                        <a:spcAft>
                          <a:spcPts val="0"/>
                        </a:spcAft>
                      </a:pPr>
                      <a:r>
                        <a:rPr lang="en-US" sz="1800" u="none" strike="noStrike" dirty="0">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pow(</a:t>
                      </a:r>
                      <a:r>
                        <a:rPr lang="en-US" sz="1800" b="1" u="none" strike="noStrike" dirty="0">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double</a:t>
                      </a:r>
                      <a:r>
                        <a:rPr lang="en-US" sz="1800" u="none" strike="noStrike" dirty="0">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 x, </a:t>
                      </a:r>
                      <a:r>
                        <a:rPr lang="en-US" sz="1800" b="1" u="none" strike="noStrike" dirty="0">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double</a:t>
                      </a:r>
                      <a:r>
                        <a:rPr lang="en-US" sz="1800" u="none" strike="noStrike" dirty="0">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 y</a:t>
                      </a:r>
                      <a:r>
                        <a:rPr lang="en-US" sz="1800" u="none" strike="noStrike" dirty="0">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800"/>
                        </a:spcAft>
                      </a:pPr>
                      <a:r>
                        <a:rPr lang="en-US" sz="180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Trả vể lũy thừa y của x.</a:t>
                      </a:r>
                    </a:p>
                  </a:txBody>
                  <a:tcPr marL="76200" marR="76200" marT="76200" marB="76200"/>
                </a:tc>
              </a:tr>
              <a:tr h="526369">
                <a:tc>
                  <a:txBody>
                    <a:bodyPr/>
                    <a:lstStyle/>
                    <a:p>
                      <a:pPr algn="just">
                        <a:lnSpc>
                          <a:spcPct val="107000"/>
                        </a:lnSpc>
                        <a:spcAft>
                          <a:spcPts val="0"/>
                        </a:spcAft>
                      </a:pPr>
                      <a:r>
                        <a:rPr lang="en-US" sz="1800" u="none" strike="noStrike" dirty="0">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ceil(double x)</a:t>
                      </a:r>
                      <a:endPar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800"/>
                        </a:spcAft>
                      </a:pPr>
                      <a:r>
                        <a:rPr lang="en-US" sz="180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Tìm giá trị số nguyên nhỏ nhất lớn hơn hoặc bằng x.</a:t>
                      </a:r>
                    </a:p>
                  </a:txBody>
                  <a:tcPr marL="76200" marR="76200" marT="76200" marB="76200"/>
                </a:tc>
              </a:tr>
              <a:tr h="536172">
                <a:tc>
                  <a:txBody>
                    <a:bodyPr/>
                    <a:lstStyle/>
                    <a:p>
                      <a:pPr algn="just">
                        <a:lnSpc>
                          <a:spcPct val="107000"/>
                        </a:lnSpc>
                        <a:spcAft>
                          <a:spcPts val="0"/>
                        </a:spcAft>
                      </a:pPr>
                      <a:r>
                        <a:rPr lang="en-US" sz="1800" u="none" strike="noStrike" dirty="0">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floor(double x)</a:t>
                      </a:r>
                      <a:endPar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800"/>
                        </a:spcAft>
                      </a:pPr>
                      <a:r>
                        <a:rPr lang="en-US" sz="180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Tìm giá trị số nguyên lớn nhất nhỏ hơn hoặc bằng x.</a:t>
                      </a:r>
                    </a:p>
                  </a:txBody>
                  <a:tcPr marL="76200" marR="76200" marT="76200" marB="76200"/>
                </a:tc>
              </a:tr>
              <a:tr h="526369">
                <a:tc>
                  <a:txBody>
                    <a:bodyPr/>
                    <a:lstStyle/>
                    <a:p>
                      <a:pPr algn="just">
                        <a:lnSpc>
                          <a:spcPct val="107000"/>
                        </a:lnSpc>
                        <a:spcAft>
                          <a:spcPts val="0"/>
                        </a:spcAft>
                      </a:pPr>
                      <a:r>
                        <a:rPr lang="en-US" sz="1800" u="none" strike="noStrike" dirty="0">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cbrt(</a:t>
                      </a:r>
                      <a:r>
                        <a:rPr lang="en-US" sz="1800" b="1" u="none" strike="noStrike" dirty="0">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double</a:t>
                      </a:r>
                      <a:r>
                        <a:rPr lang="en-US" sz="1800" u="none" strike="noStrike" dirty="0">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 x</a:t>
                      </a:r>
                      <a:r>
                        <a:rPr lang="en-US" sz="1800" u="none" strike="noStrike" dirty="0">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800"/>
                        </a:spcAft>
                      </a:pP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Trả</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về</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căn</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bậc</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ba</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của</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x.</a:t>
                      </a:r>
                    </a:p>
                  </a:txBody>
                  <a:tcPr marL="76200" marR="76200" marT="76200" marB="76200"/>
                </a:tc>
              </a:tr>
            </a:tbl>
          </a:graphicData>
        </a:graphic>
      </p:graphicFrame>
      <p:sp>
        <p:nvSpPr>
          <p:cNvPr id="9" name="Rectangle 1"/>
          <p:cNvSpPr>
            <a:spLocks noChangeArrowheads="1"/>
          </p:cNvSpPr>
          <p:nvPr/>
        </p:nvSpPr>
        <p:spPr bwMode="auto">
          <a:xfrm>
            <a:off x="233554" y="1167249"/>
            <a:ext cx="3374642"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lgn="just" eaLnBrk="0" fontAlgn="base" hangingPunct="0">
              <a:spcBef>
                <a:spcPct val="0"/>
              </a:spcBef>
              <a:spcAft>
                <a:spcPct val="0"/>
              </a:spcAft>
              <a:buClrTx/>
            </a:pPr>
            <a:r>
              <a:rPr lang="vi-VN" sz="1800" dirty="0">
                <a:latin typeface="Calibri" panose="020F0502020204030204" pitchFamily="34" charset="0"/>
                <a:ea typeface="Calibri" panose="020F0502020204030204" pitchFamily="34" charset="0"/>
                <a:cs typeface="Times New Roman" panose="02020603050405020304" pitchFamily="18" charset="0"/>
              </a:rPr>
              <a:t>Các phương thức toán học cơ bản</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0401298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LỚP NUMBER</a:t>
            </a:r>
            <a:endParaRPr lang="en-US" altLang="en-US" sz="2700" dirty="0"/>
          </a:p>
        </p:txBody>
      </p:sp>
      <p:pic>
        <p:nvPicPr>
          <p:cNvPr id="2" name="Picture 1"/>
          <p:cNvPicPr>
            <a:picLocks noChangeAspect="1"/>
          </p:cNvPicPr>
          <p:nvPr/>
        </p:nvPicPr>
        <p:blipFill>
          <a:blip r:embed="rId2"/>
          <a:stretch>
            <a:fillRect/>
          </a:stretch>
        </p:blipFill>
        <p:spPr>
          <a:xfrm>
            <a:off x="2704698" y="1281018"/>
            <a:ext cx="3478990" cy="3680088"/>
          </a:xfrm>
          <a:prstGeom prst="rect">
            <a:avLst/>
          </a:prstGeom>
          <a:ln>
            <a:solidFill>
              <a:srgbClr val="FF0000"/>
            </a:solidFill>
          </a:ln>
        </p:spPr>
      </p:pic>
      <p:sp>
        <p:nvSpPr>
          <p:cNvPr id="4" name="TextBox 3"/>
          <p:cNvSpPr txBox="1"/>
          <p:nvPr/>
        </p:nvSpPr>
        <p:spPr>
          <a:xfrm>
            <a:off x="6805061" y="2685449"/>
            <a:ext cx="1624163" cy="400110"/>
          </a:xfrm>
          <a:prstGeom prst="rect">
            <a:avLst/>
          </a:prstGeom>
          <a:noFill/>
        </p:spPr>
        <p:txBody>
          <a:bodyPr wrap="none" rtlCol="0">
            <a:spAutoFit/>
          </a:bodyPr>
          <a:lstStyle/>
          <a:p>
            <a:r>
              <a:rPr lang="en-US" sz="2000" b="1" dirty="0" smtClean="0"/>
              <a:t>OUTPUT:  ?</a:t>
            </a:r>
            <a:endParaRPr lang="en-US" sz="2000" b="1" dirty="0"/>
          </a:p>
        </p:txBody>
      </p:sp>
    </p:spTree>
    <p:extLst>
      <p:ext uri="{BB962C8B-B14F-4D97-AF65-F5344CB8AC3E}">
        <p14:creationId xmlns:p14="http://schemas.microsoft.com/office/powerpoint/2010/main" val="84852610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LỚP </a:t>
            </a:r>
            <a:r>
              <a:rPr lang="vi-VN" altLang="en-US" sz="2700" dirty="0" smtClean="0"/>
              <a:t>STRING</a:t>
            </a:r>
            <a:endParaRPr lang="en-US" altLang="en-US" sz="2700" dirty="0"/>
          </a:p>
        </p:txBody>
      </p:sp>
      <p:sp>
        <p:nvSpPr>
          <p:cNvPr id="4" name="Rectangle 3"/>
          <p:cNvSpPr/>
          <p:nvPr/>
        </p:nvSpPr>
        <p:spPr>
          <a:xfrm>
            <a:off x="274318" y="1667002"/>
            <a:ext cx="8657925" cy="1512209"/>
          </a:xfrm>
          <a:prstGeom prst="rect">
            <a:avLst/>
          </a:prstGeom>
        </p:spPr>
        <p:txBody>
          <a:bodyPr wrap="square">
            <a:spAutoFit/>
          </a:bodyPr>
          <a:lstStyle/>
          <a:p>
            <a:pPr algn="just">
              <a:lnSpc>
                <a:spcPct val="107000"/>
              </a:lnSpc>
              <a:spcAft>
                <a:spcPts val="800"/>
              </a:spcAft>
            </a:pPr>
            <a:r>
              <a:rPr lang="en-US" sz="2000" dirty="0" err="1">
                <a:latin typeface="Calibri" panose="020F0502020204030204" pitchFamily="34" charset="0"/>
                <a:ea typeface="Calibri" panose="020F0502020204030204" pitchFamily="34" charset="0"/>
                <a:cs typeface="Times New Roman" panose="02020603050405020304" pitchFamily="18" charset="0"/>
              </a:rPr>
              <a:t>Xâu</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kí</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tự</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là</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một</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chuỗi</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các</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ký</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tự</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Trong</a:t>
            </a:r>
            <a:r>
              <a:rPr lang="en-US" sz="2000" dirty="0">
                <a:latin typeface="Calibri" panose="020F0502020204030204" pitchFamily="34" charset="0"/>
                <a:ea typeface="Calibri" panose="020F0502020204030204" pitchFamily="34" charset="0"/>
                <a:cs typeface="Times New Roman" panose="02020603050405020304" pitchFamily="18" charset="0"/>
              </a:rPr>
              <a:t> java, </a:t>
            </a:r>
            <a:r>
              <a:rPr lang="en-US" sz="2000" dirty="0" err="1">
                <a:latin typeface="Calibri" panose="020F0502020204030204" pitchFamily="34" charset="0"/>
                <a:ea typeface="Calibri" panose="020F0502020204030204" pitchFamily="34" charset="0"/>
                <a:cs typeface="Times New Roman" panose="02020603050405020304" pitchFamily="18" charset="0"/>
              </a:rPr>
              <a:t>các</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đối</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tượng</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của</a:t>
            </a:r>
            <a:r>
              <a:rPr lang="en-US" sz="2000" dirty="0">
                <a:latin typeface="Calibri" panose="020F0502020204030204" pitchFamily="34" charset="0"/>
                <a:ea typeface="Calibri" panose="020F0502020204030204" pitchFamily="34" charset="0"/>
                <a:cs typeface="Times New Roman" panose="02020603050405020304" pitchFamily="18" charset="0"/>
              </a:rPr>
              <a:t> String </a:t>
            </a:r>
            <a:r>
              <a:rPr lang="en-US" sz="2000" dirty="0" err="1">
                <a:latin typeface="Calibri" panose="020F0502020204030204" pitchFamily="34" charset="0"/>
                <a:ea typeface="Calibri" panose="020F0502020204030204" pitchFamily="34" charset="0"/>
                <a:cs typeface="Times New Roman" panose="02020603050405020304" pitchFamily="18" charset="0"/>
              </a:rPr>
              <a:t>là</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bất</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biến</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có</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nghĩa</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là</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một</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hằng</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số</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và</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không</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thể</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thay</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đổi</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sau</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khi</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được</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tạo</a:t>
            </a:r>
            <a:r>
              <a:rPr lang="en-US" sz="2000" dirty="0">
                <a:latin typeface="Calibri" panose="020F0502020204030204" pitchFamily="34" charset="0"/>
                <a:ea typeface="Calibri" panose="020F0502020204030204" pitchFamily="34" charset="0"/>
                <a:cs typeface="Times New Roman" panose="02020603050405020304" pitchFamily="18" charset="0"/>
              </a:rPr>
              <a:t>.</a:t>
            </a:r>
          </a:p>
          <a:p>
            <a:pPr algn="just">
              <a:lnSpc>
                <a:spcPct val="107000"/>
              </a:lnSpc>
              <a:spcAft>
                <a:spcPts val="800"/>
              </a:spcAft>
            </a:pPr>
            <a:r>
              <a:rPr lang="en-US" sz="2000" dirty="0" err="1">
                <a:latin typeface="Calibri" panose="020F0502020204030204" pitchFamily="34" charset="0"/>
                <a:ea typeface="Calibri" panose="020F0502020204030204" pitchFamily="34" charset="0"/>
                <a:cs typeface="Times New Roman" panose="02020603050405020304" pitchFamily="18" charset="0"/>
              </a:rPr>
              <a:t>Lớp</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java.lang.String</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cung</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cấp</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nhiều</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phương</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thức</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hữu</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ích</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để</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thực</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hiện</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các</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thao</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tác</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trên</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xâu</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kí</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tự</a:t>
            </a:r>
            <a:r>
              <a:rPr lang="en-US" sz="2000" dirty="0">
                <a:latin typeface="Calibri" panose="020F0502020204030204" pitchFamily="34" charset="0"/>
                <a:ea typeface="Calibri" panose="020F0502020204030204" pitchFamily="34"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249017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LỚP </a:t>
            </a:r>
            <a:r>
              <a:rPr lang="vi-VN" altLang="en-US" sz="2700" dirty="0" smtClean="0"/>
              <a:t>STRING</a:t>
            </a:r>
            <a:endParaRPr lang="en-US" altLang="en-US" sz="2700" dirty="0"/>
          </a:p>
        </p:txBody>
      </p:sp>
      <p:graphicFrame>
        <p:nvGraphicFramePr>
          <p:cNvPr id="6" name="Table 5"/>
          <p:cNvGraphicFramePr>
            <a:graphicFrameLocks noGrp="1"/>
          </p:cNvGraphicFramePr>
          <p:nvPr>
            <p:extLst>
              <p:ext uri="{D42A27DB-BD31-4B8C-83A1-F6EECF244321}">
                <p14:modId xmlns:p14="http://schemas.microsoft.com/office/powerpoint/2010/main" val="428422544"/>
              </p:ext>
            </p:extLst>
          </p:nvPr>
        </p:nvGraphicFramePr>
        <p:xfrm>
          <a:off x="123925" y="1333890"/>
          <a:ext cx="8817943" cy="3625843"/>
        </p:xfrm>
        <a:graphic>
          <a:graphicData uri="http://schemas.openxmlformats.org/drawingml/2006/table">
            <a:tbl>
              <a:tblPr firstRow="1" firstCol="1" bandRow="1">
                <a:tableStyleId>{0660B408-B3CF-4A94-85FC-2B1E0A45F4A2}</a:tableStyleId>
              </a:tblPr>
              <a:tblGrid>
                <a:gridCol w="3531897"/>
                <a:gridCol w="5286046"/>
              </a:tblGrid>
              <a:tr h="459239">
                <a:tc>
                  <a:txBody>
                    <a:bodyPr/>
                    <a:lstStyle/>
                    <a:p>
                      <a:pPr>
                        <a:lnSpc>
                          <a:spcPct val="107000"/>
                        </a:lnSpc>
                        <a:spcAft>
                          <a:spcPts val="0"/>
                        </a:spcAft>
                      </a:pPr>
                      <a:r>
                        <a:rPr lang="en-US" sz="1400" dirty="0" err="1">
                          <a:effectLst/>
                        </a:rPr>
                        <a:t>Phương</a:t>
                      </a:r>
                      <a:r>
                        <a:rPr lang="en-US" sz="1400" dirty="0">
                          <a:effectLst/>
                        </a:rPr>
                        <a:t> </a:t>
                      </a:r>
                      <a:r>
                        <a:rPr lang="en-US" sz="1400" dirty="0" err="1">
                          <a:effectLst/>
                        </a:rPr>
                        <a:t>thức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a:lnSpc>
                          <a:spcPct val="107000"/>
                        </a:lnSpc>
                        <a:spcAft>
                          <a:spcPts val="0"/>
                        </a:spcAft>
                      </a:pPr>
                      <a:r>
                        <a:rPr lang="en-US" sz="1400" dirty="0">
                          <a:effectLst/>
                        </a:rPr>
                        <a:t>Ý </a:t>
                      </a:r>
                      <a:r>
                        <a:rPr lang="en-US" sz="1400" dirty="0" err="1">
                          <a:effectLst/>
                        </a:rPr>
                        <a:t>nghĩa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r>
              <a:tr h="434538">
                <a:tc>
                  <a:txBody>
                    <a:bodyPr/>
                    <a:lstStyle/>
                    <a:p>
                      <a:pPr algn="just">
                        <a:lnSpc>
                          <a:spcPct val="107000"/>
                        </a:lnSpc>
                        <a:spcAft>
                          <a:spcPts val="800"/>
                        </a:spcAft>
                      </a:pPr>
                      <a:r>
                        <a:rPr lang="en-US" sz="1800" b="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int length()</a:t>
                      </a:r>
                      <a:endParaRPr lang="en-US" sz="180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just">
                        <a:lnSpc>
                          <a:spcPct val="107000"/>
                        </a:lnSpc>
                        <a:spcAft>
                          <a:spcPts val="800"/>
                        </a:spcAft>
                      </a:pPr>
                      <a:r>
                        <a:rPr lang="en-US" sz="180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Trả về số ký tự trong String</a:t>
                      </a:r>
                    </a:p>
                  </a:txBody>
                  <a:tcPr marL="76200" marR="76200" marT="76200" marB="76200" anchor="ctr"/>
                </a:tc>
              </a:tr>
              <a:tr h="434538">
                <a:tc>
                  <a:txBody>
                    <a:bodyPr/>
                    <a:lstStyle/>
                    <a:p>
                      <a:pPr algn="just">
                        <a:lnSpc>
                          <a:spcPct val="107000"/>
                        </a:lnSpc>
                        <a:spcAft>
                          <a:spcPts val="800"/>
                        </a:spcAft>
                      </a:pPr>
                      <a:r>
                        <a:rPr lang="en-US" sz="1800" b="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char charAt(int i)</a:t>
                      </a:r>
                      <a:r>
                        <a:rPr lang="en-US" sz="180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p>
                  </a:txBody>
                  <a:tcPr marL="76200" marR="76200" marT="76200" marB="76200" anchor="ctr"/>
                </a:tc>
                <a:tc>
                  <a:txBody>
                    <a:bodyPr/>
                    <a:lstStyle/>
                    <a:p>
                      <a:pPr algn="just">
                        <a:lnSpc>
                          <a:spcPct val="107000"/>
                        </a:lnSpc>
                        <a:spcAft>
                          <a:spcPts val="800"/>
                        </a:spcAft>
                      </a:pPr>
                      <a:r>
                        <a:rPr lang="en-US" sz="180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Trả về ký tự tại vị trí i.</a:t>
                      </a:r>
                    </a:p>
                  </a:txBody>
                  <a:tcPr marL="76200" marR="76200" marT="76200" marB="76200" anchor="ctr"/>
                </a:tc>
              </a:tr>
              <a:tr h="512960">
                <a:tc>
                  <a:txBody>
                    <a:bodyPr/>
                    <a:lstStyle/>
                    <a:p>
                      <a:pPr algn="just">
                        <a:lnSpc>
                          <a:spcPct val="107000"/>
                        </a:lnSpc>
                        <a:spcAft>
                          <a:spcPts val="800"/>
                        </a:spcAft>
                      </a:pPr>
                      <a:r>
                        <a:rPr lang="en-US" sz="1800" b="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String substring (int i)</a:t>
                      </a:r>
                      <a:r>
                        <a:rPr lang="en-US" sz="180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p>
                  </a:txBody>
                  <a:tcPr marL="76200" marR="76200" marT="76200" marB="76200" anchor="ctr"/>
                </a:tc>
                <a:tc>
                  <a:txBody>
                    <a:bodyPr/>
                    <a:lstStyle/>
                    <a:p>
                      <a:pPr algn="just">
                        <a:lnSpc>
                          <a:spcPct val="107000"/>
                        </a:lnSpc>
                        <a:spcAft>
                          <a:spcPts val="800"/>
                        </a:spcAft>
                      </a:pPr>
                      <a:r>
                        <a:rPr lang="en-US" sz="180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Trả về xâu con từ ký tự bắt đầu từ vị trí thứ i đến hết.</a:t>
                      </a:r>
                    </a:p>
                  </a:txBody>
                  <a:tcPr marL="76200" marR="76200" marT="76200" marB="76200" anchor="ctr"/>
                </a:tc>
              </a:tr>
              <a:tr h="522513">
                <a:tc>
                  <a:txBody>
                    <a:bodyPr/>
                    <a:lstStyle/>
                    <a:p>
                      <a:pPr algn="just">
                        <a:lnSpc>
                          <a:spcPct val="107000"/>
                        </a:lnSpc>
                        <a:spcAft>
                          <a:spcPts val="800"/>
                        </a:spcAft>
                      </a:pPr>
                      <a:r>
                        <a:rPr lang="en-US" sz="1800" b="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String substring (int i, int j)</a:t>
                      </a:r>
                      <a:r>
                        <a:rPr lang="en-US" sz="180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p>
                  </a:txBody>
                  <a:tcPr marL="76200" marR="76200" marT="76200" marB="76200" anchor="ctr"/>
                </a:tc>
                <a:tc>
                  <a:txBody>
                    <a:bodyPr/>
                    <a:lstStyle/>
                    <a:p>
                      <a:pPr algn="just">
                        <a:lnSpc>
                          <a:spcPct val="107000"/>
                        </a:lnSpc>
                        <a:spcAft>
                          <a:spcPts val="800"/>
                        </a:spcAft>
                      </a:pPr>
                      <a:r>
                        <a:rPr lang="en-US" sz="180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Trả về xâu con từ vị trí i đến vị trí j-1.</a:t>
                      </a:r>
                    </a:p>
                  </a:txBody>
                  <a:tcPr marL="76200" marR="76200" marT="76200" marB="76200" anchor="ctr"/>
                </a:tc>
              </a:tr>
              <a:tr h="512960">
                <a:tc>
                  <a:txBody>
                    <a:bodyPr/>
                    <a:lstStyle/>
                    <a:p>
                      <a:pPr algn="just">
                        <a:lnSpc>
                          <a:spcPct val="107000"/>
                        </a:lnSpc>
                        <a:spcAft>
                          <a:spcPts val="800"/>
                        </a:spcAft>
                      </a:pPr>
                      <a:r>
                        <a:rPr lang="en-US" sz="18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String </a:t>
                      </a:r>
                      <a:r>
                        <a:rPr lang="en-US" sz="1800" b="1"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concat</a:t>
                      </a:r>
                      <a:r>
                        <a:rPr lang="en-US" sz="18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String </a:t>
                      </a:r>
                      <a:r>
                        <a:rPr lang="en-US" sz="1800" b="1"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str</a:t>
                      </a:r>
                      <a:r>
                        <a:rPr lang="en-US" sz="18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p>
                  </a:txBody>
                  <a:tcPr marL="76200" marR="76200" marT="76200" marB="76200" anchor="ctr"/>
                </a:tc>
                <a:tc>
                  <a:txBody>
                    <a:bodyPr/>
                    <a:lstStyle/>
                    <a:p>
                      <a:pPr algn="just">
                        <a:lnSpc>
                          <a:spcPct val="107000"/>
                        </a:lnSpc>
                        <a:spcAft>
                          <a:spcPts val="800"/>
                        </a:spcAft>
                      </a:pP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Nối</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xâu</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str</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vào</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cuối</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chuỗi</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gốc</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p>
                  </a:txBody>
                  <a:tcPr marL="76200" marR="76200" marT="76200" marB="76200" anchor="ctr"/>
                </a:tc>
              </a:tr>
              <a:tr h="707873">
                <a:tc>
                  <a:txBody>
                    <a:bodyPr/>
                    <a:lstStyle/>
                    <a:p>
                      <a:pPr algn="just">
                        <a:lnSpc>
                          <a:spcPct val="107000"/>
                        </a:lnSpc>
                        <a:spcAft>
                          <a:spcPts val="800"/>
                        </a:spcAft>
                      </a:pPr>
                      <a:r>
                        <a:rPr lang="en-US" sz="1800" b="1"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int</a:t>
                      </a:r>
                      <a:r>
                        <a:rPr lang="en-US" sz="18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indexOf</a:t>
                      </a:r>
                      <a:r>
                        <a:rPr lang="en-US" sz="18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(String s)</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p>
                  </a:txBody>
                  <a:tcPr marL="76200" marR="76200" marT="76200" marB="76200" anchor="ctr"/>
                </a:tc>
                <a:tc>
                  <a:txBody>
                    <a:bodyPr/>
                    <a:lstStyle/>
                    <a:p>
                      <a:pPr algn="just">
                        <a:lnSpc>
                          <a:spcPct val="107000"/>
                        </a:lnSpc>
                        <a:spcAft>
                          <a:spcPts val="800"/>
                        </a:spcAft>
                      </a:pP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Trả</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về</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ví</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trí</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trong</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xâu</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s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xuất</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hiện</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đầu</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tiên</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smtClean="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trong</a:t>
                      </a:r>
                      <a:r>
                        <a:rPr lang="en-US" sz="1800" dirty="0" smtClean="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smtClean="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xâu</a:t>
                      </a:r>
                      <a:r>
                        <a:rPr lang="en-US" sz="1800" dirty="0" smtClean="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gốc</a:t>
                      </a:r>
                      <a:r>
                        <a:rPr lang="en-US"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p>
                  </a:txBody>
                  <a:tcPr marL="76200" marR="76200" marT="76200" marB="76200" anchor="ctr"/>
                </a:tc>
              </a:tr>
            </a:tbl>
          </a:graphicData>
        </a:graphic>
      </p:graphicFrame>
    </p:spTree>
    <p:extLst>
      <p:ext uri="{BB962C8B-B14F-4D97-AF65-F5344CB8AC3E}">
        <p14:creationId xmlns:p14="http://schemas.microsoft.com/office/powerpoint/2010/main" val="370165271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LỚP </a:t>
            </a:r>
            <a:r>
              <a:rPr lang="vi-VN" altLang="en-US" sz="2700" dirty="0" smtClean="0"/>
              <a:t>STRING</a:t>
            </a:r>
            <a:endParaRPr lang="en-US" altLang="en-US" sz="2700" dirty="0"/>
          </a:p>
        </p:txBody>
      </p:sp>
      <p:graphicFrame>
        <p:nvGraphicFramePr>
          <p:cNvPr id="6" name="Table 5"/>
          <p:cNvGraphicFramePr>
            <a:graphicFrameLocks noGrp="1"/>
          </p:cNvGraphicFramePr>
          <p:nvPr>
            <p:extLst>
              <p:ext uri="{D42A27DB-BD31-4B8C-83A1-F6EECF244321}">
                <p14:modId xmlns:p14="http://schemas.microsoft.com/office/powerpoint/2010/main" val="4044466194"/>
              </p:ext>
            </p:extLst>
          </p:nvPr>
        </p:nvGraphicFramePr>
        <p:xfrm>
          <a:off x="133550" y="1247262"/>
          <a:ext cx="8817943" cy="3845500"/>
        </p:xfrm>
        <a:graphic>
          <a:graphicData uri="http://schemas.openxmlformats.org/drawingml/2006/table">
            <a:tbl>
              <a:tblPr firstRow="1" firstCol="1" bandRow="1">
                <a:tableStyleId>{0660B408-B3CF-4A94-85FC-2B1E0A45F4A2}</a:tableStyleId>
              </a:tblPr>
              <a:tblGrid>
                <a:gridCol w="3531897"/>
                <a:gridCol w="5286046"/>
              </a:tblGrid>
              <a:tr h="459239">
                <a:tc>
                  <a:txBody>
                    <a:bodyPr/>
                    <a:lstStyle/>
                    <a:p>
                      <a:pPr>
                        <a:lnSpc>
                          <a:spcPct val="107000"/>
                        </a:lnSpc>
                        <a:spcAft>
                          <a:spcPts val="0"/>
                        </a:spcAft>
                      </a:pPr>
                      <a:r>
                        <a:rPr lang="en-US" sz="1400" dirty="0" err="1">
                          <a:effectLst/>
                        </a:rPr>
                        <a:t>Phương</a:t>
                      </a:r>
                      <a:r>
                        <a:rPr lang="en-US" sz="1400" dirty="0">
                          <a:effectLst/>
                        </a:rPr>
                        <a:t> </a:t>
                      </a:r>
                      <a:r>
                        <a:rPr lang="en-US" sz="1400" dirty="0" err="1">
                          <a:effectLst/>
                        </a:rPr>
                        <a:t>thức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nchor="ctr"/>
                </a:tc>
                <a:tc>
                  <a:txBody>
                    <a:bodyPr/>
                    <a:lstStyle/>
                    <a:p>
                      <a:pPr>
                        <a:lnSpc>
                          <a:spcPct val="107000"/>
                        </a:lnSpc>
                        <a:spcAft>
                          <a:spcPts val="0"/>
                        </a:spcAft>
                      </a:pPr>
                      <a:r>
                        <a:rPr lang="en-US" sz="1400" dirty="0">
                          <a:effectLst/>
                        </a:rPr>
                        <a:t>Ý </a:t>
                      </a:r>
                      <a:r>
                        <a:rPr lang="en-US" sz="1400" dirty="0" err="1">
                          <a:effectLst/>
                        </a:rPr>
                        <a:t>nghĩa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nchor="ctr"/>
                </a:tc>
              </a:tr>
              <a:tr h="434538">
                <a:tc>
                  <a:txBody>
                    <a:bodyPr/>
                    <a:lstStyle/>
                    <a:p>
                      <a:pPr algn="just">
                        <a:lnSpc>
                          <a:spcPct val="107000"/>
                        </a:lnSpc>
                        <a:spcAft>
                          <a:spcPts val="800"/>
                        </a:spcAft>
                      </a:pPr>
                      <a:r>
                        <a:rPr lang="en-US" sz="1400" b="1"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int</a:t>
                      </a:r>
                      <a:r>
                        <a:rPr lang="en-US" sz="14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b="1"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indexOf</a:t>
                      </a:r>
                      <a:r>
                        <a:rPr lang="en-US" sz="14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(String s, </a:t>
                      </a:r>
                      <a:r>
                        <a:rPr lang="en-US" sz="1400" b="1"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int</a:t>
                      </a:r>
                      <a:r>
                        <a:rPr lang="en-US" sz="14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b="1"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a:t>
                      </a:r>
                      <a:r>
                        <a:rPr lang="en-US" sz="14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just">
                        <a:lnSpc>
                          <a:spcPct val="107000"/>
                        </a:lnSpc>
                        <a:spcAft>
                          <a:spcPts val="800"/>
                        </a:spcAft>
                      </a:pP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Trả</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về</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vị</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trí</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trong</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xuâu</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xuất</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hiện</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đầu</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tiên</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trong</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xâu</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gốc</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bắt</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đầu</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từ</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vị</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trí</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p>
                  </a:txBody>
                  <a:tcPr marL="76200" marR="76200" marT="76200" marB="76200" anchor="ctr"/>
                </a:tc>
              </a:tr>
              <a:tr h="434538">
                <a:tc>
                  <a:txBody>
                    <a:bodyPr/>
                    <a:lstStyle/>
                    <a:p>
                      <a:pPr algn="just">
                        <a:lnSpc>
                          <a:spcPct val="107000"/>
                        </a:lnSpc>
                        <a:spcAft>
                          <a:spcPts val="800"/>
                        </a:spcAft>
                      </a:pPr>
                      <a:r>
                        <a:rPr lang="en-US" sz="1400" b="1"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int</a:t>
                      </a:r>
                      <a:r>
                        <a:rPr lang="en-US" sz="14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b="1"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lastIndexOf</a:t>
                      </a:r>
                      <a:r>
                        <a:rPr lang="en-US" sz="14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String s)</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p>
                  </a:txBody>
                  <a:tcPr marL="76200" marR="76200" marT="76200" marB="76200" anchor="ctr"/>
                </a:tc>
                <a:tc>
                  <a:txBody>
                    <a:bodyPr/>
                    <a:lstStyle/>
                    <a:p>
                      <a:pPr algn="just">
                        <a:lnSpc>
                          <a:spcPct val="107000"/>
                        </a:lnSpc>
                        <a:spcAft>
                          <a:spcPts val="800"/>
                        </a:spcAft>
                      </a:pPr>
                      <a:r>
                        <a:rPr lang="en-US" sz="140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Trả về vị trí xuất hiện lần cuối cùng của xâu s trong xâu gốc.</a:t>
                      </a:r>
                    </a:p>
                  </a:txBody>
                  <a:tcPr marL="76200" marR="76200" marT="76200" marB="76200" anchor="ctr"/>
                </a:tc>
              </a:tr>
              <a:tr h="512960">
                <a:tc>
                  <a:txBody>
                    <a:bodyPr/>
                    <a:lstStyle/>
                    <a:p>
                      <a:pPr algn="just">
                        <a:lnSpc>
                          <a:spcPct val="107000"/>
                        </a:lnSpc>
                        <a:spcAft>
                          <a:spcPts val="800"/>
                        </a:spcAft>
                      </a:pPr>
                      <a:r>
                        <a:rPr lang="en-US" sz="1400" b="1"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boolean</a:t>
                      </a:r>
                      <a:r>
                        <a:rPr lang="en-US" sz="14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equals( Object </a:t>
                      </a:r>
                      <a:r>
                        <a:rPr lang="en-US" sz="1400" b="1"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otherObj</a:t>
                      </a:r>
                      <a:r>
                        <a:rPr lang="en-US" sz="14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S</a:t>
                      </a:r>
                    </a:p>
                  </a:txBody>
                  <a:tcPr marL="76200" marR="76200" marT="76200" marB="76200" anchor="ctr"/>
                </a:tc>
                <a:tc>
                  <a:txBody>
                    <a:bodyPr/>
                    <a:lstStyle/>
                    <a:p>
                      <a:pPr algn="just">
                        <a:lnSpc>
                          <a:spcPct val="107000"/>
                        </a:lnSpc>
                        <a:spcAft>
                          <a:spcPts val="800"/>
                        </a:spcAft>
                      </a:pPr>
                      <a:r>
                        <a:rPr lang="en-US" sz="1400" dirty="0" smtClean="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So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sánh</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xâu</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otherObj</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với</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xâu</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gốc</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p>
                  </a:txBody>
                  <a:tcPr marL="76200" marR="76200" marT="76200" marB="76200" anchor="ctr"/>
                </a:tc>
              </a:tr>
              <a:tr h="522513">
                <a:tc>
                  <a:txBody>
                    <a:bodyPr/>
                    <a:lstStyle/>
                    <a:p>
                      <a:pPr algn="just">
                        <a:lnSpc>
                          <a:spcPct val="107000"/>
                        </a:lnSpc>
                        <a:spcAft>
                          <a:spcPts val="800"/>
                        </a:spcAft>
                      </a:pPr>
                      <a:r>
                        <a:rPr lang="en-US" sz="1400" b="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boolean  equalsIgnoreCase (String anotherString)</a:t>
                      </a:r>
                      <a:r>
                        <a:rPr lang="en-US" sz="140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p>
                  </a:txBody>
                  <a:tcPr marL="76200" marR="76200" marT="76200" marB="76200" anchor="ctr"/>
                </a:tc>
                <a:tc>
                  <a:txBody>
                    <a:bodyPr/>
                    <a:lstStyle/>
                    <a:p>
                      <a:pPr algn="just">
                        <a:lnSpc>
                          <a:spcPct val="107000"/>
                        </a:lnSpc>
                        <a:spcAft>
                          <a:spcPts val="800"/>
                        </a:spcAft>
                      </a:pP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So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sánh</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xâu</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anotherString</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với</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xâu</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gốc</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và</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không</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phân</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biệt</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chữ</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hoa</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với</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chữ</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thường</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p>
                  </a:txBody>
                  <a:tcPr marL="76200" marR="76200" marT="76200" marB="76200" anchor="ctr"/>
                </a:tc>
              </a:tr>
              <a:tr h="512960">
                <a:tc>
                  <a:txBody>
                    <a:bodyPr/>
                    <a:lstStyle/>
                    <a:p>
                      <a:pPr algn="just">
                        <a:lnSpc>
                          <a:spcPct val="107000"/>
                        </a:lnSpc>
                        <a:spcAft>
                          <a:spcPts val="800"/>
                        </a:spcAft>
                      </a:pPr>
                      <a:r>
                        <a:rPr lang="en-US" sz="1400" b="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int compareTo( String anotherString)</a:t>
                      </a:r>
                      <a:r>
                        <a:rPr lang="en-US" sz="140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S</a:t>
                      </a:r>
                    </a:p>
                  </a:txBody>
                  <a:tcPr marL="76200" marR="76200" marT="76200" marB="76200" anchor="ctr"/>
                </a:tc>
                <a:tc>
                  <a:txBody>
                    <a:bodyPr/>
                    <a:lstStyle/>
                    <a:p>
                      <a:pPr algn="just">
                        <a:lnSpc>
                          <a:spcPct val="107000"/>
                        </a:lnSpc>
                        <a:spcAft>
                          <a:spcPts val="800"/>
                        </a:spcAft>
                      </a:pP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So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sánh</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hai</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xâu</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theo</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từ</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điển</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p>
                  </a:txBody>
                  <a:tcPr marL="76200" marR="76200" marT="76200" marB="76200" anchor="ctr"/>
                </a:tc>
              </a:tr>
              <a:tr h="707873">
                <a:tc>
                  <a:txBody>
                    <a:bodyPr/>
                    <a:lstStyle/>
                    <a:p>
                      <a:pPr algn="just">
                        <a:lnSpc>
                          <a:spcPct val="107000"/>
                        </a:lnSpc>
                        <a:spcAft>
                          <a:spcPts val="800"/>
                        </a:spcAft>
                      </a:pPr>
                      <a:r>
                        <a:rPr lang="en-US" sz="1400" b="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int compareToIgnoreCase( String anotherString)</a:t>
                      </a:r>
                      <a:r>
                        <a:rPr lang="en-US" sz="140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p>
                  </a:txBody>
                  <a:tcPr marL="76200" marR="76200" marT="76200" marB="76200" anchor="ctr"/>
                </a:tc>
                <a:tc>
                  <a:txBody>
                    <a:bodyPr/>
                    <a:lstStyle/>
                    <a:p>
                      <a:pPr algn="just">
                        <a:lnSpc>
                          <a:spcPct val="107000"/>
                        </a:lnSpc>
                        <a:spcAft>
                          <a:spcPts val="800"/>
                        </a:spcAft>
                      </a:pP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So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sánh</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hai</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xâu</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theo</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từ</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điển</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và</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không</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phân</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biệt</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chữ</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hoa</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với</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chữ</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thường</a:t>
                      </a:r>
                      <a:r>
                        <a:rPr lang="en-US" sz="14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p>
                  </a:txBody>
                  <a:tcPr marL="76200" marR="76200" marT="76200" marB="76200" anchor="ctr"/>
                </a:tc>
              </a:tr>
            </a:tbl>
          </a:graphicData>
        </a:graphic>
      </p:graphicFrame>
    </p:spTree>
    <p:extLst>
      <p:ext uri="{BB962C8B-B14F-4D97-AF65-F5344CB8AC3E}">
        <p14:creationId xmlns:p14="http://schemas.microsoft.com/office/powerpoint/2010/main" val="195789565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LỚP </a:t>
            </a:r>
            <a:r>
              <a:rPr lang="vi-VN" altLang="en-US" sz="2700" dirty="0" smtClean="0"/>
              <a:t>STRING</a:t>
            </a:r>
            <a:endParaRPr lang="en-US" altLang="en-US" sz="2700" dirty="0"/>
          </a:p>
        </p:txBody>
      </p:sp>
      <p:graphicFrame>
        <p:nvGraphicFramePr>
          <p:cNvPr id="6" name="Table 5"/>
          <p:cNvGraphicFramePr>
            <a:graphicFrameLocks noGrp="1"/>
          </p:cNvGraphicFramePr>
          <p:nvPr>
            <p:extLst>
              <p:ext uri="{D42A27DB-BD31-4B8C-83A1-F6EECF244321}">
                <p14:modId xmlns:p14="http://schemas.microsoft.com/office/powerpoint/2010/main" val="2825465138"/>
              </p:ext>
            </p:extLst>
          </p:nvPr>
        </p:nvGraphicFramePr>
        <p:xfrm>
          <a:off x="123925" y="1333890"/>
          <a:ext cx="8817943" cy="3703712"/>
        </p:xfrm>
        <a:graphic>
          <a:graphicData uri="http://schemas.openxmlformats.org/drawingml/2006/table">
            <a:tbl>
              <a:tblPr firstRow="1" firstCol="1" bandRow="1">
                <a:tableStyleId>{0660B408-B3CF-4A94-85FC-2B1E0A45F4A2}</a:tableStyleId>
              </a:tblPr>
              <a:tblGrid>
                <a:gridCol w="3531897"/>
                <a:gridCol w="5286046"/>
              </a:tblGrid>
              <a:tr h="459239">
                <a:tc>
                  <a:txBody>
                    <a:bodyPr/>
                    <a:lstStyle/>
                    <a:p>
                      <a:pPr>
                        <a:lnSpc>
                          <a:spcPct val="107000"/>
                        </a:lnSpc>
                        <a:spcAft>
                          <a:spcPts val="0"/>
                        </a:spcAft>
                      </a:pPr>
                      <a:r>
                        <a:rPr lang="en-US" sz="1400" dirty="0" err="1">
                          <a:effectLst/>
                        </a:rPr>
                        <a:t>Phương</a:t>
                      </a:r>
                      <a:r>
                        <a:rPr lang="en-US" sz="1400" dirty="0">
                          <a:effectLst/>
                        </a:rPr>
                        <a:t> </a:t>
                      </a:r>
                      <a:r>
                        <a:rPr lang="en-US" sz="1400" dirty="0" err="1">
                          <a:effectLst/>
                        </a:rPr>
                        <a:t>thức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a:lnSpc>
                          <a:spcPct val="107000"/>
                        </a:lnSpc>
                        <a:spcAft>
                          <a:spcPts val="0"/>
                        </a:spcAft>
                      </a:pPr>
                      <a:r>
                        <a:rPr lang="en-US" sz="1400" dirty="0">
                          <a:effectLst/>
                        </a:rPr>
                        <a:t>Ý </a:t>
                      </a:r>
                      <a:r>
                        <a:rPr lang="en-US" sz="1400" dirty="0" err="1">
                          <a:effectLst/>
                        </a:rPr>
                        <a:t>nghĩa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r>
              <a:tr h="434538">
                <a:tc>
                  <a:txBody>
                    <a:bodyPr/>
                    <a:lstStyle/>
                    <a:p>
                      <a:pPr algn="just">
                        <a:lnSpc>
                          <a:spcPct val="107000"/>
                        </a:lnSpc>
                        <a:spcAft>
                          <a:spcPts val="800"/>
                        </a:spcAft>
                      </a:pPr>
                      <a:r>
                        <a:rPr lang="en-US" sz="15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String </a:t>
                      </a:r>
                      <a:r>
                        <a:rPr lang="en-US" sz="1500" b="1"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toLowerCase</a:t>
                      </a:r>
                      <a:r>
                        <a:rPr lang="en-US" sz="15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5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p>
                  </a:txBody>
                  <a:tcPr marL="76200" marR="76200" marT="76200" marB="76200" anchor="ctr"/>
                </a:tc>
                <a:tc>
                  <a:txBody>
                    <a:bodyPr/>
                    <a:lstStyle/>
                    <a:p>
                      <a:pPr algn="just">
                        <a:lnSpc>
                          <a:spcPct val="107000"/>
                        </a:lnSpc>
                        <a:spcAft>
                          <a:spcPts val="800"/>
                        </a:spcAft>
                      </a:pPr>
                      <a:r>
                        <a:rPr lang="en-US" sz="150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Chuyển đổi tất cả các ký tự trong xâu thành chữ thường.</a:t>
                      </a:r>
                    </a:p>
                  </a:txBody>
                  <a:tcPr marL="76200" marR="76200" marT="76200" marB="76200" anchor="ctr"/>
                </a:tc>
              </a:tr>
              <a:tr h="434538">
                <a:tc>
                  <a:txBody>
                    <a:bodyPr/>
                    <a:lstStyle/>
                    <a:p>
                      <a:pPr algn="just">
                        <a:lnSpc>
                          <a:spcPct val="107000"/>
                        </a:lnSpc>
                        <a:spcAft>
                          <a:spcPts val="800"/>
                        </a:spcAft>
                      </a:pPr>
                      <a:r>
                        <a:rPr lang="en-US" sz="15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String </a:t>
                      </a:r>
                      <a:r>
                        <a:rPr lang="en-US" sz="1500" b="1"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toUpperCase</a:t>
                      </a:r>
                      <a:r>
                        <a:rPr lang="en-US" sz="15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5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p>
                  </a:txBody>
                  <a:tcPr marL="76200" marR="76200" marT="76200" marB="76200" anchor="ctr"/>
                </a:tc>
                <a:tc>
                  <a:txBody>
                    <a:bodyPr/>
                    <a:lstStyle/>
                    <a:p>
                      <a:pPr algn="just">
                        <a:lnSpc>
                          <a:spcPct val="107000"/>
                        </a:lnSpc>
                        <a:spcAft>
                          <a:spcPts val="800"/>
                        </a:spcAft>
                      </a:pPr>
                      <a:r>
                        <a:rPr lang="en-US" sz="150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Chuyển đổi tất cả các ký tự trong xâu thành chữ hoa.</a:t>
                      </a:r>
                    </a:p>
                  </a:txBody>
                  <a:tcPr marL="76200" marR="76200" marT="76200" marB="76200" anchor="ctr"/>
                </a:tc>
              </a:tr>
              <a:tr h="512960">
                <a:tc>
                  <a:txBody>
                    <a:bodyPr/>
                    <a:lstStyle/>
                    <a:p>
                      <a:pPr algn="just">
                        <a:lnSpc>
                          <a:spcPct val="107000"/>
                        </a:lnSpc>
                        <a:spcAft>
                          <a:spcPts val="800"/>
                        </a:spcAft>
                      </a:pPr>
                      <a:r>
                        <a:rPr lang="en-US" sz="15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String trim()</a:t>
                      </a:r>
                      <a:r>
                        <a:rPr lang="en-US" sz="15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p>
                  </a:txBody>
                  <a:tcPr marL="76200" marR="76200" marT="76200" marB="76200" anchor="ctr"/>
                </a:tc>
                <a:tc>
                  <a:txBody>
                    <a:bodyPr/>
                    <a:lstStyle/>
                    <a:p>
                      <a:pPr algn="just">
                        <a:lnSpc>
                          <a:spcPct val="107000"/>
                        </a:lnSpc>
                        <a:spcAft>
                          <a:spcPts val="800"/>
                        </a:spcAft>
                      </a:pPr>
                      <a:r>
                        <a:rPr lang="en-US" sz="15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Loại</a:t>
                      </a:r>
                      <a:r>
                        <a:rPr lang="en-US" sz="15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bỏ</a:t>
                      </a:r>
                      <a:r>
                        <a:rPr lang="en-US" sz="15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các</a:t>
                      </a:r>
                      <a:r>
                        <a:rPr lang="en-US" sz="15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khoảng</a:t>
                      </a:r>
                      <a:r>
                        <a:rPr lang="en-US" sz="15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trắng</a:t>
                      </a:r>
                      <a:r>
                        <a:rPr lang="en-US" sz="15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ở </a:t>
                      </a:r>
                      <a:r>
                        <a:rPr lang="en-US" sz="15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đầu</a:t>
                      </a:r>
                      <a:r>
                        <a:rPr lang="en-US" sz="15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và</a:t>
                      </a:r>
                      <a:r>
                        <a:rPr lang="en-US" sz="15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cuối</a:t>
                      </a:r>
                      <a:r>
                        <a:rPr lang="en-US" sz="15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xâu</a:t>
                      </a:r>
                      <a:r>
                        <a:rPr lang="en-US" sz="15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p>
                  </a:txBody>
                  <a:tcPr marL="76200" marR="76200" marT="76200" marB="76200" anchor="ctr"/>
                </a:tc>
              </a:tr>
              <a:tr h="522513">
                <a:tc>
                  <a:txBody>
                    <a:bodyPr/>
                    <a:lstStyle/>
                    <a:p>
                      <a:pPr algn="just">
                        <a:lnSpc>
                          <a:spcPct val="107000"/>
                        </a:lnSpc>
                        <a:spcAft>
                          <a:spcPts val="800"/>
                        </a:spcAft>
                      </a:pPr>
                      <a:r>
                        <a:rPr lang="en-US" sz="1500" b="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String replace(char oldChar, char newChar)</a:t>
                      </a:r>
                      <a:r>
                        <a:rPr lang="en-US" sz="150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T</a:t>
                      </a:r>
                    </a:p>
                  </a:txBody>
                  <a:tcPr marL="76200" marR="76200" marT="76200" marB="76200" anchor="ctr"/>
                </a:tc>
                <a:tc>
                  <a:txBody>
                    <a:bodyPr/>
                    <a:lstStyle/>
                    <a:p>
                      <a:pPr algn="just">
                        <a:lnSpc>
                          <a:spcPct val="107000"/>
                        </a:lnSpc>
                        <a:spcAft>
                          <a:spcPts val="800"/>
                        </a:spcAft>
                      </a:pPr>
                      <a:r>
                        <a:rPr lang="en-US" sz="15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Trả</a:t>
                      </a:r>
                      <a:r>
                        <a:rPr lang="en-US" sz="15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về</a:t>
                      </a:r>
                      <a:r>
                        <a:rPr lang="en-US" sz="15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xâu</a:t>
                      </a:r>
                      <a:r>
                        <a:rPr lang="en-US" sz="15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mới</a:t>
                      </a:r>
                      <a:r>
                        <a:rPr lang="en-US" sz="15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bằng</a:t>
                      </a:r>
                      <a:r>
                        <a:rPr lang="en-US" sz="15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cách</a:t>
                      </a:r>
                      <a:r>
                        <a:rPr lang="en-US" sz="15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thay</a:t>
                      </a:r>
                      <a:r>
                        <a:rPr lang="en-US" sz="15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thế</a:t>
                      </a:r>
                      <a:r>
                        <a:rPr lang="en-US" sz="15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tất</a:t>
                      </a:r>
                      <a:r>
                        <a:rPr lang="en-US" sz="15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cả</a:t>
                      </a:r>
                      <a:r>
                        <a:rPr lang="en-US" sz="15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các</a:t>
                      </a:r>
                      <a:r>
                        <a:rPr lang="en-US" sz="15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lần</a:t>
                      </a:r>
                      <a:r>
                        <a:rPr lang="en-US" sz="15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xuất</a:t>
                      </a:r>
                      <a:r>
                        <a:rPr lang="en-US" sz="15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hiện</a:t>
                      </a:r>
                      <a:r>
                        <a:rPr lang="en-US" sz="15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của</a:t>
                      </a:r>
                      <a:r>
                        <a:rPr lang="en-US" sz="15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xâu</a:t>
                      </a:r>
                      <a:r>
                        <a:rPr lang="en-US" sz="15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oldChar</a:t>
                      </a:r>
                      <a:r>
                        <a:rPr lang="en-US" sz="15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bằng</a:t>
                      </a:r>
                      <a:r>
                        <a:rPr lang="en-US" sz="15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xâu</a:t>
                      </a:r>
                      <a:r>
                        <a:rPr lang="en-US" sz="15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newChar</a:t>
                      </a:r>
                      <a:r>
                        <a:rPr lang="en-US" sz="15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p>
                  </a:txBody>
                  <a:tcPr marL="76200" marR="76200" marT="76200" marB="76200" anchor="ctr"/>
                </a:tc>
              </a:tr>
              <a:tr h="512960">
                <a:tc>
                  <a:txBody>
                    <a:bodyPr/>
                    <a:lstStyle/>
                    <a:p>
                      <a:pPr algn="just">
                        <a:lnSpc>
                          <a:spcPct val="107000"/>
                        </a:lnSpc>
                        <a:spcAft>
                          <a:spcPts val="800"/>
                        </a:spcAft>
                      </a:pPr>
                      <a:r>
                        <a:rPr lang="en-US" sz="1500" b="1">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String valueOf():</a:t>
                      </a:r>
                      <a:r>
                        <a:rPr lang="en-US" sz="1500">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 </a:t>
                      </a:r>
                      <a:endParaRPr lang="en-US" sz="150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just">
                        <a:lnSpc>
                          <a:spcPct val="107000"/>
                        </a:lnSpc>
                        <a:spcAft>
                          <a:spcPts val="800"/>
                        </a:spcAft>
                      </a:pPr>
                      <a:r>
                        <a:rPr lang="en-US" sz="1500" dirty="0" err="1">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Chuyển</a:t>
                      </a:r>
                      <a:r>
                        <a:rPr lang="en-US" sz="1500" dirty="0">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giá</a:t>
                      </a:r>
                      <a:r>
                        <a:rPr lang="en-US" sz="1500" dirty="0">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trị</a:t>
                      </a:r>
                      <a:r>
                        <a:rPr lang="en-US" sz="1500" dirty="0">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của</a:t>
                      </a:r>
                      <a:r>
                        <a:rPr lang="en-US" sz="1500" dirty="0">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tất</a:t>
                      </a:r>
                      <a:r>
                        <a:rPr lang="en-US" sz="1500" dirty="0">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cả</a:t>
                      </a:r>
                      <a:r>
                        <a:rPr lang="en-US" sz="1500" dirty="0">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các</a:t>
                      </a:r>
                      <a:r>
                        <a:rPr lang="en-US" sz="1500" dirty="0">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kiểu</a:t>
                      </a:r>
                      <a:r>
                        <a:rPr lang="en-US" sz="1500" dirty="0">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dữ</a:t>
                      </a:r>
                      <a:r>
                        <a:rPr lang="en-US" sz="1500" dirty="0">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liệu</a:t>
                      </a:r>
                      <a:r>
                        <a:rPr lang="en-US" sz="1500" dirty="0">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vể</a:t>
                      </a:r>
                      <a:r>
                        <a:rPr lang="en-US" sz="1500" dirty="0">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dạng</a:t>
                      </a:r>
                      <a:r>
                        <a:rPr lang="en-US" sz="1500" dirty="0">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xâu</a:t>
                      </a:r>
                      <a:r>
                        <a:rPr lang="en-US" sz="1500" dirty="0">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kí</a:t>
                      </a:r>
                      <a:r>
                        <a:rPr lang="en-US" sz="1500" dirty="0">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tự</a:t>
                      </a:r>
                      <a:r>
                        <a:rPr lang="en-US" sz="1500" dirty="0">
                          <a:solidFill>
                            <a:schemeClr val="bg2">
                              <a:lumMod val="50000"/>
                            </a:schemeClr>
                          </a:solidFill>
                          <a:effectLst/>
                          <a:latin typeface="Segoe UI" panose="020B0502040204020203" pitchFamily="34" charset="0"/>
                          <a:ea typeface="Calibri" panose="020F0502020204030204" pitchFamily="34" charset="0"/>
                          <a:cs typeface="Times New Roman" panose="02020603050405020304" pitchFamily="18" charset="0"/>
                        </a:rPr>
                        <a:t>. </a:t>
                      </a:r>
                      <a:endParaRPr lang="en-US" sz="15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r>
              <a:tr h="707873">
                <a:tc>
                  <a:txBody>
                    <a:bodyPr/>
                    <a:lstStyle/>
                    <a:p>
                      <a:pPr algn="just">
                        <a:lnSpc>
                          <a:spcPct val="107000"/>
                        </a:lnSpc>
                        <a:spcAft>
                          <a:spcPts val="800"/>
                        </a:spcAft>
                      </a:pPr>
                      <a:r>
                        <a:rPr lang="en-US" sz="1500" b="1"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boolean</a:t>
                      </a:r>
                      <a:r>
                        <a:rPr lang="en-US" sz="15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1"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isEmpty</a:t>
                      </a:r>
                      <a:r>
                        <a:rPr lang="en-US" sz="15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5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just">
                        <a:lnSpc>
                          <a:spcPct val="107000"/>
                        </a:lnSpc>
                        <a:spcAft>
                          <a:spcPts val="800"/>
                        </a:spcAft>
                      </a:pPr>
                      <a:r>
                        <a:rPr lang="en-US" sz="15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Kiểm</a:t>
                      </a:r>
                      <a:r>
                        <a:rPr lang="en-US" sz="15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tra</a:t>
                      </a:r>
                      <a:r>
                        <a:rPr lang="en-US" sz="15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xem</a:t>
                      </a:r>
                      <a:r>
                        <a:rPr lang="en-US" sz="15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một</a:t>
                      </a:r>
                      <a:r>
                        <a:rPr lang="en-US" sz="15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xâu</a:t>
                      </a:r>
                      <a:r>
                        <a:rPr lang="en-US" sz="15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có</a:t>
                      </a:r>
                      <a:r>
                        <a:rPr lang="en-US" sz="15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phải</a:t>
                      </a:r>
                      <a:r>
                        <a:rPr lang="en-US" sz="15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là</a:t>
                      </a:r>
                      <a:r>
                        <a:rPr lang="en-US" sz="15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xâu</a:t>
                      </a:r>
                      <a:r>
                        <a:rPr lang="en-US" sz="15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rỗng</a:t>
                      </a:r>
                      <a:r>
                        <a:rPr lang="en-US" sz="15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hay </a:t>
                      </a:r>
                      <a:r>
                        <a:rPr lang="en-US" sz="15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không</a:t>
                      </a:r>
                      <a:endParaRPr lang="en-US" sz="15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r>
            </a:tbl>
          </a:graphicData>
        </a:graphic>
      </p:graphicFrame>
    </p:spTree>
    <p:extLst>
      <p:ext uri="{BB962C8B-B14F-4D97-AF65-F5344CB8AC3E}">
        <p14:creationId xmlns:p14="http://schemas.microsoft.com/office/powerpoint/2010/main" val="297217176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LỚP </a:t>
            </a:r>
            <a:r>
              <a:rPr lang="vi-VN" altLang="en-US" sz="2700" dirty="0" smtClean="0"/>
              <a:t>STRING</a:t>
            </a:r>
            <a:endParaRPr lang="en-US" altLang="en-US" sz="2700" dirty="0"/>
          </a:p>
        </p:txBody>
      </p:sp>
      <p:pic>
        <p:nvPicPr>
          <p:cNvPr id="2" name="Picture 1"/>
          <p:cNvPicPr>
            <a:picLocks noChangeAspect="1"/>
          </p:cNvPicPr>
          <p:nvPr/>
        </p:nvPicPr>
        <p:blipFill>
          <a:blip r:embed="rId2"/>
          <a:stretch>
            <a:fillRect/>
          </a:stretch>
        </p:blipFill>
        <p:spPr>
          <a:xfrm>
            <a:off x="2307955" y="1289785"/>
            <a:ext cx="3861839" cy="3681032"/>
          </a:xfrm>
          <a:prstGeom prst="rect">
            <a:avLst/>
          </a:prstGeom>
          <a:ln>
            <a:solidFill>
              <a:srgbClr val="FF0000"/>
            </a:solidFill>
          </a:ln>
        </p:spPr>
      </p:pic>
      <p:sp>
        <p:nvSpPr>
          <p:cNvPr id="3" name="TextBox 2"/>
          <p:cNvSpPr txBox="1"/>
          <p:nvPr/>
        </p:nvSpPr>
        <p:spPr>
          <a:xfrm>
            <a:off x="6805061" y="2685449"/>
            <a:ext cx="1624163" cy="400110"/>
          </a:xfrm>
          <a:prstGeom prst="rect">
            <a:avLst/>
          </a:prstGeom>
          <a:noFill/>
        </p:spPr>
        <p:txBody>
          <a:bodyPr wrap="none" rtlCol="0">
            <a:spAutoFit/>
          </a:bodyPr>
          <a:lstStyle/>
          <a:p>
            <a:r>
              <a:rPr lang="en-US" sz="2000" b="1" dirty="0" smtClean="0"/>
              <a:t>OUTPUT:  ?</a:t>
            </a:r>
            <a:endParaRPr lang="en-US" sz="2000" b="1" dirty="0"/>
          </a:p>
        </p:txBody>
      </p:sp>
    </p:spTree>
    <p:extLst>
      <p:ext uri="{BB962C8B-B14F-4D97-AF65-F5344CB8AC3E}">
        <p14:creationId xmlns:p14="http://schemas.microsoft.com/office/powerpoint/2010/main" val="65180789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LỚP </a:t>
            </a:r>
            <a:r>
              <a:rPr lang="vi-VN" altLang="en-US" sz="2700" dirty="0" smtClean="0"/>
              <a:t>DATE</a:t>
            </a:r>
            <a:endParaRPr lang="en-US" altLang="en-US" sz="2700" dirty="0"/>
          </a:p>
        </p:txBody>
      </p:sp>
      <p:sp>
        <p:nvSpPr>
          <p:cNvPr id="5" name="Rectangle 4"/>
          <p:cNvSpPr/>
          <p:nvPr/>
        </p:nvSpPr>
        <p:spPr>
          <a:xfrm>
            <a:off x="206943" y="1535170"/>
            <a:ext cx="8552046" cy="1173463"/>
          </a:xfrm>
          <a:prstGeom prst="rect">
            <a:avLst/>
          </a:prstGeom>
        </p:spPr>
        <p:txBody>
          <a:bodyPr wrap="square">
            <a:spAutoFit/>
          </a:bodyPr>
          <a:lstStyle/>
          <a:p>
            <a:pPr algn="just">
              <a:lnSpc>
                <a:spcPct val="107000"/>
              </a:lnSpc>
              <a:spcAft>
                <a:spcPts val="800"/>
              </a:spcAft>
            </a:pPr>
            <a:r>
              <a:rPr lang="en-US" sz="1800" dirty="0" err="1">
                <a:latin typeface="Calibri" panose="020F0502020204030204" pitchFamily="34" charset="0"/>
                <a:ea typeface="Calibri" panose="020F0502020204030204" pitchFamily="34" charset="0"/>
                <a:cs typeface="Times New Roman" panose="02020603050405020304" pitchFamily="18" charset="0"/>
              </a:rPr>
              <a:t>Lớp</a:t>
            </a:r>
            <a:r>
              <a:rPr lang="en-US" sz="1800" dirty="0">
                <a:latin typeface="Calibri" panose="020F0502020204030204" pitchFamily="34" charset="0"/>
                <a:ea typeface="Calibri" panose="020F0502020204030204" pitchFamily="34" charset="0"/>
                <a:cs typeface="Times New Roman" panose="02020603050405020304" pitchFamily="18" charset="0"/>
              </a:rPr>
              <a:t> Date </a:t>
            </a:r>
            <a:r>
              <a:rPr lang="en-US" sz="1800" dirty="0" err="1">
                <a:latin typeface="Calibri" panose="020F0502020204030204" pitchFamily="34" charset="0"/>
                <a:ea typeface="Calibri" panose="020F0502020204030204" pitchFamily="34" charset="0"/>
                <a:cs typeface="Times New Roman" panose="02020603050405020304" pitchFamily="18" charset="0"/>
              </a:rPr>
              <a:t>biểu</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diễn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thời</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gian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cụ</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thể</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với</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độ</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chính</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xác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đến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mili</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giây</a:t>
            </a:r>
            <a:r>
              <a:rPr lang="en-US" sz="1800" dirty="0">
                <a:latin typeface="Calibri" panose="020F0502020204030204" pitchFamily="34" charset="0"/>
                <a:ea typeface="Calibri" panose="020F0502020204030204" pitchFamily="34" charset="0"/>
                <a:cs typeface="Times New Roman" panose="02020603050405020304" pitchFamily="18" charset="0"/>
              </a:rPr>
              <a:t>. </a:t>
            </a:r>
            <a:endParaRPr lang="en-US" sz="18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err="1" smtClean="0">
                <a:latin typeface="Calibri" panose="020F0502020204030204" pitchFamily="34" charset="0"/>
                <a:ea typeface="Calibri" panose="020F0502020204030204" pitchFamily="34" charset="0"/>
                <a:cs typeface="Times New Roman" panose="02020603050405020304" pitchFamily="18" charset="0"/>
              </a:rPr>
              <a:t>Lớp</a:t>
            </a:r>
            <a:r>
              <a:rPr lang="en-US" sz="1800" dirty="0" smtClean="0">
                <a:latin typeface="Calibri" panose="020F0502020204030204" pitchFamily="34" charset="0"/>
                <a:ea typeface="Calibri" panose="020F0502020204030204" pitchFamily="34" charset="0"/>
                <a:cs typeface="Times New Roman" panose="02020603050405020304" pitchFamily="18" charset="0"/>
              </a:rPr>
              <a:t> </a:t>
            </a:r>
            <a:r>
              <a:rPr lang="en-US" sz="1800" dirty="0">
                <a:latin typeface="Calibri" panose="020F0502020204030204" pitchFamily="34" charset="0"/>
                <a:ea typeface="Calibri" panose="020F0502020204030204" pitchFamily="34" charset="0"/>
                <a:cs typeface="Times New Roman" panose="02020603050405020304" pitchFamily="18" charset="0"/>
              </a:rPr>
              <a:t>Date </a:t>
            </a:r>
            <a:r>
              <a:rPr lang="en-US" sz="1800" dirty="0" err="1">
                <a:latin typeface="Calibri" panose="020F0502020204030204" pitchFamily="34" charset="0"/>
                <a:ea typeface="Calibri" panose="020F0502020204030204" pitchFamily="34" charset="0"/>
                <a:cs typeface="Times New Roman" panose="02020603050405020304" pitchFamily="18" charset="0"/>
              </a:rPr>
              <a:t>thuộc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gói</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java.util</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triển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khai</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giao</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diện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Serializable</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Cloneable</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smtClean="0">
                <a:latin typeface="Calibri" panose="020F0502020204030204" pitchFamily="34" charset="0"/>
                <a:ea typeface="Calibri" panose="020F0502020204030204" pitchFamily="34" charset="0"/>
                <a:cs typeface="Times New Roman" panose="02020603050405020304" pitchFamily="18" charset="0"/>
              </a:rPr>
              <a:t>và</a:t>
            </a:r>
            <a:r>
              <a:rPr lang="en-US" sz="1800" dirty="0" smtClean="0">
                <a:latin typeface="Calibri" panose="020F0502020204030204" pitchFamily="34" charset="0"/>
                <a:ea typeface="Calibri" panose="020F0502020204030204" pitchFamily="34" charset="0"/>
                <a:cs typeface="Times New Roman" panose="02020603050405020304" pitchFamily="18" charset="0"/>
              </a:rPr>
              <a:t> Comparable</a:t>
            </a:r>
            <a:r>
              <a:rPr lang="en-US" sz="1800" dirty="0">
                <a:latin typeface="Calibri" panose="020F0502020204030204" pitchFamily="34" charset="0"/>
                <a:ea typeface="Calibri" panose="020F0502020204030204" pitchFamily="34" charset="0"/>
                <a:cs typeface="Times New Roman" panose="02020603050405020304" pitchFamily="18" charset="0"/>
              </a:rPr>
              <a:t>. </a:t>
            </a:r>
            <a:endParaRPr lang="en-US" sz="18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err="1" smtClean="0">
                <a:latin typeface="Calibri" panose="020F0502020204030204" pitchFamily="34" charset="0"/>
                <a:ea typeface="Calibri" panose="020F0502020204030204" pitchFamily="34" charset="0"/>
                <a:cs typeface="Times New Roman" panose="02020603050405020304" pitchFamily="18" charset="0"/>
              </a:rPr>
              <a:t>Lớp</a:t>
            </a:r>
            <a:r>
              <a:rPr lang="en-US" sz="1800" dirty="0" smtClean="0">
                <a:latin typeface="Calibri" panose="020F0502020204030204" pitchFamily="34" charset="0"/>
                <a:ea typeface="Calibri" panose="020F0502020204030204" pitchFamily="34" charset="0"/>
                <a:cs typeface="Times New Roman" panose="02020603050405020304" pitchFamily="18" charset="0"/>
              </a:rPr>
              <a:t> </a:t>
            </a:r>
            <a:r>
              <a:rPr lang="en-US" sz="1800" dirty="0">
                <a:latin typeface="Calibri" panose="020F0502020204030204" pitchFamily="34" charset="0"/>
                <a:ea typeface="Calibri" panose="020F0502020204030204" pitchFamily="34" charset="0"/>
                <a:cs typeface="Times New Roman" panose="02020603050405020304" pitchFamily="18" charset="0"/>
              </a:rPr>
              <a:t>Date </a:t>
            </a:r>
            <a:r>
              <a:rPr lang="en-US" sz="1800" dirty="0" err="1">
                <a:latin typeface="Calibri" panose="020F0502020204030204" pitchFamily="34" charset="0"/>
                <a:ea typeface="Calibri" panose="020F0502020204030204" pitchFamily="34" charset="0"/>
                <a:cs typeface="Times New Roman" panose="02020603050405020304" pitchFamily="18" charset="0"/>
              </a:rPr>
              <a:t>cung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cấp</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các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hàm</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tạo</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và</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phương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thức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để</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xử</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lý</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ngày</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và</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giờ</a:t>
            </a:r>
            <a:r>
              <a:rPr lang="en-US" sz="1800" dirty="0">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0140779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LỚP </a:t>
            </a:r>
            <a:r>
              <a:rPr lang="vi-VN" altLang="en-US" sz="2700" dirty="0" smtClean="0"/>
              <a:t>DATE</a:t>
            </a:r>
            <a:endParaRPr lang="en-US" altLang="en-US" sz="2700" dirty="0"/>
          </a:p>
        </p:txBody>
      </p:sp>
      <p:graphicFrame>
        <p:nvGraphicFramePr>
          <p:cNvPr id="4" name="Table 3"/>
          <p:cNvGraphicFramePr>
            <a:graphicFrameLocks noGrp="1"/>
          </p:cNvGraphicFramePr>
          <p:nvPr>
            <p:extLst>
              <p:ext uri="{D42A27DB-BD31-4B8C-83A1-F6EECF244321}">
                <p14:modId xmlns:p14="http://schemas.microsoft.com/office/powerpoint/2010/main" val="989413257"/>
              </p:ext>
            </p:extLst>
          </p:nvPr>
        </p:nvGraphicFramePr>
        <p:xfrm>
          <a:off x="123925" y="1333890"/>
          <a:ext cx="8817943" cy="3584621"/>
        </p:xfrm>
        <a:graphic>
          <a:graphicData uri="http://schemas.openxmlformats.org/drawingml/2006/table">
            <a:tbl>
              <a:tblPr firstRow="1" firstCol="1" bandRow="1">
                <a:tableStyleId>{0660B408-B3CF-4A94-85FC-2B1E0A45F4A2}</a:tableStyleId>
              </a:tblPr>
              <a:tblGrid>
                <a:gridCol w="3531897"/>
                <a:gridCol w="5286046"/>
              </a:tblGrid>
              <a:tr h="459239">
                <a:tc>
                  <a:txBody>
                    <a:bodyPr/>
                    <a:lstStyle/>
                    <a:p>
                      <a:pPr>
                        <a:lnSpc>
                          <a:spcPct val="107000"/>
                        </a:lnSpc>
                        <a:spcAft>
                          <a:spcPts val="0"/>
                        </a:spcAft>
                      </a:pPr>
                      <a:r>
                        <a:rPr lang="en-US" sz="1400" dirty="0" err="1">
                          <a:effectLst/>
                        </a:rPr>
                        <a:t>Phương</a:t>
                      </a:r>
                      <a:r>
                        <a:rPr lang="en-US" sz="1400" dirty="0">
                          <a:effectLst/>
                        </a:rPr>
                        <a:t> </a:t>
                      </a:r>
                      <a:r>
                        <a:rPr lang="en-US" sz="1400" dirty="0" err="1">
                          <a:effectLst/>
                        </a:rPr>
                        <a:t>thức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a:lnSpc>
                          <a:spcPct val="107000"/>
                        </a:lnSpc>
                        <a:spcAft>
                          <a:spcPts val="0"/>
                        </a:spcAft>
                      </a:pPr>
                      <a:r>
                        <a:rPr lang="en-US" sz="1400" dirty="0">
                          <a:effectLst/>
                        </a:rPr>
                        <a:t>Ý </a:t>
                      </a:r>
                      <a:r>
                        <a:rPr lang="en-US" sz="1400" dirty="0" err="1">
                          <a:effectLst/>
                        </a:rPr>
                        <a:t>nghĩa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r>
              <a:tr h="434538">
                <a:tc>
                  <a:txBody>
                    <a:bodyPr/>
                    <a:lstStyle/>
                    <a:p>
                      <a:pPr fontAlgn="base">
                        <a:lnSpc>
                          <a:spcPct val="107000"/>
                        </a:lnSpc>
                        <a:spcAft>
                          <a:spcPts val="0"/>
                        </a:spcAft>
                      </a:pPr>
                      <a:r>
                        <a:rPr lang="en-US" sz="1300" b="1" spc="1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Date()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US" sz="1300" spc="1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Tạo đối tượng ngày biểu diễn ngày và giờ hiện tại.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434538">
                <a:tc>
                  <a:txBody>
                    <a:bodyPr/>
                    <a:lstStyle/>
                    <a:p>
                      <a:pPr fontAlgn="base">
                        <a:lnSpc>
                          <a:spcPct val="107000"/>
                        </a:lnSpc>
                        <a:spcAft>
                          <a:spcPts val="0"/>
                        </a:spcAft>
                      </a:pPr>
                      <a:r>
                        <a:rPr lang="en-US" sz="1300" b="1" spc="1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Date(long milliseconds)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US" sz="1300" spc="1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Tạo một đối tượng ngày giờ, bắt đầu từ ngày 1 tháng 1 năm 1970, 00:00:00 GMT.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512960">
                <a:tc>
                  <a:txBody>
                    <a:bodyPr/>
                    <a:lstStyle/>
                    <a:p>
                      <a:pPr fontAlgn="base">
                        <a:lnSpc>
                          <a:spcPct val="107000"/>
                        </a:lnSpc>
                        <a:spcAft>
                          <a:spcPts val="0"/>
                        </a:spcAft>
                      </a:pPr>
                      <a:r>
                        <a:rPr lang="en-US" sz="1300" b="1" spc="1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Date(int year, int month, int date)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US" sz="1300" spc="1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Tạo một đối tượng ngày có dạng năm, tháng, ngày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522513">
                <a:tc>
                  <a:txBody>
                    <a:bodyPr/>
                    <a:lstStyle/>
                    <a:p>
                      <a:pPr fontAlgn="base">
                        <a:lnSpc>
                          <a:spcPct val="107000"/>
                        </a:lnSpc>
                        <a:spcAft>
                          <a:spcPts val="0"/>
                        </a:spcAft>
                      </a:pPr>
                      <a:r>
                        <a:rPr lang="en-US" sz="1300" b="1" spc="1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Date(int year, int month, int date, int hrs, int min)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US" sz="1300" spc="1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Tạo một đối tượng ngày có dạng năm, tháng, ngày, giờ, phút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512960">
                <a:tc>
                  <a:txBody>
                    <a:bodyPr/>
                    <a:lstStyle/>
                    <a:p>
                      <a:pPr fontAlgn="base">
                        <a:lnSpc>
                          <a:spcPct val="107000"/>
                        </a:lnSpc>
                        <a:spcAft>
                          <a:spcPts val="0"/>
                        </a:spcAft>
                      </a:pPr>
                      <a:r>
                        <a:rPr lang="en-US" sz="1300" b="1" spc="1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Date(int year, int month, int date, int hrs, int min, int sec)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US" sz="1300" spc="1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Tạo một đối tượng ngày có dạng năm, tháng, ngày, giờ, phút, giây.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707873">
                <a:tc>
                  <a:txBody>
                    <a:bodyPr/>
                    <a:lstStyle/>
                    <a:p>
                      <a:pPr fontAlgn="base">
                        <a:lnSpc>
                          <a:spcPct val="107000"/>
                        </a:lnSpc>
                        <a:spcAft>
                          <a:spcPts val="0"/>
                        </a:spcAft>
                      </a:pPr>
                      <a:r>
                        <a:rPr lang="en-US" sz="1300" b="1" spc="1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Date(String 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US" sz="1300" spc="10" dirty="0" err="1">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Chuyển</a:t>
                      </a:r>
                      <a:r>
                        <a:rPr lang="en-US" sz="13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300" spc="10" dirty="0" err="1">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một</a:t>
                      </a:r>
                      <a:r>
                        <a:rPr lang="en-US" sz="13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300" spc="10" dirty="0" err="1">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xâu</a:t>
                      </a:r>
                      <a:r>
                        <a:rPr lang="en-US" sz="13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300" spc="10" dirty="0" err="1">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kí</a:t>
                      </a:r>
                      <a:r>
                        <a:rPr lang="en-US" sz="13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300" spc="10" dirty="0" err="1">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tự</a:t>
                      </a:r>
                      <a:r>
                        <a:rPr lang="en-US" sz="13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300" spc="10" dirty="0" err="1">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về</a:t>
                      </a:r>
                      <a:r>
                        <a:rPr lang="en-US" sz="13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300" spc="10" dirty="0" err="1">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dạng</a:t>
                      </a:r>
                      <a:r>
                        <a:rPr lang="en-US" sz="13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300" spc="10" dirty="0" err="1">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ngày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226728032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LỚP </a:t>
            </a:r>
            <a:r>
              <a:rPr lang="vi-VN" altLang="en-US" sz="2700" dirty="0" smtClean="0"/>
              <a:t>DATE</a:t>
            </a:r>
            <a:endParaRPr lang="en-US" altLang="en-US" sz="2700" dirty="0"/>
          </a:p>
        </p:txBody>
      </p:sp>
      <p:pic>
        <p:nvPicPr>
          <p:cNvPr id="2" name="Picture 1"/>
          <p:cNvPicPr>
            <a:picLocks noChangeAspect="1"/>
          </p:cNvPicPr>
          <p:nvPr/>
        </p:nvPicPr>
        <p:blipFill>
          <a:blip r:embed="rId2"/>
          <a:stretch>
            <a:fillRect/>
          </a:stretch>
        </p:blipFill>
        <p:spPr>
          <a:xfrm>
            <a:off x="1865687" y="1232911"/>
            <a:ext cx="4987499" cy="3851556"/>
          </a:xfrm>
          <a:prstGeom prst="rect">
            <a:avLst/>
          </a:prstGeom>
          <a:ln>
            <a:solidFill>
              <a:srgbClr val="FF0000"/>
            </a:solidFill>
          </a:ln>
        </p:spPr>
      </p:pic>
      <p:sp>
        <p:nvSpPr>
          <p:cNvPr id="5" name="TextBox 4"/>
          <p:cNvSpPr txBox="1"/>
          <p:nvPr/>
        </p:nvSpPr>
        <p:spPr>
          <a:xfrm>
            <a:off x="7190072" y="2695074"/>
            <a:ext cx="1624163" cy="400110"/>
          </a:xfrm>
          <a:prstGeom prst="rect">
            <a:avLst/>
          </a:prstGeom>
          <a:noFill/>
        </p:spPr>
        <p:txBody>
          <a:bodyPr wrap="none" rtlCol="0">
            <a:spAutoFit/>
          </a:bodyPr>
          <a:lstStyle/>
          <a:p>
            <a:r>
              <a:rPr lang="en-US" sz="2000" b="1" dirty="0" smtClean="0"/>
              <a:t>OUTPUT:  ?</a:t>
            </a:r>
            <a:endParaRPr lang="en-US" sz="2000" b="1" dirty="0"/>
          </a:p>
        </p:txBody>
      </p:sp>
    </p:spTree>
    <p:extLst>
      <p:ext uri="{BB962C8B-B14F-4D97-AF65-F5344CB8AC3E}">
        <p14:creationId xmlns:p14="http://schemas.microsoft.com/office/powerpoint/2010/main" val="14501358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smtClean="0"/>
              <a:t>MẢNG </a:t>
            </a:r>
            <a:r>
              <a:rPr lang="en-US" altLang="en-US" sz="2700" dirty="0" err="1" smtClean="0"/>
              <a:t>MỘT</a:t>
            </a:r>
            <a:r>
              <a:rPr lang="en-US" altLang="en-US" sz="2700" dirty="0" smtClean="0"/>
              <a:t> </a:t>
            </a:r>
            <a:r>
              <a:rPr lang="en-US" altLang="en-US" sz="2700" dirty="0" err="1" smtClean="0"/>
              <a:t>CHIỀU</a:t>
            </a:r>
            <a:endParaRPr lang="en-US" altLang="en-US" sz="2700" dirty="0"/>
          </a:p>
        </p:txBody>
      </p:sp>
      <p:sp>
        <p:nvSpPr>
          <p:cNvPr id="3" name="Rectangle 2"/>
          <p:cNvSpPr/>
          <p:nvPr/>
        </p:nvSpPr>
        <p:spPr>
          <a:xfrm>
            <a:off x="384810" y="1805235"/>
            <a:ext cx="6313170" cy="383888"/>
          </a:xfrm>
          <a:prstGeom prst="rect">
            <a:avLst/>
          </a:prstGeom>
          <a:ln>
            <a:solidFill>
              <a:srgbClr val="FF0000"/>
            </a:solidFill>
          </a:ln>
        </p:spPr>
        <p:txBody>
          <a:bodyPr wrap="square">
            <a:spAutoFit/>
          </a:bodyPr>
          <a:lstStyle/>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err="1"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array_name</a:t>
            </a:r>
            <a:r>
              <a:rPr lang="en-US" sz="1800" dirty="0"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[index]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325120" y="2432643"/>
            <a:ext cx="5763260" cy="787652"/>
          </a:xfrm>
          <a:prstGeom prst="rect">
            <a:avLst/>
          </a:prstGeom>
        </p:spPr>
        <p:txBody>
          <a:bodyPr wrap="square">
            <a:spAutoFit/>
          </a:bodyPr>
          <a:lstStyle/>
          <a:p>
            <a:pPr algn="just">
              <a:lnSpc>
                <a:spcPct val="107000"/>
              </a:lnSpc>
              <a:spcAft>
                <a:spcPts val="800"/>
              </a:spcAft>
            </a:pP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index: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chỉ</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số</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phần</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tử</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mảng</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286110" y="1307968"/>
            <a:ext cx="2749471" cy="388696"/>
          </a:xfrm>
          <a:prstGeom prst="rect">
            <a:avLst/>
          </a:prstGeom>
        </p:spPr>
        <p:txBody>
          <a:bodyPr wrap="none">
            <a:spAutoFit/>
          </a:bodyPr>
          <a:lstStyle/>
          <a:p>
            <a:pPr algn="just">
              <a:lnSpc>
                <a:spcPct val="107000"/>
              </a:lnSpc>
              <a:spcAft>
                <a:spcPts val="800"/>
              </a:spcAft>
            </a:pPr>
            <a:r>
              <a:rPr lang="en-US" sz="1800" b="1" dirty="0" err="1" smtClean="0"/>
              <a:t>Truy</a:t>
            </a:r>
            <a:r>
              <a:rPr lang="en-US" sz="1800" b="1" dirty="0" smtClean="0"/>
              <a:t> </a:t>
            </a:r>
            <a:r>
              <a:rPr lang="en-US" sz="1800" b="1" dirty="0" err="1" smtClean="0"/>
              <a:t>cập</a:t>
            </a:r>
            <a:r>
              <a:rPr lang="en-US" sz="1800" b="1" dirty="0" smtClean="0"/>
              <a:t> </a:t>
            </a:r>
            <a:r>
              <a:rPr lang="en-US" sz="1800" b="1" dirty="0" err="1" smtClean="0"/>
              <a:t>phần</a:t>
            </a:r>
            <a:r>
              <a:rPr lang="en-US" sz="1800" b="1" dirty="0" smtClean="0"/>
              <a:t> </a:t>
            </a:r>
            <a:r>
              <a:rPr lang="en-US" sz="1800" b="1" dirty="0" err="1" smtClean="0"/>
              <a:t>tử</a:t>
            </a:r>
            <a:r>
              <a:rPr lang="en-US" sz="1800" b="1" dirty="0" smtClean="0"/>
              <a:t> </a:t>
            </a:r>
            <a:r>
              <a:rPr lang="en-US" sz="1800" b="1" dirty="0" err="1" smtClean="0"/>
              <a:t>mảng</a:t>
            </a:r>
            <a:endParaRPr lang="en-US" sz="1800" b="1" dirty="0"/>
          </a:p>
        </p:txBody>
      </p:sp>
    </p:spTree>
    <p:extLst>
      <p:ext uri="{BB962C8B-B14F-4D97-AF65-F5344CB8AC3E}">
        <p14:creationId xmlns:p14="http://schemas.microsoft.com/office/powerpoint/2010/main" val="99761992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Tóm tắt bài học</a:t>
            </a:r>
            <a:endParaRPr/>
          </a:p>
        </p:txBody>
      </p:sp>
      <p:sp>
        <p:nvSpPr>
          <p:cNvPr id="218" name="Google Shape;218;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Bài học đề cập tới</a:t>
            </a:r>
            <a:r>
              <a:rPr lang="en" dirty="0" smtClean="0"/>
              <a:t>:</a:t>
            </a:r>
          </a:p>
          <a:p>
            <a:pPr marL="0" lvl="0" indent="0" algn="l" rtl="0">
              <a:spcBef>
                <a:spcPts val="0"/>
              </a:spcBef>
              <a:spcAft>
                <a:spcPts val="0"/>
              </a:spcAft>
              <a:buNone/>
            </a:pPr>
            <a:endParaRPr dirty="0"/>
          </a:p>
          <a:p>
            <a:pPr lvl="0"/>
            <a:r>
              <a:rPr lang="vi-VN" dirty="0"/>
              <a:t>Mảng một chiều</a:t>
            </a:r>
          </a:p>
          <a:p>
            <a:pPr lvl="0"/>
            <a:r>
              <a:rPr lang="vi-VN" dirty="0"/>
              <a:t>Mảng hai chiều</a:t>
            </a:r>
          </a:p>
          <a:p>
            <a:pPr lvl="0"/>
            <a:r>
              <a:rPr lang="vi-VN" dirty="0"/>
              <a:t>Lệnh Foreach dùng cho mảng</a:t>
            </a:r>
          </a:p>
          <a:p>
            <a:pPr lvl="0"/>
            <a:r>
              <a:rPr lang="vi-VN" dirty="0"/>
              <a:t>Xâu kí tự</a:t>
            </a:r>
          </a:p>
          <a:p>
            <a:pPr lvl="0"/>
            <a:r>
              <a:rPr lang="vi-VN" dirty="0"/>
              <a:t>Một số lớp cơ bản trong Java</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smtClean="0"/>
              <a:t>MẢNG </a:t>
            </a:r>
            <a:r>
              <a:rPr lang="en-US" altLang="en-US" sz="2700" dirty="0" err="1" smtClean="0"/>
              <a:t>MỘT</a:t>
            </a:r>
            <a:r>
              <a:rPr lang="en-US" altLang="en-US" sz="2700" dirty="0" smtClean="0"/>
              <a:t> </a:t>
            </a:r>
            <a:r>
              <a:rPr lang="en-US" altLang="en-US" sz="2700" dirty="0" err="1" smtClean="0"/>
              <a:t>CHIỀU</a:t>
            </a:r>
            <a:endParaRPr lang="en-US" altLang="en-US" sz="2700" dirty="0"/>
          </a:p>
        </p:txBody>
      </p:sp>
      <p:sp>
        <p:nvSpPr>
          <p:cNvPr id="5" name="Rectangle 4"/>
          <p:cNvSpPr/>
          <p:nvPr/>
        </p:nvSpPr>
        <p:spPr>
          <a:xfrm>
            <a:off x="364490" y="1718560"/>
            <a:ext cx="3719830" cy="383888"/>
          </a:xfrm>
          <a:prstGeom prst="rect">
            <a:avLst/>
          </a:prstGeom>
          <a:ln>
            <a:solidFill>
              <a:srgbClr val="FF0000"/>
            </a:solidFill>
          </a:ln>
        </p:spPr>
        <p:txBody>
          <a:bodyPr wrap="square">
            <a:spAutoFit/>
          </a:bodyPr>
          <a:lstStyle/>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arrEx</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 new int[4</a:t>
            </a:r>
            <a:r>
              <a:rPr lang="en-US" sz="1800" dirty="0"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p:cNvPicPr/>
          <p:nvPr/>
        </p:nvPicPr>
        <p:blipFill rotWithShape="1">
          <a:blip r:embed="rId2"/>
          <a:srcRect b="15976"/>
          <a:stretch/>
        </p:blipFill>
        <p:spPr>
          <a:xfrm>
            <a:off x="534670" y="3206433"/>
            <a:ext cx="3619500" cy="1808797"/>
          </a:xfrm>
          <a:prstGeom prst="rect">
            <a:avLst/>
          </a:prstGeom>
        </p:spPr>
      </p:pic>
      <p:sp>
        <p:nvSpPr>
          <p:cNvPr id="9" name="Rectangle 8"/>
          <p:cNvSpPr/>
          <p:nvPr/>
        </p:nvSpPr>
        <p:spPr>
          <a:xfrm>
            <a:off x="4751070" y="1690620"/>
            <a:ext cx="3194050" cy="1277786"/>
          </a:xfrm>
          <a:prstGeom prst="rect">
            <a:avLst/>
          </a:prstGeom>
          <a:ln>
            <a:solidFill>
              <a:srgbClr val="FF0000"/>
            </a:solidFill>
          </a:ln>
        </p:spPr>
        <p:txBody>
          <a:bodyPr wrap="square">
            <a:spAutoFit/>
          </a:bodyPr>
          <a:lstStyle/>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err="1"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arrEx</a:t>
            </a:r>
            <a:r>
              <a:rPr lang="en-US" sz="1800" dirty="0"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[0</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 22; </a:t>
            </a: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arrEx</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[1] = 8;  </a:t>
            </a: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arrEx</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[2] = 97;  </a:t>
            </a: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arrEx</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[3] = 3;</a:t>
            </a:r>
          </a:p>
        </p:txBody>
      </p:sp>
      <p:pic>
        <p:nvPicPr>
          <p:cNvPr id="10" name="Picture 9"/>
          <p:cNvPicPr/>
          <p:nvPr/>
        </p:nvPicPr>
        <p:blipFill rotWithShape="1">
          <a:blip r:embed="rId3"/>
          <a:srcRect b="17228"/>
          <a:stretch/>
        </p:blipFill>
        <p:spPr>
          <a:xfrm>
            <a:off x="4924424" y="3278505"/>
            <a:ext cx="3951605" cy="1675765"/>
          </a:xfrm>
          <a:prstGeom prst="rect">
            <a:avLst/>
          </a:prstGeom>
        </p:spPr>
      </p:pic>
      <p:sp>
        <p:nvSpPr>
          <p:cNvPr id="6" name="Rectangle 5"/>
          <p:cNvSpPr/>
          <p:nvPr/>
        </p:nvSpPr>
        <p:spPr>
          <a:xfrm>
            <a:off x="4739314" y="1240023"/>
            <a:ext cx="750526" cy="373692"/>
          </a:xfrm>
          <a:prstGeom prst="rect">
            <a:avLst/>
          </a:prstGeom>
        </p:spPr>
        <p:txBody>
          <a:bodyPr wrap="none">
            <a:spAutoFit/>
          </a:bodyPr>
          <a:lstStyle/>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Ví</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angle 11"/>
          <p:cNvSpPr/>
          <p:nvPr/>
        </p:nvSpPr>
        <p:spPr>
          <a:xfrm>
            <a:off x="380674" y="1247643"/>
            <a:ext cx="750526" cy="373692"/>
          </a:xfrm>
          <a:prstGeom prst="rect">
            <a:avLst/>
          </a:prstGeom>
        </p:spPr>
        <p:txBody>
          <a:bodyPr wrap="none">
            <a:spAutoFit/>
          </a:bodyPr>
          <a:lstStyle/>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Ví</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591098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smtClean="0"/>
              <a:t>MẢNG </a:t>
            </a:r>
            <a:r>
              <a:rPr lang="en-US" altLang="en-US" sz="2700" dirty="0" err="1" smtClean="0"/>
              <a:t>MỘT</a:t>
            </a:r>
            <a:r>
              <a:rPr lang="en-US" altLang="en-US" sz="2700" dirty="0" smtClean="0"/>
              <a:t> </a:t>
            </a:r>
            <a:r>
              <a:rPr lang="en-US" altLang="en-US" sz="2700" dirty="0" err="1" smtClean="0"/>
              <a:t>CHIỀU</a:t>
            </a:r>
            <a:endParaRPr lang="en-US" altLang="en-US" sz="2700" dirty="0"/>
          </a:p>
        </p:txBody>
      </p:sp>
      <p:sp>
        <p:nvSpPr>
          <p:cNvPr id="3" name="Rectangle 2"/>
          <p:cNvSpPr/>
          <p:nvPr/>
        </p:nvSpPr>
        <p:spPr>
          <a:xfrm>
            <a:off x="354330" y="1750625"/>
            <a:ext cx="6271260" cy="981423"/>
          </a:xfrm>
          <a:prstGeom prst="rect">
            <a:avLst/>
          </a:prstGeom>
          <a:ln>
            <a:solidFill>
              <a:srgbClr val="FF0000"/>
            </a:solidFill>
          </a:ln>
        </p:spPr>
        <p:txBody>
          <a:bodyPr wrap="square">
            <a:spAutoFit/>
          </a:bodyPr>
          <a:lstStyle/>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data_type</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name = {value-1, value-2, ...};</a:t>
            </a: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data_type [] name = {value-1, value-2, ...};</a:t>
            </a: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data_type name[] = {value-1, value-2, ...};</a:t>
            </a:r>
          </a:p>
        </p:txBody>
      </p:sp>
      <p:sp>
        <p:nvSpPr>
          <p:cNvPr id="7" name="Rectangle 6"/>
          <p:cNvSpPr/>
          <p:nvPr/>
        </p:nvSpPr>
        <p:spPr>
          <a:xfrm>
            <a:off x="374650" y="2748873"/>
            <a:ext cx="8382000" cy="373692"/>
          </a:xfrm>
          <a:prstGeom prst="rect">
            <a:avLst/>
          </a:prstGeom>
        </p:spPr>
        <p:txBody>
          <a:bodyPr wrap="square">
            <a:spAutoFit/>
          </a:bodyPr>
          <a:lstStyle/>
          <a:p>
            <a:pPr algn="just">
              <a:lnSpc>
                <a:spcPct val="107000"/>
              </a:lnSpc>
              <a:spcAft>
                <a:spcPts val="800"/>
              </a:spcAft>
            </a:pP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a:t>
            </a:r>
            <a:r>
              <a:rPr lang="vi-VN"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ác </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phần tử của mảng được gán giá trị lần lượt là value-1, value-2, </a:t>
            </a:r>
            <a:r>
              <a:rPr lang="vi-VN"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349250" y="4079491"/>
            <a:ext cx="4260850" cy="388696"/>
          </a:xfrm>
          <a:prstGeom prst="rect">
            <a:avLst/>
          </a:prstGeom>
          <a:ln>
            <a:solidFill>
              <a:srgbClr val="FF0000"/>
            </a:solidFill>
          </a:ln>
        </p:spPr>
        <p:txBody>
          <a:bodyPr wrap="square">
            <a:spAutoFit/>
          </a:bodyPr>
          <a:lstStyle/>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arrEx</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 {22, 8, 97, 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p:cNvPicPr/>
          <p:nvPr/>
        </p:nvPicPr>
        <p:blipFill rotWithShape="1">
          <a:blip r:embed="rId2"/>
          <a:srcRect b="19779"/>
          <a:stretch/>
        </p:blipFill>
        <p:spPr>
          <a:xfrm>
            <a:off x="4749800" y="3257232"/>
            <a:ext cx="4169410" cy="1798637"/>
          </a:xfrm>
          <a:prstGeom prst="rect">
            <a:avLst/>
          </a:prstGeom>
        </p:spPr>
      </p:pic>
      <p:sp>
        <p:nvSpPr>
          <p:cNvPr id="9" name="Rectangle 8"/>
          <p:cNvSpPr/>
          <p:nvPr/>
        </p:nvSpPr>
        <p:spPr>
          <a:xfrm>
            <a:off x="361452" y="1361943"/>
            <a:ext cx="1941557" cy="367216"/>
          </a:xfrm>
          <a:prstGeom prst="rect">
            <a:avLst/>
          </a:prstGeom>
        </p:spPr>
        <p:txBody>
          <a:bodyPr wrap="none">
            <a:spAutoFit/>
          </a:bodyPr>
          <a:lstStyle/>
          <a:p>
            <a:pPr algn="just">
              <a:lnSpc>
                <a:spcPct val="107000"/>
              </a:lnSpc>
              <a:spcAft>
                <a:spcPts val="800"/>
              </a:spcAft>
            </a:pPr>
            <a:r>
              <a:rPr lang="en-US" sz="1800" b="1" dirty="0" err="1"/>
              <a:t>Khai</a:t>
            </a:r>
            <a:r>
              <a:rPr lang="en-US" sz="1800" b="1" dirty="0"/>
              <a:t> </a:t>
            </a:r>
            <a:r>
              <a:rPr lang="en-US" sz="1800" b="1" dirty="0" err="1"/>
              <a:t>báo</a:t>
            </a:r>
            <a:r>
              <a:rPr lang="en-US" sz="1800" b="1" dirty="0"/>
              <a:t> </a:t>
            </a:r>
            <a:r>
              <a:rPr lang="en-US" sz="1800" b="1" dirty="0" err="1"/>
              <a:t>cách</a:t>
            </a:r>
            <a:r>
              <a:rPr lang="en-US" sz="1800" b="1" dirty="0"/>
              <a:t> 2</a:t>
            </a:r>
          </a:p>
        </p:txBody>
      </p:sp>
      <p:sp>
        <p:nvSpPr>
          <p:cNvPr id="11" name="Rectangle 10"/>
          <p:cNvSpPr/>
          <p:nvPr/>
        </p:nvSpPr>
        <p:spPr>
          <a:xfrm>
            <a:off x="333080" y="3640323"/>
            <a:ext cx="750526" cy="373692"/>
          </a:xfrm>
          <a:prstGeom prst="rect">
            <a:avLst/>
          </a:prstGeom>
        </p:spPr>
        <p:txBody>
          <a:bodyPr wrap="none">
            <a:spAutoFit/>
          </a:bodyPr>
          <a:lstStyle/>
          <a:p>
            <a:pPr algn="just">
              <a:lnSpc>
                <a:spcPct val="107000"/>
              </a:lnSpc>
              <a:spcAft>
                <a:spcPts val="800"/>
              </a:spcAft>
            </a:pP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Ví</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267325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smtClean="0"/>
              <a:t>MẢNG </a:t>
            </a:r>
            <a:r>
              <a:rPr lang="en-US" altLang="en-US" sz="2700" dirty="0" err="1" smtClean="0"/>
              <a:t>MỘT</a:t>
            </a:r>
            <a:r>
              <a:rPr lang="en-US" altLang="en-US" sz="2700" dirty="0" smtClean="0"/>
              <a:t> </a:t>
            </a:r>
            <a:r>
              <a:rPr lang="en-US" altLang="en-US" sz="2700" dirty="0" err="1" smtClean="0"/>
              <a:t>CHIỀU</a:t>
            </a:r>
            <a:endParaRPr lang="en-US" altLang="en-US" sz="2700" dirty="0"/>
          </a:p>
        </p:txBody>
      </p:sp>
      <p:sp>
        <p:nvSpPr>
          <p:cNvPr id="3" name="Rectangle 2"/>
          <p:cNvSpPr/>
          <p:nvPr/>
        </p:nvSpPr>
        <p:spPr>
          <a:xfrm>
            <a:off x="275590" y="1367085"/>
            <a:ext cx="8601710" cy="1062214"/>
          </a:xfrm>
          <a:prstGeom prst="rect">
            <a:avLst/>
          </a:prstGeom>
        </p:spPr>
        <p:txBody>
          <a:bodyPr wrap="square">
            <a:spAutoFit/>
          </a:bodyPr>
          <a:lstStyle/>
          <a:p>
            <a:pPr algn="just">
              <a:lnSpc>
                <a:spcPct val="107000"/>
              </a:lnSpc>
              <a:spcAft>
                <a:spcPts val="800"/>
              </a:spcAft>
            </a:pPr>
            <a:r>
              <a:rPr lang="en-US" sz="18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a:t>
            </a:r>
            <a:r>
              <a:rPr lang="vi-VN" sz="18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iá </a:t>
            </a:r>
            <a:r>
              <a:rPr lang="vi-VN"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trị mặc </a:t>
            </a:r>
            <a:r>
              <a:rPr lang="vi-VN" sz="18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định</a:t>
            </a:r>
            <a:endParaRPr lang="en-US" sz="18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vi-VN"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Khi </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 mảng không được khai báo giá trị mặc định thì Java sẽ gán cho phần tử một giá trị được gọi là giá trị mặc định tùy thuộc vào kiểu dữ liệu của mảng</a:t>
            </a:r>
            <a:r>
              <a:rPr lang="vi-VN"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89570731"/>
              </p:ext>
            </p:extLst>
          </p:nvPr>
        </p:nvGraphicFramePr>
        <p:xfrm>
          <a:off x="1676717" y="3055774"/>
          <a:ext cx="5916613" cy="1645765"/>
        </p:xfrm>
        <a:graphic>
          <a:graphicData uri="http://schemas.openxmlformats.org/drawingml/2006/table">
            <a:tbl>
              <a:tblPr firstRow="1" firstCol="1" bandRow="1">
                <a:tableStyleId>{5C22544A-7EE6-4342-B048-85BDC9FD1C3A}</a:tableStyleId>
              </a:tblPr>
              <a:tblGrid>
                <a:gridCol w="3863290"/>
                <a:gridCol w="2053323"/>
              </a:tblGrid>
              <a:tr h="329153">
                <a:tc>
                  <a:txBody>
                    <a:bodyPr/>
                    <a:lstStyle/>
                    <a:p>
                      <a:pPr algn="ctr">
                        <a:lnSpc>
                          <a:spcPct val="107000"/>
                        </a:lnSpc>
                        <a:spcAft>
                          <a:spcPts val="800"/>
                        </a:spcAft>
                      </a:pPr>
                      <a:r>
                        <a:rPr lang="en-US" sz="1400" dirty="0" err="1" smtClean="0">
                          <a:effectLst/>
                        </a:rPr>
                        <a:t>Kiểu</a:t>
                      </a:r>
                      <a:r>
                        <a:rPr lang="en-US" sz="1400" baseline="0" dirty="0" smtClean="0">
                          <a:effectLst/>
                        </a:rPr>
                        <a:t> </a:t>
                      </a:r>
                      <a:r>
                        <a:rPr lang="en-US" sz="1400" baseline="0" dirty="0" err="1" smtClean="0">
                          <a:effectLst/>
                        </a:rPr>
                        <a:t>dữ</a:t>
                      </a:r>
                      <a:r>
                        <a:rPr lang="en-US" sz="1400" baseline="0" dirty="0" smtClean="0">
                          <a:effectLst/>
                        </a:rPr>
                        <a:t> </a:t>
                      </a:r>
                      <a:r>
                        <a:rPr lang="en-US" sz="1400" baseline="0" dirty="0" err="1" smtClean="0">
                          <a:effectLst/>
                        </a:rPr>
                        <a:t>liệu</a:t>
                      </a:r>
                      <a:r>
                        <a:rPr lang="en-US" sz="14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dirty="0" err="1" smtClean="0">
                          <a:effectLst/>
                        </a:rPr>
                        <a:t>Giá</a:t>
                      </a:r>
                      <a:r>
                        <a:rPr lang="en-US" sz="1400" baseline="0" dirty="0" smtClean="0">
                          <a:effectLst/>
                        </a:rPr>
                        <a:t> </a:t>
                      </a:r>
                      <a:r>
                        <a:rPr lang="en-US" sz="1400" baseline="0" dirty="0" err="1" smtClean="0">
                          <a:effectLst/>
                        </a:rPr>
                        <a:t>trị</a:t>
                      </a:r>
                      <a:r>
                        <a:rPr lang="en-US" sz="1400" baseline="0" dirty="0" smtClean="0">
                          <a:effectLst/>
                        </a:rPr>
                        <a:t> </a:t>
                      </a:r>
                      <a:r>
                        <a:rPr lang="en-US" sz="1400" baseline="0" dirty="0" err="1" smtClean="0">
                          <a:effectLst/>
                        </a:rPr>
                        <a:t>mặc</a:t>
                      </a:r>
                      <a:r>
                        <a:rPr lang="en-US" sz="1400" baseline="0" dirty="0" smtClean="0">
                          <a:effectLst/>
                        </a:rPr>
                        <a:t> </a:t>
                      </a:r>
                      <a:r>
                        <a:rPr lang="en-US" sz="1400" baseline="0" dirty="0" err="1" smtClean="0">
                          <a:effectLst/>
                        </a:rPr>
                        <a:t>định</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29153">
                <a:tc>
                  <a:txBody>
                    <a:bodyPr/>
                    <a:lstStyle/>
                    <a:p>
                      <a:pPr>
                        <a:lnSpc>
                          <a:spcPct val="107000"/>
                        </a:lnSpc>
                        <a:spcAft>
                          <a:spcPts val="800"/>
                        </a:spcAft>
                      </a:pPr>
                      <a:r>
                        <a:rPr lang="en-US" sz="1400" b="0" dirty="0">
                          <a:effectLst/>
                        </a:rPr>
                        <a:t>byte, short, int, long            </a:t>
                      </a: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29153">
                <a:tc>
                  <a:txBody>
                    <a:bodyPr/>
                    <a:lstStyle/>
                    <a:p>
                      <a:pPr>
                        <a:lnSpc>
                          <a:spcPct val="107000"/>
                        </a:lnSpc>
                        <a:spcAft>
                          <a:spcPts val="800"/>
                        </a:spcAft>
                      </a:pPr>
                      <a:r>
                        <a:rPr lang="en-US" sz="1400" b="0" dirty="0">
                          <a:effectLst/>
                        </a:rPr>
                        <a:t>float, double                        </a:t>
                      </a: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29153">
                <a:tc>
                  <a:txBody>
                    <a:bodyPr/>
                    <a:lstStyle/>
                    <a:p>
                      <a:pPr>
                        <a:lnSpc>
                          <a:spcPct val="107000"/>
                        </a:lnSpc>
                        <a:spcAft>
                          <a:spcPts val="800"/>
                        </a:spcAft>
                      </a:pPr>
                      <a:r>
                        <a:rPr lang="en-US" sz="1400" b="0" dirty="0" err="1">
                          <a:effectLst/>
                        </a:rPr>
                        <a:t>boolean</a:t>
                      </a: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false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29153">
                <a:tc>
                  <a:txBody>
                    <a:bodyPr/>
                    <a:lstStyle/>
                    <a:p>
                      <a:pPr>
                        <a:lnSpc>
                          <a:spcPct val="107000"/>
                        </a:lnSpc>
                        <a:spcAft>
                          <a:spcPts val="800"/>
                        </a:spcAft>
                      </a:pPr>
                      <a:r>
                        <a:rPr lang="en-US" sz="1400" b="0" dirty="0">
                          <a:effectLst/>
                        </a:rPr>
                        <a:t>object                             </a:t>
                      </a: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dirty="0">
                          <a:effectLst/>
                        </a:rPr>
                        <a:t>null</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4164479204"/>
      </p:ext>
    </p:extLst>
  </p:cSld>
  <p:clrMapOvr>
    <a:masterClrMapping/>
  </p:clrMapOvr>
  <p:timing>
    <p:tnLst>
      <p:par>
        <p:cTn id="1" dur="indefinite" restart="never" nodeType="tmRoot"/>
      </p:par>
    </p:tnLst>
  </p:timing>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490</TotalTime>
  <Words>2503</Words>
  <Application>Microsoft Office PowerPoint</Application>
  <PresentationFormat>On-screen Show (16:9)</PresentationFormat>
  <Paragraphs>392</Paragraphs>
  <Slides>60</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60</vt:i4>
      </vt:variant>
    </vt:vector>
  </HeadingPairs>
  <TitlesOfParts>
    <vt:vector size="69" baseType="lpstr">
      <vt:lpstr>Alfa Slab One</vt:lpstr>
      <vt:lpstr>Arial</vt:lpstr>
      <vt:lpstr>Calibri</vt:lpstr>
      <vt:lpstr>Consolas</vt:lpstr>
      <vt:lpstr>Courier New</vt:lpstr>
      <vt:lpstr>Proxima Nova</vt:lpstr>
      <vt:lpstr>Segoe UI</vt:lpstr>
      <vt:lpstr>Times New Roman</vt:lpstr>
      <vt:lpstr>Gameday</vt:lpstr>
      <vt:lpstr>KIỂU DỮ LIỆU MẢNG VÀ XÂU KÍ TỰ</vt:lpstr>
      <vt:lpstr>Mục tiêu bài học</vt:lpstr>
      <vt:lpstr>Mảng một chiều</vt:lpstr>
      <vt:lpstr>MẢNG MỘT CHIỀU</vt:lpstr>
      <vt:lpstr>MẢNG MỘT CHIỀU</vt:lpstr>
      <vt:lpstr>MẢNG MỘT CHIỀU</vt:lpstr>
      <vt:lpstr>MẢNG MỘT CHIỀU</vt:lpstr>
      <vt:lpstr>MẢNG MỘT CHIỀU</vt:lpstr>
      <vt:lpstr>MẢNG MỘT CHIỀU</vt:lpstr>
      <vt:lpstr>MẢNG MỘT CHIỀU</vt:lpstr>
      <vt:lpstr>Mảng hai chiều</vt:lpstr>
      <vt:lpstr>MẢNG HAI CHIỀU</vt:lpstr>
      <vt:lpstr>MẢNG HAI CHIỀU</vt:lpstr>
      <vt:lpstr>MẢNG HAI CHIỀU</vt:lpstr>
      <vt:lpstr>MẢNG HAI CHIỀU</vt:lpstr>
      <vt:lpstr>MẢNG HAI CHIỀU</vt:lpstr>
      <vt:lpstr>MẢNG HAI CHIỀU</vt:lpstr>
      <vt:lpstr>Lệnh Foreach dùng cho mảng</vt:lpstr>
      <vt:lpstr>LỆNH FOREACH </vt:lpstr>
      <vt:lpstr>LỆNH FOREACH </vt:lpstr>
      <vt:lpstr>LỆNH FOREACH </vt:lpstr>
      <vt:lpstr>LỆNH FOREACH </vt:lpstr>
      <vt:lpstr>LỆNH FOREACH </vt:lpstr>
      <vt:lpstr>Xâu kí tự</vt:lpstr>
      <vt:lpstr>XÂU KÍ TỰ</vt:lpstr>
      <vt:lpstr>XÂU KÍ TỰ</vt:lpstr>
      <vt:lpstr>XÂU KÍ TỰ</vt:lpstr>
      <vt:lpstr>XÂU KÍ TỰ</vt:lpstr>
      <vt:lpstr>Một số lớp cơ bản trong Java</vt:lpstr>
      <vt:lpstr>MỘT SỐ LỚP CƠ BẢN TRONG JAVA</vt:lpstr>
      <vt:lpstr>LỚP NUMBER</vt:lpstr>
      <vt:lpstr>LỚP NUMBER</vt:lpstr>
      <vt:lpstr>LỚP NUMBER</vt:lpstr>
      <vt:lpstr>LỚP NUMBER</vt:lpstr>
      <vt:lpstr>LỚP NUMBER</vt:lpstr>
      <vt:lpstr>LỚP NUMBER</vt:lpstr>
      <vt:lpstr>LỚP NUMBER</vt:lpstr>
      <vt:lpstr>LỚP NUMBER</vt:lpstr>
      <vt:lpstr>LỚP NUMBER</vt:lpstr>
      <vt:lpstr>LỚP NUMBER</vt:lpstr>
      <vt:lpstr>LỚP NUMBER</vt:lpstr>
      <vt:lpstr>LỚP NUMBER</vt:lpstr>
      <vt:lpstr>LỚP NUMBER</vt:lpstr>
      <vt:lpstr>LỚP NUMBER</vt:lpstr>
      <vt:lpstr>LỚP NUMBER</vt:lpstr>
      <vt:lpstr>LỚP MATH</vt:lpstr>
      <vt:lpstr>LỚP MATH</vt:lpstr>
      <vt:lpstr>LỚP MATH</vt:lpstr>
      <vt:lpstr>LỚP MATH</vt:lpstr>
      <vt:lpstr>LỚP MATH</vt:lpstr>
      <vt:lpstr>LỚP NUMBER</vt:lpstr>
      <vt:lpstr>LỚP STRING</vt:lpstr>
      <vt:lpstr>LỚP STRING</vt:lpstr>
      <vt:lpstr>LỚP STRING</vt:lpstr>
      <vt:lpstr>LỚP STRING</vt:lpstr>
      <vt:lpstr>LỚP STRING</vt:lpstr>
      <vt:lpstr>LỚP DATE</vt:lpstr>
      <vt:lpstr>LỚP DATE</vt:lpstr>
      <vt:lpstr>LỚP DATE</vt:lpstr>
      <vt:lpstr>Tóm tắt bài học</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Tổng quan về Node.js</dc:title>
  <dc:creator>HoaiGiang</dc:creator>
  <cp:lastModifiedBy>user</cp:lastModifiedBy>
  <cp:revision>106</cp:revision>
  <dcterms:modified xsi:type="dcterms:W3CDTF">2023-03-14T15:05:58Z</dcterms:modified>
</cp:coreProperties>
</file>