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359" r:id="rId4"/>
    <p:sldId id="391" r:id="rId5"/>
    <p:sldId id="400" r:id="rId6"/>
    <p:sldId id="402" r:id="rId7"/>
    <p:sldId id="401" r:id="rId8"/>
    <p:sldId id="403" r:id="rId9"/>
    <p:sldId id="404" r:id="rId10"/>
    <p:sldId id="405" r:id="rId11"/>
    <p:sldId id="384" r:id="rId12"/>
    <p:sldId id="39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85" r:id="rId22"/>
    <p:sldId id="399" r:id="rId23"/>
    <p:sldId id="415" r:id="rId24"/>
    <p:sldId id="420" r:id="rId25"/>
    <p:sldId id="414" r:id="rId26"/>
    <p:sldId id="416" r:id="rId27"/>
    <p:sldId id="417" r:id="rId28"/>
    <p:sldId id="418" r:id="rId29"/>
    <p:sldId id="419" r:id="rId30"/>
    <p:sldId id="421" r:id="rId31"/>
    <p:sldId id="422" r:id="rId32"/>
    <p:sldId id="423" r:id="rId33"/>
    <p:sldId id="424" r:id="rId34"/>
    <p:sldId id="386" r:id="rId35"/>
    <p:sldId id="398" r:id="rId36"/>
    <p:sldId id="425" r:id="rId37"/>
    <p:sldId id="429" r:id="rId38"/>
    <p:sldId id="426" r:id="rId39"/>
    <p:sldId id="428" r:id="rId40"/>
    <p:sldId id="387" r:id="rId41"/>
    <p:sldId id="430" r:id="rId42"/>
    <p:sldId id="431" r:id="rId43"/>
    <p:sldId id="432" r:id="rId44"/>
    <p:sldId id="433" r:id="rId45"/>
    <p:sldId id="434" r:id="rId46"/>
    <p:sldId id="282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3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2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22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2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52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7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3D23-0C47-43E1-93CA-74E8FDFE4D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643-6728-4212-B780-99C25A8EED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9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EBE42-EA63-4AC3-9251-7D1698EADC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912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028700"/>
            <a:ext cx="39243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028700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2828925"/>
            <a:ext cx="3924300" cy="1685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2A89A-5E6F-48C4-AB82-8477B3A0CA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9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KẾ </a:t>
            </a:r>
            <a:r>
              <a:rPr lang="en-US" sz="4800" dirty="0" err="1" smtClean="0"/>
              <a:t>THỪA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80" y="39168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KHAI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BÁO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" y="1258484"/>
            <a:ext cx="4923327" cy="38850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36" y="4242343"/>
            <a:ext cx="3200847" cy="6573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Inheritance in Jav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0" y="1208722"/>
            <a:ext cx="2415540" cy="2807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1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2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CÁC KIỂU KẾ </a:t>
            </a:r>
            <a:r>
              <a:rPr lang="en-US" altLang="en-US" sz="2700" dirty="0" err="1" smtClean="0"/>
              <a:t>THỪA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251460" y="1530760"/>
            <a:ext cx="4572000" cy="28078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endParaRPr lang="en-US" sz="2400" dirty="0">
              <a:solidFill>
                <a:srgbClr val="343A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KIỂU KẾ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ĐƠN (SINGLE)</a:t>
            </a:r>
            <a:endParaRPr lang="en-US" altLang="en-US" sz="2700" dirty="0"/>
          </a:p>
        </p:txBody>
      </p:sp>
      <p:pic>
        <p:nvPicPr>
          <p:cNvPr id="4" name="Picture 3" descr="https://3.bp.blogspot.com/-ABmWk2d9JI0/W2aSwRSrLPI/AAAAAAAAC-Q/O7qKPkogrucjlbOb8bB4wmFmDr9dWQzRgCLcBGAs/s1600/Single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27" y="1535112"/>
            <a:ext cx="2098993" cy="2960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4330" y="1750625"/>
            <a:ext cx="6271260" cy="18657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93804" y="1278123"/>
            <a:ext cx="12234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KIỂU KẾ ĐƠN </a:t>
            </a:r>
            <a:r>
              <a:rPr lang="en-US" altLang="en-US" sz="2700" dirty="0"/>
              <a:t>(SINGLE)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55" y="1312664"/>
            <a:ext cx="3471205" cy="37682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83" y="2174102"/>
            <a:ext cx="1334557" cy="16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(MULTILEVEL)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354330" y="1750625"/>
            <a:ext cx="6271260" cy="2759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B{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04" y="1278123"/>
            <a:ext cx="12234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</a:p>
        </p:txBody>
      </p:sp>
      <p:pic>
        <p:nvPicPr>
          <p:cNvPr id="8" name="Picture 7" descr="https://1.bp.blogspot.com/-TCgpPPoWhmw/W2aTGHdqvOI/AAAAAAAAC-k/-CqSgzqVmxYDgEt7xVmGEMKMGDhS9iv2wCLcBGAs/s16000/Multilevel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90" y="1188084"/>
            <a:ext cx="2028190" cy="3902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(MULTILEVEL)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1" y="1324404"/>
            <a:ext cx="2790179" cy="38190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35" y="2386329"/>
            <a:ext cx="1142145" cy="15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PHÂN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(HIERARCHICAL)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354330" y="1750625"/>
            <a:ext cx="4301490" cy="2759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A{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04" y="1278123"/>
            <a:ext cx="12234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</a:p>
        </p:txBody>
      </p:sp>
      <p:pic>
        <p:nvPicPr>
          <p:cNvPr id="9" name="Picture 8" descr="https://1.bp.blogspot.com/-DPdI2QR-G68/W2aS6TB2zRI/AAAAAAAAC-Y/my_638YS5sUY9CBwhBhmXNeakPjUY1tUQCLcBGAs/s16000/Hierarchical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1805622"/>
            <a:ext cx="3980815" cy="240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PHÂN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CẤP</a:t>
            </a:r>
            <a:r>
              <a:rPr lang="en-US" altLang="en-US" sz="2700" dirty="0" smtClean="0"/>
              <a:t> (HIERARCHICAL)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40" y="1203960"/>
            <a:ext cx="2914960" cy="39053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07" y="2007753"/>
            <a:ext cx="136226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BỘI</a:t>
            </a:r>
            <a:r>
              <a:rPr lang="en-US" altLang="en-US" sz="2700" dirty="0" smtClean="0"/>
              <a:t> (MULTIPLE)</a:t>
            </a:r>
            <a:endParaRPr lang="en-US" altLang="en-US" sz="2700" dirty="0"/>
          </a:p>
        </p:txBody>
      </p:sp>
      <p:pic>
        <p:nvPicPr>
          <p:cNvPr id="8" name="Picture 7" descr="https://2.bp.blogspot.com/-ZpW6oekYBW4/W2aS1tMlSgI/AAAAAAAAC-U/MvvK0iFl0jgtQN_Y1mkH9RN2EYJIoOtkQCLcBGAs/s16000/multiple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77" y="2663825"/>
            <a:ext cx="3529965" cy="2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1460" y="1289365"/>
            <a:ext cx="861822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Interfaces.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96460" y="1442035"/>
            <a:ext cx="8520600" cy="296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Biết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Biết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tạo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hủy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Biết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 supper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LAI (HYBRID)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51460" y="1289365"/>
            <a:ext cx="8618220" cy="106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 lai là sự kết hợp của hai hoặc nhiều loại thừa kế trên.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không hỗ trợ kế thừa bội, nên kế thừa lai cũng không thể thực hiện được với các lớp.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1.bp.blogspot.com/-UJ2TMa3EYDk/W2aTNd3BD8I/AAAAAAAAC-s/BnE-9_HdZt0pmQzZjVYoYwOOfKs9vhmqwCLcBGAs/s16000/Hybrid%2BInherita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85" y="2372995"/>
            <a:ext cx="3811270" cy="277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30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116870" y="937830"/>
            <a:ext cx="86537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6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new(),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CÁC </a:t>
            </a:r>
            <a:r>
              <a:rPr lang="en-US" altLang="en-US" sz="2700" dirty="0" err="1" smtClean="0"/>
              <a:t>LOẠI</a:t>
            </a:r>
            <a:r>
              <a:rPr lang="en-US" altLang="en-US" sz="2700" dirty="0" smtClean="0"/>
              <a:t> HÀM </a:t>
            </a:r>
            <a:r>
              <a:rPr lang="en-US" altLang="en-US" sz="2700" dirty="0" err="1" smtClean="0"/>
              <a:t>TẠO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82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Hàm tạo mặc định (hàm tạo không tường minh)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Hàm tạo được tham số hóa (hàm tạo tường minh)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2341245"/>
            <a:ext cx="4095750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QUY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TẮC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VIẾT</a:t>
            </a:r>
            <a:r>
              <a:rPr lang="en-US" altLang="en-US" sz="2700" dirty="0" smtClean="0"/>
              <a:t> HÀM </a:t>
            </a:r>
            <a:r>
              <a:rPr lang="en-US" altLang="en-US" sz="2700" dirty="0" err="1" smtClean="0"/>
              <a:t>TẠO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44780" y="1358208"/>
            <a:ext cx="8808720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Tên hàm tạo phải giống với tên lớp của nó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hàm tạo không được có dữ liệu kiểu trả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không dùng với hàm tạo: </a:t>
            </a:r>
            <a:endParaRPr lang="en-US" sz="20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0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n-US" sz="20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en-US" sz="20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HÀM </a:t>
            </a:r>
            <a:r>
              <a:rPr lang="en-US" altLang="en-US" sz="2700" dirty="0" err="1" smtClean="0"/>
              <a:t>TẠO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MẶC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ĐỊNH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354330" y="1750625"/>
            <a:ext cx="6271260" cy="9814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Class definition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210" y="2901273"/>
            <a:ext cx="8382000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tạo mặc định được sử dụng để cung cấp các giá trị mặc định cho đối tượng như 0, null, v.v., tùy thuộc vào từng kiểu dữ liệu.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524" y="1323843"/>
            <a:ext cx="1159292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 smtClean="0"/>
              <a:t>báo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233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HÀM </a:t>
            </a:r>
            <a:r>
              <a:rPr lang="en-US" altLang="en-US" sz="2700" dirty="0" err="1" smtClean="0"/>
              <a:t>TẠO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MẶC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ĐỊNH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" y="1252273"/>
            <a:ext cx="5258534" cy="37819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67" y="2414502"/>
            <a:ext cx="1905266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9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/>
              <a:t>Hàm tạo được tham số hóa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361950" y="1560125"/>
            <a:ext cx="6271260" cy="275479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list of values and their types for example: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....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Assign the input parameters to class members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Perform any other task required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110" y="4366765"/>
            <a:ext cx="879221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tạo được tham số hóa được sử dụng để cung cấp các giá trị khác nhau cho các đối tượng riêng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904" y="1201923"/>
            <a:ext cx="1159292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 smtClean="0"/>
              <a:t>báo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870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HÀM TẠO ĐƯỢC THAM SỐ HÓA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2" y="1211580"/>
            <a:ext cx="2564478" cy="38858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35" y="2427872"/>
            <a:ext cx="1400370" cy="7144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05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NẠP CHỒNG HÀM TẠO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27660" y="1467464"/>
            <a:ext cx="8450580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NẠP CHỒNG HÀM TẠO 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6" y="1261096"/>
            <a:ext cx="2770234" cy="37863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71" y="2341153"/>
            <a:ext cx="1409897" cy="1314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85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SO SÁNH VỚI PHƯƠNG THỨC</a:t>
            </a:r>
            <a:endParaRPr lang="en-US" alt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88800"/>
              </p:ext>
            </p:extLst>
          </p:nvPr>
        </p:nvGraphicFramePr>
        <p:xfrm>
          <a:off x="259714" y="1411604"/>
          <a:ext cx="8670925" cy="361218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694271"/>
                <a:gridCol w="3976654"/>
              </a:tblGrid>
              <a:tr h="501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Hàm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Phương thức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63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khởi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thái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Dùng để thực hiện hành vi của một đối tượng.</a:t>
                      </a:r>
                      <a:endParaRPr lang="en-US" sz="1600" b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kiểu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trả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về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Phải có kiểu trả về.</a:t>
                      </a:r>
                      <a:endParaRPr lang="en-US" sz="1600" b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0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ngầm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định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Phải được gọi một cách tường minh</a:t>
                      </a:r>
                      <a:endParaRPr lang="en-US" sz="1600" b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5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biên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dịch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Java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mặc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định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nếu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bất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nào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trình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biên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dịch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cung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cấp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mọi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trường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31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phải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phương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thức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giống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tên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SAO CHÉP HÀM TẠO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175260" y="1308795"/>
            <a:ext cx="8785860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sz="1800" dirty="0"/>
              <a:t>Các cách sao chép:</a:t>
            </a:r>
          </a:p>
          <a:p>
            <a:pPr>
              <a:lnSpc>
                <a:spcPct val="120000"/>
              </a:lnSpc>
            </a:pPr>
            <a:r>
              <a:rPr lang="vi-VN" sz="1800" dirty="0"/>
              <a:t>- Bằng hàm tạo</a:t>
            </a:r>
          </a:p>
          <a:p>
            <a:pPr>
              <a:lnSpc>
                <a:spcPct val="120000"/>
              </a:lnSpc>
            </a:pPr>
            <a:r>
              <a:rPr lang="vi-VN" sz="1800" dirty="0"/>
              <a:t>- Bằng cách gán các giá trị của một đối tượng vào một đối tượng khác</a:t>
            </a:r>
          </a:p>
          <a:p>
            <a:pPr>
              <a:lnSpc>
                <a:spcPct val="120000"/>
              </a:lnSpc>
            </a:pPr>
            <a:r>
              <a:rPr lang="vi-VN" sz="1800" dirty="0"/>
              <a:t>- Bằng phương thức clone() của lớp Object</a:t>
            </a:r>
          </a:p>
        </p:txBody>
      </p:sp>
    </p:spTree>
    <p:extLst>
      <p:ext uri="{BB962C8B-B14F-4D97-AF65-F5344CB8AC3E}">
        <p14:creationId xmlns:p14="http://schemas.microsoft.com/office/powerpoint/2010/main" val="1607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SAO CHÉP HÀM TẠO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203960"/>
            <a:ext cx="2865120" cy="39201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12" y="1546860"/>
            <a:ext cx="3366398" cy="32684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97" y="2572979"/>
            <a:ext cx="1915663" cy="6179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424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GIỚI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44780" y="1388634"/>
            <a:ext cx="8846820" cy="285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(heap).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destructor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Java. </a:t>
            </a:r>
            <a:endParaRPr lang="en-US" sz="1800" dirty="0" smtClean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Java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3333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PHƯƠNG THỨC FINALIZE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20980" y="1312434"/>
            <a:ext cx="884682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vi-VN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ớp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Object </a:t>
            </a:r>
            <a:r>
              <a:rPr lang="vi-VN" sz="1800" dirty="0" smtClean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 </a:t>
            </a:r>
            <a:r>
              <a:rPr lang="vi-VN" sz="1800" dirty="0">
                <a:solidFill>
                  <a:srgbClr val="33333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finalize() hoạt động giống như hàm hủy.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370" y="2055425"/>
            <a:ext cx="6271260" cy="15741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void finalize throws </a:t>
            </a:r>
            <a:r>
              <a:rPr lang="en-US" sz="18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//resources to be close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324" y="1697223"/>
            <a:ext cx="1159292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 smtClean="0"/>
              <a:t>báo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4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PHƯƠNG THỨC FINALIZE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" y="1218645"/>
            <a:ext cx="3432256" cy="38562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13" y="2345066"/>
            <a:ext cx="1956647" cy="1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0" y="39168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TÍNH CHẤT CỦA PHƯƠNG THỨC FINALIZE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06680" y="1414349"/>
            <a:ext cx="877824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System.runFinalizersOnExit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finalize()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0" y="39168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SO SÁNH VỚI HÀM TẠO</a:t>
            </a:r>
            <a:endParaRPr lang="en-US" altLang="en-US" sz="2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88298"/>
              </p:ext>
            </p:extLst>
          </p:nvPr>
        </p:nvGraphicFramePr>
        <p:xfrm>
          <a:off x="210820" y="1407254"/>
          <a:ext cx="8666480" cy="272278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339732"/>
                <a:gridCol w="4326748"/>
              </a:tblGrid>
              <a:tr h="3301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Hàm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Hàm hủy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dụng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khởi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hiện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của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dụng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xóa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hủy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các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chúng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còn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sử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dụng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gọi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hiện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của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lớp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tạo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gọi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một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tượng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bị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hủy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giải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phóng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3051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Cấp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phát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bộ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nhớ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Giải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phóng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bộ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nhớ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30514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Overloading 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phép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Overloading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  <a:tr h="59412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số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truyền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tạo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Không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đối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số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nào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có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thể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được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chuyển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vào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hàm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hủy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86681"/>
            <a:ext cx="8740140" cy="228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Ý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rgbClr val="343A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Từ khóa supper trong Java</a:t>
            </a:r>
          </a:p>
        </p:txBody>
      </p:sp>
    </p:spTree>
    <p:extLst>
      <p:ext uri="{BB962C8B-B14F-4D97-AF65-F5344CB8AC3E}">
        <p14:creationId xmlns:p14="http://schemas.microsoft.com/office/powerpoint/2010/main" val="884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KHÁI NIỆM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98120" y="1394132"/>
            <a:ext cx="874776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20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99" r="22084" b="1185"/>
          <a:stretch/>
        </p:blipFill>
        <p:spPr>
          <a:xfrm>
            <a:off x="6309360" y="2860077"/>
            <a:ext cx="2179320" cy="21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165" t="22758" r="3165" b="21839"/>
          <a:stretch/>
        </p:blipFill>
        <p:spPr>
          <a:xfrm>
            <a:off x="350520" y="3413760"/>
            <a:ext cx="582598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CÁCH SỬ DỤNG TỪ KHÓA SUPPER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98120" y="1394132"/>
            <a:ext cx="8747760" cy="169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3 cách: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Tham chiếu trực tiếp biến thể hiện của lớp cha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Gọi trực tiếp phương thức của lớp cha.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Gọi trực tiếp hàm tạo của lớp cha.</a:t>
            </a:r>
          </a:p>
        </p:txBody>
      </p:sp>
    </p:spTree>
    <p:extLst>
      <p:ext uri="{BB962C8B-B14F-4D97-AF65-F5344CB8AC3E}">
        <p14:creationId xmlns:p14="http://schemas.microsoft.com/office/powerpoint/2010/main" val="627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20" y="40692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THAM CHIẾU TRỰC TIẾP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4198620" y="1306648"/>
            <a:ext cx="4709160" cy="135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1272540"/>
            <a:ext cx="3991625" cy="37490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84" y="3168903"/>
            <a:ext cx="2333951" cy="9240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43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0" y="30786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GỌI TRỰC TIẾP PHƯƠNG THỨC CỦA LỚP CHA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88080" y="1230448"/>
            <a:ext cx="5189220" cy="120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super cũng có thể được sử dụng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để gọi phương thức của lớp cha.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nếu lớp con chứa phương thức giống như lớp cha, tức là nó được sử dụng nếu phương thức bị ghi đè.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4" y="1212039"/>
            <a:ext cx="3248232" cy="38247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91" y="2912653"/>
            <a:ext cx="2734057" cy="1314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70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0" y="30786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GỌI TRỰC TIẾP HÀM TẠO CỦA LỚP CHA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70960" y="1344748"/>
            <a:ext cx="5189220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6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khóa super cũng có thể được sử dụng để gọi hàm tạo của lớp cha.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" y="1256485"/>
            <a:ext cx="3688079" cy="3793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37" y="2815590"/>
            <a:ext cx="2453864" cy="10297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06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vi-VN" dirty="0"/>
              <a:t>Khái niệm</a:t>
            </a:r>
          </a:p>
          <a:p>
            <a:pPr lvl="0"/>
            <a:r>
              <a:rPr lang="vi-VN" dirty="0"/>
              <a:t>Các thuật ngữ</a:t>
            </a:r>
          </a:p>
          <a:p>
            <a:pPr lvl="0"/>
            <a:r>
              <a:rPr lang="vi-VN" dirty="0"/>
              <a:t>Cú pháp</a:t>
            </a:r>
          </a:p>
          <a:p>
            <a:pPr lvl="0"/>
            <a:r>
              <a:rPr lang="vi-VN" dirty="0"/>
              <a:t>Các kiểu kế thừa trong java</a:t>
            </a:r>
          </a:p>
          <a:p>
            <a:pPr lvl="0"/>
            <a:r>
              <a:rPr lang="vi-VN" dirty="0"/>
              <a:t>Hàm tạo </a:t>
            </a:r>
          </a:p>
          <a:p>
            <a:pPr lvl="0"/>
            <a:r>
              <a:rPr lang="vi-VN" dirty="0"/>
              <a:t>Hàm hủy </a:t>
            </a:r>
          </a:p>
          <a:p>
            <a:pPr lvl="0"/>
            <a:r>
              <a:rPr lang="vi-VN" dirty="0"/>
              <a:t>Từ khóa supper trong 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3607215" y="4688622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thừa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tế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514"/>
          <a:stretch/>
        </p:blipFill>
        <p:spPr>
          <a:xfrm>
            <a:off x="4629038" y="1760220"/>
            <a:ext cx="4514962" cy="2330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1517840"/>
            <a:ext cx="4652962" cy="29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KHÁI </a:t>
            </a:r>
            <a:r>
              <a:rPr lang="en-US" altLang="en-US" sz="2700" dirty="0" err="1" smtClean="0"/>
              <a:t>NIỆM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3607215" y="4688622"/>
            <a:ext cx="1784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thừa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Java</a:t>
            </a:r>
            <a:endParaRPr lang="en-US" b="1" dirty="0"/>
          </a:p>
        </p:txBody>
      </p:sp>
      <p:pic>
        <p:nvPicPr>
          <p:cNvPr id="6" name="Picture 5" descr="https://1.bp.blogspot.com/-e-TDIPV4hiE/W2aTZCGSCEI/AAAAAAAAC-w/5BCwic5k-wcGpTZspNCcjAmX6x7txhEswCLcBGAs/s1600/inheritance-java-c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84" y="1435100"/>
            <a:ext cx="6721475" cy="302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8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0" y="37644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THUẬT </a:t>
            </a:r>
            <a:r>
              <a:rPr lang="en-US" altLang="en-US" sz="2700" dirty="0" err="1" smtClean="0"/>
              <a:t>NGỮ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DỤNG</a:t>
            </a:r>
            <a:r>
              <a:rPr lang="en-US" altLang="en-US" sz="2700" dirty="0" smtClean="0"/>
              <a:t> TRONG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KẾ</a:t>
            </a: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259080" y="1361048"/>
            <a:ext cx="8648700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(Sub Class/Child Class):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(Super Class/Parent Class):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0" y="37644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LÝ</a:t>
            </a:r>
            <a:r>
              <a:rPr lang="en-US" altLang="en-US" sz="2700" dirty="0" smtClean="0"/>
              <a:t> DO </a:t>
            </a:r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TÍNH</a:t>
            </a:r>
            <a:r>
              <a:rPr lang="en-US" altLang="en-US" sz="2700" dirty="0" smtClean="0"/>
              <a:t> KẾ </a:t>
            </a:r>
            <a:r>
              <a:rPr lang="en-US" altLang="en-US" sz="2700" dirty="0" err="1" smtClean="0"/>
              <a:t>THỪA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7" name="Rectangle 6"/>
          <p:cNvSpPr/>
          <p:nvPr/>
        </p:nvSpPr>
        <p:spPr>
          <a:xfrm>
            <a:off x="259080" y="1361048"/>
            <a:ext cx="8648700" cy="17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 sử dụng lại mã: Cho phép người lập trình tái sử dụng mã nguồn đã được viết trước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 cần phải viết lại.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tính đa hình: Sử dụng ghi đè phương thức và phương thức ghi đè để có thể đạt được tính đa hình trong thời gian chạy.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 kế thừa tất cả các thao tác tính toán của lớp cũ.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237547"/>
            <a:ext cx="2714625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t="9855" r="16962" b="28781"/>
          <a:stretch/>
        </p:blipFill>
        <p:spPr>
          <a:xfrm>
            <a:off x="5615940" y="3017520"/>
            <a:ext cx="2057400" cy="20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80" y="391685"/>
            <a:ext cx="8520600" cy="572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KHAI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BÁO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81000" y="1504871"/>
            <a:ext cx="5646420" cy="17095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0325" indent="-60325" algn="just">
              <a:lnSpc>
                <a:spcPct val="150000"/>
              </a:lnSpc>
            </a:pP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Subclass-name 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Superclass-name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1800" dirty="0">
                <a:solidFill>
                  <a:srgbClr val="0082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//methods and fields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-60325" algn="just"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" y="3635237"/>
            <a:ext cx="852678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b="1" dirty="0">
                <a:solidFill>
                  <a:srgbClr val="00669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1687</Words>
  <Application>Microsoft Office PowerPoint</Application>
  <PresentationFormat>On-screen Show (16:9)</PresentationFormat>
  <Paragraphs>209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Alfa Slab One</vt:lpstr>
      <vt:lpstr>Arial</vt:lpstr>
      <vt:lpstr>Calibri</vt:lpstr>
      <vt:lpstr>Courier New</vt:lpstr>
      <vt:lpstr>Proxima Nova</vt:lpstr>
      <vt:lpstr>Segoe UI</vt:lpstr>
      <vt:lpstr>Times New Roman</vt:lpstr>
      <vt:lpstr>Gameday</vt:lpstr>
      <vt:lpstr>KẾ THỪA</vt:lpstr>
      <vt:lpstr>Mục tiêu bài học</vt:lpstr>
      <vt:lpstr>Giới thiệu</vt:lpstr>
      <vt:lpstr>KHÁI NIỆM</vt:lpstr>
      <vt:lpstr>KHÁI NIỆM</vt:lpstr>
      <vt:lpstr>KHÁI NIỆM</vt:lpstr>
      <vt:lpstr>THUẬT NGỮ SỬ DỤNG TRONG THỪA KẾ</vt:lpstr>
      <vt:lpstr>LÝ DO SỬ DỤNG TÍNH KẾ THỪA </vt:lpstr>
      <vt:lpstr>KHAI BÁO</vt:lpstr>
      <vt:lpstr>KHAI BÁO</vt:lpstr>
      <vt:lpstr>Các kiểu kế thừa </vt:lpstr>
      <vt:lpstr>CÁC KIỂU KẾ THỪA</vt:lpstr>
      <vt:lpstr>KIỂU KẾ ĐƠN (SINGLE)</vt:lpstr>
      <vt:lpstr>KIỂU KẾ ĐƠN (SINGLE)</vt:lpstr>
      <vt:lpstr>KẾ THỪA ĐA CẤP (MULTILEVEL)</vt:lpstr>
      <vt:lpstr>KẾ THỪA ĐA CẤP (MULTILEVEL)</vt:lpstr>
      <vt:lpstr>KẾ THỪA PHÂN CẤP (HIERARCHICAL)</vt:lpstr>
      <vt:lpstr>KẾ THỪA PHÂN CẤP (HIERARCHICAL)</vt:lpstr>
      <vt:lpstr>KẾ THỪA BỘI (MULTIPLE)</vt:lpstr>
      <vt:lpstr>KẾ THỪA LAI (HYBRID)</vt:lpstr>
      <vt:lpstr>Hàm tạo </vt:lpstr>
      <vt:lpstr>KHÁI NIỆM</vt:lpstr>
      <vt:lpstr>CÁC LOẠI HÀM TẠO</vt:lpstr>
      <vt:lpstr>QUY TẮC VIẾT HÀM TẠO </vt:lpstr>
      <vt:lpstr>HÀM TẠO MẶC ĐỊNH </vt:lpstr>
      <vt:lpstr>HÀM TẠO MẶC ĐỊNH </vt:lpstr>
      <vt:lpstr>Hàm tạo được tham số hóa</vt:lpstr>
      <vt:lpstr>HÀM TẠO ĐƯỢC THAM SỐ HÓA</vt:lpstr>
      <vt:lpstr>NẠP CHỒNG HÀM TẠO </vt:lpstr>
      <vt:lpstr>NẠP CHỒNG HÀM TẠO </vt:lpstr>
      <vt:lpstr>SO SÁNH VỚI PHƯƠNG THỨC</vt:lpstr>
      <vt:lpstr>SAO CHÉP HÀM TẠO</vt:lpstr>
      <vt:lpstr>SAO CHÉP HÀM TẠO</vt:lpstr>
      <vt:lpstr>Hàm hủy </vt:lpstr>
      <vt:lpstr>GIỚI THIỆU</vt:lpstr>
      <vt:lpstr>PHƯƠNG THỨC FINALIZE</vt:lpstr>
      <vt:lpstr>PHƯƠNG THỨC FINALIZE</vt:lpstr>
      <vt:lpstr>TÍNH CHẤT CỦA PHƯƠNG THỨC FINALIZE</vt:lpstr>
      <vt:lpstr>SO SÁNH VỚI HÀM TẠO</vt:lpstr>
      <vt:lpstr>Từ khóa supper trong Java</vt:lpstr>
      <vt:lpstr>KHÁI NIỆM</vt:lpstr>
      <vt:lpstr>CÁC CÁCH SỬ DỤNG TỪ KHÓA SUPPER </vt:lpstr>
      <vt:lpstr>THAM CHIẾU TRỰC TIẾP </vt:lpstr>
      <vt:lpstr>GỌI TRỰC TIẾP PHƯƠNG THỨC CỦA LỚP CHA</vt:lpstr>
      <vt:lpstr>GỌI TRỰC TIẾP HÀM TẠO CỦA LỚP CHA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Node.js</dc:title>
  <dc:creator>HoaiGiang</dc:creator>
  <cp:lastModifiedBy>user</cp:lastModifiedBy>
  <cp:revision>130</cp:revision>
  <dcterms:modified xsi:type="dcterms:W3CDTF">2023-03-15T11:05:10Z</dcterms:modified>
</cp:coreProperties>
</file>