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9"/>
  </p:notes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29" r:id="rId48"/>
  </p:sldIdLst>
  <p:sldSz cx="9144000" cy="5143500" type="screen16x9"/>
  <p:notesSz cx="6858000" cy="9144000"/>
  <p:embeddedFontLst>
    <p:embeddedFont>
      <p:font typeface="Alfa Slab One" panose="020B0604020202020204" charset="0"/>
      <p:regular r:id="rId50"/>
    </p:embeddedFon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Segoe UI" panose="020B0502040204020203" pitchFamily="34" charset="0"/>
      <p:regular r:id="rId55"/>
      <p:bold r:id="rId56"/>
      <p:italic r:id="rId57"/>
      <p:boldItalic r:id="rId58"/>
    </p:embeddedFont>
    <p:embeddedFont>
      <p:font typeface="Proxima Nova" panose="020B0604020202020204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0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6111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Proxima Nova" panose="020B0604020202020204" charset="0"/>
        <a:ea typeface="Proxima Nova" panose="020B0604020202020204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3542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3dd5cb31f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3dd5cb31f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9896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6388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7041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8820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5945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9710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659731c0f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659731c0f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267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659731c0f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659731c0f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1221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8121"/>
              </a:buClr>
              <a:buSzPts val="2400"/>
              <a:buNone/>
              <a:defRPr sz="2400">
                <a:solidFill>
                  <a:srgbClr val="F481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6800"/>
              <a:buNone/>
              <a:defRPr sz="6800">
                <a:solidFill>
                  <a:srgbClr val="0361A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397650" y="1152475"/>
            <a:ext cx="8348700" cy="120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2" name="Google Shape;32;p6"/>
          <p:cNvCxnSpPr/>
          <p:nvPr/>
        </p:nvCxnSpPr>
        <p:spPr>
          <a:xfrm>
            <a:off x="397650" y="1152475"/>
            <a:ext cx="8348700" cy="120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371275"/>
            <a:ext cx="4212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39111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7"/>
          <p:cNvCxnSpPr/>
          <p:nvPr/>
        </p:nvCxnSpPr>
        <p:spPr>
          <a:xfrm>
            <a:off x="397650" y="1152475"/>
            <a:ext cx="3911100" cy="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4800"/>
              <a:buNone/>
              <a:defRPr sz="4800">
                <a:solidFill>
                  <a:srgbClr val="0361A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rgbClr val="0361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 panose="020B0604020202020204" charset="0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1800"/>
              <a:buFont typeface="Alfa Slab One"/>
              <a:buNone/>
              <a:defRPr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3000"/>
              <a:buFont typeface="Alfa Slab One"/>
              <a:buNone/>
              <a:defRPr sz="3000"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993362" y="509500"/>
            <a:ext cx="2150640" cy="5082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311700" y="1089659"/>
            <a:ext cx="8520600" cy="14641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 err="1" smtClean="0"/>
              <a:t>Kế</a:t>
            </a:r>
            <a:r>
              <a:rPr lang="en-US" sz="4800" dirty="0" smtClean="0"/>
              <a:t> </a:t>
            </a:r>
            <a:r>
              <a:rPr lang="en-US" sz="4800" dirty="0" err="1" smtClean="0"/>
              <a:t>thừa</a:t>
            </a:r>
            <a:endParaRPr lang="en-US" sz="4800" dirty="0"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Khóa học </a:t>
            </a:r>
            <a:r>
              <a:rPr lang="en" dirty="0" smtClean="0"/>
              <a:t>Java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277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380280" y="39168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KHAI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BÁO</a:t>
            </a:r>
            <a:endParaRPr lang="en-US" alt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8" y="1258484"/>
            <a:ext cx="4923327" cy="388501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936" y="4242343"/>
            <a:ext cx="3200847" cy="65731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 descr="Inheritance in Java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380" y="1208722"/>
            <a:ext cx="2415540" cy="2807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784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522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CÁC KIỂU KẾ </a:t>
            </a:r>
            <a:r>
              <a:rPr lang="en-US" altLang="en-US" sz="2700" dirty="0" err="1" smtClean="0"/>
              <a:t>THỪA</a:t>
            </a:r>
            <a:endParaRPr lang="en-US" altLang="en-US" sz="2700" dirty="0"/>
          </a:p>
        </p:txBody>
      </p:sp>
      <p:sp>
        <p:nvSpPr>
          <p:cNvPr id="5" name="Rectangle 4"/>
          <p:cNvSpPr/>
          <p:nvPr/>
        </p:nvSpPr>
        <p:spPr>
          <a:xfrm>
            <a:off x="251460" y="1530760"/>
            <a:ext cx="4572000" cy="28078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rgbClr val="343A4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sz="2400" dirty="0">
              <a:solidFill>
                <a:srgbClr val="343A4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sz="2400" dirty="0">
              <a:solidFill>
                <a:srgbClr val="343A4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bội</a:t>
            </a:r>
            <a:endParaRPr lang="en-US" sz="2400" dirty="0">
              <a:solidFill>
                <a:srgbClr val="343A4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endParaRPr lang="en-US" sz="2400" dirty="0">
              <a:solidFill>
                <a:srgbClr val="343A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23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KIỂU KẾ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ĐƠN (SINGLE)</a:t>
            </a:r>
            <a:endParaRPr lang="en-US" altLang="en-US" sz="2700" dirty="0"/>
          </a:p>
        </p:txBody>
      </p:sp>
      <p:pic>
        <p:nvPicPr>
          <p:cNvPr id="4" name="Picture 3" descr="https://3.bp.blogspot.com/-ABmWk2d9JI0/W2aSwRSrLPI/AAAAAAAAC-Q/O7qKPkogrucjlbOb8bB4wmFmDr9dWQzRgCLcBGAs/s1600/Single%2BInheritanc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327" y="1535112"/>
            <a:ext cx="2098993" cy="29606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354330" y="1750625"/>
            <a:ext cx="6271260" cy="186570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66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A{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//Do something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66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 </a:t>
            </a:r>
            <a:r>
              <a:rPr lang="en-US" sz="1800" b="1" dirty="0">
                <a:solidFill>
                  <a:srgbClr val="0066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A{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//Do something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22658" y="1278123"/>
            <a:ext cx="116570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latin typeface="Proxima Nova" panose="020B0604020202020204" charset="0"/>
              </a:rPr>
              <a:t>Khai</a:t>
            </a:r>
            <a:r>
              <a:rPr lang="en-US" sz="1800" b="1" dirty="0">
                <a:latin typeface="Proxima Nova" panose="020B0604020202020204" charset="0"/>
              </a:rPr>
              <a:t> </a:t>
            </a:r>
            <a:r>
              <a:rPr lang="en-US" sz="1800" b="1" dirty="0" err="1">
                <a:latin typeface="Proxima Nova" panose="020B0604020202020204" charset="0"/>
              </a:rPr>
              <a:t>báo</a:t>
            </a:r>
            <a:r>
              <a:rPr lang="en-US" sz="1800" b="1" dirty="0">
                <a:latin typeface="Proxima Nova" panose="020B06040202020202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546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KIỂU KẾ ĐƠN </a:t>
            </a:r>
            <a:r>
              <a:rPr lang="en-US" altLang="en-US" sz="2700" dirty="0"/>
              <a:t>(SINGLE)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255" y="1312664"/>
            <a:ext cx="3471205" cy="376829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783" y="2174102"/>
            <a:ext cx="1334557" cy="161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2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KẾ </a:t>
            </a:r>
            <a:r>
              <a:rPr lang="en-US" altLang="en-US" sz="2700" dirty="0" err="1" smtClean="0"/>
              <a:t>THỪA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ĐA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CẤP</a:t>
            </a:r>
            <a:r>
              <a:rPr lang="en-US" altLang="en-US" sz="2700" dirty="0" smtClean="0"/>
              <a:t> (MULTILEVEL)</a:t>
            </a:r>
            <a:endParaRPr lang="en-US" altLang="en-US" sz="2700" dirty="0"/>
          </a:p>
        </p:txBody>
      </p:sp>
      <p:sp>
        <p:nvSpPr>
          <p:cNvPr id="6" name="Rectangle 5"/>
          <p:cNvSpPr/>
          <p:nvPr/>
        </p:nvSpPr>
        <p:spPr>
          <a:xfrm>
            <a:off x="354330" y="1750625"/>
            <a:ext cx="6271260" cy="275960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66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A{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//Do something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66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 </a:t>
            </a:r>
            <a:r>
              <a:rPr lang="en-US" sz="1800" b="1" dirty="0">
                <a:solidFill>
                  <a:srgbClr val="0066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A{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//Do something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66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 </a:t>
            </a:r>
            <a:r>
              <a:rPr lang="en-US" sz="1800" b="1" dirty="0">
                <a:solidFill>
                  <a:srgbClr val="0066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B{</a:t>
            </a:r>
            <a:endParaRPr lang="en-US" sz="1800" dirty="0">
              <a:solidFill>
                <a:srgbClr val="333333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//Do something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800" dirty="0">
              <a:solidFill>
                <a:srgbClr val="333333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2658" y="1278123"/>
            <a:ext cx="116570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latin typeface="Proxima Nova" panose="020B0604020202020204" charset="0"/>
              </a:rPr>
              <a:t>Khai</a:t>
            </a:r>
            <a:r>
              <a:rPr lang="en-US" sz="1800" b="1" dirty="0">
                <a:latin typeface="Proxima Nova" panose="020B0604020202020204" charset="0"/>
              </a:rPr>
              <a:t> </a:t>
            </a:r>
            <a:r>
              <a:rPr lang="en-US" sz="1800" b="1" dirty="0" err="1">
                <a:latin typeface="Proxima Nova" panose="020B0604020202020204" charset="0"/>
              </a:rPr>
              <a:t>báo</a:t>
            </a:r>
            <a:r>
              <a:rPr lang="en-US" sz="1800" b="1" dirty="0">
                <a:latin typeface="Proxima Nova" panose="020B0604020202020204" charset="0"/>
              </a:rPr>
              <a:t> </a:t>
            </a:r>
          </a:p>
        </p:txBody>
      </p:sp>
      <p:pic>
        <p:nvPicPr>
          <p:cNvPr id="8" name="Picture 7" descr="https://1.bp.blogspot.com/-TCgpPPoWhmw/W2aTGHdqvOI/AAAAAAAAC-k/-CqSgzqVmxYDgEt7xVmGEMKMGDhS9iv2wCLcBGAs/s16000/Multilevel%2BInheritanc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890" y="1188084"/>
            <a:ext cx="2028190" cy="39020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845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KẾ </a:t>
            </a:r>
            <a:r>
              <a:rPr lang="en-US" altLang="en-US" sz="2700" dirty="0" err="1" smtClean="0"/>
              <a:t>THỪA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ĐA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CẤP</a:t>
            </a:r>
            <a:r>
              <a:rPr lang="en-US" altLang="en-US" sz="2700" dirty="0" smtClean="0"/>
              <a:t> (MULTILEVEL)</a:t>
            </a:r>
            <a:endParaRPr lang="en-US" alt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021" y="1324404"/>
            <a:ext cx="2790179" cy="381909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235" y="2386329"/>
            <a:ext cx="1142145" cy="152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KẾ </a:t>
            </a:r>
            <a:r>
              <a:rPr lang="en-US" altLang="en-US" sz="2700" dirty="0" err="1" smtClean="0"/>
              <a:t>THỪA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PHÂN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CẤP</a:t>
            </a:r>
            <a:r>
              <a:rPr lang="en-US" altLang="en-US" sz="2700" dirty="0" smtClean="0"/>
              <a:t> (HIERARCHICAL)</a:t>
            </a:r>
            <a:endParaRPr lang="en-US" altLang="en-US" sz="2700" dirty="0"/>
          </a:p>
        </p:txBody>
      </p:sp>
      <p:sp>
        <p:nvSpPr>
          <p:cNvPr id="6" name="Rectangle 5"/>
          <p:cNvSpPr/>
          <p:nvPr/>
        </p:nvSpPr>
        <p:spPr>
          <a:xfrm>
            <a:off x="354330" y="1750625"/>
            <a:ext cx="4301490" cy="275960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66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A{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//Do something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66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 </a:t>
            </a:r>
            <a:r>
              <a:rPr lang="en-US" sz="1800" b="1" dirty="0">
                <a:solidFill>
                  <a:srgbClr val="0066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A{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//Do something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66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 </a:t>
            </a:r>
            <a:r>
              <a:rPr lang="en-US" sz="1800" b="1" dirty="0">
                <a:solidFill>
                  <a:srgbClr val="0066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A{</a:t>
            </a:r>
            <a:endParaRPr lang="en-US" sz="1800" dirty="0">
              <a:solidFill>
                <a:srgbClr val="333333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//Do something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800" dirty="0">
              <a:solidFill>
                <a:srgbClr val="333333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2658" y="1278123"/>
            <a:ext cx="116570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latin typeface="Proxima Nova" panose="020B0604020202020204" charset="0"/>
              </a:rPr>
              <a:t>Khai</a:t>
            </a:r>
            <a:r>
              <a:rPr lang="en-US" sz="1800" b="1" dirty="0">
                <a:latin typeface="Proxima Nova" panose="020B0604020202020204" charset="0"/>
              </a:rPr>
              <a:t> </a:t>
            </a:r>
            <a:r>
              <a:rPr lang="en-US" sz="1800" b="1" dirty="0" err="1">
                <a:latin typeface="Proxima Nova" panose="020B0604020202020204" charset="0"/>
              </a:rPr>
              <a:t>báo</a:t>
            </a:r>
            <a:r>
              <a:rPr lang="en-US" sz="1800" b="1" dirty="0">
                <a:latin typeface="Proxima Nova" panose="020B0604020202020204" charset="0"/>
              </a:rPr>
              <a:t> </a:t>
            </a:r>
          </a:p>
        </p:txBody>
      </p:sp>
      <p:pic>
        <p:nvPicPr>
          <p:cNvPr id="9" name="Picture 8" descr="https://1.bp.blogspot.com/-DPdI2QR-G68/W2aS6TB2zRI/AAAAAAAAC-Y/my_638YS5sUY9CBwhBhmXNeakPjUY1tUQCLcBGAs/s16000/Hierarchical%2BInheritanc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512" y="1805622"/>
            <a:ext cx="3980815" cy="2400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87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KẾ </a:t>
            </a:r>
            <a:r>
              <a:rPr lang="en-US" altLang="en-US" sz="2700" dirty="0" err="1" smtClean="0"/>
              <a:t>THỪA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PHÂN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CẤP</a:t>
            </a:r>
            <a:r>
              <a:rPr lang="en-US" altLang="en-US" sz="2700" dirty="0" smtClean="0"/>
              <a:t> (HIERARCHICAL)</a:t>
            </a:r>
            <a:endParaRPr lang="en-US" alt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40" y="1203960"/>
            <a:ext cx="2914960" cy="39053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407" y="2007753"/>
            <a:ext cx="1362265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KẾ </a:t>
            </a:r>
            <a:r>
              <a:rPr lang="en-US" altLang="en-US" sz="2700" dirty="0" err="1" smtClean="0"/>
              <a:t>THỪA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BỘI</a:t>
            </a:r>
            <a:r>
              <a:rPr lang="en-US" altLang="en-US" sz="2700" dirty="0" smtClean="0"/>
              <a:t> (MULTIPLE)</a:t>
            </a:r>
            <a:endParaRPr lang="en-US" altLang="en-US" sz="2700" dirty="0"/>
          </a:p>
        </p:txBody>
      </p:sp>
      <p:pic>
        <p:nvPicPr>
          <p:cNvPr id="8" name="Picture 7" descr="https://2.bp.blogspot.com/-ZpW6oekYBW4/W2aS1tMlSgI/AAAAAAAAC-U/MvvK0iFl0jgtQN_Y1mkH9RN2EYJIoOtkQCLcBGAs/s16000/multiple%2Binheritanc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677" y="2663825"/>
            <a:ext cx="3529965" cy="233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51460" y="1289365"/>
            <a:ext cx="8618220" cy="11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Một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Java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Java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 Interfaces.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04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296460" y="1442035"/>
            <a:ext cx="8520600" cy="2962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Biết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java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Biết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/>
              <a:t>tạo</a:t>
            </a: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Biết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/>
              <a:t>hủy</a:t>
            </a: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Biết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/>
              <a:t>khóa</a:t>
            </a:r>
            <a:r>
              <a:rPr lang="en-US" dirty="0"/>
              <a:t> supper </a:t>
            </a:r>
            <a:r>
              <a:rPr lang="en-US" dirty="0" err="1"/>
              <a:t>trong</a:t>
            </a:r>
            <a:r>
              <a:rPr lang="en-US" dirty="0"/>
              <a:t> Java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 lvl="0">
              <a:spcBef>
                <a:spcPts val="600"/>
              </a:spcBef>
              <a:spcAft>
                <a:spcPts val="600"/>
              </a:spcAft>
            </a:pPr>
            <a:endParaRPr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Mục tiêu bài học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1006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KẾ </a:t>
            </a:r>
            <a:r>
              <a:rPr lang="en-US" altLang="en-US" sz="2700" dirty="0" err="1" smtClean="0"/>
              <a:t>THỪA</a:t>
            </a:r>
            <a:r>
              <a:rPr lang="en-US" altLang="en-US" sz="2700" dirty="0" smtClean="0"/>
              <a:t> LAI (HYBRID)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251460" y="1289365"/>
            <a:ext cx="8618220" cy="108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 thừa lai là sự kết hợp của hai hoặc nhiều loại thừa kế trên.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Vì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 không hỗ trợ kế thừa bội, nên kế thừa lai cũng không thể thực hiện được với các lớp.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https://1.bp.blogspot.com/-UJ2TMa3EYDk/W2aTNd3BD8I/AAAAAAAAC-s/BnE-9_HdZt0pmQzZjVYoYwOOfKs9vhmqwCLcBGAs/s16000/Hybrid%2BInheritanc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585" y="2372995"/>
            <a:ext cx="3811270" cy="2770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665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116870" y="937830"/>
            <a:ext cx="865375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378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KHÁI </a:t>
            </a:r>
            <a:r>
              <a:rPr lang="en-US" altLang="en-US" sz="2700" dirty="0" err="1" smtClean="0"/>
              <a:t>NIỆM</a:t>
            </a:r>
            <a:endParaRPr lang="en-US" altLang="en-US" sz="2700" dirty="0"/>
          </a:p>
        </p:txBody>
      </p:sp>
      <p:sp>
        <p:nvSpPr>
          <p:cNvPr id="5" name="Rectangle 4"/>
          <p:cNvSpPr/>
          <p:nvPr/>
        </p:nvSpPr>
        <p:spPr>
          <a:xfrm>
            <a:off x="144780" y="1358208"/>
            <a:ext cx="8808720" cy="2705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new(),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49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CÁC </a:t>
            </a:r>
            <a:r>
              <a:rPr lang="en-US" altLang="en-US" sz="2700" dirty="0" err="1" smtClean="0"/>
              <a:t>LOẠI</a:t>
            </a:r>
            <a:r>
              <a:rPr lang="en-US" altLang="en-US" sz="2700" dirty="0" smtClean="0"/>
              <a:t> HÀM </a:t>
            </a:r>
            <a:r>
              <a:rPr lang="en-US" altLang="en-US" sz="2700" dirty="0" err="1" smtClean="0"/>
              <a:t>TẠO</a:t>
            </a:r>
            <a:endParaRPr lang="en-US" altLang="en-US" sz="2700" dirty="0"/>
          </a:p>
        </p:txBody>
      </p:sp>
      <p:sp>
        <p:nvSpPr>
          <p:cNvPr id="5" name="Rectangle 4"/>
          <p:cNvSpPr/>
          <p:nvPr/>
        </p:nvSpPr>
        <p:spPr>
          <a:xfrm>
            <a:off x="144780" y="1358208"/>
            <a:ext cx="8808720" cy="853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Hàm tạo mặc định (hàm tạo không tường minh)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Hàm tạo được tham số hóa (hàm tạo tường minh)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590" y="2341245"/>
            <a:ext cx="4095750" cy="266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2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QUY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TẮC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VIẾT</a:t>
            </a:r>
            <a:r>
              <a:rPr lang="en-US" altLang="en-US" sz="2700" dirty="0" smtClean="0"/>
              <a:t> HÀM </a:t>
            </a:r>
            <a:r>
              <a:rPr lang="en-US" altLang="en-US" sz="2700" dirty="0" err="1" smtClean="0"/>
              <a:t>TẠO</a:t>
            </a:r>
            <a:r>
              <a:rPr lang="en-US" altLang="en-US" sz="2700" dirty="0" smtClean="0"/>
              <a:t> </a:t>
            </a:r>
            <a:endParaRPr lang="en-US" altLang="en-US" sz="2700" dirty="0"/>
          </a:p>
        </p:txBody>
      </p:sp>
      <p:sp>
        <p:nvSpPr>
          <p:cNvPr id="5" name="Rectangle 4"/>
          <p:cNvSpPr/>
          <p:nvPr/>
        </p:nvSpPr>
        <p:spPr>
          <a:xfrm>
            <a:off x="144780" y="1358208"/>
            <a:ext cx="8808720" cy="301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 hàm tạo phải giống với tên lớp của nó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Một hàm tạo không được có dữ liệu kiểu trả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Các </a:t>
            </a:r>
            <a:r>
              <a:rPr lang="vi-VN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 khóa không dùng với hàm tạo: </a:t>
            </a:r>
            <a:endParaRPr lang="en-US" sz="20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20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en-US" sz="20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endParaRPr lang="en-US" sz="20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synchronized</a:t>
            </a:r>
            <a:r>
              <a:rPr lang="vi-VN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42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HÀM </a:t>
            </a:r>
            <a:r>
              <a:rPr lang="en-US" altLang="en-US" sz="2700" dirty="0" err="1" smtClean="0"/>
              <a:t>TẠO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MẶC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ĐỊNH</a:t>
            </a:r>
            <a:r>
              <a:rPr lang="en-US" altLang="en-US" sz="2700" dirty="0" smtClean="0"/>
              <a:t> 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354330" y="1750625"/>
            <a:ext cx="6271260" cy="98142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8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Class definition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83210" y="2901273"/>
            <a:ext cx="8382000" cy="743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 tạo mặc định được sử dụng để cung cấp các giá trị mặc định cho đối tượng như 0, null, v.v., tùy thuộc vào từng kiểu dữ liệu.</a:t>
            </a:r>
            <a:endParaRPr lang="en-US" sz="20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0157" y="1323843"/>
            <a:ext cx="112402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latin typeface="Proxima Nova" panose="020B0604020202020204" charset="0"/>
              </a:rPr>
              <a:t>Khai</a:t>
            </a:r>
            <a:r>
              <a:rPr lang="en-US" sz="1800" b="1" dirty="0">
                <a:latin typeface="Proxima Nova" panose="020B0604020202020204" charset="0"/>
              </a:rPr>
              <a:t> </a:t>
            </a:r>
            <a:r>
              <a:rPr lang="en-US" sz="1800" b="1" dirty="0" err="1" smtClean="0">
                <a:latin typeface="Proxima Nova" panose="020B0604020202020204" charset="0"/>
              </a:rPr>
              <a:t>báo</a:t>
            </a:r>
            <a:endParaRPr lang="en-US" sz="1800" b="1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HÀM </a:t>
            </a:r>
            <a:r>
              <a:rPr lang="en-US" altLang="en-US" sz="2700" dirty="0" err="1" smtClean="0"/>
              <a:t>TẠO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MẶC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ĐỊNH</a:t>
            </a:r>
            <a:r>
              <a:rPr lang="en-US" altLang="en-US" sz="2700" dirty="0" smtClean="0"/>
              <a:t> </a:t>
            </a:r>
            <a:endParaRPr lang="en-US" alt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33" y="1252273"/>
            <a:ext cx="5258534" cy="378195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267" y="2414502"/>
            <a:ext cx="1905266" cy="122889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442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/>
              <a:t>Hàm tạo được tham số hóa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361950" y="1560125"/>
            <a:ext cx="6271260" cy="275479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8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parameterList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8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parameterList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list of values and their types for example: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8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type1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data1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type2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data2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....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Assign the input parameters to class members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Perform any other task required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	</a:t>
            </a:r>
          </a:p>
        </p:txBody>
      </p:sp>
      <p:sp>
        <p:nvSpPr>
          <p:cNvPr id="7" name="Rectangle 6"/>
          <p:cNvSpPr/>
          <p:nvPr/>
        </p:nvSpPr>
        <p:spPr>
          <a:xfrm>
            <a:off x="245110" y="4366765"/>
            <a:ext cx="8792210" cy="743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 tạo được tham số hóa được sử dụng để cung cấp các giá trị khác nhau cho các đối tượng riêng </a:t>
            </a:r>
            <a:r>
              <a:rPr lang="vi-VN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2537" y="1201923"/>
            <a:ext cx="112402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latin typeface="Proxima Nova" panose="020B0604020202020204" charset="0"/>
              </a:rPr>
              <a:t>Khai</a:t>
            </a:r>
            <a:r>
              <a:rPr lang="en-US" sz="1800" b="1" dirty="0">
                <a:latin typeface="Proxima Nova" panose="020B0604020202020204" charset="0"/>
              </a:rPr>
              <a:t> </a:t>
            </a:r>
            <a:r>
              <a:rPr lang="en-US" sz="1800" b="1" dirty="0" err="1" smtClean="0">
                <a:latin typeface="Proxima Nova" panose="020B0604020202020204" charset="0"/>
              </a:rPr>
              <a:t>báo</a:t>
            </a:r>
            <a:endParaRPr lang="en-US" sz="1800" b="1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64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HÀM TẠO ĐƯỢC THAM SỐ HÓA</a:t>
            </a:r>
            <a:endParaRPr lang="en-US" alt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2" y="1211580"/>
            <a:ext cx="2564478" cy="388587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435" y="2427872"/>
            <a:ext cx="1400370" cy="7144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7986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NẠP CHỒNG HÀM TẠO </a:t>
            </a:r>
            <a:endParaRPr lang="en-US" altLang="en-US" sz="2700" dirty="0"/>
          </a:p>
        </p:txBody>
      </p:sp>
      <p:sp>
        <p:nvSpPr>
          <p:cNvPr id="5" name="Rectangle 4"/>
          <p:cNvSpPr/>
          <p:nvPr/>
        </p:nvSpPr>
        <p:spPr>
          <a:xfrm>
            <a:off x="327660" y="1467464"/>
            <a:ext cx="8450580" cy="1607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chồng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chồng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1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7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NẠP CHỒNG HÀM TẠO </a:t>
            </a:r>
            <a:endParaRPr lang="en-US" alt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26" y="1261096"/>
            <a:ext cx="2770234" cy="378632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371" y="2341153"/>
            <a:ext cx="1409897" cy="131463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8842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SO SÁNH VỚI PHƯƠNG THỨC</a:t>
            </a:r>
            <a:endParaRPr lang="en-US" altLang="en-US" sz="27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9714" y="1411604"/>
          <a:ext cx="8670925" cy="3577262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4694271"/>
                <a:gridCol w="3976654"/>
              </a:tblGrid>
              <a:tr h="5018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Proxima Nova" panose="020B0604020202020204" charset="0"/>
                        </a:rPr>
                        <a:t>Hàm</a:t>
                      </a:r>
                      <a:r>
                        <a:rPr lang="en-US" sz="1600" dirty="0"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Proxima Nova" panose="020B0604020202020204" charset="0"/>
                        </a:rPr>
                        <a:t>tạo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Proxima Nova" panose="020B0604020202020204" charset="0"/>
                        </a:rPr>
                        <a:t>Phương</a:t>
                      </a:r>
                      <a:r>
                        <a:rPr lang="en-US" sz="1600" dirty="0"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Proxima Nova" panose="020B0604020202020204" charset="0"/>
                        </a:rPr>
                        <a:t>thức</a:t>
                      </a:r>
                      <a:r>
                        <a:rPr lang="en-US" sz="1600" dirty="0">
                          <a:effectLst/>
                          <a:latin typeface="Proxima Nova" panose="020B0604020202020204" charset="0"/>
                        </a:rPr>
                        <a:t> 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</a:tr>
              <a:tr h="6316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Dùng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để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khởi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tạo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trạng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thái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của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một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đối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tượng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. </a:t>
                      </a:r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Dùng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để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thực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hiện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hành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vi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của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một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đối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tượng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.</a:t>
                      </a:r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406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Không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có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kiểu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dữ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liệu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trả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về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. </a:t>
                      </a:r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Phải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có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kiểu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trả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về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.</a:t>
                      </a:r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406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Có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thể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được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gọi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ngầm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định</a:t>
                      </a:r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Phải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được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gọi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một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cách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tường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minh</a:t>
                      </a:r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8573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Trình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biên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dịch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Java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cung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cấp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một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hàm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tạo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mặc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định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nếu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không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có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bất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kỳ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hàm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tạo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nào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trong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một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lớp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. </a:t>
                      </a:r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Phương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thức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không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được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trình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biên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dịch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cung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cấp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trong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mọi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trường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hợp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.</a:t>
                      </a:r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6316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Tên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hàm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tạo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phải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giống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với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tên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lớp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. </a:t>
                      </a:r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Tên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phương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thức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có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thể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giống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hoặc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không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giống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tên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lớp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Proxima Nova" panose="020B0604020202020204" charset="0"/>
                        </a:rPr>
                        <a:t>.</a:t>
                      </a:r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35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SAO CHÉP HÀM TẠO</a:t>
            </a:r>
            <a:endParaRPr lang="en-US" altLang="en-US" sz="2700" dirty="0"/>
          </a:p>
        </p:txBody>
      </p:sp>
      <p:sp>
        <p:nvSpPr>
          <p:cNvPr id="2" name="Rectangle 1"/>
          <p:cNvSpPr/>
          <p:nvPr/>
        </p:nvSpPr>
        <p:spPr>
          <a:xfrm>
            <a:off x="175260" y="1308795"/>
            <a:ext cx="8785860" cy="1552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vi-VN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cách sao chép:</a:t>
            </a:r>
          </a:p>
          <a:p>
            <a:pPr>
              <a:lnSpc>
                <a:spcPct val="120000"/>
              </a:lnSpc>
            </a:pPr>
            <a:r>
              <a:rPr lang="vi-VN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Bằng hàm tạo</a:t>
            </a:r>
          </a:p>
          <a:p>
            <a:pPr>
              <a:lnSpc>
                <a:spcPct val="120000"/>
              </a:lnSpc>
            </a:pPr>
            <a:r>
              <a:rPr lang="vi-VN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Bằng cách gán các giá trị của một đối tượng vào một đối tượng khác</a:t>
            </a:r>
          </a:p>
          <a:p>
            <a:pPr>
              <a:lnSpc>
                <a:spcPct val="120000"/>
              </a:lnSpc>
            </a:pPr>
            <a:r>
              <a:rPr lang="vi-VN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Bằng phương thức clone() của lớp Object</a:t>
            </a:r>
          </a:p>
        </p:txBody>
      </p:sp>
    </p:spTree>
    <p:extLst>
      <p:ext uri="{BB962C8B-B14F-4D97-AF65-F5344CB8AC3E}">
        <p14:creationId xmlns:p14="http://schemas.microsoft.com/office/powerpoint/2010/main" val="306095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SAO CHÉP HÀM TẠO</a:t>
            </a:r>
            <a:endParaRPr lang="en-US" altLang="en-US" sz="2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" y="1203960"/>
            <a:ext cx="2865120" cy="392014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112" y="1546860"/>
            <a:ext cx="3366398" cy="32684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997" y="2572979"/>
            <a:ext cx="1915663" cy="61795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7296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hủy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110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GIỚI </a:t>
            </a:r>
            <a:r>
              <a:rPr lang="en-US" altLang="en-US" sz="2700" dirty="0" err="1" smtClean="0"/>
              <a:t>THIỆU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144780" y="1388634"/>
            <a:ext cx="8846820" cy="2851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 smtClean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chiếm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trống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(heap). </a:t>
            </a:r>
            <a:r>
              <a:rPr lang="en-US" sz="1800" dirty="0" err="1" smtClean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 smtClean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hủy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b="1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destructor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800" dirty="0" smtClean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hủy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 smtClean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hủy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phóng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chiếm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giữ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 smtClean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khái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niệm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hủy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Java. </a:t>
            </a:r>
            <a:endParaRPr lang="en-US" sz="1800" dirty="0" smtClean="0">
              <a:solidFill>
                <a:srgbClr val="333333"/>
              </a:solidFill>
              <a:latin typeface="Proxima Nov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- Java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gom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rác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giống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hủy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solidFill>
                <a:srgbClr val="333333"/>
              </a:solidFill>
              <a:latin typeface="Proxima Nov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 smtClean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gom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rác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phóng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solidFill>
                <a:srgbClr val="333333"/>
              </a:solidFill>
              <a:latin typeface="Proxima Nov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61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PHƯƠNG THỨC FINALIZE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220980" y="1312434"/>
            <a:ext cx="884682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3333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vi-VN" sz="1800" dirty="0" smtClean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ớp </a:t>
            </a:r>
            <a:r>
              <a:rPr lang="vi-VN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 Object </a:t>
            </a:r>
            <a:r>
              <a:rPr lang="vi-VN" sz="1800" dirty="0" smtClean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chứa </a:t>
            </a:r>
            <a:r>
              <a:rPr lang="vi-VN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phương thức finalize() hoạt động giống như hàm hủy.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93370" y="2055425"/>
            <a:ext cx="6271260" cy="157414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 void finalize throws </a:t>
            </a:r>
            <a:r>
              <a:rPr lang="en-US" sz="18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Throwable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//resources to be close  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957" y="1697223"/>
            <a:ext cx="112402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latin typeface="Proxima Nova" panose="020B0604020202020204" charset="0"/>
              </a:rPr>
              <a:t>Khai</a:t>
            </a:r>
            <a:r>
              <a:rPr lang="en-US" sz="1800" b="1" dirty="0">
                <a:latin typeface="Proxima Nova" panose="020B0604020202020204" charset="0"/>
              </a:rPr>
              <a:t> </a:t>
            </a:r>
            <a:r>
              <a:rPr lang="en-US" sz="1800" b="1" dirty="0" err="1" smtClean="0">
                <a:latin typeface="Proxima Nova" panose="020B0604020202020204" charset="0"/>
              </a:rPr>
              <a:t>báo</a:t>
            </a:r>
            <a:endParaRPr lang="en-US" sz="1800" b="1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53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PHƯƠNG THỨC FINALIZE</a:t>
            </a:r>
            <a:endParaRPr lang="en-US" alt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5" y="1218645"/>
            <a:ext cx="3432256" cy="38562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413" y="2345066"/>
            <a:ext cx="1956647" cy="12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0" y="39168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TÍNH CHẤT CỦA PHƯƠNG THỨC FINALIZE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106680" y="1414349"/>
            <a:ext cx="8778240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1800" dirty="0" smtClean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800" dirty="0" smtClean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sung.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800" dirty="0" smtClean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System.runFinalizersOnExit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(true).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đè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 smtClean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finalize()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41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0" y="39168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SO SÁNH VỚI HÀM TẠO</a:t>
            </a:r>
            <a:endParaRPr lang="en-US" altLang="en-US" sz="27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0820" y="1407254"/>
          <a:ext cx="8666480" cy="2724088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4339732"/>
                <a:gridCol w="4326748"/>
              </a:tblGrid>
              <a:tr h="33010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Proxima Nova" panose="020B0604020202020204" charset="0"/>
                        </a:rPr>
                        <a:t>Hàm</a:t>
                      </a:r>
                      <a:r>
                        <a:rPr lang="en-US" sz="1800" dirty="0"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Proxima Nova" panose="020B0604020202020204" charset="0"/>
                        </a:rPr>
                        <a:t>tạo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Proxima Nova" panose="020B0604020202020204" charset="0"/>
                        </a:rPr>
                        <a:t>Hàm</a:t>
                      </a:r>
                      <a:r>
                        <a:rPr lang="en-US" sz="1800" dirty="0"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Proxima Nova" panose="020B0604020202020204" charset="0"/>
                        </a:rPr>
                        <a:t>hủy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" marT="9525" marB="9525" anchor="ctr"/>
                </a:tc>
              </a:tr>
              <a:tr h="594129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Sử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dụng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để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khởi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tạo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một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thể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hiện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của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lớp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Sử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dụng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để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xóa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hoặc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hủy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các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đối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tượng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khi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chúng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không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còn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được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sử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dụng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" marT="9525" marB="9525" anchor="ctr"/>
                </a:tc>
              </a:tr>
              <a:tr h="594129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Được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gọi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khi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một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thể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hiện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của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một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lớp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được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tạo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Được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gọi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khi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một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đối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tượng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bị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hủy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hoặc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giải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phóng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" marT="9525" marB="9525" anchor="ctr"/>
                </a:tc>
              </a:tr>
              <a:tr h="305147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Cấp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phát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bộ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nhớ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Giải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phóng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bộ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nhớ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" marT="9525" marB="9525" anchor="ctr"/>
                </a:tc>
              </a:tr>
              <a:tr h="305147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Có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thể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Overloading 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Không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cho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phép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Overloading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" marT="9525" marB="9525" anchor="ctr"/>
                </a:tc>
              </a:tr>
              <a:tr h="594129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Có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thể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có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đối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số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được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truyền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cho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hàm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tạo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Không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có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đối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số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nào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có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thể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được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chuyển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vào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hàm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  <a:latin typeface="Proxima Nova" panose="020B0604020202020204" charset="0"/>
                        </a:rPr>
                        <a:t>hủy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97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KHÁI </a:t>
            </a:r>
            <a:r>
              <a:rPr lang="en-US" altLang="en-US" sz="2700" dirty="0" err="1" smtClean="0"/>
              <a:t>NIỆM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228600" y="1786681"/>
            <a:ext cx="8740140" cy="2280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cha. </a:t>
            </a:r>
            <a:endParaRPr lang="en-US" sz="1800" dirty="0" smtClean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Ý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 smtClean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dirty="0" err="1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dirty="0" err="1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</a:t>
            </a: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5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Từ khóa supper trong Java</a:t>
            </a:r>
          </a:p>
        </p:txBody>
      </p:sp>
    </p:spTree>
    <p:extLst>
      <p:ext uri="{BB962C8B-B14F-4D97-AF65-F5344CB8AC3E}">
        <p14:creationId xmlns:p14="http://schemas.microsoft.com/office/powerpoint/2010/main" val="239193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319320" y="4069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KHÁI NIỆM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198120" y="1394132"/>
            <a:ext cx="8747760" cy="1512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super </a:t>
            </a:r>
            <a:r>
              <a:rPr lang="en-US" sz="2000" dirty="0" err="1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super.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499" r="22084" b="1185"/>
          <a:stretch/>
        </p:blipFill>
        <p:spPr>
          <a:xfrm>
            <a:off x="6309360" y="2860077"/>
            <a:ext cx="2179320" cy="2185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165" t="22758" r="3165" b="21839"/>
          <a:stretch/>
        </p:blipFill>
        <p:spPr>
          <a:xfrm>
            <a:off x="350520" y="3413760"/>
            <a:ext cx="5825980" cy="126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319320" y="4069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CÁC CÁCH SỬ DỤNG TỪ KHÓA SUPPER 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198120" y="1394132"/>
            <a:ext cx="8747760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 3 cách: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Tham chiếu trực tiếp biến thể hiện của lớp cha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Gọi trực tiếp phương thức của lớp cha.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Gọi trực tiếp hàm tạo của lớp cha.</a:t>
            </a:r>
          </a:p>
        </p:txBody>
      </p:sp>
    </p:spTree>
    <p:extLst>
      <p:ext uri="{BB962C8B-B14F-4D97-AF65-F5344CB8AC3E}">
        <p14:creationId xmlns:p14="http://schemas.microsoft.com/office/powerpoint/2010/main" val="167768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319320" y="4069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THAM CHIẾU TRỰC TIẾP 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4198620" y="1306648"/>
            <a:ext cx="4709160" cy="1351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super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cha.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" y="1272540"/>
            <a:ext cx="3991625" cy="374904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284" y="3168903"/>
            <a:ext cx="2333951" cy="92405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4757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83100" y="30786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400" dirty="0" smtClean="0"/>
              <a:t>GỌI TRỰC TIẾP PHƯƠNG THỨC CỦA LỚP CHA</a:t>
            </a:r>
            <a:endParaRPr lang="en-US" alt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688080" y="1230448"/>
            <a:ext cx="5189220" cy="1345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 khóa super cũng có thể được sử dụng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để gọi phương thức của lớp cha.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nếu lớp con chứa phương thức giống như lớp cha, tức là nó được sử dụng nếu phương thức bị ghi đè.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24" y="1212039"/>
            <a:ext cx="3248232" cy="382478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091" y="2912653"/>
            <a:ext cx="2734057" cy="131463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614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83100" y="30786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400" dirty="0" smtClean="0"/>
              <a:t>GỌI TRỰC TIẾP HÀM TẠO CỦA LỚP CHA</a:t>
            </a:r>
            <a:endParaRPr lang="en-US" alt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870960" y="1344748"/>
            <a:ext cx="5189220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 khóa super cũng có thể được sử dụng để gọi hàm tạo của lớp cha.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1" y="1256485"/>
            <a:ext cx="3688079" cy="379361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337" y="2815590"/>
            <a:ext cx="2453864" cy="102974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019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Tóm tắt bài học</a:t>
            </a:r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Bài học đề cập tới</a:t>
            </a:r>
            <a:r>
              <a:rPr lang="en" dirty="0" smtClean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vi-VN" dirty="0"/>
              <a:t>Khái niệm</a:t>
            </a:r>
          </a:p>
          <a:p>
            <a:pPr lvl="0"/>
            <a:r>
              <a:rPr lang="vi-VN" dirty="0"/>
              <a:t>Các thuật ngữ</a:t>
            </a:r>
          </a:p>
          <a:p>
            <a:pPr lvl="0"/>
            <a:r>
              <a:rPr lang="vi-VN" dirty="0"/>
              <a:t>Cú pháp</a:t>
            </a:r>
          </a:p>
          <a:p>
            <a:pPr lvl="0"/>
            <a:r>
              <a:rPr lang="vi-VN" dirty="0"/>
              <a:t>Các kiểu kế thừa trong java</a:t>
            </a:r>
          </a:p>
          <a:p>
            <a:pPr lvl="0"/>
            <a:r>
              <a:rPr lang="vi-VN" dirty="0"/>
              <a:t>Hàm tạo </a:t>
            </a:r>
          </a:p>
          <a:p>
            <a:pPr lvl="0"/>
            <a:r>
              <a:rPr lang="vi-VN" dirty="0"/>
              <a:t>Hàm hủy </a:t>
            </a:r>
          </a:p>
          <a:p>
            <a:pPr lvl="0"/>
            <a:r>
              <a:rPr lang="vi-VN" dirty="0"/>
              <a:t>Từ khóa supper trong Java</a:t>
            </a:r>
          </a:p>
        </p:txBody>
      </p:sp>
    </p:spTree>
    <p:extLst>
      <p:ext uri="{BB962C8B-B14F-4D97-AF65-F5344CB8AC3E}">
        <p14:creationId xmlns:p14="http://schemas.microsoft.com/office/powerpoint/2010/main" val="37191056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Tóm tắt bài học</a:t>
            </a:r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Bài học đề cập tới: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lệnh IF</a:t>
            </a:r>
            <a:endParaRPr dirty="0"/>
          </a:p>
          <a:p>
            <a:pPr lvl="0"/>
            <a:r>
              <a:rPr lang="en-US" dirty="0" smtClean="0"/>
              <a:t>Câu </a:t>
            </a:r>
            <a:r>
              <a:rPr lang="en-US" dirty="0"/>
              <a:t>lệnh </a:t>
            </a:r>
            <a:r>
              <a:rPr lang="en-US" dirty="0" smtClean="0"/>
              <a:t>SWITCH</a:t>
            </a:r>
            <a:endParaRPr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DEF02AC6-78FC-B7BC-B1CC-891990A6F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53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KHÁI </a:t>
            </a:r>
            <a:r>
              <a:rPr lang="en-US" altLang="en-US" sz="2700" dirty="0" err="1" smtClean="0"/>
              <a:t>NIỆM</a:t>
            </a:r>
            <a:endParaRPr lang="en-US" altLang="en-US" sz="2700" dirty="0"/>
          </a:p>
        </p:txBody>
      </p:sp>
      <p:sp>
        <p:nvSpPr>
          <p:cNvPr id="2" name="Rectangle 1"/>
          <p:cNvSpPr/>
          <p:nvPr/>
        </p:nvSpPr>
        <p:spPr>
          <a:xfrm>
            <a:off x="3607215" y="4688622"/>
            <a:ext cx="19191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</a:rPr>
              <a:t>Kế</a:t>
            </a:r>
            <a:r>
              <a:rPr lang="en-US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</a:rPr>
              <a:t>thừa</a:t>
            </a:r>
            <a:r>
              <a:rPr lang="en-US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</a:rPr>
              <a:t>tế</a:t>
            </a:r>
            <a:endParaRPr lang="en-US" b="1" dirty="0">
              <a:latin typeface="Proxima Nova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5514"/>
          <a:stretch/>
        </p:blipFill>
        <p:spPr>
          <a:xfrm>
            <a:off x="4629038" y="1760220"/>
            <a:ext cx="4514962" cy="23307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8" y="1517840"/>
            <a:ext cx="4652962" cy="299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7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KHÁI </a:t>
            </a:r>
            <a:r>
              <a:rPr lang="en-US" altLang="en-US" sz="2700" dirty="0" err="1" smtClean="0"/>
              <a:t>NIỆM</a:t>
            </a:r>
            <a:endParaRPr lang="en-US" altLang="en-US" sz="2700" dirty="0"/>
          </a:p>
        </p:txBody>
      </p:sp>
      <p:sp>
        <p:nvSpPr>
          <p:cNvPr id="2" name="Rectangle 1"/>
          <p:cNvSpPr/>
          <p:nvPr/>
        </p:nvSpPr>
        <p:spPr>
          <a:xfrm>
            <a:off x="3607215" y="4688622"/>
            <a:ext cx="1715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</a:rPr>
              <a:t>Kế</a:t>
            </a:r>
            <a:r>
              <a:rPr lang="en-US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</a:rPr>
              <a:t>thừa</a:t>
            </a:r>
            <a:r>
              <a:rPr lang="en-US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</a:rPr>
              <a:t>Java</a:t>
            </a:r>
            <a:endParaRPr lang="en-US" b="1" dirty="0">
              <a:latin typeface="Proxima Nova" panose="020B0604020202020204" charset="0"/>
            </a:endParaRPr>
          </a:p>
        </p:txBody>
      </p:sp>
      <p:pic>
        <p:nvPicPr>
          <p:cNvPr id="6" name="Picture 5" descr="https://1.bp.blogspot.com/-e-TDIPV4hiE/W2aTZCGSCEI/AAAAAAAAC-w/5BCwic5k-wcGpTZspNCcjAmX6x7txhEswCLcBGAs/s1600/inheritance-java-co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084" y="1435100"/>
            <a:ext cx="6721475" cy="302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174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67860" y="37644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THUẬT </a:t>
            </a:r>
            <a:r>
              <a:rPr lang="en-US" altLang="en-US" sz="2700" dirty="0" err="1" smtClean="0"/>
              <a:t>NGỮ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SỬ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DỤNG</a:t>
            </a:r>
            <a:r>
              <a:rPr lang="en-US" altLang="en-US" sz="2700" dirty="0" smtClean="0"/>
              <a:t> TRONG </a:t>
            </a:r>
            <a:r>
              <a:rPr lang="en-US" altLang="en-US" sz="2700" dirty="0" err="1" smtClean="0"/>
              <a:t>THỪA</a:t>
            </a:r>
            <a:r>
              <a:rPr lang="en-US" altLang="en-US" sz="2700" dirty="0" smtClean="0"/>
              <a:t> KẾ</a:t>
            </a:r>
            <a:endParaRPr lang="en-US" altLang="en-US" sz="2700" dirty="0"/>
          </a:p>
        </p:txBody>
      </p:sp>
      <p:sp>
        <p:nvSpPr>
          <p:cNvPr id="7" name="Rectangle 6"/>
          <p:cNvSpPr/>
          <p:nvPr/>
        </p:nvSpPr>
        <p:spPr>
          <a:xfrm>
            <a:off x="259080" y="1361048"/>
            <a:ext cx="8648700" cy="3067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Một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 err="1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(Sub Class/Child Class):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 err="1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 (Super Class/Parent Class):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89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67860" y="37644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LÝ</a:t>
            </a:r>
            <a:r>
              <a:rPr lang="en-US" altLang="en-US" sz="2700" dirty="0" smtClean="0"/>
              <a:t> DO </a:t>
            </a:r>
            <a:r>
              <a:rPr lang="en-US" altLang="en-US" sz="2700" dirty="0" err="1" smtClean="0"/>
              <a:t>SỬ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DỤNG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TÍNH</a:t>
            </a:r>
            <a:r>
              <a:rPr lang="en-US" altLang="en-US" sz="2700" dirty="0" smtClean="0"/>
              <a:t> KẾ </a:t>
            </a:r>
            <a:r>
              <a:rPr lang="en-US" altLang="en-US" sz="2700" dirty="0" err="1" smtClean="0"/>
              <a:t>THỪA</a:t>
            </a:r>
            <a:r>
              <a:rPr lang="en-US" altLang="en-US" sz="2700" dirty="0" smtClean="0"/>
              <a:t> </a:t>
            </a:r>
            <a:endParaRPr lang="en-US" altLang="en-US" sz="2700" dirty="0"/>
          </a:p>
        </p:txBody>
      </p:sp>
      <p:sp>
        <p:nvSpPr>
          <p:cNvPr id="7" name="Rectangle 6"/>
          <p:cNvSpPr/>
          <p:nvPr/>
        </p:nvSpPr>
        <p:spPr>
          <a:xfrm>
            <a:off x="259080" y="1361048"/>
            <a:ext cx="8648700" cy="1779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Khả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 sử dụng lại mã: Cho phép người lập trình tái sử dụng mã nguồn đã được viết trước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 cần phải viết lại.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Đạt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 tính đa hình: Sử dụng ghi đè phương thức và phương thức ghi đè để có thể đạt được tính đa hình trong thời gian chạy.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 kế thừa tất cả các thao tác tính toán của lớp cũ.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3237547"/>
            <a:ext cx="2714625" cy="1685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7" t="9855" r="16962" b="28781"/>
          <a:stretch/>
        </p:blipFill>
        <p:spPr>
          <a:xfrm>
            <a:off x="5615940" y="3017520"/>
            <a:ext cx="2057400" cy="203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0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380280" y="39168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KHAI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BÁO</a:t>
            </a:r>
            <a:endParaRPr lang="en-US" altLang="en-US" sz="2700" dirty="0"/>
          </a:p>
        </p:txBody>
      </p:sp>
      <p:sp>
        <p:nvSpPr>
          <p:cNvPr id="5" name="Rectangle 4"/>
          <p:cNvSpPr/>
          <p:nvPr/>
        </p:nvSpPr>
        <p:spPr>
          <a:xfrm>
            <a:off x="381000" y="1504871"/>
            <a:ext cx="5646420" cy="216982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60325" indent="-60325" algn="just">
              <a:lnSpc>
                <a:spcPct val="150000"/>
              </a:lnSpc>
            </a:pPr>
            <a:r>
              <a:rPr lang="en-US" sz="1800" b="1" dirty="0">
                <a:solidFill>
                  <a:srgbClr val="0066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Subclass-name </a:t>
            </a:r>
            <a:r>
              <a:rPr lang="en-US" sz="1800" b="1" dirty="0">
                <a:solidFill>
                  <a:srgbClr val="0066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Superclass-name  </a:t>
            </a:r>
            <a:endParaRPr lang="en-US" sz="16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60325" indent="-60325" algn="just">
              <a:lnSpc>
                <a:spcPct val="150000"/>
              </a:lnSpc>
            </a:pP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  </a:t>
            </a:r>
            <a:endParaRPr lang="en-US" sz="16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60325" indent="-60325" algn="just">
              <a:lnSpc>
                <a:spcPct val="150000"/>
              </a:lnSpc>
            </a:pP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</a:t>
            </a:r>
            <a:r>
              <a:rPr lang="en-US" sz="1800" dirty="0">
                <a:solidFill>
                  <a:srgbClr val="0082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//methods and fields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</a:t>
            </a:r>
            <a:endParaRPr lang="en-US" sz="16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60325" indent="-60325" algn="just">
              <a:lnSpc>
                <a:spcPct val="150000"/>
              </a:lnSpc>
            </a:pP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  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3863837"/>
            <a:ext cx="8526780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6699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1800" b="1" dirty="0">
                <a:solidFill>
                  <a:srgbClr val="006699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sz="1800" dirty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42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1705</Words>
  <Application>Microsoft Office PowerPoint</Application>
  <PresentationFormat>On-screen Show (16:9)</PresentationFormat>
  <Paragraphs>213</Paragraphs>
  <Slides>47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Alfa Slab One</vt:lpstr>
      <vt:lpstr>Courier New</vt:lpstr>
      <vt:lpstr>Calibri</vt:lpstr>
      <vt:lpstr>Times New Roman</vt:lpstr>
      <vt:lpstr>Segoe UI</vt:lpstr>
      <vt:lpstr>Proxima Nova</vt:lpstr>
      <vt:lpstr>Arial</vt:lpstr>
      <vt:lpstr>Gameday</vt:lpstr>
      <vt:lpstr>Kế thừa</vt:lpstr>
      <vt:lpstr>Mục tiêu bài học</vt:lpstr>
      <vt:lpstr>Giới thiệu</vt:lpstr>
      <vt:lpstr>KHÁI NIỆM</vt:lpstr>
      <vt:lpstr>KHÁI NIỆM</vt:lpstr>
      <vt:lpstr>KHÁI NIỆM</vt:lpstr>
      <vt:lpstr>THUẬT NGỮ SỬ DỤNG TRONG THỪA KẾ</vt:lpstr>
      <vt:lpstr>LÝ DO SỬ DỤNG TÍNH KẾ THỪA </vt:lpstr>
      <vt:lpstr>KHAI BÁO</vt:lpstr>
      <vt:lpstr>KHAI BÁO</vt:lpstr>
      <vt:lpstr>Các kiểu kế thừa </vt:lpstr>
      <vt:lpstr>CÁC KIỂU KẾ THỪA</vt:lpstr>
      <vt:lpstr>KIỂU KẾ ĐƠN (SINGLE)</vt:lpstr>
      <vt:lpstr>KIỂU KẾ ĐƠN (SINGLE)</vt:lpstr>
      <vt:lpstr>KẾ THỪA ĐA CẤP (MULTILEVEL)</vt:lpstr>
      <vt:lpstr>KẾ THỪA ĐA CẤP (MULTILEVEL)</vt:lpstr>
      <vt:lpstr>KẾ THỪA PHÂN CẤP (HIERARCHICAL)</vt:lpstr>
      <vt:lpstr>KẾ THỪA PHÂN CẤP (HIERARCHICAL)</vt:lpstr>
      <vt:lpstr>KẾ THỪA BỘI (MULTIPLE)</vt:lpstr>
      <vt:lpstr>KẾ THỪA LAI (HYBRID)</vt:lpstr>
      <vt:lpstr>Hàm tạo </vt:lpstr>
      <vt:lpstr>KHÁI NIỆM</vt:lpstr>
      <vt:lpstr>CÁC LOẠI HÀM TẠO</vt:lpstr>
      <vt:lpstr>QUY TẮC VIẾT HÀM TẠO </vt:lpstr>
      <vt:lpstr>HÀM TẠO MẶC ĐỊNH </vt:lpstr>
      <vt:lpstr>HÀM TẠO MẶC ĐỊNH </vt:lpstr>
      <vt:lpstr>Hàm tạo được tham số hóa</vt:lpstr>
      <vt:lpstr>HÀM TẠO ĐƯỢC THAM SỐ HÓA</vt:lpstr>
      <vt:lpstr>NẠP CHỒNG HÀM TẠO </vt:lpstr>
      <vt:lpstr>NẠP CHỒNG HÀM TẠO </vt:lpstr>
      <vt:lpstr>SO SÁNH VỚI PHƯƠNG THỨC</vt:lpstr>
      <vt:lpstr>SAO CHÉP HÀM TẠO</vt:lpstr>
      <vt:lpstr>SAO CHÉP HÀM TẠO</vt:lpstr>
      <vt:lpstr>Hàm hủy </vt:lpstr>
      <vt:lpstr>GIỚI THIỆU</vt:lpstr>
      <vt:lpstr>PHƯƠNG THỨC FINALIZE</vt:lpstr>
      <vt:lpstr>PHƯƠNG THỨC FINALIZE</vt:lpstr>
      <vt:lpstr>TÍNH CHẤT CỦA PHƯƠNG THỨC FINALIZE</vt:lpstr>
      <vt:lpstr>SO SÁNH VỚI HÀM TẠO</vt:lpstr>
      <vt:lpstr>Từ khóa supper trong Java</vt:lpstr>
      <vt:lpstr>KHÁI NIỆM</vt:lpstr>
      <vt:lpstr>CÁC CÁCH SỬ DỤNG TỪ KHÓA SUPPER </vt:lpstr>
      <vt:lpstr>THAM CHIẾU TRỰC TIẾP </vt:lpstr>
      <vt:lpstr>GỌI TRỰC TIẾP PHƯƠNG THỨC CỦA LỚP CHA</vt:lpstr>
      <vt:lpstr>GỌI TRỰC TIẾP HÀM TẠO CỦA LỚP CHA</vt:lpstr>
      <vt:lpstr>Tóm tắt bài học</vt:lpstr>
      <vt:lpstr>Tóm tắt bài học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Kế thừa</dc:title>
  <cp:lastModifiedBy>user</cp:lastModifiedBy>
  <cp:revision>2</cp:revision>
  <dcterms:modified xsi:type="dcterms:W3CDTF">2023-04-17T03:42:06Z</dcterms:modified>
</cp:coreProperties>
</file>