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6"/>
  </p:notesMasterIdLst>
  <p:sldIdLst>
    <p:sldId id="256" r:id="rId2"/>
    <p:sldId id="257" r:id="rId3"/>
    <p:sldId id="359" r:id="rId4"/>
    <p:sldId id="391" r:id="rId5"/>
    <p:sldId id="420" r:id="rId6"/>
    <p:sldId id="409" r:id="rId7"/>
    <p:sldId id="410" r:id="rId8"/>
    <p:sldId id="411" r:id="rId9"/>
    <p:sldId id="412" r:id="rId10"/>
    <p:sldId id="414" r:id="rId11"/>
    <p:sldId id="413" r:id="rId12"/>
    <p:sldId id="416" r:id="rId13"/>
    <p:sldId id="415" r:id="rId14"/>
    <p:sldId id="418" r:id="rId15"/>
    <p:sldId id="417" r:id="rId16"/>
    <p:sldId id="419" r:id="rId17"/>
    <p:sldId id="384" r:id="rId18"/>
    <p:sldId id="421" r:id="rId19"/>
    <p:sldId id="408" r:id="rId20"/>
    <p:sldId id="422" r:id="rId21"/>
    <p:sldId id="423" r:id="rId22"/>
    <p:sldId id="424" r:id="rId23"/>
    <p:sldId id="425" r:id="rId24"/>
    <p:sldId id="426" r:id="rId25"/>
    <p:sldId id="427" r:id="rId26"/>
    <p:sldId id="428" r:id="rId27"/>
    <p:sldId id="429" r:id="rId28"/>
    <p:sldId id="430" r:id="rId29"/>
    <p:sldId id="431" r:id="rId30"/>
    <p:sldId id="405" r:id="rId31"/>
    <p:sldId id="433" r:id="rId32"/>
    <p:sldId id="434" r:id="rId33"/>
    <p:sldId id="435" r:id="rId34"/>
    <p:sldId id="437" r:id="rId35"/>
    <p:sldId id="436" r:id="rId36"/>
    <p:sldId id="438" r:id="rId37"/>
    <p:sldId id="385" r:id="rId38"/>
    <p:sldId id="439" r:id="rId39"/>
    <p:sldId id="440" r:id="rId40"/>
    <p:sldId id="442" r:id="rId41"/>
    <p:sldId id="443" r:id="rId42"/>
    <p:sldId id="441" r:id="rId43"/>
    <p:sldId id="444" r:id="rId44"/>
    <p:sldId id="445" r:id="rId45"/>
    <p:sldId id="446" r:id="rId46"/>
    <p:sldId id="447" r:id="rId47"/>
    <p:sldId id="448" r:id="rId48"/>
    <p:sldId id="449" r:id="rId49"/>
    <p:sldId id="450" r:id="rId50"/>
    <p:sldId id="451" r:id="rId51"/>
    <p:sldId id="406" r:id="rId52"/>
    <p:sldId id="452" r:id="rId53"/>
    <p:sldId id="455" r:id="rId54"/>
    <p:sldId id="456" r:id="rId55"/>
    <p:sldId id="457" r:id="rId56"/>
    <p:sldId id="454" r:id="rId57"/>
    <p:sldId id="458" r:id="rId58"/>
    <p:sldId id="453" r:id="rId59"/>
    <p:sldId id="459" r:id="rId60"/>
    <p:sldId id="460" r:id="rId61"/>
    <p:sldId id="461" r:id="rId62"/>
    <p:sldId id="462" r:id="rId63"/>
    <p:sldId id="407" r:id="rId64"/>
    <p:sldId id="282" r:id="rId6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422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07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127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0298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2821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451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747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81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575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658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19/03/2023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28700"/>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2828925"/>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smtClean="0"/>
              <a:t>GIAO </a:t>
            </a:r>
            <a:r>
              <a:rPr lang="en-US" sz="4800" dirty="0" err="1" smtClean="0"/>
              <a:t>DIỆN</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 TĨNH</a:t>
            </a:r>
            <a:endParaRPr lang="en-US" altLang="en-US" sz="2700" dirty="0"/>
          </a:p>
        </p:txBody>
      </p:sp>
      <p:sp>
        <p:nvSpPr>
          <p:cNvPr id="2" name="Rectangle 1"/>
          <p:cNvSpPr/>
          <p:nvPr/>
        </p:nvSpPr>
        <p:spPr>
          <a:xfrm>
            <a:off x="236220" y="1257403"/>
            <a:ext cx="8595360" cy="579646"/>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7369" y="202275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61950" y="2466905"/>
            <a:ext cx="5680710" cy="2169825"/>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05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 TĨNH</a:t>
            </a:r>
            <a:endParaRPr lang="en-US" altLang="en-US" sz="2700" dirty="0"/>
          </a:p>
        </p:txBody>
      </p:sp>
      <p:pic>
        <p:nvPicPr>
          <p:cNvPr id="4" name="Picture 3"/>
          <p:cNvPicPr>
            <a:picLocks noChangeAspect="1"/>
          </p:cNvPicPr>
          <p:nvPr/>
        </p:nvPicPr>
        <p:blipFill>
          <a:blip r:embed="rId3"/>
          <a:stretch>
            <a:fillRect/>
          </a:stretch>
        </p:blipFill>
        <p:spPr>
          <a:xfrm>
            <a:off x="1210262" y="1253330"/>
            <a:ext cx="6493320" cy="2838610"/>
          </a:xfrm>
          <a:prstGeom prst="rect">
            <a:avLst/>
          </a:prstGeom>
          <a:ln>
            <a:solidFill>
              <a:srgbClr val="FF0000"/>
            </a:solidFill>
          </a:ln>
        </p:spPr>
      </p:pic>
      <p:grpSp>
        <p:nvGrpSpPr>
          <p:cNvPr id="7" name="Group 6"/>
          <p:cNvGrpSpPr/>
          <p:nvPr/>
        </p:nvGrpSpPr>
        <p:grpSpPr>
          <a:xfrm>
            <a:off x="2598420" y="4198620"/>
            <a:ext cx="3992880" cy="853440"/>
            <a:chOff x="2400300" y="3680460"/>
            <a:chExt cx="3992880" cy="853440"/>
          </a:xfrm>
        </p:grpSpPr>
        <p:pic>
          <p:nvPicPr>
            <p:cNvPr id="6" name="Picture 5"/>
            <p:cNvPicPr>
              <a:picLocks noChangeAspect="1"/>
            </p:cNvPicPr>
            <p:nvPr/>
          </p:nvPicPr>
          <p:blipFill>
            <a:blip r:embed="rId4"/>
            <a:stretch>
              <a:fillRect/>
            </a:stretch>
          </p:blipFill>
          <p:spPr>
            <a:xfrm>
              <a:off x="2540061" y="4051909"/>
              <a:ext cx="3667637" cy="362001"/>
            </a:xfrm>
            <a:prstGeom prst="rect">
              <a:avLst/>
            </a:prstGeom>
          </p:spPr>
        </p:pic>
        <p:grpSp>
          <p:nvGrpSpPr>
            <p:cNvPr id="8" name="Group 7"/>
            <p:cNvGrpSpPr/>
            <p:nvPr/>
          </p:nvGrpSpPr>
          <p:grpSpPr>
            <a:xfrm>
              <a:off x="2400300" y="3680460"/>
              <a:ext cx="3992880" cy="853440"/>
              <a:chOff x="6362700" y="3093720"/>
              <a:chExt cx="1348740" cy="914400"/>
            </a:xfrm>
          </p:grpSpPr>
          <p:sp>
            <p:nvSpPr>
              <p:cNvPr id="9" name="Rectangle 8"/>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33177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KHỐI TĨNH</a:t>
            </a:r>
            <a:endParaRPr lang="en-US" altLang="en-US" sz="2700" dirty="0"/>
          </a:p>
        </p:txBody>
      </p:sp>
      <p:sp>
        <p:nvSpPr>
          <p:cNvPr id="2" name="Rectangle 1"/>
          <p:cNvSpPr/>
          <p:nvPr/>
        </p:nvSpPr>
        <p:spPr>
          <a:xfrm>
            <a:off x="236220" y="1257403"/>
            <a:ext cx="8595360" cy="1105431"/>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smtClean="0">
                <a:latin typeface="Segoe UI" panose="020B0502040204020203" pitchFamily="34" charset="0"/>
                <a:ea typeface="Times New Roman" panose="02020603050405020304" pitchFamily="18" charset="0"/>
                <a:cs typeface="Times New Roman" panose="02020603050405020304" pitchFamily="18" charset="0"/>
              </a:rPr>
              <a:t>:</a:t>
            </a:r>
          </a:p>
          <a:p>
            <a:pPr algn="just">
              <a:lnSpc>
                <a:spcPts val="1875"/>
              </a:lnSpc>
              <a:spcBef>
                <a:spcPts val="300"/>
              </a:spcBef>
              <a:spcAft>
                <a:spcPts val="800"/>
              </a:spcAft>
            </a:pP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vi-VN" sz="1800" dirty="0">
                <a:latin typeface="Segoe UI" panose="020B0502040204020203" pitchFamily="34" charset="0"/>
                <a:ea typeface="Times New Roman" panose="02020603050405020304" pitchFamily="18" charset="0"/>
                <a:cs typeface="Times New Roman" panose="02020603050405020304" pitchFamily="18" charset="0"/>
              </a:rPr>
              <a:t>Sử dụng để khởi tạo thành viên dữ liệu tĩnh.</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Thực thi trước phương thức chính tại thời điểm nạp lớp.</a:t>
            </a:r>
          </a:p>
        </p:txBody>
      </p:sp>
      <p:sp>
        <p:nvSpPr>
          <p:cNvPr id="3" name="Rectangle 2"/>
          <p:cNvSpPr/>
          <p:nvPr/>
        </p:nvSpPr>
        <p:spPr>
          <a:xfrm>
            <a:off x="249749" y="244947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4810" y="2908865"/>
            <a:ext cx="5680710" cy="1338828"/>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29490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KHỐI TĨNH</a:t>
            </a:r>
            <a:endParaRPr lang="en-US" altLang="en-US" sz="2700" dirty="0"/>
          </a:p>
        </p:txBody>
      </p:sp>
      <p:pic>
        <p:nvPicPr>
          <p:cNvPr id="2" name="Picture 1"/>
          <p:cNvPicPr>
            <a:picLocks noChangeAspect="1"/>
          </p:cNvPicPr>
          <p:nvPr/>
        </p:nvPicPr>
        <p:blipFill>
          <a:blip r:embed="rId3"/>
          <a:stretch>
            <a:fillRect/>
          </a:stretch>
        </p:blipFill>
        <p:spPr>
          <a:xfrm>
            <a:off x="1729341" y="1308202"/>
            <a:ext cx="5441079" cy="3636454"/>
          </a:xfrm>
          <a:prstGeom prst="rect">
            <a:avLst/>
          </a:prstGeom>
          <a:ln>
            <a:solidFill>
              <a:srgbClr val="FF0000"/>
            </a:solidFill>
          </a:ln>
        </p:spPr>
      </p:pic>
    </p:spTree>
    <p:extLst>
      <p:ext uri="{BB962C8B-B14F-4D97-AF65-F5344CB8AC3E}">
        <p14:creationId xmlns:p14="http://schemas.microsoft.com/office/powerpoint/2010/main" val="3934699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LỚP LỒNG TĨNH</a:t>
            </a:r>
            <a:endParaRPr lang="en-US" altLang="en-US" sz="2700" dirty="0"/>
          </a:p>
        </p:txBody>
      </p:sp>
      <p:sp>
        <p:nvSpPr>
          <p:cNvPr id="6" name="Rectangle 5"/>
          <p:cNvSpPr/>
          <p:nvPr/>
        </p:nvSpPr>
        <p:spPr>
          <a:xfrm>
            <a:off x="160020" y="1248289"/>
            <a:ext cx="8763000" cy="3640997"/>
          </a:xfrm>
          <a:prstGeom prst="rect">
            <a:avLst/>
          </a:prstGeom>
        </p:spPr>
        <p:txBody>
          <a:bodyPr wrap="square">
            <a:spAutoFit/>
          </a:bodyPr>
          <a:lstStyle/>
          <a:p>
            <a:pPr algn="just">
              <a:lnSpc>
                <a:spcPct val="130000"/>
              </a:lnSpc>
              <a:spcBef>
                <a:spcPts val="200"/>
              </a:spcBef>
              <a:spcAft>
                <a:spcPts val="2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Đặc</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Một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b="1"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Bef>
                <a:spcPts val="200"/>
              </a:spcBef>
              <a:spcAft>
                <a:spcPts val="2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Một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30000"/>
              </a:lnSpc>
              <a:spcBef>
                <a:spcPts val="200"/>
              </a:spcBef>
              <a:spcAft>
                <a:spcPts val="2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Một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30000"/>
              </a:lnSpc>
              <a:spcBef>
                <a:spcPts val="200"/>
              </a:spcBef>
              <a:spcAft>
                <a:spcPts val="2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Các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trở</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đơn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ngắn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gọn</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4148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LỒNG TĨNH</a:t>
            </a:r>
            <a:endParaRPr lang="en-US" altLang="en-US" sz="2700" dirty="0"/>
          </a:p>
        </p:txBody>
      </p:sp>
      <p:sp>
        <p:nvSpPr>
          <p:cNvPr id="4" name="Rectangle 3"/>
          <p:cNvSpPr/>
          <p:nvPr/>
        </p:nvSpPr>
        <p:spPr>
          <a:xfrm>
            <a:off x="196409" y="126837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70510" y="1628705"/>
            <a:ext cx="5680710" cy="2751522"/>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OuterClass_Name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 of the </a:t>
            </a:r>
            <a:r>
              <a:rPr lang="en-US" sz="1800" dirty="0" err="1"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outerclass</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Static nested class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NestedClass_Name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 of the nested class</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267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LỒNG TĨNH</a:t>
            </a:r>
            <a:endParaRPr lang="en-US" altLang="en-US" sz="2700" dirty="0"/>
          </a:p>
        </p:txBody>
      </p:sp>
      <p:pic>
        <p:nvPicPr>
          <p:cNvPr id="2" name="Picture 1"/>
          <p:cNvPicPr>
            <a:picLocks noChangeAspect="1"/>
          </p:cNvPicPr>
          <p:nvPr/>
        </p:nvPicPr>
        <p:blipFill>
          <a:blip r:embed="rId3"/>
          <a:stretch>
            <a:fillRect/>
          </a:stretch>
        </p:blipFill>
        <p:spPr>
          <a:xfrm>
            <a:off x="837673" y="1271400"/>
            <a:ext cx="7544853" cy="2676899"/>
          </a:xfrm>
          <a:prstGeom prst="rect">
            <a:avLst/>
          </a:prstGeom>
          <a:ln>
            <a:solidFill>
              <a:srgbClr val="FF0000"/>
            </a:solidFill>
          </a:ln>
        </p:spPr>
      </p:pic>
      <p:grpSp>
        <p:nvGrpSpPr>
          <p:cNvPr id="6" name="Group 5"/>
          <p:cNvGrpSpPr/>
          <p:nvPr/>
        </p:nvGrpSpPr>
        <p:grpSpPr>
          <a:xfrm>
            <a:off x="3543300" y="4221480"/>
            <a:ext cx="2026920" cy="792480"/>
            <a:chOff x="2598420" y="4198620"/>
            <a:chExt cx="2026920" cy="792480"/>
          </a:xfrm>
        </p:grpSpPr>
        <p:pic>
          <p:nvPicPr>
            <p:cNvPr id="3" name="Picture 2"/>
            <p:cNvPicPr>
              <a:picLocks noChangeAspect="1"/>
            </p:cNvPicPr>
            <p:nvPr/>
          </p:nvPicPr>
          <p:blipFill>
            <a:blip r:embed="rId4"/>
            <a:stretch>
              <a:fillRect/>
            </a:stretch>
          </p:blipFill>
          <p:spPr>
            <a:xfrm>
              <a:off x="2943136" y="4566262"/>
              <a:ext cx="1276528" cy="323895"/>
            </a:xfrm>
            <a:prstGeom prst="rect">
              <a:avLst/>
            </a:prstGeom>
          </p:spPr>
        </p:pic>
        <p:grpSp>
          <p:nvGrpSpPr>
            <p:cNvPr id="9" name="Group 8"/>
            <p:cNvGrpSpPr/>
            <p:nvPr/>
          </p:nvGrpSpPr>
          <p:grpSpPr>
            <a:xfrm>
              <a:off x="2598420" y="4198620"/>
              <a:ext cx="2026920" cy="792480"/>
              <a:chOff x="6362700" y="3093720"/>
              <a:chExt cx="1348740" cy="914400"/>
            </a:xfrm>
          </p:grpSpPr>
          <p:sp>
            <p:nvSpPr>
              <p:cNvPr id="10" name="Rectangle 9"/>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1" name="Rectangle 10"/>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27892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10650" cy="4090800"/>
          </a:xfrm>
          <a:prstGeom prst="rect">
            <a:avLst/>
          </a:prstGeom>
        </p:spPr>
        <p:txBody>
          <a:bodyPr spcFirstLastPara="1" wrap="square" lIns="91425" tIns="91425" rIns="91425" bIns="91425" anchor="ctr" anchorCtr="0">
            <a:normAutofit/>
          </a:bodyPr>
          <a:lstStyle/>
          <a:p>
            <a:pPr lvl="0">
              <a:lnSpc>
                <a:spcPct val="115000"/>
              </a:lnSpc>
            </a:pPr>
            <a:r>
              <a:rPr lang="vi-VN" dirty="0"/>
              <a:t>Từ khóa final</a:t>
            </a:r>
          </a:p>
        </p:txBody>
      </p:sp>
    </p:spTree>
    <p:extLst>
      <p:ext uri="{BB962C8B-B14F-4D97-AF65-F5344CB8AC3E}">
        <p14:creationId xmlns:p14="http://schemas.microsoft.com/office/powerpoint/2010/main" val="3663285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GIỚI </a:t>
            </a:r>
            <a:r>
              <a:rPr lang="en-US" altLang="en-US" sz="2700" dirty="0" err="1" smtClean="0"/>
              <a:t>THIỆU</a:t>
            </a:r>
            <a:endParaRPr lang="en-US" altLang="en-US" sz="2700" dirty="0"/>
          </a:p>
        </p:txBody>
      </p:sp>
      <p:sp>
        <p:nvSpPr>
          <p:cNvPr id="4" name="Rectangle 3"/>
          <p:cNvSpPr/>
          <p:nvPr/>
        </p:nvSpPr>
        <p:spPr>
          <a:xfrm>
            <a:off x="175260" y="1146601"/>
            <a:ext cx="8740140" cy="923330"/>
          </a:xfrm>
          <a:prstGeom prst="rect">
            <a:avLst/>
          </a:prstGeom>
        </p:spPr>
        <p:txBody>
          <a:bodyPr wrap="square">
            <a:spAutoFit/>
          </a:bodyPr>
          <a:lstStyle/>
          <a:p>
            <a:pPr algn="just">
              <a:lnSpc>
                <a:spcPct val="150000"/>
              </a:lnSpc>
              <a:spcBef>
                <a:spcPts val="800"/>
              </a:spcBef>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do;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98120" y="2242866"/>
            <a:ext cx="4572000" cy="1542858"/>
          </a:xfrm>
          <a:prstGeom prst="rect">
            <a:avLst/>
          </a:prstGeom>
        </p:spPr>
        <p:txBody>
          <a:bodyPr>
            <a:spAutoFit/>
          </a:bodyPr>
          <a:lstStyle/>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final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Biến final  (final variables)</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Phương thức final (final methods)</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Lớp final (final class)</a:t>
            </a:r>
          </a:p>
        </p:txBody>
      </p:sp>
      <p:pic>
        <p:nvPicPr>
          <p:cNvPr id="6" name="Picture 5"/>
          <p:cNvPicPr>
            <a:picLocks noChangeAspect="1"/>
          </p:cNvPicPr>
          <p:nvPr/>
        </p:nvPicPr>
        <p:blipFill>
          <a:blip r:embed="rId2"/>
          <a:stretch>
            <a:fillRect/>
          </a:stretch>
        </p:blipFill>
        <p:spPr>
          <a:xfrm>
            <a:off x="4212907" y="2291144"/>
            <a:ext cx="4847273" cy="2638995"/>
          </a:xfrm>
          <a:prstGeom prst="rect">
            <a:avLst/>
          </a:prstGeom>
        </p:spPr>
      </p:pic>
    </p:spTree>
    <p:extLst>
      <p:ext uri="{BB962C8B-B14F-4D97-AF65-F5344CB8AC3E}">
        <p14:creationId xmlns:p14="http://schemas.microsoft.com/office/powerpoint/2010/main" val="1386510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FINAL</a:t>
            </a:r>
            <a:endParaRPr lang="en-US" altLang="en-US" sz="2700" dirty="0"/>
          </a:p>
        </p:txBody>
      </p:sp>
      <p:sp>
        <p:nvSpPr>
          <p:cNvPr id="8" name="Rectangle 7"/>
          <p:cNvSpPr/>
          <p:nvPr/>
        </p:nvSpPr>
        <p:spPr>
          <a:xfrm>
            <a:off x="342900" y="1316684"/>
            <a:ext cx="8488680" cy="3239861"/>
          </a:xfrm>
          <a:prstGeom prst="rect">
            <a:avLst/>
          </a:prstGeom>
        </p:spPr>
        <p:txBody>
          <a:bodyPr wrap="square">
            <a:spAutoFit/>
          </a:bodyPr>
          <a:lstStyle/>
          <a:p>
            <a:pPr algn="just">
              <a:lnSpc>
                <a:spcPct val="140000"/>
              </a:lnSpc>
              <a:spcBef>
                <a:spcPts val="8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Đặc</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hằng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thì</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bị</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ràng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khá</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40000"/>
              </a:lnSpc>
              <a:spcBef>
                <a:spcPts val="800"/>
              </a:spcBef>
              <a:spcAft>
                <a:spcPts val="8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Có</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thêm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xóa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khỏi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mảng</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sưu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tập</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53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65980" y="1350595"/>
            <a:ext cx="8520600" cy="3396665"/>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static</a:t>
            </a:r>
            <a:endParaRPr lang="en-US" dirty="0"/>
          </a:p>
          <a:p>
            <a:pPr lvl="0">
              <a:spcBef>
                <a:spcPts val="600"/>
              </a:spcBef>
              <a:spcAft>
                <a:spcPts val="600"/>
              </a:spcAft>
            </a:pPr>
            <a:r>
              <a:rPr lang="en-US" dirty="0" err="1"/>
              <a:t>Biết</a:t>
            </a:r>
            <a:r>
              <a:rPr lang="en-US" dirty="0"/>
              <a:t> </a:t>
            </a:r>
            <a:r>
              <a:rPr lang="en-US" dirty="0" err="1"/>
              <a:t>cách</a:t>
            </a:r>
            <a:r>
              <a:rPr lang="en-US" dirty="0"/>
              <a:t> </a:t>
            </a:r>
            <a:r>
              <a:rPr lang="en-US" dirty="0" err="1"/>
              <a:t>dùng</a:t>
            </a:r>
            <a:r>
              <a:rPr lang="en-US" dirty="0"/>
              <a:t> </a:t>
            </a:r>
            <a:r>
              <a:rPr lang="en-US" dirty="0" err="1"/>
              <a:t>từ</a:t>
            </a:r>
            <a:r>
              <a:rPr lang="en-US" dirty="0"/>
              <a:t> </a:t>
            </a:r>
            <a:r>
              <a:rPr lang="en-US" dirty="0" err="1"/>
              <a:t>khóa</a:t>
            </a:r>
            <a:r>
              <a:rPr lang="en-US" dirty="0"/>
              <a:t> </a:t>
            </a:r>
            <a:r>
              <a:rPr lang="en-US" dirty="0" smtClean="0"/>
              <a:t>final</a:t>
            </a:r>
            <a:endParaRPr lang="en-US" dirty="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giao</a:t>
            </a:r>
            <a:r>
              <a:rPr lang="en-US" dirty="0" smtClean="0"/>
              <a:t> </a:t>
            </a:r>
            <a:r>
              <a:rPr lang="en-US" dirty="0" err="1" smtClean="0"/>
              <a:t>diện</a:t>
            </a:r>
            <a:r>
              <a:rPr lang="en-US" dirty="0" smtClean="0"/>
              <a:t> </a:t>
            </a:r>
            <a:endParaRPr lang="vi-VN" dirty="0"/>
          </a:p>
          <a:p>
            <a:pPr>
              <a:spcBef>
                <a:spcPts val="600"/>
              </a:spcBef>
              <a:spcAft>
                <a:spcPts val="600"/>
              </a:spcAft>
            </a:pPr>
            <a:r>
              <a:rPr lang="en-US" dirty="0" err="1"/>
              <a:t>Biết</a:t>
            </a:r>
            <a:r>
              <a:rPr lang="en-US" dirty="0"/>
              <a:t> </a:t>
            </a:r>
            <a:r>
              <a:rPr lang="en-US" dirty="0" err="1" smtClean="0"/>
              <a:t>cách</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endParaRPr lang="en-US" dirty="0" smtClean="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kế</a:t>
            </a:r>
            <a:r>
              <a:rPr lang="en-US" dirty="0" smtClean="0"/>
              <a:t> </a:t>
            </a:r>
            <a:r>
              <a:rPr lang="en-US" dirty="0" err="1" smtClean="0"/>
              <a:t>thừa</a:t>
            </a:r>
            <a:endParaRPr lang="en-US" dirty="0" smtClean="0"/>
          </a:p>
          <a:p>
            <a:pPr>
              <a:spcBef>
                <a:spcPts val="600"/>
              </a:spcBef>
              <a:spcAft>
                <a:spcPts val="600"/>
              </a:spcAft>
            </a:pPr>
            <a:r>
              <a:rPr lang="en-US" dirty="0" err="1" smtClean="0"/>
              <a:t>Hiểu</a:t>
            </a:r>
            <a:r>
              <a:rPr lang="en-US" dirty="0" smtClean="0"/>
              <a:t> </a:t>
            </a:r>
            <a:r>
              <a:rPr lang="en-US" dirty="0" err="1" smtClean="0"/>
              <a:t>về</a:t>
            </a:r>
            <a:r>
              <a:rPr lang="en-US" dirty="0" smtClean="0"/>
              <a:t> </a:t>
            </a:r>
            <a:r>
              <a:rPr lang="en-US" dirty="0" err="1" smtClean="0"/>
              <a:t>gắn</a:t>
            </a:r>
            <a:r>
              <a:rPr lang="en-US" dirty="0" smtClean="0"/>
              <a:t> </a:t>
            </a:r>
            <a:r>
              <a:rPr lang="en-US" dirty="0" err="1" smtClean="0"/>
              <a:t>kết</a:t>
            </a:r>
            <a:endParaRPr lang="vi-VN" dirty="0"/>
          </a:p>
          <a:p>
            <a:pPr>
              <a:spcBef>
                <a:spcPts val="600"/>
              </a:spcBef>
              <a:spcAft>
                <a:spcPts val="600"/>
              </a:spcAft>
            </a:pPr>
            <a:r>
              <a:rPr lang="en-US" dirty="0" err="1" smtClean="0"/>
              <a:t>Biết</a:t>
            </a:r>
            <a:r>
              <a:rPr lang="en-US" dirty="0" smtClean="0"/>
              <a:t> </a:t>
            </a:r>
            <a:r>
              <a:rPr lang="en-US" smtClean="0"/>
              <a:t>cách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lớp</a:t>
            </a:r>
            <a:r>
              <a:rPr lang="en-US" dirty="0" smtClean="0"/>
              <a:t> Object</a:t>
            </a:r>
            <a:endParaRPr lang="vi-VN" dirty="0"/>
          </a:p>
          <a:p>
            <a:pPr lvl="0">
              <a:spcBef>
                <a:spcPts val="600"/>
              </a:spcBef>
              <a:spcAft>
                <a:spcPts val="600"/>
              </a:spcAft>
            </a:pPr>
            <a:endParaRPr lang="en-US" dirty="0" smtClean="0"/>
          </a:p>
          <a:p>
            <a:pPr lvl="0">
              <a:spcBef>
                <a:spcPts val="600"/>
              </a:spcBef>
              <a:spcAft>
                <a:spcPts val="600"/>
              </a:spcAft>
            </a:pP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FINAL</a:t>
            </a:r>
            <a:endParaRPr lang="en-US" altLang="en-US" sz="2700" dirty="0"/>
          </a:p>
        </p:txBody>
      </p:sp>
      <p:sp>
        <p:nvSpPr>
          <p:cNvPr id="8" name="Rectangle 7"/>
          <p:cNvSpPr/>
          <p:nvPr/>
        </p:nvSpPr>
        <p:spPr>
          <a:xfrm>
            <a:off x="342900" y="1316684"/>
            <a:ext cx="8488680" cy="3239861"/>
          </a:xfrm>
          <a:prstGeom prst="rect">
            <a:avLst/>
          </a:prstGeom>
        </p:spPr>
        <p:txBody>
          <a:bodyPr wrap="square">
            <a:spAutoFit/>
          </a:bodyPr>
          <a:lstStyle/>
          <a:p>
            <a:pPr algn="just">
              <a:lnSpc>
                <a:spcPct val="140000"/>
              </a:lnSpc>
              <a:spcBef>
                <a:spcPts val="8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Đặc</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hằng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thì</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bị</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ràng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khá</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40000"/>
              </a:lnSpc>
              <a:spcBef>
                <a:spcPts val="800"/>
              </a:spcBef>
              <a:spcAft>
                <a:spcPts val="8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latin typeface="Segoe UI" panose="020B0502040204020203" pitchFamily="34" charset="0"/>
                <a:ea typeface="Times New Roman" panose="02020603050405020304" pitchFamily="18" charset="0"/>
                <a:cs typeface="Times New Roman" panose="02020603050405020304" pitchFamily="18" charset="0"/>
              </a:rPr>
              <a:t>Có</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thêm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xóa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khỏi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mảng</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sưu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tập</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0694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BIẾN 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smtClean="0">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smtClean="0">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Dùng </a:t>
            </a:r>
            <a:r>
              <a:rPr lang="vi-VN" sz="1800" dirty="0">
                <a:latin typeface="Segoe UI" panose="020B0502040204020203" pitchFamily="34" charset="0"/>
                <a:ea typeface="Times New Roman" panose="02020603050405020304" pitchFamily="18" charset="0"/>
                <a:cs typeface="Times New Roman" panose="02020603050405020304" pitchFamily="18" charset="0"/>
              </a:rPr>
              <a:t>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507831"/>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value;</a:t>
            </a:r>
          </a:p>
        </p:txBody>
      </p:sp>
    </p:spTree>
    <p:extLst>
      <p:ext uri="{BB962C8B-B14F-4D97-AF65-F5344CB8AC3E}">
        <p14:creationId xmlns:p14="http://schemas.microsoft.com/office/powerpoint/2010/main" val="1759990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a:t>BIẾN FINAL</a:t>
            </a:r>
            <a:endParaRPr lang="en-US" altLang="en-US" sz="2700" dirty="0"/>
          </a:p>
        </p:txBody>
      </p:sp>
      <p:pic>
        <p:nvPicPr>
          <p:cNvPr id="6" name="Picture 5"/>
          <p:cNvPicPr>
            <a:picLocks noChangeAspect="1"/>
          </p:cNvPicPr>
          <p:nvPr/>
        </p:nvPicPr>
        <p:blipFill>
          <a:blip r:embed="rId2"/>
          <a:stretch>
            <a:fillRect/>
          </a:stretch>
        </p:blipFill>
        <p:spPr>
          <a:xfrm>
            <a:off x="577595" y="4387174"/>
            <a:ext cx="8202170" cy="590632"/>
          </a:xfrm>
          <a:prstGeom prst="rect">
            <a:avLst/>
          </a:prstGeom>
        </p:spPr>
      </p:pic>
      <p:grpSp>
        <p:nvGrpSpPr>
          <p:cNvPr id="10" name="Group 9"/>
          <p:cNvGrpSpPr/>
          <p:nvPr/>
        </p:nvGrpSpPr>
        <p:grpSpPr>
          <a:xfrm>
            <a:off x="480060" y="4061460"/>
            <a:ext cx="8374380" cy="868680"/>
            <a:chOff x="6362700" y="3093720"/>
            <a:chExt cx="1348740" cy="914400"/>
          </a:xfrm>
        </p:grpSpPr>
        <p:sp>
          <p:nvSpPr>
            <p:cNvPr id="11" name="Rectangle 10"/>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2" name="Rectangle 11"/>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3"/>
          <a:stretch>
            <a:fillRect/>
          </a:stretch>
        </p:blipFill>
        <p:spPr>
          <a:xfrm>
            <a:off x="1820781" y="1286408"/>
            <a:ext cx="4846719" cy="2649540"/>
          </a:xfrm>
          <a:prstGeom prst="rect">
            <a:avLst/>
          </a:prstGeom>
          <a:ln>
            <a:solidFill>
              <a:srgbClr val="FF0000"/>
            </a:solidFill>
          </a:ln>
        </p:spPr>
      </p:pic>
      <p:sp>
        <p:nvSpPr>
          <p:cNvPr id="14" name="Rectangle 13"/>
          <p:cNvSpPr/>
          <p:nvPr/>
        </p:nvSpPr>
        <p:spPr>
          <a:xfrm>
            <a:off x="2834640" y="2217420"/>
            <a:ext cx="1889760"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539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a:t>
            </a:r>
            <a:r>
              <a:rPr lang="en-US" altLang="en-US" sz="2700" dirty="0" smtClean="0"/>
              <a:t> </a:t>
            </a:r>
            <a:r>
              <a:rPr lang="vi-VN" altLang="en-US" sz="2700" dirty="0" smtClean="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smtClean="0">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smtClean="0">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Dùng </a:t>
            </a:r>
            <a:r>
              <a:rPr lang="vi-VN" sz="1800" dirty="0">
                <a:latin typeface="Segoe UI" panose="020B0502040204020203" pitchFamily="34" charset="0"/>
                <a:ea typeface="Times New Roman" panose="02020603050405020304" pitchFamily="18" charset="0"/>
                <a:cs typeface="Times New Roman" panose="02020603050405020304" pitchFamily="18" charset="0"/>
              </a:rPr>
              <a:t>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507831"/>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value;</a:t>
            </a:r>
          </a:p>
        </p:txBody>
      </p:sp>
    </p:spTree>
    <p:extLst>
      <p:ext uri="{BB962C8B-B14F-4D97-AF65-F5344CB8AC3E}">
        <p14:creationId xmlns:p14="http://schemas.microsoft.com/office/powerpoint/2010/main" val="972958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a:t>
            </a:r>
            <a:r>
              <a:rPr lang="en-US" altLang="en-US" sz="2700" dirty="0" smtClean="0"/>
              <a:t> </a:t>
            </a:r>
            <a:r>
              <a:rPr lang="vi-VN" altLang="en-US" sz="2700" dirty="0" smtClean="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smtClean="0">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smtClean="0">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Dùng </a:t>
            </a:r>
            <a:r>
              <a:rPr lang="vi-VN" sz="1800" dirty="0">
                <a:latin typeface="Segoe UI" panose="020B0502040204020203" pitchFamily="34" charset="0"/>
                <a:ea typeface="Times New Roman" panose="02020603050405020304" pitchFamily="18" charset="0"/>
                <a:cs typeface="Times New Roman" panose="02020603050405020304" pitchFamily="18" charset="0"/>
              </a:rPr>
              <a:t>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1338828"/>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p:txBody>
      </p:sp>
    </p:spTree>
    <p:extLst>
      <p:ext uri="{BB962C8B-B14F-4D97-AF65-F5344CB8AC3E}">
        <p14:creationId xmlns:p14="http://schemas.microsoft.com/office/powerpoint/2010/main" val="107246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a:t>
            </a:r>
            <a:r>
              <a:rPr lang="en-US" altLang="en-US" sz="2700" dirty="0" smtClean="0"/>
              <a:t> </a:t>
            </a:r>
            <a:r>
              <a:rPr lang="vi-VN" altLang="en-US" sz="2700" dirty="0" smtClean="0"/>
              <a:t>FINAL</a:t>
            </a:r>
            <a:endParaRPr lang="en-US" altLang="en-US" sz="2700" dirty="0"/>
          </a:p>
        </p:txBody>
      </p:sp>
      <p:pic>
        <p:nvPicPr>
          <p:cNvPr id="4" name="Picture 3"/>
          <p:cNvPicPr>
            <a:picLocks noChangeAspect="1"/>
          </p:cNvPicPr>
          <p:nvPr/>
        </p:nvPicPr>
        <p:blipFill>
          <a:blip r:embed="rId2"/>
          <a:stretch>
            <a:fillRect/>
          </a:stretch>
        </p:blipFill>
        <p:spPr>
          <a:xfrm>
            <a:off x="2136949" y="1238426"/>
            <a:ext cx="4911551" cy="3470734"/>
          </a:xfrm>
          <a:prstGeom prst="rect">
            <a:avLst/>
          </a:prstGeom>
          <a:ln>
            <a:solidFill>
              <a:srgbClr val="FF0000"/>
            </a:solidFill>
          </a:ln>
        </p:spPr>
      </p:pic>
      <p:sp>
        <p:nvSpPr>
          <p:cNvPr id="6" name="Rectangle 5"/>
          <p:cNvSpPr/>
          <p:nvPr/>
        </p:nvSpPr>
        <p:spPr>
          <a:xfrm>
            <a:off x="1981200" y="2849880"/>
            <a:ext cx="1889760"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16650"/>
          <a:stretch/>
        </p:blipFill>
        <p:spPr>
          <a:xfrm>
            <a:off x="1" y="4846319"/>
            <a:ext cx="9075420" cy="219443"/>
          </a:xfrm>
          <a:prstGeom prst="rect">
            <a:avLst/>
          </a:prstGeom>
        </p:spPr>
      </p:pic>
    </p:spTree>
    <p:extLst>
      <p:ext uri="{BB962C8B-B14F-4D97-AF65-F5344CB8AC3E}">
        <p14:creationId xmlns:p14="http://schemas.microsoft.com/office/powerpoint/2010/main" val="1235982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LỚP </a:t>
            </a:r>
            <a:r>
              <a:rPr lang="vi-VN" altLang="en-US" sz="2700" dirty="0" smtClean="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smtClean="0">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smtClean="0">
                <a:latin typeface="Segoe UI" panose="020B0502040204020203" pitchFamily="34" charset="0"/>
                <a:ea typeface="Times New Roman" panose="02020603050405020304" pitchFamily="18" charset="0"/>
                <a:cs typeface="Times New Roman" panose="02020603050405020304" pitchFamily="18" charset="0"/>
              </a:rPr>
              <a:t>: </a:t>
            </a:r>
            <a:r>
              <a:rPr lang="vi-VN" sz="1800" dirty="0">
                <a:latin typeface="Segoe UI" panose="020B0502040204020203" pitchFamily="34" charset="0"/>
                <a:ea typeface="Times New Roman" panose="02020603050405020304" pitchFamily="18" charset="0"/>
                <a:cs typeface="Times New Roman" panose="02020603050405020304" pitchFamily="18" charset="0"/>
              </a:rPr>
              <a:t>Lớp final dùng khi không muốn lớp khác kế thừa</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1702710"/>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class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 of the class</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3654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LỚP </a:t>
            </a:r>
            <a:r>
              <a:rPr lang="vi-VN" altLang="en-US" sz="2700" dirty="0" smtClean="0"/>
              <a:t>FINAL</a:t>
            </a:r>
            <a:endParaRPr lang="en-US" altLang="en-US" sz="2700" dirty="0"/>
          </a:p>
        </p:txBody>
      </p:sp>
      <p:pic>
        <p:nvPicPr>
          <p:cNvPr id="4" name="Picture 3"/>
          <p:cNvPicPr>
            <a:picLocks noChangeAspect="1"/>
          </p:cNvPicPr>
          <p:nvPr/>
        </p:nvPicPr>
        <p:blipFill>
          <a:blip r:embed="rId2"/>
          <a:stretch>
            <a:fillRect/>
          </a:stretch>
        </p:blipFill>
        <p:spPr>
          <a:xfrm>
            <a:off x="2028337" y="1275062"/>
            <a:ext cx="4799183" cy="34784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56657" y="4810084"/>
            <a:ext cx="8135485" cy="295316"/>
          </a:xfrm>
          <a:prstGeom prst="rect">
            <a:avLst/>
          </a:prstGeom>
        </p:spPr>
      </p:pic>
    </p:spTree>
    <p:extLst>
      <p:ext uri="{BB962C8B-B14F-4D97-AF65-F5344CB8AC3E}">
        <p14:creationId xmlns:p14="http://schemas.microsoft.com/office/powerpoint/2010/main" val="2161157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LỚP </a:t>
            </a:r>
            <a:r>
              <a:rPr lang="vi-VN" altLang="en-US" sz="2700" dirty="0" smtClean="0"/>
              <a:t>FINAL</a:t>
            </a:r>
            <a:endParaRPr lang="en-US" altLang="en-US" sz="2700" dirty="0"/>
          </a:p>
        </p:txBody>
      </p:sp>
      <p:pic>
        <p:nvPicPr>
          <p:cNvPr id="4" name="Picture 3"/>
          <p:cNvPicPr>
            <a:picLocks noChangeAspect="1"/>
          </p:cNvPicPr>
          <p:nvPr/>
        </p:nvPicPr>
        <p:blipFill>
          <a:blip r:embed="rId2"/>
          <a:stretch>
            <a:fillRect/>
          </a:stretch>
        </p:blipFill>
        <p:spPr>
          <a:xfrm>
            <a:off x="2028337" y="1275062"/>
            <a:ext cx="4799183" cy="34784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56657" y="4810084"/>
            <a:ext cx="8135485" cy="295316"/>
          </a:xfrm>
          <a:prstGeom prst="rect">
            <a:avLst/>
          </a:prstGeom>
        </p:spPr>
      </p:pic>
    </p:spTree>
    <p:extLst>
      <p:ext uri="{BB962C8B-B14F-4D97-AF65-F5344CB8AC3E}">
        <p14:creationId xmlns:p14="http://schemas.microsoft.com/office/powerpoint/2010/main" val="2093663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SO </a:t>
            </a:r>
            <a:r>
              <a:rPr lang="en-US" altLang="en-US" sz="2700" dirty="0" err="1" smtClean="0"/>
              <a:t>SÁNH</a:t>
            </a:r>
            <a:r>
              <a:rPr lang="en-US" altLang="en-US" sz="2700" dirty="0" smtClean="0"/>
              <a:t> </a:t>
            </a:r>
            <a:r>
              <a:rPr lang="en-US" altLang="en-US" sz="2700" dirty="0" err="1" smtClean="0"/>
              <a:t>TỪ</a:t>
            </a:r>
            <a:r>
              <a:rPr lang="en-US" altLang="en-US" sz="2700" dirty="0" smtClean="0"/>
              <a:t> </a:t>
            </a:r>
            <a:r>
              <a:rPr lang="en-US" altLang="en-US" sz="2700" dirty="0" err="1" smtClean="0"/>
              <a:t>KHÓA</a:t>
            </a:r>
            <a:r>
              <a:rPr lang="en-US" altLang="en-US" sz="2700" dirty="0" smtClean="0"/>
              <a:t> STATIC </a:t>
            </a:r>
            <a:r>
              <a:rPr lang="en-US" altLang="en-US" sz="2700" dirty="0" err="1" smtClean="0"/>
              <a:t>VÀ</a:t>
            </a:r>
            <a:r>
              <a:rPr lang="en-US" altLang="en-US" sz="2700" dirty="0" smtClean="0"/>
              <a:t> FINAL</a:t>
            </a:r>
            <a:endParaRPr lang="en-US" altLang="en-US" sz="2700" dirty="0"/>
          </a:p>
        </p:txBody>
      </p:sp>
      <p:graphicFrame>
        <p:nvGraphicFramePr>
          <p:cNvPr id="3" name="Table 2"/>
          <p:cNvGraphicFramePr>
            <a:graphicFrameLocks noGrp="1"/>
          </p:cNvGraphicFramePr>
          <p:nvPr>
            <p:extLst>
              <p:ext uri="{D42A27DB-BD31-4B8C-83A1-F6EECF244321}">
                <p14:modId xmlns:p14="http://schemas.microsoft.com/office/powerpoint/2010/main" val="1056023962"/>
              </p:ext>
            </p:extLst>
          </p:nvPr>
        </p:nvGraphicFramePr>
        <p:xfrm>
          <a:off x="77787" y="1403412"/>
          <a:ext cx="8936673" cy="3173206"/>
        </p:xfrm>
        <a:graphic>
          <a:graphicData uri="http://schemas.openxmlformats.org/drawingml/2006/table">
            <a:tbl>
              <a:tblPr firstRow="1" firstCol="1" bandRow="1">
                <a:tableStyleId>{0660B408-B3CF-4A94-85FC-2B1E0A45F4A2}</a:tableStyleId>
              </a:tblPr>
              <a:tblGrid>
                <a:gridCol w="1112772"/>
                <a:gridCol w="4331827"/>
                <a:gridCol w="3492074"/>
              </a:tblGrid>
              <a:tr h="267862">
                <a:tc>
                  <a:txBody>
                    <a:bodyPr/>
                    <a:lstStyle/>
                    <a:p>
                      <a:pPr algn="ctr">
                        <a:lnSpc>
                          <a:spcPct val="107000"/>
                        </a:lnSpc>
                        <a:spcAft>
                          <a:spcPts val="0"/>
                        </a:spcAft>
                      </a:pPr>
                      <a:r>
                        <a:rPr lang="en-US" sz="1600" dirty="0" err="1">
                          <a:effectLst/>
                        </a:rPr>
                        <a:t>STT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rPr>
                        <a:t>static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rPr>
                        <a:t>final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6304">
                <a:tc>
                  <a:txBody>
                    <a:bodyPr/>
                    <a:lstStyle/>
                    <a:p>
                      <a:pPr algn="l">
                        <a:lnSpc>
                          <a:spcPct val="107000"/>
                        </a:lnSpc>
                        <a:spcAft>
                          <a:spcPts val="0"/>
                        </a:spcAft>
                      </a:pPr>
                      <a:r>
                        <a:rPr lang="en-US" sz="1600" b="0" dirty="0" err="1">
                          <a:solidFill>
                            <a:schemeClr val="tx2">
                              <a:lumMod val="25000"/>
                            </a:schemeClr>
                          </a:solidFill>
                          <a:effectLst/>
                        </a:rPr>
                        <a:t>Áp</a:t>
                      </a:r>
                      <a:r>
                        <a:rPr lang="en-US" sz="1600" b="0" dirty="0">
                          <a:solidFill>
                            <a:schemeClr val="tx2">
                              <a:lumMod val="25000"/>
                            </a:schemeClr>
                          </a:solidFill>
                          <a:effectLst/>
                        </a:rPr>
                        <a:t> </a:t>
                      </a:r>
                      <a:r>
                        <a:rPr lang="en-US" sz="1600" b="0" dirty="0" err="1">
                          <a:solidFill>
                            <a:schemeClr val="tx2">
                              <a:lumMod val="25000"/>
                            </a:schemeClr>
                          </a:solidFill>
                          <a:effectLst/>
                        </a:rPr>
                        <a:t>dụng</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Lớp, biến, phương thức và khối lệnh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Lớp, biến và phương thức.</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96040">
                <a:tc>
                  <a:txBody>
                    <a:bodyPr/>
                    <a:lstStyle/>
                    <a:p>
                      <a:pPr algn="l">
                        <a:lnSpc>
                          <a:spcPct val="107000"/>
                        </a:lnSpc>
                        <a:spcAft>
                          <a:spcPts val="0"/>
                        </a:spcAft>
                      </a:pPr>
                      <a:r>
                        <a:rPr lang="en-US" sz="1600" b="0" dirty="0" err="1">
                          <a:solidFill>
                            <a:schemeClr val="tx2">
                              <a:lumMod val="25000"/>
                            </a:schemeClr>
                          </a:solidFill>
                          <a:effectLst/>
                        </a:rPr>
                        <a:t>Biến</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bắt</a:t>
                      </a:r>
                      <a:r>
                        <a:rPr lang="en-US" sz="1600" b="0" dirty="0">
                          <a:solidFill>
                            <a:schemeClr val="tx2">
                              <a:lumMod val="25000"/>
                            </a:schemeClr>
                          </a:solidFill>
                          <a:effectLst/>
                        </a:rPr>
                        <a:t> </a:t>
                      </a:r>
                      <a:r>
                        <a:rPr lang="en-US" sz="1600" b="0" dirty="0" err="1">
                          <a:solidFill>
                            <a:schemeClr val="tx2">
                              <a:lumMod val="25000"/>
                            </a:schemeClr>
                          </a:solidFill>
                          <a:effectLst/>
                        </a:rPr>
                        <a:t>buộc</a:t>
                      </a:r>
                      <a:r>
                        <a:rPr lang="en-US" sz="1600" b="0" dirty="0">
                          <a:solidFill>
                            <a:schemeClr val="tx2">
                              <a:lumMod val="25000"/>
                            </a:schemeClr>
                          </a:solidFill>
                          <a:effectLst/>
                        </a:rPr>
                        <a:t> </a:t>
                      </a:r>
                      <a:r>
                        <a:rPr lang="en-US" sz="1600" b="0" dirty="0" err="1">
                          <a:solidFill>
                            <a:schemeClr val="tx2">
                              <a:lumMod val="25000"/>
                            </a:schemeClr>
                          </a:solidFill>
                          <a:effectLst/>
                        </a:rPr>
                        <a:t>phải</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khi</a:t>
                      </a:r>
                      <a:r>
                        <a:rPr lang="en-US" sz="1600" b="0" dirty="0">
                          <a:solidFill>
                            <a:schemeClr val="tx2">
                              <a:lumMod val="25000"/>
                            </a:schemeClr>
                          </a:solidFill>
                          <a:effectLst/>
                        </a:rPr>
                        <a:t> </a:t>
                      </a:r>
                      <a:r>
                        <a:rPr lang="en-US" sz="1600" b="0" dirty="0" err="1">
                          <a:solidFill>
                            <a:schemeClr val="tx2">
                              <a:lumMod val="25000"/>
                            </a:schemeClr>
                          </a:solidFill>
                          <a:effectLst/>
                        </a:rPr>
                        <a:t>khai</a:t>
                      </a:r>
                      <a:r>
                        <a:rPr lang="en-US" sz="1600" b="0" dirty="0">
                          <a:solidFill>
                            <a:schemeClr val="tx2">
                              <a:lumMod val="25000"/>
                            </a:schemeClr>
                          </a:solidFill>
                          <a:effectLst/>
                        </a:rPr>
                        <a:t> </a:t>
                      </a:r>
                      <a:r>
                        <a:rPr lang="en-US" sz="1600" b="0" dirty="0" err="1">
                          <a:solidFill>
                            <a:schemeClr val="tx2">
                              <a:lumMod val="25000"/>
                            </a:schemeClr>
                          </a:solidFill>
                          <a:effectLst/>
                        </a:rPr>
                        <a:t>báo</a:t>
                      </a:r>
                      <a:endParaRPr lang="en-US" sz="1600" b="0" dirty="0">
                        <a:solidFill>
                          <a:schemeClr val="tx2">
                            <a:lumMod val="25000"/>
                          </a:schemeClr>
                        </a:solidFill>
                        <a:effectLst/>
                      </a:endParaRPr>
                    </a:p>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Có</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lại</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Bắt</a:t>
                      </a:r>
                      <a:r>
                        <a:rPr lang="en-US" sz="1600" b="0" dirty="0">
                          <a:solidFill>
                            <a:schemeClr val="tx2">
                              <a:lumMod val="25000"/>
                            </a:schemeClr>
                          </a:solidFill>
                          <a:effectLst/>
                        </a:rPr>
                        <a:t> </a:t>
                      </a:r>
                      <a:r>
                        <a:rPr lang="en-US" sz="1600" b="0" dirty="0" err="1">
                          <a:solidFill>
                            <a:schemeClr val="tx2">
                              <a:lumMod val="25000"/>
                            </a:schemeClr>
                          </a:solidFill>
                          <a:effectLst/>
                        </a:rPr>
                        <a:t>buộc</a:t>
                      </a:r>
                      <a:r>
                        <a:rPr lang="en-US" sz="1600" b="0" dirty="0">
                          <a:solidFill>
                            <a:schemeClr val="tx2">
                              <a:lumMod val="25000"/>
                            </a:schemeClr>
                          </a:solidFill>
                          <a:effectLst/>
                        </a:rPr>
                        <a:t> </a:t>
                      </a:r>
                      <a:r>
                        <a:rPr lang="en-US" sz="1600" b="0" dirty="0" err="1">
                          <a:solidFill>
                            <a:schemeClr val="tx2">
                              <a:lumMod val="25000"/>
                            </a:schemeClr>
                          </a:solidFill>
                          <a:effectLst/>
                        </a:rPr>
                        <a:t>phải</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khi</a:t>
                      </a:r>
                      <a:r>
                        <a:rPr lang="en-US" sz="1600" b="0" dirty="0">
                          <a:solidFill>
                            <a:schemeClr val="tx2">
                              <a:lumMod val="25000"/>
                            </a:schemeClr>
                          </a:solidFill>
                          <a:effectLst/>
                        </a:rPr>
                        <a:t> </a:t>
                      </a:r>
                      <a:r>
                        <a:rPr lang="en-US" sz="1600" b="0" dirty="0" err="1">
                          <a:solidFill>
                            <a:schemeClr val="tx2">
                              <a:lumMod val="25000"/>
                            </a:schemeClr>
                          </a:solidFill>
                          <a:effectLst/>
                        </a:rPr>
                        <a:t>khai</a:t>
                      </a:r>
                      <a:r>
                        <a:rPr lang="en-US" sz="1600" b="0" dirty="0">
                          <a:solidFill>
                            <a:schemeClr val="tx2">
                              <a:lumMod val="25000"/>
                            </a:schemeClr>
                          </a:solidFill>
                          <a:effectLst/>
                        </a:rPr>
                        <a:t> </a:t>
                      </a:r>
                      <a:r>
                        <a:rPr lang="en-US" sz="1600" b="0" dirty="0" err="1">
                          <a:solidFill>
                            <a:schemeClr val="tx2">
                              <a:lumMod val="25000"/>
                            </a:schemeClr>
                          </a:solidFill>
                          <a:effectLst/>
                        </a:rPr>
                        <a:t>báo</a:t>
                      </a:r>
                      <a:r>
                        <a:rPr lang="en-US" sz="1600" b="0" dirty="0">
                          <a:solidFill>
                            <a:schemeClr val="tx2">
                              <a:lumMod val="25000"/>
                            </a:schemeClr>
                          </a:solidFill>
                          <a:effectLst/>
                        </a:rPr>
                        <a:t> </a:t>
                      </a:r>
                    </a:p>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lại</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96040">
                <a:tc>
                  <a:txBody>
                    <a:bodyPr/>
                    <a:lstStyle/>
                    <a:p>
                      <a:pPr algn="l">
                        <a:lnSpc>
                          <a:spcPct val="107000"/>
                        </a:lnSpc>
                        <a:spcAft>
                          <a:spcPts val="0"/>
                        </a:spcAft>
                      </a:pPr>
                      <a:r>
                        <a:rPr lang="en-US" sz="1600" b="0">
                          <a:solidFill>
                            <a:schemeClr val="tx2">
                              <a:lumMod val="25000"/>
                            </a:schemeClr>
                          </a:solidFill>
                          <a:effectLst/>
                        </a:rPr>
                        <a:t>Phương thức</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Chỉ</a:t>
                      </a:r>
                      <a:r>
                        <a:rPr lang="en-US" sz="1600" b="0" dirty="0">
                          <a:solidFill>
                            <a:schemeClr val="tx2">
                              <a:lumMod val="25000"/>
                            </a:schemeClr>
                          </a:solidFill>
                          <a:effectLst/>
                        </a:rPr>
                        <a:t> </a:t>
                      </a:r>
                      <a:r>
                        <a:rPr lang="en-US" sz="1600" b="0" dirty="0" err="1">
                          <a:solidFill>
                            <a:schemeClr val="tx2">
                              <a:lumMod val="25000"/>
                            </a:schemeClr>
                          </a:solidFill>
                          <a:effectLst/>
                        </a:rPr>
                        <a:t>có</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truy</a:t>
                      </a:r>
                      <a:r>
                        <a:rPr lang="en-US" sz="1600" b="0" dirty="0">
                          <a:solidFill>
                            <a:schemeClr val="tx2">
                              <a:lumMod val="25000"/>
                            </a:schemeClr>
                          </a:solidFill>
                          <a:effectLst/>
                        </a:rPr>
                        <a:t> </a:t>
                      </a:r>
                      <a:r>
                        <a:rPr lang="en-US" sz="1600" b="0" dirty="0" err="1">
                          <a:solidFill>
                            <a:schemeClr val="tx2">
                              <a:lumMod val="25000"/>
                            </a:schemeClr>
                          </a:solidFill>
                          <a:effectLst/>
                        </a:rPr>
                        <a:t>cập</a:t>
                      </a:r>
                      <a:r>
                        <a:rPr lang="en-US" sz="1600" b="0" dirty="0">
                          <a:solidFill>
                            <a:schemeClr val="tx2">
                              <a:lumMod val="25000"/>
                            </a:schemeClr>
                          </a:solidFill>
                          <a:effectLst/>
                        </a:rPr>
                        <a:t> </a:t>
                      </a:r>
                      <a:r>
                        <a:rPr lang="en-US" sz="1600" b="0" dirty="0" err="1">
                          <a:solidFill>
                            <a:schemeClr val="tx2">
                              <a:lumMod val="25000"/>
                            </a:schemeClr>
                          </a:solidFill>
                          <a:effectLst/>
                        </a:rPr>
                        <a:t>các</a:t>
                      </a:r>
                      <a:r>
                        <a:rPr lang="en-US" sz="1600" b="0" dirty="0">
                          <a:solidFill>
                            <a:schemeClr val="tx2">
                              <a:lumMod val="25000"/>
                            </a:schemeClr>
                          </a:solidFill>
                          <a:effectLst/>
                        </a:rPr>
                        <a:t> </a:t>
                      </a:r>
                      <a:r>
                        <a:rPr lang="en-US" sz="1600" b="0" dirty="0" err="1">
                          <a:solidFill>
                            <a:schemeClr val="tx2">
                              <a:lumMod val="25000"/>
                            </a:schemeClr>
                          </a:solidFill>
                          <a:effectLst/>
                        </a:rPr>
                        <a:t>thành</a:t>
                      </a:r>
                      <a:r>
                        <a:rPr lang="en-US" sz="1600" b="0" dirty="0">
                          <a:solidFill>
                            <a:schemeClr val="tx2">
                              <a:lumMod val="25000"/>
                            </a:schemeClr>
                          </a:solidFill>
                          <a:effectLst/>
                        </a:rPr>
                        <a:t> </a:t>
                      </a:r>
                      <a:r>
                        <a:rPr lang="en-US" sz="1600" b="0" dirty="0" err="1">
                          <a:solidFill>
                            <a:schemeClr val="tx2">
                              <a:lumMod val="25000"/>
                            </a:schemeClr>
                          </a:solidFill>
                          <a:effectLst/>
                        </a:rPr>
                        <a:t>viên</a:t>
                      </a:r>
                      <a:r>
                        <a:rPr lang="en-US" sz="1600" b="0" dirty="0">
                          <a:solidFill>
                            <a:schemeClr val="tx2">
                              <a:lumMod val="25000"/>
                            </a:schemeClr>
                          </a:solidFill>
                          <a:effectLst/>
                        </a:rPr>
                        <a:t> </a:t>
                      </a:r>
                      <a:r>
                        <a:rPr lang="en-US" sz="1600" b="0" dirty="0" err="1">
                          <a:solidFill>
                            <a:schemeClr val="tx2">
                              <a:lumMod val="25000"/>
                            </a:schemeClr>
                          </a:solidFill>
                          <a:effectLst/>
                        </a:rPr>
                        <a:t>tĩnh</a:t>
                      </a:r>
                      <a:r>
                        <a:rPr lang="en-US" sz="1600" b="0" dirty="0">
                          <a:solidFill>
                            <a:schemeClr val="tx2">
                              <a:lumMod val="25000"/>
                            </a:schemeClr>
                          </a:solidFill>
                          <a:effectLst/>
                        </a:rPr>
                        <a:t> </a:t>
                      </a:r>
                      <a:r>
                        <a:rPr lang="en-US" sz="1600" b="0" dirty="0" err="1">
                          <a:solidFill>
                            <a:schemeClr val="tx2">
                              <a:lumMod val="25000"/>
                            </a:schemeClr>
                          </a:solidFill>
                          <a:effectLst/>
                        </a:rPr>
                        <a:t>của</a:t>
                      </a:r>
                      <a:r>
                        <a:rPr lang="en-US" sz="1600" b="0" dirty="0">
                          <a:solidFill>
                            <a:schemeClr val="tx2">
                              <a:lumMod val="25000"/>
                            </a:schemeClr>
                          </a:solidFill>
                          <a:effectLst/>
                        </a:rPr>
                        <a:t> </a:t>
                      </a:r>
                      <a:r>
                        <a:rPr lang="en-US" sz="1600" b="0" dirty="0" err="1">
                          <a:solidFill>
                            <a:schemeClr val="tx2">
                              <a:lumMod val="25000"/>
                            </a:schemeClr>
                          </a:solidFill>
                          <a:effectLst/>
                        </a:rPr>
                        <a:t>lớp</a:t>
                      </a:r>
                      <a:r>
                        <a:rPr lang="en-US" sz="1600" b="0" dirty="0">
                          <a:solidFill>
                            <a:schemeClr val="tx2">
                              <a:lumMod val="25000"/>
                            </a:schemeClr>
                          </a:solidFill>
                          <a:effectLst/>
                        </a:rPr>
                        <a:t> </a:t>
                      </a:r>
                    </a:p>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Chỉ</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gọi</a:t>
                      </a:r>
                      <a:r>
                        <a:rPr lang="en-US" sz="1600" b="0" dirty="0">
                          <a:solidFill>
                            <a:schemeClr val="tx2">
                              <a:lumMod val="25000"/>
                            </a:schemeClr>
                          </a:solidFill>
                          <a:effectLst/>
                        </a:rPr>
                        <a:t> </a:t>
                      </a:r>
                      <a:r>
                        <a:rPr lang="en-US" sz="1600" b="0" dirty="0" err="1">
                          <a:solidFill>
                            <a:schemeClr val="tx2">
                              <a:lumMod val="25000"/>
                            </a:schemeClr>
                          </a:solidFill>
                          <a:effectLst/>
                        </a:rPr>
                        <a:t>bởi</a:t>
                      </a:r>
                      <a:r>
                        <a:rPr lang="en-US" sz="1600" b="0" dirty="0">
                          <a:solidFill>
                            <a:schemeClr val="tx2">
                              <a:lumMod val="25000"/>
                            </a:schemeClr>
                          </a:solidFill>
                          <a:effectLst/>
                        </a:rPr>
                        <a:t> </a:t>
                      </a:r>
                      <a:r>
                        <a:rPr lang="en-US" sz="1600" b="0" dirty="0" err="1">
                          <a:solidFill>
                            <a:schemeClr val="tx2">
                              <a:lumMod val="25000"/>
                            </a:schemeClr>
                          </a:solidFill>
                          <a:effectLst/>
                        </a:rPr>
                        <a:t>các</a:t>
                      </a:r>
                      <a:r>
                        <a:rPr lang="en-US" sz="1600" b="0" dirty="0">
                          <a:solidFill>
                            <a:schemeClr val="tx2">
                              <a:lumMod val="25000"/>
                            </a:schemeClr>
                          </a:solidFill>
                          <a:effectLst/>
                        </a:rPr>
                        <a:t> </a:t>
                      </a:r>
                      <a:r>
                        <a:rPr lang="en-US" sz="1600" b="0" dirty="0" err="1">
                          <a:solidFill>
                            <a:schemeClr val="tx2">
                              <a:lumMod val="25000"/>
                            </a:schemeClr>
                          </a:solidFill>
                          <a:effectLst/>
                        </a:rPr>
                        <a:t>phương</a:t>
                      </a:r>
                      <a:r>
                        <a:rPr lang="en-US" sz="1600" b="0" dirty="0">
                          <a:solidFill>
                            <a:schemeClr val="tx2">
                              <a:lumMod val="25000"/>
                            </a:schemeClr>
                          </a:solidFill>
                          <a:effectLst/>
                        </a:rPr>
                        <a:t> </a:t>
                      </a:r>
                      <a:r>
                        <a:rPr lang="en-US" sz="1600" b="0" dirty="0" err="1">
                          <a:solidFill>
                            <a:schemeClr val="tx2">
                              <a:lumMod val="25000"/>
                            </a:schemeClr>
                          </a:solidFill>
                          <a:effectLst/>
                        </a:rPr>
                        <a:t>thức</a:t>
                      </a:r>
                      <a:r>
                        <a:rPr lang="en-US" sz="1600" b="0" dirty="0">
                          <a:solidFill>
                            <a:schemeClr val="tx2">
                              <a:lumMod val="25000"/>
                            </a:schemeClr>
                          </a:solidFill>
                          <a:effectLst/>
                        </a:rPr>
                        <a:t> </a:t>
                      </a:r>
                      <a:r>
                        <a:rPr lang="en-US" sz="1600" b="0" dirty="0" err="1">
                          <a:solidFill>
                            <a:schemeClr val="tx2">
                              <a:lumMod val="25000"/>
                            </a:schemeClr>
                          </a:solidFill>
                          <a:effectLst/>
                        </a:rPr>
                        <a:t>tĩnh</a:t>
                      </a:r>
                      <a:r>
                        <a:rPr lang="en-US" sz="1600" b="0" dirty="0">
                          <a:solidFill>
                            <a:schemeClr val="tx2">
                              <a:lumMod val="25000"/>
                            </a:schemeClr>
                          </a:solidFill>
                          <a:effectLst/>
                        </a:rPr>
                        <a:t> </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kế</a:t>
                      </a:r>
                      <a:r>
                        <a:rPr lang="en-US" sz="1600" b="0" dirty="0">
                          <a:solidFill>
                            <a:schemeClr val="tx2">
                              <a:lumMod val="25000"/>
                            </a:schemeClr>
                          </a:solidFill>
                          <a:effectLst/>
                        </a:rPr>
                        <a:t> </a:t>
                      </a:r>
                      <a:r>
                        <a:rPr lang="en-US" sz="1600" b="0" dirty="0" err="1">
                          <a:solidFill>
                            <a:schemeClr val="tx2">
                              <a:lumMod val="25000"/>
                            </a:schemeClr>
                          </a:solidFill>
                          <a:effectLst/>
                        </a:rPr>
                        <a:t>thừa</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6171">
                <a:tc>
                  <a:txBody>
                    <a:bodyPr/>
                    <a:lstStyle/>
                    <a:p>
                      <a:pPr algn="l">
                        <a:lnSpc>
                          <a:spcPct val="107000"/>
                        </a:lnSpc>
                        <a:spcAft>
                          <a:spcPts val="0"/>
                        </a:spcAft>
                      </a:pPr>
                      <a:r>
                        <a:rPr lang="en-US" sz="1600" b="0">
                          <a:solidFill>
                            <a:schemeClr val="tx2">
                              <a:lumMod val="25000"/>
                            </a:schemeClr>
                          </a:solidFill>
                          <a:effectLst/>
                        </a:rPr>
                        <a:t>Lớp</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Đối tượng của lớp tĩnh không thể được tạo và chỉ chứa các thành viên tĩnh.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kế</a:t>
                      </a:r>
                      <a:r>
                        <a:rPr lang="en-US" sz="1600" b="0" dirty="0">
                          <a:solidFill>
                            <a:schemeClr val="tx2">
                              <a:lumMod val="25000"/>
                            </a:schemeClr>
                          </a:solidFill>
                          <a:effectLst/>
                        </a:rPr>
                        <a:t> </a:t>
                      </a:r>
                      <a:r>
                        <a:rPr lang="en-US" sz="1600" b="0" dirty="0" err="1">
                          <a:solidFill>
                            <a:schemeClr val="tx2">
                              <a:lumMod val="25000"/>
                            </a:schemeClr>
                          </a:solidFill>
                          <a:effectLst/>
                        </a:rPr>
                        <a:t>thừa</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6171">
                <a:tc>
                  <a:txBody>
                    <a:bodyPr/>
                    <a:lstStyle/>
                    <a:p>
                      <a:pPr algn="l">
                        <a:lnSpc>
                          <a:spcPct val="107000"/>
                        </a:lnSpc>
                        <a:spcAft>
                          <a:spcPts val="0"/>
                        </a:spcAft>
                      </a:pPr>
                      <a:r>
                        <a:rPr lang="en-US" sz="1600" b="0">
                          <a:solidFill>
                            <a:schemeClr val="tx2">
                              <a:lumMod val="25000"/>
                            </a:schemeClr>
                          </a:solidFill>
                          <a:effectLst/>
                        </a:rPr>
                        <a:t>Khối lệnh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Sử dụng để khởi tạo các biến tĩnh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hỗ</a:t>
                      </a:r>
                      <a:r>
                        <a:rPr lang="en-US" sz="1600" b="0" dirty="0">
                          <a:solidFill>
                            <a:schemeClr val="tx2">
                              <a:lumMod val="25000"/>
                            </a:schemeClr>
                          </a:solidFill>
                          <a:effectLst/>
                        </a:rPr>
                        <a:t> </a:t>
                      </a:r>
                      <a:r>
                        <a:rPr lang="en-US" sz="1600" b="0" dirty="0" err="1">
                          <a:solidFill>
                            <a:schemeClr val="tx2">
                              <a:lumMod val="25000"/>
                            </a:schemeClr>
                          </a:solidFill>
                          <a:effectLst/>
                        </a:rPr>
                        <a:t>trợ</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104116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Từ khóa static</a:t>
            </a:r>
          </a:p>
        </p:txBody>
      </p:sp>
    </p:spTree>
    <p:extLst>
      <p:ext uri="{BB962C8B-B14F-4D97-AF65-F5344CB8AC3E}">
        <p14:creationId xmlns:p14="http://schemas.microsoft.com/office/powerpoint/2010/main" val="1853572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Giao</a:t>
            </a:r>
            <a:r>
              <a:rPr lang="en-US" dirty="0"/>
              <a:t> </a:t>
            </a:r>
            <a:r>
              <a:rPr lang="en-US" dirty="0" err="1"/>
              <a:t>diện</a:t>
            </a:r>
            <a:endParaRPr lang="en-US" dirty="0"/>
          </a:p>
        </p:txBody>
      </p:sp>
    </p:spTree>
    <p:extLst>
      <p:ext uri="{BB962C8B-B14F-4D97-AF65-F5344CB8AC3E}">
        <p14:creationId xmlns:p14="http://schemas.microsoft.com/office/powerpoint/2010/main" val="973470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KHÁI </a:t>
            </a:r>
            <a:r>
              <a:rPr lang="en-US" dirty="0" err="1" smtClean="0"/>
              <a:t>NIỆM</a:t>
            </a:r>
            <a:endParaRPr lang="en-US" dirty="0"/>
          </a:p>
        </p:txBody>
      </p:sp>
      <p:sp>
        <p:nvSpPr>
          <p:cNvPr id="6" name="Rectangle 5"/>
          <p:cNvSpPr/>
          <p:nvPr/>
        </p:nvSpPr>
        <p:spPr>
          <a:xfrm>
            <a:off x="129540" y="1309725"/>
            <a:ext cx="6751320" cy="3650102"/>
          </a:xfrm>
          <a:prstGeom prst="rect">
            <a:avLst/>
          </a:prstGeom>
        </p:spPr>
        <p:txBody>
          <a:bodyPr wrap="square">
            <a:spAutoFit/>
          </a:bodyPr>
          <a:lstStyle/>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hằng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thân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96113" y="2141220"/>
            <a:ext cx="2044096" cy="2025967"/>
          </a:xfrm>
          <a:prstGeom prst="rect">
            <a:avLst/>
          </a:prstGeom>
        </p:spPr>
      </p:pic>
    </p:spTree>
    <p:extLst>
      <p:ext uri="{BB962C8B-B14F-4D97-AF65-F5344CB8AC3E}">
        <p14:creationId xmlns:p14="http://schemas.microsoft.com/office/powerpoint/2010/main" val="3854418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CÁC </a:t>
            </a:r>
            <a:r>
              <a:rPr lang="en-US" dirty="0" err="1" smtClean="0"/>
              <a:t>ĐẶC</a:t>
            </a:r>
            <a:r>
              <a:rPr lang="en-US" dirty="0" smtClean="0"/>
              <a:t> </a:t>
            </a:r>
            <a:r>
              <a:rPr lang="en-US" dirty="0" err="1" smtClean="0"/>
              <a:t>ĐIỂM</a:t>
            </a:r>
            <a:r>
              <a:rPr lang="en-US" dirty="0" smtClean="0"/>
              <a:t> </a:t>
            </a:r>
            <a:endParaRPr lang="en-US" dirty="0"/>
          </a:p>
        </p:txBody>
      </p:sp>
      <p:sp>
        <p:nvSpPr>
          <p:cNvPr id="6" name="Rectangle 5"/>
          <p:cNvSpPr/>
          <p:nvPr/>
        </p:nvSpPr>
        <p:spPr>
          <a:xfrm>
            <a:off x="68580" y="1355445"/>
            <a:ext cx="8823960" cy="3028458"/>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giao diện xác định những gì một lớp phải làm và không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làm</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Giao diện không có hàm tạo.</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Thể hiện hành vi dưới dạng giao diện trừ khi mọi thành phần của lớp được đảm bảo có hành vi đó.</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iao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 xác định một tập hợp các phương thức mà lớp phải thực thi.</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Nếu một lớp cài đặt một giao diện và không cung cấp các thân phương thức cho tất cả các phương thức đã được xác định trong giao diện, thì lớp đó phải được khai báo trừu tượng.</a:t>
            </a:r>
          </a:p>
        </p:txBody>
      </p:sp>
    </p:spTree>
    <p:extLst>
      <p:ext uri="{BB962C8B-B14F-4D97-AF65-F5344CB8AC3E}">
        <p14:creationId xmlns:p14="http://schemas.microsoft.com/office/powerpoint/2010/main" val="12557394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MỤC</a:t>
            </a:r>
            <a:r>
              <a:rPr lang="en-US" dirty="0" smtClean="0"/>
              <a:t> </a:t>
            </a:r>
            <a:r>
              <a:rPr lang="en-US" dirty="0" err="1" smtClean="0"/>
              <a:t>ĐÍCH</a:t>
            </a:r>
            <a:endParaRPr lang="en-US" dirty="0"/>
          </a:p>
        </p:txBody>
      </p:sp>
      <p:sp>
        <p:nvSpPr>
          <p:cNvPr id="6" name="Rectangle 5"/>
          <p:cNvSpPr/>
          <p:nvPr/>
        </p:nvSpPr>
        <p:spPr>
          <a:xfrm>
            <a:off x="53340" y="1279245"/>
            <a:ext cx="8823960" cy="2394502"/>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Đạt được sự trừu tượng hóa hoàn toàn.</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ó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 đạt được đa kế thừa bằng cách sử dụng một giao diện.</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lớp con chỉ có một lớp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cha</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nhưng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bất kỳ lớp nào cũng có thể triển khai vô số giao diện.</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Đạt được khớp nối lỏng lẻo.</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Thực hiện trừu tượng hóa. </a:t>
            </a:r>
          </a:p>
        </p:txBody>
      </p:sp>
    </p:spTree>
    <p:extLst>
      <p:ext uri="{BB962C8B-B14F-4D97-AF65-F5344CB8AC3E}">
        <p14:creationId xmlns:p14="http://schemas.microsoft.com/office/powerpoint/2010/main" val="2575168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KHAI </a:t>
            </a:r>
            <a:r>
              <a:rPr lang="en-US" altLang="en-US" sz="2700" dirty="0" err="1" smtClean="0"/>
              <a:t>BÁO</a:t>
            </a:r>
            <a:endParaRPr lang="en-US" altLang="en-US" sz="2700" dirty="0"/>
          </a:p>
        </p:txBody>
      </p:sp>
      <p:sp>
        <p:nvSpPr>
          <p:cNvPr id="5" name="Rectangle 4"/>
          <p:cNvSpPr/>
          <p:nvPr/>
        </p:nvSpPr>
        <p:spPr>
          <a:xfrm>
            <a:off x="400050" y="1270565"/>
            <a:ext cx="8538210" cy="3416320"/>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declare constant or static fields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type</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 &lt;value&gt;;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final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 &lt;value&gt;;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declare methods that abstract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abstract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default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declarations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943153" y="3971761"/>
            <a:ext cx="3200847" cy="1171739"/>
          </a:xfrm>
          <a:prstGeom prst="rect">
            <a:avLst/>
          </a:prstGeom>
          <a:ln>
            <a:solidFill>
              <a:srgbClr val="FF0000"/>
            </a:solidFill>
          </a:ln>
        </p:spPr>
      </p:pic>
    </p:spTree>
    <p:extLst>
      <p:ext uri="{BB962C8B-B14F-4D97-AF65-F5344CB8AC3E}">
        <p14:creationId xmlns:p14="http://schemas.microsoft.com/office/powerpoint/2010/main" val="8111279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THỰC </a:t>
            </a:r>
            <a:r>
              <a:rPr lang="en-US" altLang="en-US" sz="2700" dirty="0" err="1" smtClean="0"/>
              <a:t>THI</a:t>
            </a:r>
            <a:r>
              <a:rPr lang="en-US" altLang="en-US" sz="2700" dirty="0" smtClean="0"/>
              <a:t> GIAO </a:t>
            </a:r>
            <a:r>
              <a:rPr lang="en-US" altLang="en-US" sz="2700" dirty="0" err="1" smtClean="0"/>
              <a:t>DIỆN</a:t>
            </a:r>
            <a:r>
              <a:rPr lang="en-US" altLang="en-US" sz="2700" dirty="0" smtClean="0"/>
              <a:t> </a:t>
            </a:r>
            <a:endParaRPr lang="en-US" altLang="en-US" sz="2700" dirty="0"/>
          </a:p>
        </p:txBody>
      </p:sp>
      <p:sp>
        <p:nvSpPr>
          <p:cNvPr id="8" name="Rectangle 7"/>
          <p:cNvSpPr/>
          <p:nvPr/>
        </p:nvSpPr>
        <p:spPr>
          <a:xfrm>
            <a:off x="400050" y="1270565"/>
            <a:ext cx="8538210" cy="2720681"/>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333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THỰC </a:t>
            </a:r>
            <a:r>
              <a:rPr lang="en-US" altLang="en-US" sz="2700" dirty="0" err="1" smtClean="0"/>
              <a:t>THI</a:t>
            </a:r>
            <a:r>
              <a:rPr lang="en-US" altLang="en-US" sz="2700" dirty="0" smtClean="0"/>
              <a:t> GIAO </a:t>
            </a:r>
            <a:r>
              <a:rPr lang="en-US" altLang="en-US" sz="2700" dirty="0" err="1" smtClean="0"/>
              <a:t>DIỆN</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110874" y="1259710"/>
            <a:ext cx="4827600" cy="3799970"/>
          </a:xfrm>
          <a:prstGeom prst="rect">
            <a:avLst/>
          </a:prstGeom>
          <a:ln>
            <a:solidFill>
              <a:srgbClr val="FF0000"/>
            </a:solidFill>
          </a:ln>
        </p:spPr>
      </p:pic>
      <p:grpSp>
        <p:nvGrpSpPr>
          <p:cNvPr id="7" name="Group 6"/>
          <p:cNvGrpSpPr/>
          <p:nvPr/>
        </p:nvGrpSpPr>
        <p:grpSpPr>
          <a:xfrm>
            <a:off x="5242559" y="2209801"/>
            <a:ext cx="3703320" cy="1074420"/>
            <a:chOff x="6362700" y="3093720"/>
            <a:chExt cx="1437473" cy="1239715"/>
          </a:xfrm>
        </p:grpSpPr>
        <p:sp>
          <p:nvSpPr>
            <p:cNvPr id="9" name="Rectangle 8"/>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5496568" y="2522220"/>
            <a:ext cx="3395661" cy="701040"/>
          </a:xfrm>
          <a:prstGeom prst="rect">
            <a:avLst/>
          </a:prstGeom>
        </p:spPr>
      </p:pic>
    </p:spTree>
    <p:extLst>
      <p:ext uri="{BB962C8B-B14F-4D97-AF65-F5344CB8AC3E}">
        <p14:creationId xmlns:p14="http://schemas.microsoft.com/office/powerpoint/2010/main" val="2345002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Giao</a:t>
            </a:r>
            <a:r>
              <a:rPr lang="en-US" dirty="0"/>
              <a:t> </a:t>
            </a:r>
            <a:r>
              <a:rPr lang="en-US" dirty="0" err="1"/>
              <a:t>diện</a:t>
            </a:r>
            <a:r>
              <a:rPr lang="en-US" dirty="0"/>
              <a:t> </a:t>
            </a:r>
            <a:r>
              <a:rPr lang="en-US" dirty="0" err="1"/>
              <a:t>và</a:t>
            </a:r>
            <a:r>
              <a:rPr lang="en-US" dirty="0"/>
              <a:t> </a:t>
            </a:r>
            <a:r>
              <a:rPr lang="en-US" dirty="0" err="1"/>
              <a:t>lớp</a:t>
            </a:r>
            <a:endParaRPr lang="en-US" dirty="0"/>
          </a:p>
        </p:txBody>
      </p:sp>
    </p:spTree>
    <p:extLst>
      <p:ext uri="{BB962C8B-B14F-4D97-AF65-F5344CB8AC3E}">
        <p14:creationId xmlns:p14="http://schemas.microsoft.com/office/powerpoint/2010/main" val="3185689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SỰ </a:t>
            </a:r>
            <a:r>
              <a:rPr lang="en-US" altLang="en-US" sz="2700" dirty="0" err="1" smtClean="0"/>
              <a:t>KHÁC</a:t>
            </a:r>
            <a:r>
              <a:rPr lang="en-US" altLang="en-US" sz="2700" dirty="0" smtClean="0"/>
              <a:t> </a:t>
            </a:r>
            <a:r>
              <a:rPr lang="en-US" altLang="en-US" sz="2700" dirty="0" err="1" smtClean="0"/>
              <a:t>NHAU</a:t>
            </a:r>
            <a:r>
              <a:rPr lang="en-US" altLang="en-US" sz="2700" dirty="0" smtClean="0"/>
              <a:t> </a:t>
            </a:r>
            <a:r>
              <a:rPr lang="en-US" altLang="en-US" sz="2700" dirty="0" err="1" smtClean="0"/>
              <a:t>GIỮA</a:t>
            </a:r>
            <a:r>
              <a:rPr lang="en-US" altLang="en-US" sz="2700" dirty="0" smtClean="0"/>
              <a:t> GIAO </a:t>
            </a:r>
            <a:r>
              <a:rPr lang="en-US" altLang="en-US" sz="2700" dirty="0" err="1" smtClean="0"/>
              <a:t>DIỆN</a:t>
            </a:r>
            <a:r>
              <a:rPr lang="en-US" altLang="en-US" sz="2700" dirty="0" smtClean="0"/>
              <a:t> </a:t>
            </a:r>
            <a:r>
              <a:rPr lang="en-US" altLang="en-US" sz="2700" dirty="0" err="1" smtClean="0"/>
              <a:t>VÀ</a:t>
            </a:r>
            <a:r>
              <a:rPr lang="en-US" altLang="en-US" sz="2700" dirty="0" smtClean="0"/>
              <a:t> LỚP</a:t>
            </a:r>
            <a:endParaRPr lang="en-US" altLang="en-US" sz="2700" dirty="0"/>
          </a:p>
        </p:txBody>
      </p:sp>
      <p:graphicFrame>
        <p:nvGraphicFramePr>
          <p:cNvPr id="5" name="Table 4"/>
          <p:cNvGraphicFramePr>
            <a:graphicFrameLocks noGrp="1"/>
          </p:cNvGraphicFramePr>
          <p:nvPr>
            <p:extLst>
              <p:ext uri="{D42A27DB-BD31-4B8C-83A1-F6EECF244321}">
                <p14:modId xmlns:p14="http://schemas.microsoft.com/office/powerpoint/2010/main" val="1649465244"/>
              </p:ext>
            </p:extLst>
          </p:nvPr>
        </p:nvGraphicFramePr>
        <p:xfrm>
          <a:off x="234950" y="1328419"/>
          <a:ext cx="8521700" cy="3045079"/>
        </p:xfrm>
        <a:graphic>
          <a:graphicData uri="http://schemas.openxmlformats.org/drawingml/2006/table">
            <a:tbl>
              <a:tblPr firstRow="1" firstCol="1" bandRow="1">
                <a:tableStyleId>{0660B408-B3CF-4A94-85FC-2B1E0A45F4A2}</a:tableStyleId>
              </a:tblPr>
              <a:tblGrid>
                <a:gridCol w="4260850"/>
                <a:gridCol w="4260850"/>
              </a:tblGrid>
              <a:tr h="0">
                <a:tc>
                  <a:txBody>
                    <a:bodyPr/>
                    <a:lstStyle/>
                    <a:p>
                      <a:pPr algn="ctr">
                        <a:lnSpc>
                          <a:spcPct val="107000"/>
                        </a:lnSpc>
                        <a:spcAft>
                          <a:spcPts val="800"/>
                        </a:spcAft>
                      </a:pPr>
                      <a:r>
                        <a:rPr lang="en-US" sz="1800" dirty="0" err="1">
                          <a:effectLst/>
                        </a:rPr>
                        <a:t>Lớp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tc>
                <a:tc>
                  <a:txBody>
                    <a:bodyPr/>
                    <a:lstStyle/>
                    <a:p>
                      <a:pPr algn="ctr">
                        <a:lnSpc>
                          <a:spcPct val="107000"/>
                        </a:lnSpc>
                        <a:spcAft>
                          <a:spcPts val="800"/>
                        </a:spcAft>
                      </a:pPr>
                      <a:r>
                        <a:rPr lang="en-US" sz="1800" dirty="0" err="1">
                          <a:effectLst/>
                        </a:rPr>
                        <a:t>Giao</a:t>
                      </a:r>
                      <a:r>
                        <a:rPr lang="en-US" sz="1800" dirty="0">
                          <a:effectLst/>
                        </a:rPr>
                        <a:t> </a:t>
                      </a:r>
                      <a:r>
                        <a:rPr lang="en-US" sz="1800" dirty="0" err="1">
                          <a:effectLst/>
                        </a:rPr>
                        <a:t>diện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tc>
              </a:tr>
              <a:tr h="0">
                <a:tc>
                  <a:txBody>
                    <a:bodyPr/>
                    <a:lstStyle/>
                    <a:p>
                      <a:pPr>
                        <a:lnSpc>
                          <a:spcPct val="107000"/>
                        </a:lnSpc>
                        <a:spcAft>
                          <a:spcPts val="800"/>
                        </a:spcAft>
                      </a:pPr>
                      <a:r>
                        <a:rPr lang="en-US" sz="1800" b="0" dirty="0" err="1">
                          <a:solidFill>
                            <a:schemeClr val="bg2">
                              <a:lumMod val="50000"/>
                            </a:schemeClr>
                          </a:solidFill>
                          <a:effectLst/>
                        </a:rPr>
                        <a:t>Khởi</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biến</a:t>
                      </a:r>
                      <a:r>
                        <a:rPr lang="en-US" sz="1800" b="0" dirty="0">
                          <a:solidFill>
                            <a:schemeClr val="bg2">
                              <a:lumMod val="50000"/>
                            </a:schemeClr>
                          </a:solidFill>
                          <a:effectLst/>
                        </a:rPr>
                        <a:t> </a:t>
                      </a:r>
                      <a:r>
                        <a:rPr lang="en-US" sz="1800" b="0" dirty="0" err="1">
                          <a:solidFill>
                            <a:schemeClr val="bg2">
                              <a:lumMod val="50000"/>
                            </a:schemeClr>
                          </a:solidFill>
                          <a:effectLst/>
                        </a:rPr>
                        <a:t>và</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một</a:t>
                      </a:r>
                      <a:r>
                        <a:rPr lang="en-US" sz="1800" b="0" dirty="0">
                          <a:solidFill>
                            <a:schemeClr val="bg2">
                              <a:lumMod val="50000"/>
                            </a:schemeClr>
                          </a:solidFill>
                          <a:effectLst/>
                        </a:rPr>
                        <a:t> </a:t>
                      </a:r>
                      <a:r>
                        <a:rPr lang="en-US" sz="1800" b="0" dirty="0" err="1">
                          <a:solidFill>
                            <a:schemeClr val="bg2">
                              <a:lumMod val="50000"/>
                            </a:schemeClr>
                          </a:solidFill>
                          <a:effectLst/>
                        </a:rPr>
                        <a:t>đối</a:t>
                      </a:r>
                      <a:r>
                        <a:rPr lang="en-US" sz="1800" b="0" dirty="0">
                          <a:solidFill>
                            <a:schemeClr val="bg2">
                              <a:lumMod val="50000"/>
                            </a:schemeClr>
                          </a:solidFill>
                          <a:effectLst/>
                        </a:rPr>
                        <a:t> </a:t>
                      </a:r>
                      <a:r>
                        <a:rPr lang="en-US" sz="1800" b="0" dirty="0" err="1">
                          <a:solidFill>
                            <a:schemeClr val="bg2">
                              <a:lumMod val="50000"/>
                            </a:schemeClr>
                          </a:solidFill>
                          <a:effectLst/>
                        </a:rPr>
                        <a:t>tượng</a:t>
                      </a:r>
                      <a:r>
                        <a:rPr lang="en-US" sz="1800" b="0" dirty="0">
                          <a:solidFill>
                            <a:schemeClr val="bg2">
                              <a:lumMod val="50000"/>
                            </a:schemeClr>
                          </a:solidFill>
                          <a:effectLst/>
                        </a:rPr>
                        <a:t>. </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c>
                  <a:txBody>
                    <a:bodyPr/>
                    <a:lstStyle/>
                    <a:p>
                      <a:pPr>
                        <a:lnSpc>
                          <a:spcPct val="107000"/>
                        </a:lnSpc>
                        <a:spcAft>
                          <a:spcPts val="800"/>
                        </a:spcAft>
                      </a:pPr>
                      <a:r>
                        <a:rPr lang="en-US" sz="1800" b="0" dirty="0" err="1">
                          <a:solidFill>
                            <a:schemeClr val="bg2">
                              <a:lumMod val="50000"/>
                            </a:schemeClr>
                          </a:solidFill>
                          <a:effectLst/>
                        </a:rPr>
                        <a:t>Không</a:t>
                      </a:r>
                      <a:r>
                        <a:rPr lang="en-US" sz="1800" b="0" dirty="0">
                          <a:solidFill>
                            <a:schemeClr val="bg2">
                              <a:lumMod val="50000"/>
                            </a:schemeClr>
                          </a:solidFill>
                          <a:effectLst/>
                        </a:rPr>
                        <a:t> </a:t>
                      </a:r>
                      <a:r>
                        <a:rPr lang="en-US" sz="1800" b="0" dirty="0" err="1">
                          <a:solidFill>
                            <a:schemeClr val="bg2">
                              <a:lumMod val="50000"/>
                            </a:schemeClr>
                          </a:solidFill>
                          <a:effectLst/>
                        </a:rPr>
                        <a:t>thể</a:t>
                      </a:r>
                      <a:r>
                        <a:rPr lang="en-US" sz="1800" b="0" dirty="0">
                          <a:solidFill>
                            <a:schemeClr val="bg2">
                              <a:lumMod val="50000"/>
                            </a:schemeClr>
                          </a:solidFill>
                          <a:effectLst/>
                        </a:rPr>
                        <a:t> </a:t>
                      </a:r>
                      <a:r>
                        <a:rPr lang="en-US" sz="1800" b="0" dirty="0" err="1">
                          <a:solidFill>
                            <a:schemeClr val="bg2">
                              <a:lumMod val="50000"/>
                            </a:schemeClr>
                          </a:solidFill>
                          <a:effectLst/>
                        </a:rPr>
                        <a:t>khởi</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biến</a:t>
                      </a:r>
                      <a:r>
                        <a:rPr lang="en-US" sz="1800" b="0" dirty="0">
                          <a:solidFill>
                            <a:schemeClr val="bg2">
                              <a:lumMod val="50000"/>
                            </a:schemeClr>
                          </a:solidFill>
                          <a:effectLst/>
                        </a:rPr>
                        <a:t> </a:t>
                      </a:r>
                      <a:r>
                        <a:rPr lang="en-US" sz="1800" b="0" dirty="0" err="1">
                          <a:solidFill>
                            <a:schemeClr val="bg2">
                              <a:lumMod val="50000"/>
                            </a:schemeClr>
                          </a:solidFill>
                          <a:effectLst/>
                        </a:rPr>
                        <a:t>và</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một</a:t>
                      </a:r>
                      <a:r>
                        <a:rPr lang="en-US" sz="1800" b="0" dirty="0">
                          <a:solidFill>
                            <a:schemeClr val="bg2">
                              <a:lumMod val="50000"/>
                            </a:schemeClr>
                          </a:solidFill>
                          <a:effectLst/>
                        </a:rPr>
                        <a:t> </a:t>
                      </a:r>
                      <a:r>
                        <a:rPr lang="en-US" sz="1800" b="0" dirty="0" err="1">
                          <a:solidFill>
                            <a:schemeClr val="bg2">
                              <a:lumMod val="50000"/>
                            </a:schemeClr>
                          </a:solidFill>
                          <a:effectLst/>
                        </a:rPr>
                        <a:t>đối</a:t>
                      </a:r>
                      <a:r>
                        <a:rPr lang="en-US" sz="1800" b="0" dirty="0">
                          <a:solidFill>
                            <a:schemeClr val="bg2">
                              <a:lumMod val="50000"/>
                            </a:schemeClr>
                          </a:solidFill>
                          <a:effectLst/>
                        </a:rPr>
                        <a:t> </a:t>
                      </a:r>
                      <a:r>
                        <a:rPr lang="en-US" sz="1800" b="0" dirty="0" err="1">
                          <a:solidFill>
                            <a:schemeClr val="bg2">
                              <a:lumMod val="50000"/>
                            </a:schemeClr>
                          </a:solidFill>
                          <a:effectLst/>
                        </a:rPr>
                        <a:t>tượng</a:t>
                      </a:r>
                      <a:r>
                        <a:rPr lang="en-US" sz="1800" b="0" dirty="0">
                          <a:solidFill>
                            <a:schemeClr val="bg2">
                              <a:lumMod val="50000"/>
                            </a:schemeClr>
                          </a:solidFill>
                          <a:effectLst/>
                        </a:rPr>
                        <a:t>.</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r>
              <a:tr h="0">
                <a:tc>
                  <a:txBody>
                    <a:bodyPr/>
                    <a:lstStyle/>
                    <a:p>
                      <a:pPr>
                        <a:lnSpc>
                          <a:spcPct val="107000"/>
                        </a:lnSpc>
                        <a:spcAft>
                          <a:spcPts val="800"/>
                        </a:spcAft>
                      </a:pPr>
                      <a:r>
                        <a:rPr lang="en-US" sz="1800" b="0" dirty="0" err="1">
                          <a:solidFill>
                            <a:schemeClr val="bg2">
                              <a:lumMod val="50000"/>
                            </a:schemeClr>
                          </a:solidFill>
                          <a:effectLst/>
                        </a:rPr>
                        <a:t>Chứa</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phương</a:t>
                      </a:r>
                      <a:r>
                        <a:rPr lang="en-US" sz="1800" b="0" dirty="0">
                          <a:solidFill>
                            <a:schemeClr val="bg2">
                              <a:lumMod val="50000"/>
                            </a:schemeClr>
                          </a:solidFill>
                          <a:effectLst/>
                        </a:rPr>
                        <a:t> </a:t>
                      </a:r>
                      <a:r>
                        <a:rPr lang="en-US" sz="1800" b="0" dirty="0" err="1">
                          <a:solidFill>
                            <a:schemeClr val="bg2">
                              <a:lumMod val="50000"/>
                            </a:schemeClr>
                          </a:solidFill>
                          <a:effectLst/>
                        </a:rPr>
                        <a:t>thức</a:t>
                      </a:r>
                      <a:r>
                        <a:rPr lang="en-US" sz="1800" b="0" dirty="0">
                          <a:solidFill>
                            <a:schemeClr val="bg2">
                              <a:lumMod val="50000"/>
                            </a:schemeClr>
                          </a:solidFill>
                          <a:effectLst/>
                        </a:rPr>
                        <a:t> </a:t>
                      </a:r>
                      <a:r>
                        <a:rPr lang="en-US" sz="1800" b="0" dirty="0" err="1">
                          <a:solidFill>
                            <a:schemeClr val="bg2">
                              <a:lumMod val="50000"/>
                            </a:schemeClr>
                          </a:solidFill>
                          <a:effectLst/>
                        </a:rPr>
                        <a:t>cụ</a:t>
                      </a:r>
                      <a:r>
                        <a:rPr lang="en-US" sz="1800" b="0" dirty="0">
                          <a:solidFill>
                            <a:schemeClr val="bg2">
                              <a:lumMod val="50000"/>
                            </a:schemeClr>
                          </a:solidFill>
                          <a:effectLst/>
                        </a:rPr>
                        <a:t> </a:t>
                      </a:r>
                      <a:r>
                        <a:rPr lang="en-US" sz="1800" b="0" dirty="0" err="1">
                          <a:solidFill>
                            <a:schemeClr val="bg2">
                              <a:lumMod val="50000"/>
                            </a:schemeClr>
                          </a:solidFill>
                          <a:effectLst/>
                        </a:rPr>
                        <a:t>thể</a:t>
                      </a:r>
                      <a:r>
                        <a:rPr lang="en-US" sz="1800" b="0" dirty="0">
                          <a:solidFill>
                            <a:schemeClr val="bg2">
                              <a:lumMod val="50000"/>
                            </a:schemeClr>
                          </a:solidFill>
                          <a:effectLst/>
                        </a:rPr>
                        <a:t> (</a:t>
                      </a:r>
                      <a:r>
                        <a:rPr lang="en-US" sz="1800" b="0" dirty="0" err="1">
                          <a:solidFill>
                            <a:schemeClr val="bg2">
                              <a:lumMod val="50000"/>
                            </a:schemeClr>
                          </a:solidFill>
                          <a:effectLst/>
                        </a:rPr>
                        <a:t>có</a:t>
                      </a:r>
                      <a:r>
                        <a:rPr lang="en-US" sz="1800" b="0" dirty="0">
                          <a:solidFill>
                            <a:schemeClr val="bg2">
                              <a:lumMod val="50000"/>
                            </a:schemeClr>
                          </a:solidFill>
                          <a:effectLst/>
                        </a:rPr>
                        <a:t> </a:t>
                      </a:r>
                      <a:r>
                        <a:rPr lang="en-US" sz="1800" b="0" dirty="0" err="1">
                          <a:solidFill>
                            <a:schemeClr val="bg2">
                              <a:lumMod val="50000"/>
                            </a:schemeClr>
                          </a:solidFill>
                          <a:effectLst/>
                        </a:rPr>
                        <a:t>triển</a:t>
                      </a:r>
                      <a:r>
                        <a:rPr lang="en-US" sz="1800" b="0" dirty="0">
                          <a:solidFill>
                            <a:schemeClr val="bg2">
                              <a:lumMod val="50000"/>
                            </a:schemeClr>
                          </a:solidFill>
                          <a:effectLst/>
                        </a:rPr>
                        <a:t> </a:t>
                      </a:r>
                      <a:r>
                        <a:rPr lang="en-US" sz="1800" b="0" dirty="0" err="1">
                          <a:solidFill>
                            <a:schemeClr val="bg2">
                              <a:lumMod val="50000"/>
                            </a:schemeClr>
                          </a:solidFill>
                          <a:effectLst/>
                        </a:rPr>
                        <a:t>khai</a:t>
                      </a:r>
                      <a:r>
                        <a:rPr lang="en-US" sz="1800" b="0" dirty="0">
                          <a:solidFill>
                            <a:schemeClr val="bg2">
                              <a:lumMod val="50000"/>
                            </a:schemeClr>
                          </a:solidFill>
                          <a:effectLst/>
                        </a:rPr>
                        <a:t>) </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c>
                  <a:txBody>
                    <a:bodyPr/>
                    <a:lstStyle/>
                    <a:p>
                      <a:pPr>
                        <a:lnSpc>
                          <a:spcPct val="107000"/>
                        </a:lnSpc>
                        <a:spcAft>
                          <a:spcPts val="800"/>
                        </a:spcAft>
                      </a:pPr>
                      <a:r>
                        <a:rPr lang="en-US" sz="1800" b="0" dirty="0" err="1">
                          <a:solidFill>
                            <a:schemeClr val="bg2">
                              <a:lumMod val="50000"/>
                            </a:schemeClr>
                          </a:solidFill>
                          <a:effectLst/>
                        </a:rPr>
                        <a:t>Không</a:t>
                      </a:r>
                      <a:r>
                        <a:rPr lang="en-US" sz="1800" b="0" dirty="0">
                          <a:solidFill>
                            <a:schemeClr val="bg2">
                              <a:lumMod val="50000"/>
                            </a:schemeClr>
                          </a:solidFill>
                          <a:effectLst/>
                        </a:rPr>
                        <a:t> </a:t>
                      </a:r>
                      <a:r>
                        <a:rPr lang="en-US" sz="1800" b="0" dirty="0" err="1">
                          <a:solidFill>
                            <a:schemeClr val="bg2">
                              <a:lumMod val="50000"/>
                            </a:schemeClr>
                          </a:solidFill>
                          <a:effectLst/>
                        </a:rPr>
                        <a:t>được</a:t>
                      </a:r>
                      <a:r>
                        <a:rPr lang="en-US" sz="1800" b="0" dirty="0">
                          <a:solidFill>
                            <a:schemeClr val="bg2">
                              <a:lumMod val="50000"/>
                            </a:schemeClr>
                          </a:solidFill>
                          <a:effectLst/>
                        </a:rPr>
                        <a:t> </a:t>
                      </a:r>
                      <a:r>
                        <a:rPr lang="en-US" sz="1800" b="0" dirty="0" err="1">
                          <a:solidFill>
                            <a:schemeClr val="bg2">
                              <a:lumMod val="50000"/>
                            </a:schemeClr>
                          </a:solidFill>
                          <a:effectLst/>
                        </a:rPr>
                        <a:t>chứa</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phương</a:t>
                      </a:r>
                      <a:r>
                        <a:rPr lang="en-US" sz="1800" b="0" dirty="0">
                          <a:solidFill>
                            <a:schemeClr val="bg2">
                              <a:lumMod val="50000"/>
                            </a:schemeClr>
                          </a:solidFill>
                          <a:effectLst/>
                        </a:rPr>
                        <a:t> </a:t>
                      </a:r>
                      <a:r>
                        <a:rPr lang="en-US" sz="1800" b="0" dirty="0" err="1">
                          <a:solidFill>
                            <a:schemeClr val="bg2">
                              <a:lumMod val="50000"/>
                            </a:schemeClr>
                          </a:solidFill>
                          <a:effectLst/>
                        </a:rPr>
                        <a:t>thức</a:t>
                      </a:r>
                      <a:r>
                        <a:rPr lang="en-US" sz="1800" b="0" dirty="0">
                          <a:solidFill>
                            <a:schemeClr val="bg2">
                              <a:lumMod val="50000"/>
                            </a:schemeClr>
                          </a:solidFill>
                          <a:effectLst/>
                        </a:rPr>
                        <a:t> (</a:t>
                      </a:r>
                      <a:r>
                        <a:rPr lang="en-US" sz="1800" b="0" dirty="0" err="1">
                          <a:solidFill>
                            <a:schemeClr val="bg2">
                              <a:lumMod val="50000"/>
                            </a:schemeClr>
                          </a:solidFill>
                          <a:effectLst/>
                        </a:rPr>
                        <a:t>có</a:t>
                      </a:r>
                      <a:r>
                        <a:rPr lang="en-US" sz="1800" b="0" dirty="0">
                          <a:solidFill>
                            <a:schemeClr val="bg2">
                              <a:lumMod val="50000"/>
                            </a:schemeClr>
                          </a:solidFill>
                          <a:effectLst/>
                        </a:rPr>
                        <a:t> </a:t>
                      </a:r>
                      <a:r>
                        <a:rPr lang="en-US" sz="1800" b="0" dirty="0" err="1">
                          <a:solidFill>
                            <a:schemeClr val="bg2">
                              <a:lumMod val="50000"/>
                            </a:schemeClr>
                          </a:solidFill>
                          <a:effectLst/>
                        </a:rPr>
                        <a:t>triển</a:t>
                      </a:r>
                      <a:r>
                        <a:rPr lang="en-US" sz="1800" b="0" dirty="0">
                          <a:solidFill>
                            <a:schemeClr val="bg2">
                              <a:lumMod val="50000"/>
                            </a:schemeClr>
                          </a:solidFill>
                          <a:effectLst/>
                        </a:rPr>
                        <a:t> </a:t>
                      </a:r>
                      <a:r>
                        <a:rPr lang="en-US" sz="1800" b="0" dirty="0" err="1">
                          <a:solidFill>
                            <a:schemeClr val="bg2">
                              <a:lumMod val="50000"/>
                            </a:schemeClr>
                          </a:solidFill>
                          <a:effectLst/>
                        </a:rPr>
                        <a:t>khai</a:t>
                      </a:r>
                      <a:r>
                        <a:rPr lang="en-US" sz="1800" b="0" dirty="0">
                          <a:solidFill>
                            <a:schemeClr val="bg2">
                              <a:lumMod val="50000"/>
                            </a:schemeClr>
                          </a:solidFill>
                          <a:effectLst/>
                        </a:rPr>
                        <a:t>) </a:t>
                      </a:r>
                      <a:r>
                        <a:rPr lang="en-US" sz="1800" b="0" dirty="0" err="1">
                          <a:solidFill>
                            <a:schemeClr val="bg2">
                              <a:lumMod val="50000"/>
                            </a:schemeClr>
                          </a:solidFill>
                          <a:effectLst/>
                        </a:rPr>
                        <a:t>cụ</a:t>
                      </a:r>
                      <a:r>
                        <a:rPr lang="en-US" sz="1800" b="0" dirty="0">
                          <a:solidFill>
                            <a:schemeClr val="bg2">
                              <a:lumMod val="50000"/>
                            </a:schemeClr>
                          </a:solidFill>
                          <a:effectLst/>
                        </a:rPr>
                        <a:t> </a:t>
                      </a:r>
                      <a:r>
                        <a:rPr lang="en-US" sz="1800" b="0" dirty="0" err="1">
                          <a:solidFill>
                            <a:schemeClr val="bg2">
                              <a:lumMod val="50000"/>
                            </a:schemeClr>
                          </a:solidFill>
                          <a:effectLst/>
                        </a:rPr>
                        <a:t>thể</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r>
              <a:tr h="345440">
                <a:tc>
                  <a:txBody>
                    <a:bodyPr/>
                    <a:lstStyle/>
                    <a:p>
                      <a:pPr>
                        <a:lnSpc>
                          <a:spcPct val="107000"/>
                        </a:lnSpc>
                        <a:spcAft>
                          <a:spcPts val="800"/>
                        </a:spcAft>
                      </a:pPr>
                      <a:r>
                        <a:rPr lang="en-US" sz="1800" b="0">
                          <a:solidFill>
                            <a:schemeClr val="bg2">
                              <a:lumMod val="50000"/>
                            </a:schemeClr>
                          </a:solidFill>
                          <a:effectLst/>
                        </a:rPr>
                        <a:t>Phạm vi truy cập: private, protected và public.</a:t>
                      </a:r>
                      <a:endParaRPr lang="en-US" sz="18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c>
                  <a:txBody>
                    <a:bodyPr/>
                    <a:lstStyle/>
                    <a:p>
                      <a:pPr>
                        <a:lnSpc>
                          <a:spcPct val="107000"/>
                        </a:lnSpc>
                        <a:spcAft>
                          <a:spcPts val="800"/>
                        </a:spcAft>
                      </a:pPr>
                      <a:r>
                        <a:rPr lang="en-US" sz="1800" b="0" dirty="0" err="1">
                          <a:solidFill>
                            <a:schemeClr val="bg2">
                              <a:lumMod val="50000"/>
                            </a:schemeClr>
                          </a:solidFill>
                          <a:effectLst/>
                        </a:rPr>
                        <a:t>Phạm</a:t>
                      </a:r>
                      <a:r>
                        <a:rPr lang="en-US" sz="1800" b="0" dirty="0">
                          <a:solidFill>
                            <a:schemeClr val="bg2">
                              <a:lumMod val="50000"/>
                            </a:schemeClr>
                          </a:solidFill>
                          <a:effectLst/>
                        </a:rPr>
                        <a:t> vi </a:t>
                      </a:r>
                      <a:r>
                        <a:rPr lang="en-US" sz="1800" b="0" dirty="0" err="1">
                          <a:solidFill>
                            <a:schemeClr val="bg2">
                              <a:lumMod val="50000"/>
                            </a:schemeClr>
                          </a:solidFill>
                          <a:effectLst/>
                        </a:rPr>
                        <a:t>truy</a:t>
                      </a:r>
                      <a:r>
                        <a:rPr lang="en-US" sz="1800" b="0" dirty="0">
                          <a:solidFill>
                            <a:schemeClr val="bg2">
                              <a:lumMod val="50000"/>
                            </a:schemeClr>
                          </a:solidFill>
                          <a:effectLst/>
                        </a:rPr>
                        <a:t> </a:t>
                      </a:r>
                      <a:r>
                        <a:rPr lang="en-US" sz="1800" b="0" dirty="0" err="1">
                          <a:solidFill>
                            <a:schemeClr val="bg2">
                              <a:lumMod val="50000"/>
                            </a:schemeClr>
                          </a:solidFill>
                          <a:effectLst/>
                        </a:rPr>
                        <a:t>cập</a:t>
                      </a:r>
                      <a:r>
                        <a:rPr lang="en-US" sz="1800" b="0" dirty="0">
                          <a:solidFill>
                            <a:schemeClr val="bg2">
                              <a:lumMod val="50000"/>
                            </a:schemeClr>
                          </a:solidFill>
                          <a:effectLst/>
                        </a:rPr>
                        <a:t>: public.</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r>
            </a:tbl>
          </a:graphicData>
        </a:graphic>
      </p:graphicFrame>
    </p:spTree>
    <p:extLst>
      <p:ext uri="{BB962C8B-B14F-4D97-AF65-F5344CB8AC3E}">
        <p14:creationId xmlns:p14="http://schemas.microsoft.com/office/powerpoint/2010/main" val="5882477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MỐI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LỚP </a:t>
            </a:r>
            <a:r>
              <a:rPr lang="en-US" altLang="en-US" sz="2700" dirty="0" err="1" smtClean="0"/>
              <a:t>VÀ</a:t>
            </a:r>
            <a:r>
              <a:rPr lang="en-US" altLang="en-US" sz="2700" dirty="0" smtClean="0"/>
              <a:t> GIAO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443230" y="1724977"/>
            <a:ext cx="2818130" cy="3296603"/>
          </a:xfrm>
          <a:prstGeom prst="rect">
            <a:avLst/>
          </a:prstGeom>
        </p:spPr>
      </p:pic>
      <p:pic>
        <p:nvPicPr>
          <p:cNvPr id="9" name="Picture 8"/>
          <p:cNvPicPr/>
          <p:nvPr/>
        </p:nvPicPr>
        <p:blipFill rotWithShape="1">
          <a:blip r:embed="rId3"/>
          <a:srcRect b="4210"/>
          <a:stretch/>
        </p:blipFill>
        <p:spPr bwMode="auto">
          <a:xfrm>
            <a:off x="4086224" y="1862137"/>
            <a:ext cx="3648075" cy="27632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71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GIỚI </a:t>
            </a:r>
            <a:r>
              <a:rPr lang="en-US" altLang="en-US" sz="2700" dirty="0" err="1" smtClean="0"/>
              <a:t>THIỆU</a:t>
            </a:r>
            <a:endParaRPr lang="en-US" altLang="en-US" sz="2700" dirty="0"/>
          </a:p>
        </p:txBody>
      </p:sp>
      <p:sp>
        <p:nvSpPr>
          <p:cNvPr id="4" name="Rectangle 3"/>
          <p:cNvSpPr/>
          <p:nvPr/>
        </p:nvSpPr>
        <p:spPr>
          <a:xfrm>
            <a:off x="182880" y="1390441"/>
            <a:ext cx="8740140" cy="2369880"/>
          </a:xfrm>
          <a:prstGeom prst="rect">
            <a:avLst/>
          </a:prstGeom>
        </p:spPr>
        <p:txBody>
          <a:bodyPr wrap="square">
            <a:spAutoFit/>
          </a:bodyPr>
          <a:lstStyle/>
          <a:p>
            <a:pPr algn="just">
              <a:lnSpc>
                <a:spcPct val="150000"/>
              </a:lnSpc>
              <a:spcBef>
                <a:spcPts val="800"/>
              </a:spcBef>
              <a:spcAft>
                <a:spcPts val="800"/>
              </a:spcAft>
            </a:pPr>
            <a:r>
              <a:rPr lang="vi-VN"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 khóa static được sử dụng để</a:t>
            </a:r>
            <a:r>
              <a:rPr lang="en-US"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50000"/>
              </a:lnSpc>
              <a:spcBef>
                <a:spcPts val="800"/>
              </a:spcBef>
              <a:spcAft>
                <a:spcPts val="800"/>
              </a:spcAft>
            </a:pPr>
            <a:r>
              <a:rPr lang="en-US"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Q</a:t>
            </a:r>
            <a:r>
              <a:rPr lang="vi-VN"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uản lý bộ nhớ. </a:t>
            </a:r>
            <a:endParaRPr lang="en-US"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en-US"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a:t>
            </a:r>
            <a:r>
              <a:rPr lang="vi-VN"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hia sẻ cùng một biến hoặc phương thức của một lớp. </a:t>
            </a:r>
          </a:p>
          <a:p>
            <a:pPr algn="just">
              <a:lnSpc>
                <a:spcPct val="150000"/>
              </a:lnSpc>
              <a:spcBef>
                <a:spcPts val="800"/>
              </a:spcBef>
              <a:spcAft>
                <a:spcPts val="800"/>
              </a:spcAft>
            </a:pPr>
            <a:r>
              <a:rPr lang="vi-VN" sz="180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 khóa static thuộc về lớp hơn là một thể hiện của lớp. </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7325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MỐI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LỚP </a:t>
            </a:r>
            <a:r>
              <a:rPr lang="en-US" altLang="en-US" sz="2700" dirty="0" err="1" smtClean="0"/>
              <a:t>VÀ</a:t>
            </a:r>
            <a:r>
              <a:rPr lang="en-US" altLang="en-US" sz="2700" dirty="0" smtClean="0"/>
              <a:t> GIAO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01930" y="1659185"/>
            <a:ext cx="8538210" cy="3420103"/>
          </a:xfrm>
          <a:prstGeom prst="rect">
            <a:avLst/>
          </a:prstGeom>
          <a:ln>
            <a:solidFill>
              <a:srgbClr val="FF0000"/>
            </a:solidFill>
          </a:ln>
        </p:spPr>
        <p:txBody>
          <a:bodyPr wrap="square">
            <a:spAutoFit/>
          </a:bodyPr>
          <a:lstStyle/>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-1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-2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6258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MỐI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LỚP </a:t>
            </a:r>
            <a:r>
              <a:rPr lang="en-US" altLang="en-US" sz="2700" dirty="0" err="1" smtClean="0"/>
              <a:t>VÀ</a:t>
            </a:r>
            <a:r>
              <a:rPr lang="en-US" altLang="en-US" sz="2700" dirty="0" smtClean="0"/>
              <a:t> GIAO </a:t>
            </a:r>
            <a:r>
              <a:rPr lang="en-US" altLang="en-US" sz="2700" dirty="0" err="1" smtClean="0"/>
              <a:t>DIỆN</a:t>
            </a:r>
            <a:endParaRPr lang="en-US" altLang="en-US" sz="2700" dirty="0"/>
          </a:p>
        </p:txBody>
      </p:sp>
      <p:pic>
        <p:nvPicPr>
          <p:cNvPr id="2" name="Picture 1"/>
          <p:cNvPicPr>
            <a:picLocks noChangeAspect="1"/>
          </p:cNvPicPr>
          <p:nvPr/>
        </p:nvPicPr>
        <p:blipFill>
          <a:blip r:embed="rId2"/>
          <a:stretch>
            <a:fillRect/>
          </a:stretch>
        </p:blipFill>
        <p:spPr>
          <a:xfrm>
            <a:off x="232030" y="1329942"/>
            <a:ext cx="4474500" cy="3668778"/>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357846" y="2803169"/>
            <a:ext cx="1305107" cy="543001"/>
          </a:xfrm>
          <a:prstGeom prst="rect">
            <a:avLst/>
          </a:prstGeom>
        </p:spPr>
      </p:pic>
      <p:grpSp>
        <p:nvGrpSpPr>
          <p:cNvPr id="7" name="Group 6"/>
          <p:cNvGrpSpPr/>
          <p:nvPr/>
        </p:nvGrpSpPr>
        <p:grpSpPr>
          <a:xfrm>
            <a:off x="6149340" y="2522220"/>
            <a:ext cx="1470660" cy="792480"/>
            <a:chOff x="6362700" y="3093720"/>
            <a:chExt cx="1348740" cy="914400"/>
          </a:xfrm>
        </p:grpSpPr>
        <p:sp>
          <p:nvSpPr>
            <p:cNvPr id="8" name="Rectangle 7"/>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5535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MỐI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LỚP </a:t>
            </a:r>
            <a:r>
              <a:rPr lang="en-US" altLang="en-US" sz="2700" dirty="0" err="1" smtClean="0"/>
              <a:t>VÀ</a:t>
            </a:r>
            <a:r>
              <a:rPr lang="en-US" altLang="en-US" sz="2700" dirty="0" smtClean="0"/>
              <a:t> GIAO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838960" y="1618614"/>
            <a:ext cx="4752340" cy="2884805"/>
          </a:xfrm>
          <a:prstGeom prst="rect">
            <a:avLst/>
          </a:prstGeom>
        </p:spPr>
      </p:pic>
    </p:spTree>
    <p:extLst>
      <p:ext uri="{BB962C8B-B14F-4D97-AF65-F5344CB8AC3E}">
        <p14:creationId xmlns:p14="http://schemas.microsoft.com/office/powerpoint/2010/main" val="86980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MỐI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LỚP </a:t>
            </a:r>
            <a:r>
              <a:rPr lang="en-US" altLang="en-US" sz="2700" dirty="0" err="1" smtClean="0"/>
              <a:t>VÀ</a:t>
            </a:r>
            <a:r>
              <a:rPr lang="en-US" altLang="en-US" sz="2700" dirty="0" smtClean="0"/>
              <a:t> GIAO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930" y="1659185"/>
            <a:ext cx="8538210" cy="2506007"/>
          </a:xfrm>
          <a:prstGeom prst="rect">
            <a:avLst/>
          </a:prstGeom>
          <a:ln>
            <a:solidFill>
              <a:srgbClr val="FF0000"/>
            </a:solidFill>
          </a:ln>
        </p:spPr>
        <p:txBody>
          <a:bodyPr wrap="square">
            <a:spAutoFit/>
          </a:bodyPr>
          <a:lstStyle/>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87566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MỐI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LỚP </a:t>
            </a:r>
            <a:r>
              <a:rPr lang="en-US" altLang="en-US" sz="2700" dirty="0" err="1" smtClean="0"/>
              <a:t>VÀ</a:t>
            </a:r>
            <a:r>
              <a:rPr lang="en-US" altLang="en-US" sz="2700" dirty="0" smtClean="0"/>
              <a:t> GIAO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165577" y="1598367"/>
            <a:ext cx="3945663" cy="347655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414935" y="2962239"/>
            <a:ext cx="2181529" cy="514422"/>
          </a:xfrm>
          <a:prstGeom prst="rect">
            <a:avLst/>
          </a:prstGeom>
        </p:spPr>
      </p:pic>
      <p:grpSp>
        <p:nvGrpSpPr>
          <p:cNvPr id="6" name="Group 5"/>
          <p:cNvGrpSpPr/>
          <p:nvPr/>
        </p:nvGrpSpPr>
        <p:grpSpPr>
          <a:xfrm>
            <a:off x="6370320" y="2613660"/>
            <a:ext cx="2362200" cy="937260"/>
            <a:chOff x="6362700" y="3093720"/>
            <a:chExt cx="1348740" cy="914400"/>
          </a:xfrm>
        </p:grpSpPr>
        <p:sp>
          <p:nvSpPr>
            <p:cNvPr id="7" name="Rectangle 6"/>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7811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GIAO </a:t>
            </a:r>
            <a:r>
              <a:rPr lang="en-US" altLang="en-US" sz="2700" dirty="0" err="1" smtClean="0"/>
              <a:t>DIỆN</a:t>
            </a:r>
            <a:r>
              <a:rPr lang="en-US" altLang="en-US" sz="2700" dirty="0" smtClean="0"/>
              <a:t> </a:t>
            </a:r>
            <a:r>
              <a:rPr lang="en-US" altLang="en-US" sz="2700" dirty="0" err="1" smtClean="0"/>
              <a:t>KẾ</a:t>
            </a:r>
            <a:r>
              <a:rPr lang="en-US" altLang="en-US" sz="2700" dirty="0" smtClean="0"/>
              <a:t> </a:t>
            </a:r>
            <a:r>
              <a:rPr lang="en-US" altLang="en-US" sz="2700" dirty="0" err="1" smtClean="0"/>
              <a:t>THỪA</a:t>
            </a:r>
            <a:endParaRPr lang="en-US" altLang="en-US" sz="2700" dirty="0"/>
          </a:p>
        </p:txBody>
      </p:sp>
      <p:sp>
        <p:nvSpPr>
          <p:cNvPr id="9" name="Rectangle 8"/>
          <p:cNvSpPr/>
          <p:nvPr/>
        </p:nvSpPr>
        <p:spPr>
          <a:xfrm>
            <a:off x="152400" y="1365564"/>
            <a:ext cx="8801100" cy="772647"/>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491490" y="2286000"/>
            <a:ext cx="2175510" cy="2522220"/>
          </a:xfrm>
          <a:prstGeom prst="rect">
            <a:avLst/>
          </a:prstGeom>
        </p:spPr>
      </p:pic>
      <p:pic>
        <p:nvPicPr>
          <p:cNvPr id="12" name="Picture 11"/>
          <p:cNvPicPr/>
          <p:nvPr/>
        </p:nvPicPr>
        <p:blipFill>
          <a:blip r:embed="rId3"/>
          <a:stretch>
            <a:fillRect/>
          </a:stretch>
        </p:blipFill>
        <p:spPr>
          <a:xfrm>
            <a:off x="4205604" y="2251074"/>
            <a:ext cx="4161155" cy="2442845"/>
          </a:xfrm>
          <a:prstGeom prst="rect">
            <a:avLst/>
          </a:prstGeom>
        </p:spPr>
      </p:pic>
    </p:spTree>
    <p:extLst>
      <p:ext uri="{BB962C8B-B14F-4D97-AF65-F5344CB8AC3E}">
        <p14:creationId xmlns:p14="http://schemas.microsoft.com/office/powerpoint/2010/main" val="15842787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GIAO </a:t>
            </a:r>
            <a:r>
              <a:rPr lang="en-US" altLang="en-US" sz="2700" dirty="0" err="1" smtClean="0"/>
              <a:t>DIỆN</a:t>
            </a:r>
            <a:r>
              <a:rPr lang="en-US" altLang="en-US" sz="2700" dirty="0" smtClean="0"/>
              <a:t> </a:t>
            </a:r>
            <a:r>
              <a:rPr lang="en-US" altLang="en-US" sz="2700" dirty="0" err="1" smtClean="0"/>
              <a:t>KẾ</a:t>
            </a:r>
            <a:r>
              <a:rPr lang="en-US" altLang="en-US" sz="2700" dirty="0" smtClean="0"/>
              <a:t> </a:t>
            </a:r>
            <a:r>
              <a:rPr lang="en-US" altLang="en-US" sz="2700" dirty="0" err="1" smtClean="0"/>
              <a:t>THỪA</a:t>
            </a:r>
            <a:endParaRPr lang="en-US" altLang="en-US" sz="2700" dirty="0"/>
          </a:p>
        </p:txBody>
      </p:sp>
      <p:sp>
        <p:nvSpPr>
          <p:cNvPr id="6" name="Rectangle 5"/>
          <p:cNvSpPr/>
          <p:nvPr/>
        </p:nvSpPr>
        <p:spPr>
          <a:xfrm>
            <a:off x="249749" y="127599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37160" y="1712525"/>
            <a:ext cx="8900160" cy="2623255"/>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interface_nameD</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2445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GIAO </a:t>
            </a:r>
            <a:r>
              <a:rPr lang="en-US" altLang="en-US" sz="2700" dirty="0" err="1" smtClean="0"/>
              <a:t>DIỆN</a:t>
            </a:r>
            <a:r>
              <a:rPr lang="en-US" altLang="en-US" sz="2700" dirty="0" smtClean="0"/>
              <a:t> </a:t>
            </a:r>
            <a:r>
              <a:rPr lang="en-US" altLang="en-US" sz="2700" dirty="0" err="1" smtClean="0"/>
              <a:t>KẾ</a:t>
            </a:r>
            <a:r>
              <a:rPr lang="en-US" altLang="en-US" sz="2700" dirty="0" smtClean="0"/>
              <a:t> </a:t>
            </a:r>
            <a:r>
              <a:rPr lang="en-US" altLang="en-US" sz="2700" dirty="0" err="1" smtClean="0"/>
              <a:t>THỪA</a:t>
            </a:r>
            <a:endParaRPr lang="en-US" altLang="en-US" sz="2700" dirty="0"/>
          </a:p>
        </p:txBody>
      </p:sp>
      <p:pic>
        <p:nvPicPr>
          <p:cNvPr id="2" name="Picture 1"/>
          <p:cNvPicPr>
            <a:picLocks noChangeAspect="1"/>
          </p:cNvPicPr>
          <p:nvPr/>
        </p:nvPicPr>
        <p:blipFill>
          <a:blip r:embed="rId2"/>
          <a:stretch>
            <a:fillRect/>
          </a:stretch>
        </p:blipFill>
        <p:spPr>
          <a:xfrm>
            <a:off x="1419655" y="1220990"/>
            <a:ext cx="6078425" cy="289596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746023" y="4518625"/>
            <a:ext cx="2276793" cy="495369"/>
          </a:xfrm>
          <a:prstGeom prst="rect">
            <a:avLst/>
          </a:prstGeom>
        </p:spPr>
      </p:pic>
      <p:grpSp>
        <p:nvGrpSpPr>
          <p:cNvPr id="8" name="Group 7"/>
          <p:cNvGrpSpPr/>
          <p:nvPr/>
        </p:nvGrpSpPr>
        <p:grpSpPr>
          <a:xfrm>
            <a:off x="3604260" y="4191000"/>
            <a:ext cx="2499360" cy="868680"/>
            <a:chOff x="6362700" y="3093720"/>
            <a:chExt cx="1348740" cy="914400"/>
          </a:xfrm>
        </p:grpSpPr>
        <p:sp>
          <p:nvSpPr>
            <p:cNvPr id="9" name="Rectangle 8"/>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3250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GIAO </a:t>
            </a:r>
            <a:r>
              <a:rPr lang="en-US" altLang="en-US" sz="2700" dirty="0" err="1" smtClean="0"/>
              <a:t>DIỆN</a:t>
            </a:r>
            <a:r>
              <a:rPr lang="en-US" altLang="en-US" sz="2700" dirty="0" smtClean="0"/>
              <a:t> </a:t>
            </a:r>
            <a:r>
              <a:rPr lang="en-US" altLang="en-US" sz="2700" dirty="0" err="1" smtClean="0"/>
              <a:t>NỒNG</a:t>
            </a:r>
            <a:r>
              <a:rPr lang="en-US" altLang="en-US" sz="2700" dirty="0" smtClean="0"/>
              <a:t> </a:t>
            </a:r>
            <a:r>
              <a:rPr lang="en-US" altLang="en-US" sz="2700" dirty="0" err="1" smtClean="0"/>
              <a:t>NHAU</a:t>
            </a:r>
            <a:endParaRPr lang="en-US" altLang="en-US" sz="2700" dirty="0"/>
          </a:p>
        </p:txBody>
      </p:sp>
      <p:sp>
        <p:nvSpPr>
          <p:cNvPr id="5" name="Rectangle 4"/>
          <p:cNvSpPr/>
          <p:nvPr/>
        </p:nvSpPr>
        <p:spPr>
          <a:xfrm>
            <a:off x="396240" y="1704508"/>
            <a:ext cx="5791200" cy="2915413"/>
          </a:xfrm>
          <a:prstGeom prst="rect">
            <a:avLst/>
          </a:prstGeom>
        </p:spPr>
        <p:txBody>
          <a:bodyPr wrap="square">
            <a:spAutoFit/>
          </a:bodyPr>
          <a:lstStyle/>
          <a:p>
            <a:pPr algn="just">
              <a:lnSpc>
                <a:spcPct val="107000"/>
              </a:lnSpc>
              <a:spcAft>
                <a:spcPts val="800"/>
              </a:spcAft>
            </a:pP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lồng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lồng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nhóm</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quan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lồng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chiếu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ngoài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trực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2"/>
          <a:srcRect l="69900" t="15158" r="8200" b="20842"/>
          <a:stretch/>
        </p:blipFill>
        <p:spPr>
          <a:xfrm>
            <a:off x="6515100" y="1731584"/>
            <a:ext cx="2079157" cy="2886136"/>
          </a:xfrm>
          <a:prstGeom prst="rect">
            <a:avLst/>
          </a:prstGeom>
        </p:spPr>
      </p:pic>
    </p:spTree>
    <p:extLst>
      <p:ext uri="{BB962C8B-B14F-4D97-AF65-F5344CB8AC3E}">
        <p14:creationId xmlns:p14="http://schemas.microsoft.com/office/powerpoint/2010/main" val="19279906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GIAO </a:t>
            </a:r>
            <a:r>
              <a:rPr lang="en-US" altLang="en-US" sz="2700" dirty="0" err="1" smtClean="0"/>
              <a:t>DIỆN</a:t>
            </a:r>
            <a:r>
              <a:rPr lang="en-US" altLang="en-US" sz="2700" dirty="0" smtClean="0"/>
              <a:t> </a:t>
            </a:r>
            <a:r>
              <a:rPr lang="en-US" altLang="en-US" sz="2700" dirty="0" err="1" smtClean="0"/>
              <a:t>NỒNG</a:t>
            </a:r>
            <a:r>
              <a:rPr lang="en-US" altLang="en-US" sz="2700" dirty="0" smtClean="0"/>
              <a:t> </a:t>
            </a:r>
            <a:r>
              <a:rPr lang="en-US" altLang="en-US" sz="2700" dirty="0" err="1" smtClean="0"/>
              <a:t>NHAU</a:t>
            </a:r>
            <a:endParaRPr lang="en-US" altLang="en-US" sz="2700" dirty="0"/>
          </a:p>
        </p:txBody>
      </p:sp>
      <p:sp>
        <p:nvSpPr>
          <p:cNvPr id="7" name="Rectangle 6"/>
          <p:cNvSpPr/>
          <p:nvPr/>
        </p:nvSpPr>
        <p:spPr>
          <a:xfrm>
            <a:off x="249749" y="127599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37160" y="1712525"/>
            <a:ext cx="8900160" cy="1754326"/>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nested_interface_name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  </a:t>
            </a:r>
            <a:endPar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60234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TRƯỜNG </a:t>
            </a:r>
            <a:r>
              <a:rPr lang="en-US" altLang="en-US" sz="2700" dirty="0" err="1" smtClean="0"/>
              <a:t>HỢP</a:t>
            </a:r>
            <a:r>
              <a:rPr lang="en-US" altLang="en-US" sz="2700" dirty="0" smtClean="0"/>
              <a:t> </a:t>
            </a:r>
            <a:r>
              <a:rPr lang="en-US" altLang="en-US" sz="2700" dirty="0" err="1" smtClean="0"/>
              <a:t>XỬ</a:t>
            </a:r>
            <a:r>
              <a:rPr lang="en-US" altLang="en-US" sz="2700" dirty="0" smtClean="0"/>
              <a:t> </a:t>
            </a:r>
            <a:r>
              <a:rPr lang="en-US" altLang="en-US" sz="2700" dirty="0" err="1" smtClean="0"/>
              <a:t>LÝ</a:t>
            </a:r>
            <a:endParaRPr lang="en-US" altLang="en-US" sz="2700" dirty="0"/>
          </a:p>
        </p:txBody>
      </p:sp>
      <p:pic>
        <p:nvPicPr>
          <p:cNvPr id="5" name="Picture 4" descr="Static in Java"/>
          <p:cNvPicPr/>
          <p:nvPr/>
        </p:nvPicPr>
        <p:blipFill>
          <a:blip r:embed="rId2">
            <a:extLst>
              <a:ext uri="{28A0092B-C50C-407E-A947-70E740481C1C}">
                <a14:useLocalDpi xmlns:a14="http://schemas.microsoft.com/office/drawing/2010/main" val="0"/>
              </a:ext>
            </a:extLst>
          </a:blip>
          <a:srcRect/>
          <a:stretch>
            <a:fillRect/>
          </a:stretch>
        </p:blipFill>
        <p:spPr bwMode="auto">
          <a:xfrm>
            <a:off x="4587874" y="1143634"/>
            <a:ext cx="4129405" cy="3666177"/>
          </a:xfrm>
          <a:prstGeom prst="rect">
            <a:avLst/>
          </a:prstGeom>
          <a:noFill/>
          <a:ln>
            <a:noFill/>
          </a:ln>
        </p:spPr>
      </p:pic>
      <p:sp>
        <p:nvSpPr>
          <p:cNvPr id="3" name="Rectangle 2"/>
          <p:cNvSpPr/>
          <p:nvPr/>
        </p:nvSpPr>
        <p:spPr>
          <a:xfrm>
            <a:off x="266700" y="1435146"/>
            <a:ext cx="4572000" cy="1927579"/>
          </a:xfrm>
          <a:prstGeom prst="rect">
            <a:avLst/>
          </a:prstGeom>
        </p:spPr>
        <p:txBody>
          <a:bodyPr>
            <a:spAutoFit/>
          </a:bodyPr>
          <a:lstStyle/>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static</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variables)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methods)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blocks)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a:t>
            </a:r>
            <a:r>
              <a:rPr lang="en-US" sz="1800" dirty="0">
                <a:latin typeface="Segoe UI" panose="020B0502040204020203" pitchFamily="34" charset="0"/>
                <a:ea typeface="Calibri" panose="020F0502020204030204" pitchFamily="34" charset="0"/>
                <a:cs typeface="Times New Roman" panose="02020603050405020304" pitchFamily="18" charset="0"/>
              </a:rPr>
              <a:t>nested </a:t>
            </a:r>
            <a:r>
              <a:rPr lang="en-US" sz="1800" dirty="0">
                <a:latin typeface="Segoe UI" panose="020B0502040204020203" pitchFamily="34" charset="0"/>
                <a:ea typeface="Times New Roman" panose="02020603050405020304" pitchFamily="18" charset="0"/>
                <a:cs typeface="Times New Roman" panose="02020603050405020304" pitchFamily="18" charset="0"/>
              </a:rPr>
              <a:t> class)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37971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GIAO </a:t>
            </a:r>
            <a:r>
              <a:rPr lang="en-US" altLang="en-US" sz="2700" dirty="0" err="1" smtClean="0"/>
              <a:t>DIỆN</a:t>
            </a:r>
            <a:r>
              <a:rPr lang="en-US" altLang="en-US" sz="2700" dirty="0" smtClean="0"/>
              <a:t> </a:t>
            </a:r>
            <a:r>
              <a:rPr lang="en-US" altLang="en-US" sz="2700" dirty="0" err="1" smtClean="0"/>
              <a:t>NỒNG</a:t>
            </a:r>
            <a:r>
              <a:rPr lang="en-US" altLang="en-US" sz="2700" dirty="0" smtClean="0"/>
              <a:t> </a:t>
            </a:r>
            <a:r>
              <a:rPr lang="en-US" altLang="en-US" sz="2700" dirty="0" err="1" smtClean="0"/>
              <a:t>NHAU</a:t>
            </a:r>
            <a:endParaRPr lang="en-US" altLang="en-US" sz="2700" dirty="0"/>
          </a:p>
        </p:txBody>
      </p:sp>
      <p:pic>
        <p:nvPicPr>
          <p:cNvPr id="2" name="Picture 1"/>
          <p:cNvPicPr>
            <a:picLocks noChangeAspect="1"/>
          </p:cNvPicPr>
          <p:nvPr/>
        </p:nvPicPr>
        <p:blipFill>
          <a:blip r:embed="rId2"/>
          <a:stretch>
            <a:fillRect/>
          </a:stretch>
        </p:blipFill>
        <p:spPr>
          <a:xfrm>
            <a:off x="1485389" y="1223505"/>
            <a:ext cx="6313981" cy="3066556"/>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949868" y="4719613"/>
            <a:ext cx="2143424" cy="352474"/>
          </a:xfrm>
          <a:prstGeom prst="rect">
            <a:avLst/>
          </a:prstGeom>
        </p:spPr>
      </p:pic>
      <p:grpSp>
        <p:nvGrpSpPr>
          <p:cNvPr id="10" name="Group 9"/>
          <p:cNvGrpSpPr/>
          <p:nvPr/>
        </p:nvGrpSpPr>
        <p:grpSpPr>
          <a:xfrm>
            <a:off x="3604260" y="4404360"/>
            <a:ext cx="2499360" cy="655320"/>
            <a:chOff x="6362700" y="3093720"/>
            <a:chExt cx="1348740" cy="914400"/>
          </a:xfrm>
        </p:grpSpPr>
        <p:sp>
          <p:nvSpPr>
            <p:cNvPr id="11" name="Rectangle 10"/>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2" name="Rectangle 11"/>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500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nl-NL" dirty="0"/>
              <a:t>Gán kết </a:t>
            </a:r>
          </a:p>
        </p:txBody>
      </p:sp>
    </p:spTree>
    <p:extLst>
      <p:ext uri="{BB962C8B-B14F-4D97-AF65-F5344CB8AC3E}">
        <p14:creationId xmlns:p14="http://schemas.microsoft.com/office/powerpoint/2010/main" val="36021448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CÁC</a:t>
            </a:r>
            <a:r>
              <a:rPr lang="en-US" altLang="en-US" sz="2700" dirty="0" smtClean="0"/>
              <a:t> </a:t>
            </a:r>
            <a:r>
              <a:rPr lang="en-US" altLang="en-US" sz="2700" dirty="0" err="1" smtClean="0"/>
              <a:t>LOẠI</a:t>
            </a:r>
            <a:r>
              <a:rPr lang="en-US" altLang="en-US" sz="2700" dirty="0" smtClean="0"/>
              <a:t> GẮN </a:t>
            </a:r>
            <a:r>
              <a:rPr lang="en-US" altLang="en-US" sz="2700" dirty="0" err="1" smtClean="0"/>
              <a:t>KẾT</a:t>
            </a:r>
            <a:r>
              <a:rPr lang="en-US" altLang="en-US" sz="2700" dirty="0" smtClean="0"/>
              <a:t> </a:t>
            </a:r>
            <a:endParaRPr lang="en-US" altLang="en-US" sz="2700" dirty="0"/>
          </a:p>
        </p:txBody>
      </p:sp>
      <p:pic>
        <p:nvPicPr>
          <p:cNvPr id="1028" name="Picture 4" descr="Difference Between Static Binding and Dynamic Binding"/>
          <p:cNvPicPr>
            <a:picLocks noChangeAspect="1" noChangeArrowheads="1"/>
          </p:cNvPicPr>
          <p:nvPr/>
        </p:nvPicPr>
        <p:blipFill rotWithShape="1">
          <a:blip r:embed="rId2">
            <a:extLst>
              <a:ext uri="{28A0092B-C50C-407E-A947-70E740481C1C}">
                <a14:useLocalDpi xmlns:a14="http://schemas.microsoft.com/office/drawing/2010/main" val="0"/>
              </a:ext>
            </a:extLst>
          </a:blip>
          <a:srcRect t="6274" r="16861" b="4738"/>
          <a:stretch/>
        </p:blipFill>
        <p:spPr bwMode="auto">
          <a:xfrm>
            <a:off x="2388235" y="1516379"/>
            <a:ext cx="4355465" cy="301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38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GẮN </a:t>
            </a:r>
            <a:r>
              <a:rPr lang="en-US" altLang="en-US" sz="2700" dirty="0" err="1" smtClean="0"/>
              <a:t>KẾT</a:t>
            </a:r>
            <a:r>
              <a:rPr lang="en-US" altLang="en-US" sz="2700" dirty="0" smtClean="0"/>
              <a:t> </a:t>
            </a:r>
            <a:r>
              <a:rPr lang="en-US" altLang="en-US" sz="2700" dirty="0" err="1" smtClean="0"/>
              <a:t>TĨNH</a:t>
            </a:r>
            <a:endParaRPr lang="en-US" altLang="en-US" sz="2700" dirty="0"/>
          </a:p>
        </p:txBody>
      </p:sp>
      <p:sp>
        <p:nvSpPr>
          <p:cNvPr id="5" name="Rectangle 4"/>
          <p:cNvSpPr/>
          <p:nvPr/>
        </p:nvSpPr>
        <p:spPr>
          <a:xfrm>
            <a:off x="99060" y="1894052"/>
            <a:ext cx="8862060" cy="2216569"/>
          </a:xfrm>
          <a:prstGeom prst="rect">
            <a:avLst/>
          </a:prstGeom>
        </p:spPr>
        <p:txBody>
          <a:bodyPr wrap="square">
            <a:spAutoFit/>
          </a:bodyPr>
          <a:lstStyle/>
          <a:p>
            <a:pPr algn="just">
              <a:lnSpc>
                <a:spcPct val="120000"/>
              </a:lnSpc>
              <a:spcBef>
                <a:spcPts val="300"/>
              </a:spcBef>
              <a:spcAft>
                <a:spcPts val="3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Gắn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(Binding)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quan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lệnh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300"/>
              </a:spcBef>
              <a:spcAft>
                <a:spcPts val="3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Gắn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quyết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sớm</a:t>
            </a:r>
            <a:r>
              <a:rPr lang="en-US" sz="1800" dirty="0">
                <a:latin typeface="Segoe UI" panose="020B0502040204020203" pitchFamily="34" charset="0"/>
                <a:ea typeface="Times New Roman" panose="02020603050405020304" pitchFamily="18" charset="0"/>
                <a:cs typeface="Times New Roman" panose="02020603050405020304" pitchFamily="18" charset="0"/>
              </a:rPr>
              <a:t> (early binding). </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Gắn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private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92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GẮN </a:t>
            </a:r>
            <a:r>
              <a:rPr lang="en-US" altLang="en-US" sz="2700" dirty="0" err="1" smtClean="0"/>
              <a:t>KẾT</a:t>
            </a:r>
            <a:r>
              <a:rPr lang="en-US" altLang="en-US" sz="2700" dirty="0" smtClean="0"/>
              <a:t> </a:t>
            </a:r>
            <a:r>
              <a:rPr lang="en-US" altLang="en-US" sz="2700" dirty="0" err="1" smtClean="0"/>
              <a:t>TĨNH</a:t>
            </a:r>
            <a:endParaRPr lang="en-US" altLang="en-US" sz="2700" dirty="0"/>
          </a:p>
        </p:txBody>
      </p:sp>
      <p:pic>
        <p:nvPicPr>
          <p:cNvPr id="2" name="Picture 1"/>
          <p:cNvPicPr>
            <a:picLocks noChangeAspect="1"/>
          </p:cNvPicPr>
          <p:nvPr/>
        </p:nvPicPr>
        <p:blipFill>
          <a:blip r:embed="rId2"/>
          <a:stretch>
            <a:fillRect/>
          </a:stretch>
        </p:blipFill>
        <p:spPr>
          <a:xfrm>
            <a:off x="95741" y="1310338"/>
            <a:ext cx="5467188" cy="365790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164404" y="3007003"/>
            <a:ext cx="2514951" cy="562053"/>
          </a:xfrm>
          <a:prstGeom prst="rect">
            <a:avLst/>
          </a:prstGeom>
        </p:spPr>
      </p:pic>
      <p:grpSp>
        <p:nvGrpSpPr>
          <p:cNvPr id="6" name="Group 5"/>
          <p:cNvGrpSpPr/>
          <p:nvPr/>
        </p:nvGrpSpPr>
        <p:grpSpPr>
          <a:xfrm>
            <a:off x="6019800" y="2697480"/>
            <a:ext cx="2903220" cy="861060"/>
            <a:chOff x="6362700" y="3093720"/>
            <a:chExt cx="1348740" cy="914400"/>
          </a:xfrm>
        </p:grpSpPr>
        <p:sp>
          <p:nvSpPr>
            <p:cNvPr id="7" name="Rectangle 6"/>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6053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GẮN </a:t>
            </a:r>
            <a:r>
              <a:rPr lang="en-US" altLang="en-US" sz="2700" dirty="0" err="1" smtClean="0"/>
              <a:t>KẾT</a:t>
            </a:r>
            <a:r>
              <a:rPr lang="en-US" altLang="en-US" sz="2700" dirty="0" smtClean="0"/>
              <a:t> </a:t>
            </a:r>
            <a:r>
              <a:rPr lang="en-US" altLang="en-US" sz="2700" dirty="0" err="1" smtClean="0"/>
              <a:t>ĐỘNG</a:t>
            </a:r>
            <a:endParaRPr lang="en-US" altLang="en-US" sz="2700" dirty="0"/>
          </a:p>
        </p:txBody>
      </p:sp>
      <p:sp>
        <p:nvSpPr>
          <p:cNvPr id="5" name="Rectangle 4"/>
          <p:cNvSpPr/>
          <p:nvPr/>
        </p:nvSpPr>
        <p:spPr>
          <a:xfrm>
            <a:off x="60960" y="1528292"/>
            <a:ext cx="8862060" cy="1219373"/>
          </a:xfrm>
          <a:prstGeom prst="rect">
            <a:avLst/>
          </a:prstGeom>
        </p:spPr>
        <p:txBody>
          <a:bodyPr wrap="square">
            <a:spAutoFit/>
          </a:bodyPr>
          <a:lstStyle/>
          <a:p>
            <a:pPr algn="just">
              <a:lnSpc>
                <a:spcPct val="120000"/>
              </a:lnSpc>
              <a:spcBef>
                <a:spcPts val="300"/>
              </a:spcBef>
              <a:spcAft>
                <a:spcPts val="3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Trong trình biên dịch gắn kết động không quyết định phương thức được gọi. </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Ghi </a:t>
            </a:r>
            <a:r>
              <a:rPr lang="vi-VN" sz="1800" dirty="0">
                <a:latin typeface="Segoe UI" panose="020B0502040204020203" pitchFamily="34" charset="0"/>
                <a:ea typeface="Times New Roman" panose="02020603050405020304" pitchFamily="18" charset="0"/>
                <a:cs typeface="Times New Roman" panose="02020603050405020304" pitchFamily="18" charset="0"/>
              </a:rPr>
              <a:t>đè là một ví dụ hoàn hảo về gắn kết động. </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Khi </a:t>
            </a:r>
            <a:r>
              <a:rPr lang="vi-VN" sz="1800" dirty="0">
                <a:latin typeface="Segoe UI" panose="020B0502040204020203" pitchFamily="34" charset="0"/>
                <a:ea typeface="Times New Roman" panose="02020603050405020304" pitchFamily="18" charset="0"/>
                <a:cs typeface="Times New Roman" panose="02020603050405020304" pitchFamily="18" charset="0"/>
              </a:rPr>
              <a:t>ghi đè cả lớp cha và lớp con đều có cùng một phương thức.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5772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GẮN </a:t>
            </a:r>
            <a:r>
              <a:rPr lang="en-US" altLang="en-US" sz="2700" dirty="0" err="1" smtClean="0"/>
              <a:t>KẾT</a:t>
            </a:r>
            <a:r>
              <a:rPr lang="en-US" altLang="en-US" sz="2700" dirty="0" smtClean="0"/>
              <a:t> </a:t>
            </a:r>
            <a:r>
              <a:rPr lang="en-US" altLang="en-US" sz="2700" dirty="0" err="1" smtClean="0"/>
              <a:t>ĐỘNG</a:t>
            </a:r>
            <a:endParaRPr lang="en-US" altLang="en-US" sz="2700" dirty="0"/>
          </a:p>
        </p:txBody>
      </p:sp>
      <p:pic>
        <p:nvPicPr>
          <p:cNvPr id="3" name="Picture 2"/>
          <p:cNvPicPr>
            <a:picLocks noChangeAspect="1"/>
          </p:cNvPicPr>
          <p:nvPr/>
        </p:nvPicPr>
        <p:blipFill>
          <a:blip r:embed="rId2"/>
          <a:stretch>
            <a:fillRect/>
          </a:stretch>
        </p:blipFill>
        <p:spPr>
          <a:xfrm>
            <a:off x="350095" y="1266825"/>
            <a:ext cx="5478163" cy="3800475"/>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229204" y="2730777"/>
            <a:ext cx="2095792" cy="581106"/>
          </a:xfrm>
          <a:prstGeom prst="rect">
            <a:avLst/>
          </a:prstGeom>
        </p:spPr>
      </p:pic>
      <p:grpSp>
        <p:nvGrpSpPr>
          <p:cNvPr id="7" name="Group 6"/>
          <p:cNvGrpSpPr/>
          <p:nvPr/>
        </p:nvGrpSpPr>
        <p:grpSpPr>
          <a:xfrm>
            <a:off x="6073140" y="2407920"/>
            <a:ext cx="2606040" cy="982980"/>
            <a:chOff x="6362700" y="3093720"/>
            <a:chExt cx="1348740" cy="914400"/>
          </a:xfrm>
        </p:grpSpPr>
        <p:sp>
          <p:nvSpPr>
            <p:cNvPr id="8" name="Rectangle 7"/>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63713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400" dirty="0" smtClean="0"/>
              <a:t>SO </a:t>
            </a:r>
            <a:r>
              <a:rPr lang="en-US" altLang="en-US" sz="2400" dirty="0" err="1" smtClean="0"/>
              <a:t>SÁNH</a:t>
            </a:r>
            <a:r>
              <a:rPr lang="en-US" altLang="en-US" sz="2400" dirty="0" smtClean="0"/>
              <a:t> GẮN </a:t>
            </a:r>
            <a:r>
              <a:rPr lang="en-US" altLang="en-US" sz="2400" dirty="0" err="1" smtClean="0"/>
              <a:t>KẾT</a:t>
            </a:r>
            <a:r>
              <a:rPr lang="en-US" altLang="en-US" sz="2400" dirty="0" smtClean="0"/>
              <a:t> </a:t>
            </a:r>
            <a:r>
              <a:rPr lang="en-US" altLang="en-US" sz="2400" dirty="0" err="1" smtClean="0"/>
              <a:t>TĨNH</a:t>
            </a:r>
            <a:r>
              <a:rPr lang="en-US" altLang="en-US" sz="2400" dirty="0" smtClean="0"/>
              <a:t> </a:t>
            </a:r>
            <a:r>
              <a:rPr lang="en-US" altLang="en-US" sz="2400" dirty="0" err="1" smtClean="0"/>
              <a:t>VÀ</a:t>
            </a:r>
            <a:r>
              <a:rPr lang="en-US" altLang="en-US" sz="2400" dirty="0" smtClean="0"/>
              <a:t> GẮN </a:t>
            </a:r>
            <a:r>
              <a:rPr lang="en-US" altLang="en-US" sz="2400" dirty="0" err="1" smtClean="0"/>
              <a:t>KẾT</a:t>
            </a:r>
            <a:r>
              <a:rPr lang="en-US" altLang="en-US" sz="2400" dirty="0" smtClean="0"/>
              <a:t> </a:t>
            </a:r>
            <a:r>
              <a:rPr lang="en-US" altLang="en-US" sz="2400" dirty="0" err="1" smtClean="0"/>
              <a:t>ĐỘNG</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441292762"/>
              </p:ext>
            </p:extLst>
          </p:nvPr>
        </p:nvGraphicFramePr>
        <p:xfrm>
          <a:off x="95250" y="1228054"/>
          <a:ext cx="8949690" cy="3740185"/>
        </p:xfrm>
        <a:graphic>
          <a:graphicData uri="http://schemas.openxmlformats.org/drawingml/2006/table">
            <a:tbl>
              <a:tblPr firstRow="1" firstCol="1" bandRow="1">
                <a:tableStyleId>{0660B408-B3CF-4A94-85FC-2B1E0A45F4A2}</a:tableStyleId>
              </a:tblPr>
              <a:tblGrid>
                <a:gridCol w="4474845"/>
                <a:gridCol w="4474845"/>
              </a:tblGrid>
              <a:tr h="285886">
                <a:tc>
                  <a:txBody>
                    <a:bodyPr/>
                    <a:lstStyle/>
                    <a:p>
                      <a:pPr algn="ctr">
                        <a:lnSpc>
                          <a:spcPct val="107000"/>
                        </a:lnSpc>
                        <a:spcAft>
                          <a:spcPts val="0"/>
                        </a:spcAft>
                      </a:pPr>
                      <a:r>
                        <a:rPr lang="en-US" sz="1100">
                          <a:effectLst/>
                        </a:rPr>
                        <a:t>Static Binding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100">
                          <a:effectLst/>
                        </a:rPr>
                        <a:t>Dynamic Binding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r>
              <a:tr h="692395">
                <a:tc>
                  <a:txBody>
                    <a:bodyPr/>
                    <a:lstStyle/>
                    <a:p>
                      <a:pPr>
                        <a:lnSpc>
                          <a:spcPct val="107000"/>
                        </a:lnSpc>
                        <a:spcAft>
                          <a:spcPts val="0"/>
                        </a:spcAft>
                      </a:pPr>
                      <a:r>
                        <a:rPr lang="en-US" sz="1200" b="0" dirty="0" err="1">
                          <a:solidFill>
                            <a:schemeClr val="bg2">
                              <a:lumMod val="50000"/>
                            </a:schemeClr>
                          </a:solidFill>
                          <a:effectLst/>
                        </a:rPr>
                        <a:t>Một</a:t>
                      </a:r>
                      <a:r>
                        <a:rPr lang="en-US" sz="1200" b="0" dirty="0">
                          <a:solidFill>
                            <a:schemeClr val="bg2">
                              <a:lumMod val="50000"/>
                            </a:schemeClr>
                          </a:solidFill>
                          <a:effectLst/>
                        </a:rPr>
                        <a:t> </a:t>
                      </a:r>
                      <a:r>
                        <a:rPr lang="en-US" sz="1200" b="0" dirty="0" err="1">
                          <a:solidFill>
                            <a:schemeClr val="bg2">
                              <a:lumMod val="50000"/>
                            </a:schemeClr>
                          </a:solidFill>
                          <a:effectLst/>
                        </a:rPr>
                        <a:t>loại</a:t>
                      </a:r>
                      <a:r>
                        <a:rPr lang="en-US" sz="1200" b="0" dirty="0">
                          <a:solidFill>
                            <a:schemeClr val="bg2">
                              <a:lumMod val="50000"/>
                            </a:schemeClr>
                          </a:solidFill>
                          <a:effectLst/>
                        </a:rPr>
                        <a:t> </a:t>
                      </a:r>
                      <a:r>
                        <a:rPr lang="en-US" sz="1200" b="0" dirty="0" err="1">
                          <a:solidFill>
                            <a:schemeClr val="bg2">
                              <a:lumMod val="50000"/>
                            </a:schemeClr>
                          </a:solidFill>
                          <a:effectLst/>
                        </a:rPr>
                        <a:t>đa</a:t>
                      </a:r>
                      <a:r>
                        <a:rPr lang="en-US" sz="1200" b="0" dirty="0">
                          <a:solidFill>
                            <a:schemeClr val="bg2">
                              <a:lumMod val="50000"/>
                            </a:schemeClr>
                          </a:solidFill>
                          <a:effectLst/>
                        </a:rPr>
                        <a:t> </a:t>
                      </a:r>
                      <a:r>
                        <a:rPr lang="en-US" sz="1200" b="0" dirty="0" err="1">
                          <a:solidFill>
                            <a:schemeClr val="bg2">
                              <a:lumMod val="50000"/>
                            </a:schemeClr>
                          </a:solidFill>
                          <a:effectLst/>
                        </a:rPr>
                        <a:t>hình</a:t>
                      </a:r>
                      <a:r>
                        <a:rPr lang="en-US" sz="1200" b="0" dirty="0">
                          <a:solidFill>
                            <a:schemeClr val="bg2">
                              <a:lumMod val="50000"/>
                            </a:schemeClr>
                          </a:solidFill>
                          <a:effectLst/>
                        </a:rPr>
                        <a:t> </a:t>
                      </a:r>
                      <a:r>
                        <a:rPr lang="en-US" sz="1200" b="0" dirty="0" err="1">
                          <a:solidFill>
                            <a:schemeClr val="bg2">
                              <a:lumMod val="50000"/>
                            </a:schemeClr>
                          </a:solidFill>
                          <a:effectLst/>
                        </a:rPr>
                        <a:t>thu</a:t>
                      </a:r>
                      <a:r>
                        <a:rPr lang="en-US" sz="1200" b="0" dirty="0">
                          <a:solidFill>
                            <a:schemeClr val="bg2">
                              <a:lumMod val="50000"/>
                            </a:schemeClr>
                          </a:solidFill>
                          <a:effectLst/>
                        </a:rPr>
                        <a:t> </a:t>
                      </a:r>
                      <a:r>
                        <a:rPr lang="en-US" sz="1200" b="0" dirty="0" err="1">
                          <a:solidFill>
                            <a:schemeClr val="bg2">
                              <a:lumMod val="50000"/>
                            </a:schemeClr>
                          </a:solidFill>
                          <a:effectLst/>
                        </a:rPr>
                        <a:t>thập</a:t>
                      </a:r>
                      <a:r>
                        <a:rPr lang="en-US" sz="1200" b="0" dirty="0">
                          <a:solidFill>
                            <a:schemeClr val="bg2">
                              <a:lumMod val="50000"/>
                            </a:schemeClr>
                          </a:solidFill>
                          <a:effectLst/>
                        </a:rPr>
                        <a:t> </a:t>
                      </a:r>
                      <a:r>
                        <a:rPr lang="en-US" sz="1200" b="0" dirty="0" err="1">
                          <a:solidFill>
                            <a:schemeClr val="bg2">
                              <a:lumMod val="50000"/>
                            </a:schemeClr>
                          </a:solidFill>
                          <a:effectLst/>
                        </a:rPr>
                        <a:t>thông</a:t>
                      </a:r>
                      <a:r>
                        <a:rPr lang="en-US" sz="1200" b="0" dirty="0">
                          <a:solidFill>
                            <a:schemeClr val="bg2">
                              <a:lumMod val="50000"/>
                            </a:schemeClr>
                          </a:solidFill>
                          <a:effectLst/>
                        </a:rPr>
                        <a:t> tin </a:t>
                      </a:r>
                      <a:r>
                        <a:rPr lang="en-US" sz="1200" b="0" dirty="0" err="1">
                          <a:solidFill>
                            <a:schemeClr val="bg2">
                              <a:lumMod val="50000"/>
                            </a:schemeClr>
                          </a:solidFill>
                          <a:effectLst/>
                        </a:rPr>
                        <a:t>để</a:t>
                      </a:r>
                      <a:r>
                        <a:rPr lang="en-US" sz="1200" b="0" dirty="0">
                          <a:solidFill>
                            <a:schemeClr val="bg2">
                              <a:lumMod val="50000"/>
                            </a:schemeClr>
                          </a:solidFill>
                          <a:effectLst/>
                        </a:rPr>
                        <a:t> </a:t>
                      </a:r>
                      <a:r>
                        <a:rPr lang="en-US" sz="1200" b="0" dirty="0" err="1">
                          <a:solidFill>
                            <a:schemeClr val="bg2">
                              <a:lumMod val="50000"/>
                            </a:schemeClr>
                          </a:solidFill>
                          <a:effectLst/>
                        </a:rPr>
                        <a:t>gọi</a:t>
                      </a:r>
                      <a:r>
                        <a:rPr lang="en-US" sz="1200" b="0" dirty="0">
                          <a:solidFill>
                            <a:schemeClr val="bg2">
                              <a:lumMod val="50000"/>
                            </a:schemeClr>
                          </a:solidFill>
                          <a:effectLst/>
                        </a:rPr>
                        <a:t> </a:t>
                      </a:r>
                      <a:r>
                        <a:rPr lang="en-US" sz="1200" b="0" dirty="0" err="1">
                          <a:solidFill>
                            <a:schemeClr val="bg2">
                              <a:lumMod val="50000"/>
                            </a:schemeClr>
                          </a:solidFill>
                          <a:effectLst/>
                        </a:rPr>
                        <a:t>một</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trong</a:t>
                      </a:r>
                      <a:r>
                        <a:rPr lang="en-US" sz="1200" b="0" dirty="0">
                          <a:solidFill>
                            <a:schemeClr val="bg2">
                              <a:lumMod val="50000"/>
                            </a:schemeClr>
                          </a:solidFill>
                          <a:effectLst/>
                        </a:rPr>
                        <a:t> </a:t>
                      </a:r>
                      <a:r>
                        <a:rPr lang="en-US" sz="1200" b="0" dirty="0" err="1">
                          <a:solidFill>
                            <a:schemeClr val="bg2">
                              <a:lumMod val="50000"/>
                            </a:schemeClr>
                          </a:solidFill>
                          <a:effectLst/>
                        </a:rPr>
                        <a:t>thời</a:t>
                      </a:r>
                      <a:r>
                        <a:rPr lang="en-US" sz="1200" b="0" dirty="0">
                          <a:solidFill>
                            <a:schemeClr val="bg2">
                              <a:lumMod val="50000"/>
                            </a:schemeClr>
                          </a:solidFill>
                          <a:effectLst/>
                        </a:rPr>
                        <a:t> </a:t>
                      </a:r>
                      <a:r>
                        <a:rPr lang="en-US" sz="1200" b="0" dirty="0" err="1">
                          <a:solidFill>
                            <a:schemeClr val="bg2">
                              <a:lumMod val="50000"/>
                            </a:schemeClr>
                          </a:solidFill>
                          <a:effectLst/>
                        </a:rPr>
                        <a:t>gian</a:t>
                      </a:r>
                      <a:r>
                        <a:rPr lang="en-US" sz="1200" b="0" dirty="0">
                          <a:solidFill>
                            <a:schemeClr val="bg2">
                              <a:lumMod val="50000"/>
                            </a:schemeClr>
                          </a:solidFill>
                          <a:effectLst/>
                        </a:rPr>
                        <a:t> </a:t>
                      </a:r>
                      <a:r>
                        <a:rPr lang="en-US" sz="1200" b="0" dirty="0" err="1">
                          <a:solidFill>
                            <a:schemeClr val="bg2">
                              <a:lumMod val="50000"/>
                            </a:schemeClr>
                          </a:solidFill>
                          <a:effectLst/>
                        </a:rPr>
                        <a:t>biên</a:t>
                      </a:r>
                      <a:r>
                        <a:rPr lang="en-US" sz="1200" b="0" dirty="0">
                          <a:solidFill>
                            <a:schemeClr val="bg2">
                              <a:lumMod val="50000"/>
                            </a:schemeClr>
                          </a:solidFill>
                          <a:effectLst/>
                        </a:rPr>
                        <a:t> </a:t>
                      </a:r>
                      <a:r>
                        <a:rPr lang="en-US" sz="1200" b="0" dirty="0" err="1">
                          <a:solidFill>
                            <a:schemeClr val="bg2">
                              <a:lumMod val="50000"/>
                            </a:schemeClr>
                          </a:solidFill>
                          <a:effectLst/>
                        </a:rPr>
                        <a:t>dịch</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a:solidFill>
                            <a:schemeClr val="bg2">
                              <a:lumMod val="50000"/>
                            </a:schemeClr>
                          </a:solidFill>
                          <a:effectLst/>
                        </a:rPr>
                        <a:t>Một loại đa hình thu thập thông tin để gọi một phương thức trong thời gian chạy.</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294548">
                <a:tc>
                  <a:txBody>
                    <a:bodyPr/>
                    <a:lstStyle/>
                    <a:p>
                      <a:pPr>
                        <a:lnSpc>
                          <a:spcPct val="107000"/>
                        </a:lnSpc>
                        <a:spcAft>
                          <a:spcPts val="0"/>
                        </a:spcAft>
                      </a:pPr>
                      <a:r>
                        <a:rPr lang="en-US" sz="1200" b="0" dirty="0">
                          <a:solidFill>
                            <a:schemeClr val="bg2">
                              <a:lumMod val="50000"/>
                            </a:schemeClr>
                          </a:solidFill>
                          <a:effectLst/>
                        </a:rPr>
                        <a:t>Gắn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xảy</a:t>
                      </a:r>
                      <a:r>
                        <a:rPr lang="en-US" sz="1200" b="0" dirty="0">
                          <a:solidFill>
                            <a:schemeClr val="bg2">
                              <a:lumMod val="50000"/>
                            </a:schemeClr>
                          </a:solidFill>
                          <a:effectLst/>
                        </a:rPr>
                        <a:t> </a:t>
                      </a:r>
                      <a:r>
                        <a:rPr lang="en-US" sz="1200" b="0" dirty="0" err="1">
                          <a:solidFill>
                            <a:schemeClr val="bg2">
                              <a:lumMod val="50000"/>
                            </a:schemeClr>
                          </a:solidFill>
                          <a:effectLst/>
                        </a:rPr>
                        <a:t>ra</a:t>
                      </a:r>
                      <a:r>
                        <a:rPr lang="en-US" sz="1200" b="0" dirty="0">
                          <a:solidFill>
                            <a:schemeClr val="bg2">
                              <a:lumMod val="50000"/>
                            </a:schemeClr>
                          </a:solidFill>
                          <a:effectLst/>
                        </a:rPr>
                        <a:t> </a:t>
                      </a:r>
                      <a:r>
                        <a:rPr lang="en-US" sz="1200" b="0" dirty="0" err="1">
                          <a:solidFill>
                            <a:schemeClr val="bg2">
                              <a:lumMod val="50000"/>
                            </a:schemeClr>
                          </a:solidFill>
                          <a:effectLst/>
                        </a:rPr>
                        <a:t>tại</a:t>
                      </a:r>
                      <a:r>
                        <a:rPr lang="en-US" sz="1200" b="0" dirty="0">
                          <a:solidFill>
                            <a:schemeClr val="bg2">
                              <a:lumMod val="50000"/>
                            </a:schemeClr>
                          </a:solidFill>
                          <a:effectLst/>
                        </a:rPr>
                        <a:t> </a:t>
                      </a:r>
                      <a:r>
                        <a:rPr lang="en-US" sz="1200" b="0" dirty="0" err="1">
                          <a:solidFill>
                            <a:schemeClr val="bg2">
                              <a:lumMod val="50000"/>
                            </a:schemeClr>
                          </a:solidFill>
                          <a:effectLst/>
                        </a:rPr>
                        <a:t>thời</a:t>
                      </a:r>
                      <a:r>
                        <a:rPr lang="en-US" sz="1200" b="0" dirty="0">
                          <a:solidFill>
                            <a:schemeClr val="bg2">
                              <a:lumMod val="50000"/>
                            </a:schemeClr>
                          </a:solidFill>
                          <a:effectLst/>
                        </a:rPr>
                        <a:t> </a:t>
                      </a:r>
                      <a:r>
                        <a:rPr lang="en-US" sz="1200" b="0" dirty="0" err="1">
                          <a:solidFill>
                            <a:schemeClr val="bg2">
                              <a:lumMod val="50000"/>
                            </a:schemeClr>
                          </a:solidFill>
                          <a:effectLst/>
                        </a:rPr>
                        <a:t>gian</a:t>
                      </a:r>
                      <a:r>
                        <a:rPr lang="en-US" sz="1200" b="0" dirty="0">
                          <a:solidFill>
                            <a:schemeClr val="bg2">
                              <a:lumMod val="50000"/>
                            </a:schemeClr>
                          </a:solidFill>
                          <a:effectLst/>
                        </a:rPr>
                        <a:t> </a:t>
                      </a:r>
                      <a:r>
                        <a:rPr lang="en-US" sz="1200" b="0" dirty="0" err="1">
                          <a:solidFill>
                            <a:schemeClr val="bg2">
                              <a:lumMod val="50000"/>
                            </a:schemeClr>
                          </a:solidFill>
                          <a:effectLst/>
                        </a:rPr>
                        <a:t>biên</a:t>
                      </a:r>
                      <a:r>
                        <a:rPr lang="en-US" sz="1200" b="0" dirty="0">
                          <a:solidFill>
                            <a:schemeClr val="bg2">
                              <a:lumMod val="50000"/>
                            </a:schemeClr>
                          </a:solidFill>
                          <a:effectLst/>
                        </a:rPr>
                        <a:t> </a:t>
                      </a:r>
                      <a:r>
                        <a:rPr lang="en-US" sz="1200" b="0" dirty="0" err="1">
                          <a:solidFill>
                            <a:schemeClr val="bg2">
                              <a:lumMod val="50000"/>
                            </a:schemeClr>
                          </a:solidFill>
                          <a:effectLst/>
                        </a:rPr>
                        <a:t>dịch</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a:solidFill>
                            <a:schemeClr val="bg2">
                              <a:lumMod val="50000"/>
                            </a:schemeClr>
                          </a:solidFill>
                          <a:effectLst/>
                        </a:rPr>
                        <a:t>Gắn kết xảy ra trong thời gian chạy</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493471">
                <a:tc>
                  <a:txBody>
                    <a:bodyPr/>
                    <a:lstStyle/>
                    <a:p>
                      <a:pPr>
                        <a:lnSpc>
                          <a:spcPct val="107000"/>
                        </a:lnSpc>
                        <a:spcAft>
                          <a:spcPts val="0"/>
                        </a:spcAft>
                      </a:pPr>
                      <a:r>
                        <a:rPr lang="en-US" sz="1200" b="0" dirty="0" err="1">
                          <a:solidFill>
                            <a:schemeClr val="bg2">
                              <a:lumMod val="50000"/>
                            </a:schemeClr>
                          </a:solidFill>
                          <a:effectLst/>
                        </a:rPr>
                        <a:t>Đối</a:t>
                      </a:r>
                      <a:r>
                        <a:rPr lang="en-US" sz="1200" b="0" dirty="0">
                          <a:solidFill>
                            <a:schemeClr val="bg2">
                              <a:lumMod val="50000"/>
                            </a:schemeClr>
                          </a:solidFill>
                          <a:effectLst/>
                        </a:rPr>
                        <a:t> </a:t>
                      </a:r>
                      <a:r>
                        <a:rPr lang="en-US" sz="1200" b="0" dirty="0" err="1">
                          <a:solidFill>
                            <a:schemeClr val="bg2">
                              <a:lumMod val="50000"/>
                            </a:schemeClr>
                          </a:solidFill>
                          <a:effectLst/>
                        </a:rPr>
                        <a:t>tượng</a:t>
                      </a:r>
                      <a:r>
                        <a:rPr lang="en-US" sz="1200" b="0" dirty="0">
                          <a:solidFill>
                            <a:schemeClr val="bg2">
                              <a:lumMod val="50000"/>
                            </a:schemeClr>
                          </a:solidFill>
                          <a:effectLst/>
                        </a:rPr>
                        <a:t> </a:t>
                      </a:r>
                      <a:r>
                        <a:rPr lang="en-US" sz="1200" b="0" dirty="0" err="1">
                          <a:solidFill>
                            <a:schemeClr val="bg2">
                              <a:lumMod val="50000"/>
                            </a:schemeClr>
                          </a:solidFill>
                          <a:effectLst/>
                        </a:rPr>
                        <a:t>thực</a:t>
                      </a:r>
                      <a:r>
                        <a:rPr lang="en-US" sz="1200" b="0" dirty="0">
                          <a:solidFill>
                            <a:schemeClr val="bg2">
                              <a:lumMod val="50000"/>
                            </a:schemeClr>
                          </a:solidFill>
                          <a:effectLst/>
                        </a:rPr>
                        <a:t> </a:t>
                      </a:r>
                      <a:r>
                        <a:rPr lang="en-US" sz="1200" b="0" dirty="0" err="1">
                          <a:solidFill>
                            <a:schemeClr val="bg2">
                              <a:lumMod val="50000"/>
                            </a:schemeClr>
                          </a:solidFill>
                          <a:effectLst/>
                        </a:rPr>
                        <a:t>tế</a:t>
                      </a:r>
                      <a:r>
                        <a:rPr lang="en-US" sz="1200" b="0" dirty="0">
                          <a:solidFill>
                            <a:schemeClr val="bg2">
                              <a:lumMod val="50000"/>
                            </a:schemeClr>
                          </a:solidFill>
                          <a:effectLst/>
                        </a:rPr>
                        <a:t> </a:t>
                      </a:r>
                      <a:r>
                        <a:rPr lang="en-US" sz="1200" b="0" dirty="0" err="1">
                          <a:solidFill>
                            <a:schemeClr val="bg2">
                              <a:lumMod val="50000"/>
                            </a:schemeClr>
                          </a:solidFill>
                          <a:effectLst/>
                        </a:rPr>
                        <a:t>không</a:t>
                      </a:r>
                      <a:r>
                        <a:rPr lang="en-US" sz="1200" b="0" dirty="0">
                          <a:solidFill>
                            <a:schemeClr val="bg2">
                              <a:lumMod val="50000"/>
                            </a:schemeClr>
                          </a:solidFill>
                          <a:effectLst/>
                        </a:rPr>
                        <a:t> </a:t>
                      </a:r>
                      <a:r>
                        <a:rPr lang="en-US" sz="1200" b="0" dirty="0" err="1">
                          <a:solidFill>
                            <a:schemeClr val="bg2">
                              <a:lumMod val="50000"/>
                            </a:schemeClr>
                          </a:solidFill>
                          <a:effectLst/>
                        </a:rPr>
                        <a:t>được</a:t>
                      </a:r>
                      <a:r>
                        <a:rPr lang="en-US" sz="1200" b="0" dirty="0">
                          <a:solidFill>
                            <a:schemeClr val="bg2">
                              <a:lumMod val="50000"/>
                            </a:schemeClr>
                          </a:solidFill>
                          <a:effectLst/>
                        </a:rPr>
                        <a:t> </a:t>
                      </a:r>
                      <a:r>
                        <a:rPr lang="en-US" sz="1200" b="0" dirty="0" err="1">
                          <a:solidFill>
                            <a:schemeClr val="bg2">
                              <a:lumMod val="50000"/>
                            </a:schemeClr>
                          </a:solidFill>
                          <a:effectLst/>
                        </a:rPr>
                        <a:t>sử</a:t>
                      </a:r>
                      <a:r>
                        <a:rPr lang="en-US" sz="1200" b="0" dirty="0">
                          <a:solidFill>
                            <a:schemeClr val="bg2">
                              <a:lumMod val="50000"/>
                            </a:schemeClr>
                          </a:solidFill>
                          <a:effectLst/>
                        </a:rPr>
                        <a:t> </a:t>
                      </a:r>
                      <a:r>
                        <a:rPr lang="en-US" sz="1200" b="0" dirty="0" err="1">
                          <a:solidFill>
                            <a:schemeClr val="bg2">
                              <a:lumMod val="50000"/>
                            </a:schemeClr>
                          </a:solidFill>
                          <a:effectLst/>
                        </a:rPr>
                        <a:t>dụng</a:t>
                      </a:r>
                      <a:r>
                        <a:rPr lang="en-US" sz="1200" b="0" dirty="0">
                          <a:solidFill>
                            <a:schemeClr val="bg2">
                              <a:lumMod val="50000"/>
                            </a:schemeClr>
                          </a:solidFill>
                          <a:effectLst/>
                        </a:rPr>
                        <a:t> </a:t>
                      </a:r>
                      <a:r>
                        <a:rPr lang="en-US" sz="1200" b="0" dirty="0" err="1">
                          <a:solidFill>
                            <a:schemeClr val="bg2">
                              <a:lumMod val="50000"/>
                            </a:schemeClr>
                          </a:solidFill>
                          <a:effectLst/>
                        </a:rPr>
                        <a:t>để</a:t>
                      </a:r>
                      <a:r>
                        <a:rPr lang="en-US" sz="1200" b="0" dirty="0">
                          <a:solidFill>
                            <a:schemeClr val="bg2">
                              <a:lumMod val="50000"/>
                            </a:schemeClr>
                          </a:solidFill>
                          <a:effectLst/>
                        </a:rPr>
                        <a:t> </a:t>
                      </a:r>
                      <a:r>
                        <a:rPr lang="en-US" sz="1200" b="0" dirty="0" err="1">
                          <a:solidFill>
                            <a:schemeClr val="bg2">
                              <a:lumMod val="50000"/>
                            </a:schemeClr>
                          </a:solidFill>
                          <a:effectLst/>
                        </a:rPr>
                        <a:t>ràng</a:t>
                      </a:r>
                      <a:r>
                        <a:rPr lang="en-US" sz="1200" b="0" dirty="0">
                          <a:solidFill>
                            <a:schemeClr val="bg2">
                              <a:lumMod val="50000"/>
                            </a:schemeClr>
                          </a:solidFill>
                          <a:effectLst/>
                        </a:rPr>
                        <a:t> </a:t>
                      </a:r>
                      <a:r>
                        <a:rPr lang="en-US" sz="1200" b="0" dirty="0" err="1">
                          <a:solidFill>
                            <a:schemeClr val="bg2">
                              <a:lumMod val="50000"/>
                            </a:schemeClr>
                          </a:solidFill>
                          <a:effectLst/>
                        </a:rPr>
                        <a:t>buộc</a:t>
                      </a:r>
                      <a:r>
                        <a:rPr lang="en-US" sz="1200" b="0" dirty="0">
                          <a:solidFill>
                            <a:schemeClr val="bg2">
                              <a:lumMod val="50000"/>
                            </a:schemeClr>
                          </a:solidFill>
                          <a:effectLst/>
                        </a:rPr>
                        <a:t>.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a:solidFill>
                            <a:schemeClr val="bg2">
                              <a:lumMod val="50000"/>
                            </a:schemeClr>
                          </a:solidFill>
                          <a:effectLst/>
                        </a:rPr>
                        <a:t>Đối tượng thực tế được sử dụng để ràng buộc.</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493471">
                <a:tc>
                  <a:txBody>
                    <a:bodyPr/>
                    <a:lstStyle/>
                    <a:p>
                      <a:pPr>
                        <a:lnSpc>
                          <a:spcPct val="107000"/>
                        </a:lnSpc>
                        <a:spcAft>
                          <a:spcPts val="0"/>
                        </a:spcAft>
                      </a:pPr>
                      <a:r>
                        <a:rPr lang="en-US" sz="1200" b="0" dirty="0" err="1">
                          <a:solidFill>
                            <a:schemeClr val="bg2">
                              <a:lumMod val="50000"/>
                            </a:schemeClr>
                          </a:solidFill>
                          <a:effectLst/>
                        </a:rPr>
                        <a:t>Được</a:t>
                      </a:r>
                      <a:r>
                        <a:rPr lang="en-US" sz="1200" b="0" dirty="0">
                          <a:solidFill>
                            <a:schemeClr val="bg2">
                              <a:lumMod val="50000"/>
                            </a:schemeClr>
                          </a:solidFill>
                          <a:effectLst/>
                        </a:rPr>
                        <a:t> </a:t>
                      </a:r>
                      <a:r>
                        <a:rPr lang="en-US" sz="1200" b="0" dirty="0" err="1">
                          <a:solidFill>
                            <a:schemeClr val="bg2">
                              <a:lumMod val="50000"/>
                            </a:schemeClr>
                          </a:solidFill>
                          <a:effectLst/>
                        </a:rPr>
                        <a:t>gọi</a:t>
                      </a:r>
                      <a:r>
                        <a:rPr lang="en-US" sz="1200" b="0" dirty="0">
                          <a:solidFill>
                            <a:schemeClr val="bg2">
                              <a:lumMod val="50000"/>
                            </a:schemeClr>
                          </a:solidFill>
                          <a:effectLst/>
                        </a:rPr>
                        <a:t> </a:t>
                      </a:r>
                      <a:r>
                        <a:rPr lang="en-US" sz="1200" b="0" dirty="0" err="1">
                          <a:solidFill>
                            <a:schemeClr val="bg2">
                              <a:lumMod val="50000"/>
                            </a:schemeClr>
                          </a:solidFill>
                          <a:effectLst/>
                        </a:rPr>
                        <a:t>là</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sớm</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xảy</a:t>
                      </a:r>
                      <a:r>
                        <a:rPr lang="en-US" sz="1200" b="0" dirty="0">
                          <a:solidFill>
                            <a:schemeClr val="bg2">
                              <a:lumMod val="50000"/>
                            </a:schemeClr>
                          </a:solidFill>
                          <a:effectLst/>
                        </a:rPr>
                        <a:t> </a:t>
                      </a:r>
                      <a:r>
                        <a:rPr lang="en-US" sz="1200" b="0" dirty="0" err="1">
                          <a:solidFill>
                            <a:schemeClr val="bg2">
                              <a:lumMod val="50000"/>
                            </a:schemeClr>
                          </a:solidFill>
                          <a:effectLst/>
                        </a:rPr>
                        <a:t>ra</a:t>
                      </a:r>
                      <a:r>
                        <a:rPr lang="en-US" sz="1200" b="0" dirty="0">
                          <a:solidFill>
                            <a:schemeClr val="bg2">
                              <a:lumMod val="50000"/>
                            </a:schemeClr>
                          </a:solidFill>
                          <a:effectLst/>
                        </a:rPr>
                        <a:t> </a:t>
                      </a:r>
                      <a:r>
                        <a:rPr lang="en-US" sz="1200" b="0" dirty="0" err="1">
                          <a:solidFill>
                            <a:schemeClr val="bg2">
                              <a:lumMod val="50000"/>
                            </a:schemeClr>
                          </a:solidFill>
                          <a:effectLst/>
                        </a:rPr>
                        <a:t>trong</a:t>
                      </a:r>
                      <a:r>
                        <a:rPr lang="en-US" sz="1200" b="0" dirty="0">
                          <a:solidFill>
                            <a:schemeClr val="bg2">
                              <a:lumMod val="50000"/>
                            </a:schemeClr>
                          </a:solidFill>
                          <a:effectLst/>
                        </a:rPr>
                        <a:t> </a:t>
                      </a:r>
                      <a:r>
                        <a:rPr lang="en-US" sz="1200" b="0" dirty="0" err="1">
                          <a:solidFill>
                            <a:schemeClr val="bg2">
                              <a:lumMod val="50000"/>
                            </a:schemeClr>
                          </a:solidFill>
                          <a:effectLst/>
                        </a:rPr>
                        <a:t>quá</a:t>
                      </a:r>
                      <a:r>
                        <a:rPr lang="en-US" sz="1200" b="0" dirty="0">
                          <a:solidFill>
                            <a:schemeClr val="bg2">
                              <a:lumMod val="50000"/>
                            </a:schemeClr>
                          </a:solidFill>
                          <a:effectLst/>
                        </a:rPr>
                        <a:t> </a:t>
                      </a:r>
                      <a:r>
                        <a:rPr lang="en-US" sz="1200" b="0" dirty="0" err="1">
                          <a:solidFill>
                            <a:schemeClr val="bg2">
                              <a:lumMod val="50000"/>
                            </a:schemeClr>
                          </a:solidFill>
                          <a:effectLst/>
                        </a:rPr>
                        <a:t>trình</a:t>
                      </a:r>
                      <a:r>
                        <a:rPr lang="en-US" sz="1200" b="0" dirty="0">
                          <a:solidFill>
                            <a:schemeClr val="bg2">
                              <a:lumMod val="50000"/>
                            </a:schemeClr>
                          </a:solidFill>
                          <a:effectLst/>
                        </a:rPr>
                        <a:t> </a:t>
                      </a:r>
                      <a:r>
                        <a:rPr lang="en-US" sz="1200" b="0" dirty="0" err="1">
                          <a:solidFill>
                            <a:schemeClr val="bg2">
                              <a:lumMod val="50000"/>
                            </a:schemeClr>
                          </a:solidFill>
                          <a:effectLst/>
                        </a:rPr>
                        <a:t>biên</a:t>
                      </a:r>
                      <a:r>
                        <a:rPr lang="en-US" sz="1200" b="0" dirty="0">
                          <a:solidFill>
                            <a:schemeClr val="bg2">
                              <a:lumMod val="50000"/>
                            </a:schemeClr>
                          </a:solidFill>
                          <a:effectLst/>
                        </a:rPr>
                        <a:t> </a:t>
                      </a:r>
                      <a:r>
                        <a:rPr lang="en-US" sz="1200" b="0" dirty="0" err="1">
                          <a:solidFill>
                            <a:schemeClr val="bg2">
                              <a:lumMod val="50000"/>
                            </a:schemeClr>
                          </a:solidFill>
                          <a:effectLst/>
                        </a:rPr>
                        <a:t>dịch</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Được</a:t>
                      </a:r>
                      <a:r>
                        <a:rPr lang="en-US" sz="1200" b="0" dirty="0">
                          <a:solidFill>
                            <a:schemeClr val="bg2">
                              <a:lumMod val="50000"/>
                            </a:schemeClr>
                          </a:solidFill>
                          <a:effectLst/>
                        </a:rPr>
                        <a:t> </a:t>
                      </a:r>
                      <a:r>
                        <a:rPr lang="en-US" sz="1200" b="0" dirty="0" err="1">
                          <a:solidFill>
                            <a:schemeClr val="bg2">
                              <a:lumMod val="50000"/>
                            </a:schemeClr>
                          </a:solidFill>
                          <a:effectLst/>
                        </a:rPr>
                        <a:t>gọi</a:t>
                      </a:r>
                      <a:r>
                        <a:rPr lang="en-US" sz="1200" b="0" dirty="0">
                          <a:solidFill>
                            <a:schemeClr val="bg2">
                              <a:lumMod val="50000"/>
                            </a:schemeClr>
                          </a:solidFill>
                          <a:effectLst/>
                        </a:rPr>
                        <a:t> </a:t>
                      </a:r>
                      <a:r>
                        <a:rPr lang="en-US" sz="1200" b="0" dirty="0" err="1">
                          <a:solidFill>
                            <a:schemeClr val="bg2">
                              <a:lumMod val="50000"/>
                            </a:schemeClr>
                          </a:solidFill>
                          <a:effectLst/>
                        </a:rPr>
                        <a:t>là</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muộn</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xảy</a:t>
                      </a:r>
                      <a:r>
                        <a:rPr lang="en-US" sz="1200" b="0" dirty="0">
                          <a:solidFill>
                            <a:schemeClr val="bg2">
                              <a:lumMod val="50000"/>
                            </a:schemeClr>
                          </a:solidFill>
                          <a:effectLst/>
                        </a:rPr>
                        <a:t> </a:t>
                      </a:r>
                      <a:r>
                        <a:rPr lang="en-US" sz="1200" b="0" dirty="0" err="1">
                          <a:solidFill>
                            <a:schemeClr val="bg2">
                              <a:lumMod val="50000"/>
                            </a:schemeClr>
                          </a:solidFill>
                          <a:effectLst/>
                        </a:rPr>
                        <a:t>ra</a:t>
                      </a:r>
                      <a:r>
                        <a:rPr lang="en-US" sz="1200" b="0" dirty="0">
                          <a:solidFill>
                            <a:schemeClr val="bg2">
                              <a:lumMod val="50000"/>
                            </a:schemeClr>
                          </a:solidFill>
                          <a:effectLst/>
                        </a:rPr>
                        <a:t> </a:t>
                      </a:r>
                      <a:r>
                        <a:rPr lang="en-US" sz="1200" b="0" dirty="0" err="1">
                          <a:solidFill>
                            <a:schemeClr val="bg2">
                              <a:lumMod val="50000"/>
                            </a:schemeClr>
                          </a:solidFill>
                          <a:effectLst/>
                        </a:rPr>
                        <a:t>trong</a:t>
                      </a:r>
                      <a:r>
                        <a:rPr lang="en-US" sz="1200" b="0" dirty="0">
                          <a:solidFill>
                            <a:schemeClr val="bg2">
                              <a:lumMod val="50000"/>
                            </a:schemeClr>
                          </a:solidFill>
                          <a:effectLst/>
                        </a:rPr>
                        <a:t> </a:t>
                      </a:r>
                      <a:r>
                        <a:rPr lang="en-US" sz="1200" b="0" dirty="0" err="1">
                          <a:solidFill>
                            <a:schemeClr val="bg2">
                              <a:lumMod val="50000"/>
                            </a:schemeClr>
                          </a:solidFill>
                          <a:effectLst/>
                        </a:rPr>
                        <a:t>thời</a:t>
                      </a:r>
                      <a:r>
                        <a:rPr lang="en-US" sz="1200" b="0" dirty="0">
                          <a:solidFill>
                            <a:schemeClr val="bg2">
                              <a:lumMod val="50000"/>
                            </a:schemeClr>
                          </a:solidFill>
                          <a:effectLst/>
                        </a:rPr>
                        <a:t> </a:t>
                      </a:r>
                      <a:r>
                        <a:rPr lang="en-US" sz="1200" b="0" dirty="0" err="1">
                          <a:solidFill>
                            <a:schemeClr val="bg2">
                              <a:lumMod val="50000"/>
                            </a:schemeClr>
                          </a:solidFill>
                          <a:effectLst/>
                        </a:rPr>
                        <a:t>gian</a:t>
                      </a:r>
                      <a:r>
                        <a:rPr lang="en-US" sz="1200" b="0" dirty="0">
                          <a:solidFill>
                            <a:schemeClr val="bg2">
                              <a:lumMod val="50000"/>
                            </a:schemeClr>
                          </a:solidFill>
                          <a:effectLst/>
                        </a:rPr>
                        <a:t> </a:t>
                      </a:r>
                      <a:r>
                        <a:rPr lang="en-US" sz="1200" b="0" dirty="0" err="1">
                          <a:solidFill>
                            <a:schemeClr val="bg2">
                              <a:lumMod val="50000"/>
                            </a:schemeClr>
                          </a:solidFill>
                          <a:effectLst/>
                        </a:rPr>
                        <a:t>chạy</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294548">
                <a:tc>
                  <a:txBody>
                    <a:bodyPr/>
                    <a:lstStyle/>
                    <a:p>
                      <a:pPr>
                        <a:lnSpc>
                          <a:spcPct val="107000"/>
                        </a:lnSpc>
                        <a:spcAft>
                          <a:spcPts val="0"/>
                        </a:spcAft>
                      </a:pPr>
                      <a:r>
                        <a:rPr lang="en-US" sz="1200" b="0" dirty="0" err="1">
                          <a:solidFill>
                            <a:schemeClr val="bg2">
                              <a:lumMod val="50000"/>
                            </a:schemeClr>
                          </a:solidFill>
                          <a:effectLst/>
                        </a:rPr>
                        <a:t>Tốc</a:t>
                      </a:r>
                      <a:r>
                        <a:rPr lang="en-US" sz="1200" b="0" dirty="0">
                          <a:solidFill>
                            <a:schemeClr val="bg2">
                              <a:lumMod val="50000"/>
                            </a:schemeClr>
                          </a:solidFill>
                          <a:effectLst/>
                        </a:rPr>
                        <a:t> </a:t>
                      </a:r>
                      <a:r>
                        <a:rPr lang="en-US" sz="1200" b="0" dirty="0" err="1">
                          <a:solidFill>
                            <a:schemeClr val="bg2">
                              <a:lumMod val="50000"/>
                            </a:schemeClr>
                          </a:solidFill>
                          <a:effectLst/>
                        </a:rPr>
                        <a:t>độ</a:t>
                      </a:r>
                      <a:r>
                        <a:rPr lang="en-US" sz="1200" b="0" dirty="0">
                          <a:solidFill>
                            <a:schemeClr val="bg2">
                              <a:lumMod val="50000"/>
                            </a:schemeClr>
                          </a:solidFill>
                          <a:effectLst/>
                        </a:rPr>
                        <a:t> </a:t>
                      </a:r>
                      <a:r>
                        <a:rPr lang="en-US" sz="1200" b="0" dirty="0" err="1">
                          <a:solidFill>
                            <a:schemeClr val="bg2">
                              <a:lumMod val="50000"/>
                            </a:schemeClr>
                          </a:solidFill>
                          <a:effectLst/>
                        </a:rPr>
                        <a:t>thực</a:t>
                      </a:r>
                      <a:r>
                        <a:rPr lang="en-US" sz="1200" b="0" dirty="0">
                          <a:solidFill>
                            <a:schemeClr val="bg2">
                              <a:lumMod val="50000"/>
                            </a:schemeClr>
                          </a:solidFill>
                          <a:effectLst/>
                        </a:rPr>
                        <a:t> </a:t>
                      </a:r>
                      <a:r>
                        <a:rPr lang="en-US" sz="1200" b="0" dirty="0" err="1">
                          <a:solidFill>
                            <a:schemeClr val="bg2">
                              <a:lumMod val="50000"/>
                            </a:schemeClr>
                          </a:solidFill>
                          <a:effectLst/>
                        </a:rPr>
                        <a:t>hiện</a:t>
                      </a:r>
                      <a:r>
                        <a:rPr lang="en-US" sz="1200" b="0" dirty="0">
                          <a:solidFill>
                            <a:schemeClr val="bg2">
                              <a:lumMod val="50000"/>
                            </a:schemeClr>
                          </a:solidFill>
                          <a:effectLst/>
                        </a:rPr>
                        <a:t> </a:t>
                      </a:r>
                      <a:r>
                        <a:rPr lang="en-US" sz="1200" b="0" dirty="0" err="1">
                          <a:solidFill>
                            <a:schemeClr val="bg2">
                              <a:lumMod val="50000"/>
                            </a:schemeClr>
                          </a:solidFill>
                          <a:effectLst/>
                        </a:rPr>
                        <a:t>cao</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Tốc</a:t>
                      </a:r>
                      <a:r>
                        <a:rPr lang="en-US" sz="1200" b="0" dirty="0">
                          <a:solidFill>
                            <a:schemeClr val="bg2">
                              <a:lumMod val="50000"/>
                            </a:schemeClr>
                          </a:solidFill>
                          <a:effectLst/>
                        </a:rPr>
                        <a:t> </a:t>
                      </a:r>
                      <a:r>
                        <a:rPr lang="en-US" sz="1200" b="0" dirty="0" err="1">
                          <a:solidFill>
                            <a:schemeClr val="bg2">
                              <a:lumMod val="50000"/>
                            </a:schemeClr>
                          </a:solidFill>
                          <a:effectLst/>
                        </a:rPr>
                        <a:t>độ</a:t>
                      </a:r>
                      <a:r>
                        <a:rPr lang="en-US" sz="1200" b="0" dirty="0">
                          <a:solidFill>
                            <a:schemeClr val="bg2">
                              <a:lumMod val="50000"/>
                            </a:schemeClr>
                          </a:solidFill>
                          <a:effectLst/>
                        </a:rPr>
                        <a:t> </a:t>
                      </a:r>
                      <a:r>
                        <a:rPr lang="en-US" sz="1200" b="0" dirty="0" err="1">
                          <a:solidFill>
                            <a:schemeClr val="bg2">
                              <a:lumMod val="50000"/>
                            </a:schemeClr>
                          </a:solidFill>
                          <a:effectLst/>
                        </a:rPr>
                        <a:t>thực</a:t>
                      </a:r>
                      <a:r>
                        <a:rPr lang="en-US" sz="1200" b="0" dirty="0">
                          <a:solidFill>
                            <a:schemeClr val="bg2">
                              <a:lumMod val="50000"/>
                            </a:schemeClr>
                          </a:solidFill>
                          <a:effectLst/>
                        </a:rPr>
                        <a:t> </a:t>
                      </a:r>
                      <a:r>
                        <a:rPr lang="en-US" sz="1200" b="0" dirty="0" err="1">
                          <a:solidFill>
                            <a:schemeClr val="bg2">
                              <a:lumMod val="50000"/>
                            </a:schemeClr>
                          </a:solidFill>
                          <a:effectLst/>
                        </a:rPr>
                        <a:t>hiện</a:t>
                      </a:r>
                      <a:r>
                        <a:rPr lang="en-US" sz="1200" b="0" dirty="0">
                          <a:solidFill>
                            <a:schemeClr val="bg2">
                              <a:lumMod val="50000"/>
                            </a:schemeClr>
                          </a:solidFill>
                          <a:effectLst/>
                        </a:rPr>
                        <a:t> </a:t>
                      </a:r>
                      <a:r>
                        <a:rPr lang="en-US" sz="1200" b="0" dirty="0" err="1">
                          <a:solidFill>
                            <a:schemeClr val="bg2">
                              <a:lumMod val="50000"/>
                            </a:schemeClr>
                          </a:solidFill>
                          <a:effectLst/>
                        </a:rPr>
                        <a:t>chậm</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493471">
                <a:tc>
                  <a:txBody>
                    <a:bodyPr/>
                    <a:lstStyle/>
                    <a:p>
                      <a:pPr>
                        <a:lnSpc>
                          <a:spcPct val="107000"/>
                        </a:lnSpc>
                        <a:spcAft>
                          <a:spcPts val="0"/>
                        </a:spcAft>
                      </a:pPr>
                      <a:r>
                        <a:rPr lang="en-US" sz="1200" b="0">
                          <a:solidFill>
                            <a:schemeClr val="bg2">
                              <a:lumMod val="50000"/>
                            </a:schemeClr>
                          </a:solidFill>
                          <a:effectLst/>
                        </a:rPr>
                        <a:t>Nạp chồng phương thức là ví dụ tốt nhất về liên kết tĩnh. </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Ghi</a:t>
                      </a:r>
                      <a:r>
                        <a:rPr lang="en-US" sz="1200" b="0" dirty="0">
                          <a:solidFill>
                            <a:schemeClr val="bg2">
                              <a:lumMod val="50000"/>
                            </a:schemeClr>
                          </a:solidFill>
                          <a:effectLst/>
                        </a:rPr>
                        <a:t> </a:t>
                      </a:r>
                      <a:r>
                        <a:rPr lang="en-US" sz="1200" b="0" dirty="0" err="1">
                          <a:solidFill>
                            <a:schemeClr val="bg2">
                              <a:lumMod val="50000"/>
                            </a:schemeClr>
                          </a:solidFill>
                          <a:effectLst/>
                        </a:rPr>
                        <a:t>đè</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là</a:t>
                      </a:r>
                      <a:r>
                        <a:rPr lang="en-US" sz="1200" b="0" dirty="0">
                          <a:solidFill>
                            <a:schemeClr val="bg2">
                              <a:lumMod val="50000"/>
                            </a:schemeClr>
                          </a:solidFill>
                          <a:effectLst/>
                        </a:rPr>
                        <a:t> </a:t>
                      </a:r>
                      <a:r>
                        <a:rPr lang="en-US" sz="1200" b="0" dirty="0" err="1">
                          <a:solidFill>
                            <a:schemeClr val="bg2">
                              <a:lumMod val="50000"/>
                            </a:schemeClr>
                          </a:solidFill>
                          <a:effectLst/>
                        </a:rPr>
                        <a:t>ví</a:t>
                      </a:r>
                      <a:r>
                        <a:rPr lang="en-US" sz="1200" b="0" dirty="0">
                          <a:solidFill>
                            <a:schemeClr val="bg2">
                              <a:lumMod val="50000"/>
                            </a:schemeClr>
                          </a:solidFill>
                          <a:effectLst/>
                        </a:rPr>
                        <a:t> </a:t>
                      </a:r>
                      <a:r>
                        <a:rPr lang="en-US" sz="1200" b="0" dirty="0" err="1">
                          <a:solidFill>
                            <a:schemeClr val="bg2">
                              <a:lumMod val="50000"/>
                            </a:schemeClr>
                          </a:solidFill>
                          <a:effectLst/>
                        </a:rPr>
                        <a:t>dụ</a:t>
                      </a:r>
                      <a:r>
                        <a:rPr lang="en-US" sz="1200" b="0" dirty="0">
                          <a:solidFill>
                            <a:schemeClr val="bg2">
                              <a:lumMod val="50000"/>
                            </a:schemeClr>
                          </a:solidFill>
                          <a:effectLst/>
                        </a:rPr>
                        <a:t> </a:t>
                      </a:r>
                      <a:r>
                        <a:rPr lang="en-US" sz="1200" b="0" dirty="0" err="1">
                          <a:solidFill>
                            <a:schemeClr val="bg2">
                              <a:lumMod val="50000"/>
                            </a:schemeClr>
                          </a:solidFill>
                          <a:effectLst/>
                        </a:rPr>
                        <a:t>tốt</a:t>
                      </a:r>
                      <a:r>
                        <a:rPr lang="en-US" sz="1200" b="0" dirty="0">
                          <a:solidFill>
                            <a:schemeClr val="bg2">
                              <a:lumMod val="50000"/>
                            </a:schemeClr>
                          </a:solidFill>
                          <a:effectLst/>
                        </a:rPr>
                        <a:t> </a:t>
                      </a:r>
                      <a:r>
                        <a:rPr lang="en-US" sz="1200" b="0" dirty="0" err="1">
                          <a:solidFill>
                            <a:schemeClr val="bg2">
                              <a:lumMod val="50000"/>
                            </a:schemeClr>
                          </a:solidFill>
                          <a:effectLst/>
                        </a:rPr>
                        <a:t>nhất</a:t>
                      </a:r>
                      <a:r>
                        <a:rPr lang="en-US" sz="1200" b="0" dirty="0">
                          <a:solidFill>
                            <a:schemeClr val="bg2">
                              <a:lumMod val="50000"/>
                            </a:schemeClr>
                          </a:solidFill>
                          <a:effectLst/>
                        </a:rPr>
                        <a:t> </a:t>
                      </a:r>
                      <a:r>
                        <a:rPr lang="en-US" sz="1200" b="0" dirty="0" err="1">
                          <a:solidFill>
                            <a:schemeClr val="bg2">
                              <a:lumMod val="50000"/>
                            </a:schemeClr>
                          </a:solidFill>
                          <a:effectLst/>
                        </a:rPr>
                        <a:t>về</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động</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692395">
                <a:tc>
                  <a:txBody>
                    <a:bodyPr/>
                    <a:lstStyle/>
                    <a:p>
                      <a:pPr>
                        <a:lnSpc>
                          <a:spcPct val="107000"/>
                        </a:lnSpc>
                        <a:spcAft>
                          <a:spcPts val="0"/>
                        </a:spcAft>
                      </a:pPr>
                      <a:r>
                        <a:rPr lang="en-US" sz="1200" b="0" dirty="0" err="1">
                          <a:solidFill>
                            <a:schemeClr val="bg2">
                              <a:lumMod val="50000"/>
                            </a:schemeClr>
                          </a:solidFill>
                          <a:effectLst/>
                        </a:rPr>
                        <a:t>Các</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riêng</a:t>
                      </a:r>
                      <a:r>
                        <a:rPr lang="en-US" sz="1200" b="0" dirty="0">
                          <a:solidFill>
                            <a:schemeClr val="bg2">
                              <a:lumMod val="50000"/>
                            </a:schemeClr>
                          </a:solidFill>
                          <a:effectLst/>
                        </a:rPr>
                        <a:t> </a:t>
                      </a:r>
                      <a:r>
                        <a:rPr lang="en-US" sz="1200" b="0" dirty="0" err="1">
                          <a:solidFill>
                            <a:schemeClr val="bg2">
                              <a:lumMod val="50000"/>
                            </a:schemeClr>
                          </a:solidFill>
                          <a:effectLst/>
                        </a:rPr>
                        <a:t>tư</a:t>
                      </a:r>
                      <a:r>
                        <a:rPr lang="en-US" sz="1200" b="0" dirty="0">
                          <a:solidFill>
                            <a:schemeClr val="bg2">
                              <a:lumMod val="50000"/>
                            </a:schemeClr>
                          </a:solidFill>
                          <a:effectLst/>
                        </a:rPr>
                        <a:t>, </a:t>
                      </a:r>
                      <a:r>
                        <a:rPr lang="en-US" sz="1200" b="0" dirty="0" err="1">
                          <a:solidFill>
                            <a:schemeClr val="bg2">
                              <a:lumMod val="50000"/>
                            </a:schemeClr>
                          </a:solidFill>
                          <a:effectLst/>
                        </a:rPr>
                        <a:t>tĩnh</a:t>
                      </a:r>
                      <a:r>
                        <a:rPr lang="en-US" sz="1200" b="0" dirty="0">
                          <a:solidFill>
                            <a:schemeClr val="bg2">
                              <a:lumMod val="50000"/>
                            </a:schemeClr>
                          </a:solidFill>
                          <a:effectLst/>
                        </a:rPr>
                        <a:t> </a:t>
                      </a:r>
                      <a:r>
                        <a:rPr lang="en-US" sz="1200" b="0" dirty="0" err="1">
                          <a:solidFill>
                            <a:schemeClr val="bg2">
                              <a:lumMod val="50000"/>
                            </a:schemeClr>
                          </a:solidFill>
                          <a:effectLst/>
                        </a:rPr>
                        <a:t>và</a:t>
                      </a:r>
                      <a:r>
                        <a:rPr lang="en-US" sz="1200" b="0" dirty="0">
                          <a:solidFill>
                            <a:schemeClr val="bg2">
                              <a:lumMod val="50000"/>
                            </a:schemeClr>
                          </a:solidFill>
                          <a:effectLst/>
                        </a:rPr>
                        <a:t> </a:t>
                      </a:r>
                      <a:r>
                        <a:rPr lang="en-US" sz="1200" b="0" dirty="0" err="1">
                          <a:solidFill>
                            <a:schemeClr val="bg2">
                              <a:lumMod val="50000"/>
                            </a:schemeClr>
                          </a:solidFill>
                          <a:effectLst/>
                        </a:rPr>
                        <a:t>cuối</a:t>
                      </a:r>
                      <a:r>
                        <a:rPr lang="en-US" sz="1200" b="0" dirty="0">
                          <a:solidFill>
                            <a:schemeClr val="bg2">
                              <a:lumMod val="50000"/>
                            </a:schemeClr>
                          </a:solidFill>
                          <a:effectLst/>
                        </a:rPr>
                        <a:t> </a:t>
                      </a:r>
                      <a:r>
                        <a:rPr lang="en-US" sz="1200" b="0" dirty="0" err="1">
                          <a:solidFill>
                            <a:schemeClr val="bg2">
                              <a:lumMod val="50000"/>
                            </a:schemeClr>
                          </a:solidFill>
                          <a:effectLst/>
                        </a:rPr>
                        <a:t>cùng</a:t>
                      </a:r>
                      <a:r>
                        <a:rPr lang="en-US" sz="1200" b="0" dirty="0">
                          <a:solidFill>
                            <a:schemeClr val="bg2">
                              <a:lumMod val="50000"/>
                            </a:schemeClr>
                          </a:solidFill>
                          <a:effectLst/>
                        </a:rPr>
                        <a:t>, </a:t>
                      </a:r>
                      <a:r>
                        <a:rPr lang="en-US" sz="1200" b="0" dirty="0" err="1">
                          <a:solidFill>
                            <a:schemeClr val="bg2">
                              <a:lumMod val="50000"/>
                            </a:schemeClr>
                          </a:solidFill>
                          <a:effectLst/>
                        </a:rPr>
                        <a:t>hiển</a:t>
                      </a:r>
                      <a:r>
                        <a:rPr lang="en-US" sz="1200" b="0" dirty="0">
                          <a:solidFill>
                            <a:schemeClr val="bg2">
                              <a:lumMod val="50000"/>
                            </a:schemeClr>
                          </a:solidFill>
                          <a:effectLst/>
                        </a:rPr>
                        <a:t> </a:t>
                      </a:r>
                      <a:r>
                        <a:rPr lang="en-US" sz="1200" b="0" dirty="0" err="1">
                          <a:solidFill>
                            <a:schemeClr val="bg2">
                              <a:lumMod val="50000"/>
                            </a:schemeClr>
                          </a:solidFill>
                          <a:effectLst/>
                        </a:rPr>
                        <a:t>thị</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tĩnh</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chúng</a:t>
                      </a:r>
                      <a:r>
                        <a:rPr lang="en-US" sz="1200" b="0" dirty="0">
                          <a:solidFill>
                            <a:schemeClr val="bg2">
                              <a:lumMod val="50000"/>
                            </a:schemeClr>
                          </a:solidFill>
                          <a:effectLst/>
                        </a:rPr>
                        <a:t> ta </a:t>
                      </a:r>
                      <a:r>
                        <a:rPr lang="en-US" sz="1200" b="0" dirty="0" err="1">
                          <a:solidFill>
                            <a:schemeClr val="bg2">
                              <a:lumMod val="50000"/>
                            </a:schemeClr>
                          </a:solidFill>
                          <a:effectLst/>
                        </a:rPr>
                        <a:t>không</a:t>
                      </a:r>
                      <a:r>
                        <a:rPr lang="en-US" sz="1200" b="0" dirty="0">
                          <a:solidFill>
                            <a:schemeClr val="bg2">
                              <a:lumMod val="50000"/>
                            </a:schemeClr>
                          </a:solidFill>
                          <a:effectLst/>
                        </a:rPr>
                        <a:t> </a:t>
                      </a:r>
                      <a:r>
                        <a:rPr lang="en-US" sz="1200" b="0" dirty="0" err="1">
                          <a:solidFill>
                            <a:schemeClr val="bg2">
                              <a:lumMod val="50000"/>
                            </a:schemeClr>
                          </a:solidFill>
                          <a:effectLst/>
                        </a:rPr>
                        <a:t>thể</a:t>
                      </a:r>
                      <a:r>
                        <a:rPr lang="en-US" sz="1200" b="0" dirty="0">
                          <a:solidFill>
                            <a:schemeClr val="bg2">
                              <a:lumMod val="50000"/>
                            </a:schemeClr>
                          </a:solidFill>
                          <a:effectLst/>
                        </a:rPr>
                        <a:t> </a:t>
                      </a:r>
                      <a:r>
                        <a:rPr lang="en-US" sz="1200" b="0" dirty="0" err="1">
                          <a:solidFill>
                            <a:schemeClr val="bg2">
                              <a:lumMod val="50000"/>
                            </a:schemeClr>
                          </a:solidFill>
                          <a:effectLst/>
                        </a:rPr>
                        <a:t>ghi</a:t>
                      </a:r>
                      <a:r>
                        <a:rPr lang="en-US" sz="1200" b="0" dirty="0">
                          <a:solidFill>
                            <a:schemeClr val="bg2">
                              <a:lumMod val="50000"/>
                            </a:schemeClr>
                          </a:solidFill>
                          <a:effectLst/>
                        </a:rPr>
                        <a:t> </a:t>
                      </a:r>
                      <a:r>
                        <a:rPr lang="en-US" sz="1200" b="0" dirty="0" err="1">
                          <a:solidFill>
                            <a:schemeClr val="bg2">
                              <a:lumMod val="50000"/>
                            </a:schemeClr>
                          </a:solidFill>
                          <a:effectLst/>
                        </a:rPr>
                        <a:t>đè</a:t>
                      </a:r>
                      <a:r>
                        <a:rPr lang="en-US" sz="1200" b="0" dirty="0">
                          <a:solidFill>
                            <a:schemeClr val="bg2">
                              <a:lumMod val="50000"/>
                            </a:schemeClr>
                          </a:solidFill>
                          <a:effectLst/>
                        </a:rPr>
                        <a:t> </a:t>
                      </a:r>
                      <a:r>
                        <a:rPr lang="en-US" sz="1200" b="0" dirty="0" err="1">
                          <a:solidFill>
                            <a:schemeClr val="bg2">
                              <a:lumMod val="50000"/>
                            </a:schemeClr>
                          </a:solidFill>
                          <a:effectLst/>
                        </a:rPr>
                        <a:t>lên</a:t>
                      </a:r>
                      <a:r>
                        <a:rPr lang="en-US" sz="1200" b="0" dirty="0">
                          <a:solidFill>
                            <a:schemeClr val="bg2">
                              <a:lumMod val="50000"/>
                            </a:schemeClr>
                          </a:solidFill>
                          <a:effectLst/>
                        </a:rPr>
                        <a:t> </a:t>
                      </a:r>
                      <a:r>
                        <a:rPr lang="en-US" sz="1200" b="0" dirty="0" err="1">
                          <a:solidFill>
                            <a:schemeClr val="bg2">
                              <a:lumMod val="50000"/>
                            </a:schemeClr>
                          </a:solidFill>
                          <a:effectLst/>
                        </a:rPr>
                        <a:t>chúng</a:t>
                      </a:r>
                      <a:r>
                        <a:rPr lang="en-US" sz="1200" b="0" dirty="0">
                          <a:solidFill>
                            <a:schemeClr val="bg2">
                              <a:lumMod val="50000"/>
                            </a:schemeClr>
                          </a:solidFill>
                          <a:effectLst/>
                        </a:rPr>
                        <a:t>.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Các</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riêng</a:t>
                      </a:r>
                      <a:r>
                        <a:rPr lang="en-US" sz="1200" b="0" dirty="0">
                          <a:solidFill>
                            <a:schemeClr val="bg2">
                              <a:lumMod val="50000"/>
                            </a:schemeClr>
                          </a:solidFill>
                          <a:effectLst/>
                        </a:rPr>
                        <a:t> </a:t>
                      </a:r>
                      <a:r>
                        <a:rPr lang="en-US" sz="1200" b="0" dirty="0" err="1">
                          <a:solidFill>
                            <a:schemeClr val="bg2">
                              <a:lumMod val="50000"/>
                            </a:schemeClr>
                          </a:solidFill>
                          <a:effectLst/>
                        </a:rPr>
                        <a:t>tư</a:t>
                      </a:r>
                      <a:r>
                        <a:rPr lang="en-US" sz="1200" b="0" dirty="0">
                          <a:solidFill>
                            <a:schemeClr val="bg2">
                              <a:lumMod val="50000"/>
                            </a:schemeClr>
                          </a:solidFill>
                          <a:effectLst/>
                        </a:rPr>
                        <a:t>, </a:t>
                      </a:r>
                      <a:r>
                        <a:rPr lang="en-US" sz="1200" b="0" dirty="0" err="1">
                          <a:solidFill>
                            <a:schemeClr val="bg2">
                              <a:lumMod val="50000"/>
                            </a:schemeClr>
                          </a:solidFill>
                          <a:effectLst/>
                        </a:rPr>
                        <a:t>tĩnh</a:t>
                      </a:r>
                      <a:r>
                        <a:rPr lang="en-US" sz="1200" b="0" dirty="0">
                          <a:solidFill>
                            <a:schemeClr val="bg2">
                              <a:lumMod val="50000"/>
                            </a:schemeClr>
                          </a:solidFill>
                          <a:effectLst/>
                        </a:rPr>
                        <a:t> </a:t>
                      </a:r>
                      <a:r>
                        <a:rPr lang="en-US" sz="1200" b="0" dirty="0" err="1">
                          <a:solidFill>
                            <a:schemeClr val="bg2">
                              <a:lumMod val="50000"/>
                            </a:schemeClr>
                          </a:solidFill>
                          <a:effectLst/>
                        </a:rPr>
                        <a:t>và</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cuối</a:t>
                      </a:r>
                      <a:r>
                        <a:rPr lang="en-US" sz="1200" b="0" dirty="0">
                          <a:solidFill>
                            <a:schemeClr val="bg2">
                              <a:lumMod val="50000"/>
                            </a:schemeClr>
                          </a:solidFill>
                          <a:effectLst/>
                        </a:rPr>
                        <a:t> </a:t>
                      </a:r>
                      <a:r>
                        <a:rPr lang="en-US" sz="1200" b="0" dirty="0" err="1">
                          <a:solidFill>
                            <a:schemeClr val="bg2">
                              <a:lumMod val="50000"/>
                            </a:schemeClr>
                          </a:solidFill>
                          <a:effectLst/>
                        </a:rPr>
                        <a:t>cùng</a:t>
                      </a:r>
                      <a:r>
                        <a:rPr lang="en-US" sz="1200" b="0" dirty="0">
                          <a:solidFill>
                            <a:schemeClr val="bg2">
                              <a:lumMod val="50000"/>
                            </a:schemeClr>
                          </a:solidFill>
                          <a:effectLst/>
                        </a:rPr>
                        <a:t> </a:t>
                      </a:r>
                      <a:r>
                        <a:rPr lang="en-US" sz="1200" b="0" dirty="0" err="1">
                          <a:solidFill>
                            <a:schemeClr val="bg2">
                              <a:lumMod val="50000"/>
                            </a:schemeClr>
                          </a:solidFill>
                          <a:effectLst/>
                        </a:rPr>
                        <a:t>khác</a:t>
                      </a:r>
                      <a:r>
                        <a:rPr lang="en-US" sz="1200" b="0" dirty="0">
                          <a:solidFill>
                            <a:schemeClr val="bg2">
                              <a:lumMod val="50000"/>
                            </a:schemeClr>
                          </a:solidFill>
                          <a:effectLst/>
                        </a:rPr>
                        <a:t> </a:t>
                      </a:r>
                      <a:r>
                        <a:rPr lang="en-US" sz="1200" b="0" dirty="0" err="1">
                          <a:solidFill>
                            <a:schemeClr val="bg2">
                              <a:lumMod val="50000"/>
                            </a:schemeClr>
                          </a:solidFill>
                          <a:effectLst/>
                        </a:rPr>
                        <a:t>hiển</a:t>
                      </a:r>
                      <a:r>
                        <a:rPr lang="en-US" sz="1200" b="0" dirty="0">
                          <a:solidFill>
                            <a:schemeClr val="bg2">
                              <a:lumMod val="50000"/>
                            </a:schemeClr>
                          </a:solidFill>
                          <a:effectLst/>
                        </a:rPr>
                        <a:t> </a:t>
                      </a:r>
                      <a:r>
                        <a:rPr lang="en-US" sz="1200" b="0" dirty="0" err="1">
                          <a:solidFill>
                            <a:schemeClr val="bg2">
                              <a:lumMod val="50000"/>
                            </a:schemeClr>
                          </a:solidFill>
                          <a:effectLst/>
                        </a:rPr>
                        <a:t>thị</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động</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có</a:t>
                      </a:r>
                      <a:r>
                        <a:rPr lang="en-US" sz="1200" b="0" dirty="0">
                          <a:solidFill>
                            <a:schemeClr val="bg2">
                              <a:lumMod val="50000"/>
                            </a:schemeClr>
                          </a:solidFill>
                          <a:effectLst/>
                        </a:rPr>
                        <a:t> </a:t>
                      </a:r>
                      <a:r>
                        <a:rPr lang="en-US" sz="1200" b="0" dirty="0" err="1">
                          <a:solidFill>
                            <a:schemeClr val="bg2">
                              <a:lumMod val="50000"/>
                            </a:schemeClr>
                          </a:solidFill>
                          <a:effectLst/>
                        </a:rPr>
                        <a:t>thể</a:t>
                      </a:r>
                      <a:r>
                        <a:rPr lang="en-US" sz="1200" b="0" dirty="0">
                          <a:solidFill>
                            <a:schemeClr val="bg2">
                              <a:lumMod val="50000"/>
                            </a:schemeClr>
                          </a:solidFill>
                          <a:effectLst/>
                        </a:rPr>
                        <a:t> </a:t>
                      </a:r>
                      <a:r>
                        <a:rPr lang="en-US" sz="1200" b="0" dirty="0" err="1">
                          <a:solidFill>
                            <a:schemeClr val="bg2">
                              <a:lumMod val="50000"/>
                            </a:schemeClr>
                          </a:solidFill>
                          <a:effectLst/>
                        </a:rPr>
                        <a:t>ghi</a:t>
                      </a:r>
                      <a:r>
                        <a:rPr lang="en-US" sz="1200" b="0" dirty="0">
                          <a:solidFill>
                            <a:schemeClr val="bg2">
                              <a:lumMod val="50000"/>
                            </a:schemeClr>
                          </a:solidFill>
                          <a:effectLst/>
                        </a:rPr>
                        <a:t> </a:t>
                      </a:r>
                      <a:r>
                        <a:rPr lang="en-US" sz="1200" b="0" dirty="0" err="1">
                          <a:solidFill>
                            <a:schemeClr val="bg2">
                              <a:lumMod val="50000"/>
                            </a:schemeClr>
                          </a:solidFill>
                          <a:effectLst/>
                        </a:rPr>
                        <a:t>đè</a:t>
                      </a:r>
                      <a:r>
                        <a:rPr lang="en-US" sz="1200" b="0" dirty="0">
                          <a:solidFill>
                            <a:schemeClr val="bg2">
                              <a:lumMod val="50000"/>
                            </a:schemeClr>
                          </a:solidFill>
                          <a:effectLst/>
                        </a:rPr>
                        <a:t> </a:t>
                      </a:r>
                      <a:r>
                        <a:rPr lang="en-US" sz="1200" b="0" dirty="0" err="1">
                          <a:solidFill>
                            <a:schemeClr val="bg2">
                              <a:lumMod val="50000"/>
                            </a:schemeClr>
                          </a:solidFill>
                          <a:effectLst/>
                        </a:rPr>
                        <a:t>bằng</a:t>
                      </a:r>
                      <a:r>
                        <a:rPr lang="en-US" sz="1200" b="0" dirty="0">
                          <a:solidFill>
                            <a:schemeClr val="bg2">
                              <a:lumMod val="50000"/>
                            </a:schemeClr>
                          </a:solidFill>
                          <a:effectLst/>
                        </a:rPr>
                        <a:t> </a:t>
                      </a:r>
                      <a:r>
                        <a:rPr lang="en-US" sz="1200" b="0" dirty="0" err="1">
                          <a:solidFill>
                            <a:schemeClr val="bg2">
                              <a:lumMod val="50000"/>
                            </a:schemeClr>
                          </a:solidFill>
                          <a:effectLst/>
                        </a:rPr>
                        <a:t>các</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này</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bl>
          </a:graphicData>
        </a:graphic>
      </p:graphicFrame>
    </p:spTree>
    <p:extLst>
      <p:ext uri="{BB962C8B-B14F-4D97-AF65-F5344CB8AC3E}">
        <p14:creationId xmlns:p14="http://schemas.microsoft.com/office/powerpoint/2010/main" val="331318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nl-NL" dirty="0" smtClean="0"/>
              <a:t>Lớp </a:t>
            </a:r>
            <a:r>
              <a:rPr lang="nl-NL" dirty="0"/>
              <a:t>Object</a:t>
            </a:r>
          </a:p>
        </p:txBody>
      </p:sp>
    </p:spTree>
    <p:extLst>
      <p:ext uri="{BB962C8B-B14F-4D97-AF65-F5344CB8AC3E}">
        <p14:creationId xmlns:p14="http://schemas.microsoft.com/office/powerpoint/2010/main" val="20932275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GIỚI </a:t>
            </a:r>
            <a:r>
              <a:rPr lang="en-US" altLang="en-US" sz="2700" dirty="0" err="1" smtClean="0"/>
              <a:t>THIỆU</a:t>
            </a:r>
            <a:endParaRPr lang="en-US" altLang="en-US" sz="2700" dirty="0"/>
          </a:p>
        </p:txBody>
      </p:sp>
      <p:sp>
        <p:nvSpPr>
          <p:cNvPr id="5" name="Rectangle 4"/>
          <p:cNvSpPr/>
          <p:nvPr/>
        </p:nvSpPr>
        <p:spPr>
          <a:xfrm>
            <a:off x="205740" y="1374936"/>
            <a:ext cx="8724900" cy="3189143"/>
          </a:xfrm>
          <a:prstGeom prst="rect">
            <a:avLst/>
          </a:prstGeom>
        </p:spPr>
        <p:txBody>
          <a:bodyPr wrap="square">
            <a:spAutoFit/>
          </a:bodyPr>
          <a:lstStyle/>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gói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java.lang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đều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vai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trò</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gốc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hệ</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thống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phân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53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a:t>
            </a:r>
            <a:r>
              <a:rPr lang="en-US" altLang="en-US" sz="2700" dirty="0" err="1" smtClean="0"/>
              <a:t>TĨNH</a:t>
            </a:r>
            <a:endParaRPr lang="en-US" altLang="en-US" sz="2700" dirty="0"/>
          </a:p>
        </p:txBody>
      </p:sp>
      <p:sp>
        <p:nvSpPr>
          <p:cNvPr id="4" name="Rectangle 3"/>
          <p:cNvSpPr/>
          <p:nvPr/>
        </p:nvSpPr>
        <p:spPr>
          <a:xfrm>
            <a:off x="190500" y="1375877"/>
            <a:ext cx="8709660" cy="2375009"/>
          </a:xfrm>
          <a:prstGeom prst="rect">
            <a:avLst/>
          </a:prstGeom>
        </p:spPr>
        <p:txBody>
          <a:bodyPr wrap="square">
            <a:spAutoFit/>
          </a:bodyPr>
          <a:lstStyle/>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chung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nhận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nhớ</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vùng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nạp</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sao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giữa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Các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toàn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cục</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37597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PHƯƠNG THỨC</a:t>
            </a:r>
            <a:endParaRPr lang="en-US" altLang="en-US" sz="2700" dirty="0"/>
          </a:p>
        </p:txBody>
      </p:sp>
      <p:pic>
        <p:nvPicPr>
          <p:cNvPr id="4" name="Picture 3" descr="Object Class in Java"/>
          <p:cNvPicPr/>
          <p:nvPr/>
        </p:nvPicPr>
        <p:blipFill>
          <a:blip r:embed="rId2">
            <a:extLst>
              <a:ext uri="{28A0092B-C50C-407E-A947-70E740481C1C}">
                <a14:useLocalDpi xmlns:a14="http://schemas.microsoft.com/office/drawing/2010/main" val="0"/>
              </a:ext>
            </a:extLst>
          </a:blip>
          <a:srcRect/>
          <a:stretch>
            <a:fillRect/>
          </a:stretch>
        </p:blipFill>
        <p:spPr bwMode="auto">
          <a:xfrm>
            <a:off x="247014" y="1327784"/>
            <a:ext cx="8081645" cy="3670935"/>
          </a:xfrm>
          <a:prstGeom prst="rect">
            <a:avLst/>
          </a:prstGeom>
          <a:noFill/>
          <a:ln>
            <a:noFill/>
          </a:ln>
        </p:spPr>
      </p:pic>
    </p:spTree>
    <p:extLst>
      <p:ext uri="{BB962C8B-B14F-4D97-AF65-F5344CB8AC3E}">
        <p14:creationId xmlns:p14="http://schemas.microsoft.com/office/powerpoint/2010/main" val="17554336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PHƯƠNG THỨC</a:t>
            </a:r>
            <a:endParaRPr lang="en-US" altLang="en-US" sz="2700" dirty="0"/>
          </a:p>
        </p:txBody>
      </p:sp>
      <p:graphicFrame>
        <p:nvGraphicFramePr>
          <p:cNvPr id="3" name="Table 2"/>
          <p:cNvGraphicFramePr>
            <a:graphicFrameLocks noGrp="1"/>
          </p:cNvGraphicFramePr>
          <p:nvPr>
            <p:extLst>
              <p:ext uri="{D42A27DB-BD31-4B8C-83A1-F6EECF244321}">
                <p14:modId xmlns:p14="http://schemas.microsoft.com/office/powerpoint/2010/main" val="2051262237"/>
              </p:ext>
            </p:extLst>
          </p:nvPr>
        </p:nvGraphicFramePr>
        <p:xfrm>
          <a:off x="178433" y="1371699"/>
          <a:ext cx="8691246" cy="3338484"/>
        </p:xfrm>
        <a:graphic>
          <a:graphicData uri="http://schemas.openxmlformats.org/drawingml/2006/table">
            <a:tbl>
              <a:tblPr firstRow="1" firstCol="1" bandRow="1">
                <a:tableStyleId>{B301B821-A1FF-4177-AEE7-76D212191A09}</a:tableStyleId>
              </a:tblPr>
              <a:tblGrid>
                <a:gridCol w="2259967"/>
                <a:gridCol w="6431279"/>
              </a:tblGrid>
              <a:tr h="209395">
                <a:tc>
                  <a:txBody>
                    <a:bodyPr/>
                    <a:lstStyle/>
                    <a:p>
                      <a:pPr algn="ctr" fontAlgn="base">
                        <a:lnSpc>
                          <a:spcPct val="107000"/>
                        </a:lnSpc>
                        <a:spcAft>
                          <a:spcPts val="0"/>
                        </a:spcAft>
                      </a:pPr>
                      <a:r>
                        <a:rPr lang="en-US" sz="1400" spc="10" dirty="0" err="1">
                          <a:effectLst/>
                        </a:rPr>
                        <a:t>Phương</a:t>
                      </a:r>
                      <a:r>
                        <a:rPr lang="en-US" sz="1400" spc="10" dirty="0">
                          <a:effectLst/>
                        </a:rPr>
                        <a:t> </a:t>
                      </a:r>
                      <a:r>
                        <a:rPr lang="en-US" sz="1400" spc="10" dirty="0" err="1">
                          <a:effectLst/>
                        </a:rPr>
                        <a:t>thức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7000"/>
                        </a:lnSpc>
                        <a:spcAft>
                          <a:spcPts val="0"/>
                        </a:spcAft>
                      </a:pPr>
                      <a:r>
                        <a:rPr lang="en-US" sz="1400" spc="10" dirty="0">
                          <a:effectLst/>
                        </a:rPr>
                        <a:t>Ý </a:t>
                      </a:r>
                      <a:r>
                        <a:rPr lang="en-US" sz="1400" spc="10" dirty="0" err="1">
                          <a:effectLst/>
                        </a:rPr>
                        <a:t>nghĩa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6918">
                <a:tc>
                  <a:txBody>
                    <a:bodyPr/>
                    <a:lstStyle/>
                    <a:p>
                      <a:pPr fontAlgn="base">
                        <a:lnSpc>
                          <a:spcPct val="107000"/>
                        </a:lnSpc>
                        <a:spcAft>
                          <a:spcPts val="0"/>
                        </a:spcAft>
                      </a:pPr>
                      <a:r>
                        <a:rPr lang="en-US" sz="1400" b="0" spc="10" dirty="0" err="1">
                          <a:solidFill>
                            <a:schemeClr val="bg2">
                              <a:lumMod val="50000"/>
                            </a:schemeClr>
                          </a:solidFill>
                          <a:effectLst/>
                        </a:rPr>
                        <a:t>tostring</a:t>
                      </a:r>
                      <a:r>
                        <a:rPr lang="en-US" sz="1400" b="0" spc="1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xâu</a:t>
                      </a:r>
                      <a:r>
                        <a:rPr lang="en-US" sz="1400" b="0" dirty="0">
                          <a:solidFill>
                            <a:schemeClr val="bg2">
                              <a:lumMod val="50000"/>
                            </a:schemeClr>
                          </a:solidFill>
                          <a:effectLst/>
                        </a:rPr>
                        <a:t> </a:t>
                      </a:r>
                      <a:r>
                        <a:rPr lang="en-US" sz="1400" b="0" dirty="0" err="1">
                          <a:solidFill>
                            <a:schemeClr val="bg2">
                              <a:lumMod val="50000"/>
                            </a:schemeClr>
                          </a:solidFill>
                          <a:effectLst/>
                        </a:rPr>
                        <a:t>kí</a:t>
                      </a:r>
                      <a:r>
                        <a:rPr lang="en-US" sz="1400" b="0" dirty="0">
                          <a:solidFill>
                            <a:schemeClr val="bg2">
                              <a:lumMod val="50000"/>
                            </a:schemeClr>
                          </a:solidFill>
                          <a:effectLst/>
                        </a:rPr>
                        <a:t> </a:t>
                      </a:r>
                      <a:r>
                        <a:rPr lang="en-US" sz="1400" b="0" dirty="0" err="1">
                          <a:solidFill>
                            <a:schemeClr val="bg2">
                              <a:lumMod val="50000"/>
                            </a:schemeClr>
                          </a:solidFill>
                          <a:effectLst/>
                        </a:rPr>
                        <a:t>tự</a:t>
                      </a:r>
                      <a:r>
                        <a:rPr lang="en-US" sz="1400" b="0" dirty="0">
                          <a:solidFill>
                            <a:schemeClr val="bg2">
                              <a:lumMod val="50000"/>
                            </a:schemeClr>
                          </a:solidFill>
                          <a:effectLst/>
                        </a:rPr>
                        <a:t> </a:t>
                      </a:r>
                      <a:r>
                        <a:rPr lang="en-US" sz="1400" b="0" dirty="0" err="1">
                          <a:solidFill>
                            <a:schemeClr val="bg2">
                              <a:lumMod val="50000"/>
                            </a:schemeClr>
                          </a:solidFill>
                          <a:effectLst/>
                        </a:rPr>
                        <a:t>biểu</a:t>
                      </a:r>
                      <a:r>
                        <a:rPr lang="en-US" sz="1400" b="0" dirty="0">
                          <a:solidFill>
                            <a:schemeClr val="bg2">
                              <a:lumMod val="50000"/>
                            </a:schemeClr>
                          </a:solidFill>
                          <a:effectLst/>
                        </a:rPr>
                        <a:t> </a:t>
                      </a:r>
                      <a:r>
                        <a:rPr lang="en-US" sz="1400" b="0" dirty="0" err="1">
                          <a:solidFill>
                            <a:schemeClr val="bg2">
                              <a:lumMod val="50000"/>
                            </a:schemeClr>
                          </a:solidFill>
                          <a:effectLst/>
                        </a:rPr>
                        <a:t>diễn</a:t>
                      </a:r>
                      <a:r>
                        <a:rPr lang="en-US" sz="1400" b="0" dirty="0">
                          <a:solidFill>
                            <a:schemeClr val="bg2">
                              <a:lumMod val="50000"/>
                            </a:schemeClr>
                          </a:solidFill>
                          <a:effectLst/>
                        </a:rPr>
                        <a:t> </a:t>
                      </a:r>
                      <a:r>
                        <a:rPr lang="en-US" sz="1400" b="0" dirty="0" err="1">
                          <a:solidFill>
                            <a:schemeClr val="bg2">
                              <a:lumMod val="50000"/>
                            </a:schemeClr>
                          </a:solidFill>
                          <a:effectLst/>
                        </a:rPr>
                        <a:t>các</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29887">
                <a:tc>
                  <a:txBody>
                    <a:bodyPr/>
                    <a:lstStyle/>
                    <a:p>
                      <a:pPr fontAlgn="base">
                        <a:lnSpc>
                          <a:spcPct val="107000"/>
                        </a:lnSpc>
                        <a:spcAft>
                          <a:spcPts val="0"/>
                        </a:spcAft>
                      </a:pPr>
                      <a:r>
                        <a:rPr lang="en-US" sz="1400" b="0" spc="10" dirty="0" err="1">
                          <a:solidFill>
                            <a:schemeClr val="bg2">
                              <a:lumMod val="50000"/>
                            </a:schemeClr>
                          </a:solidFill>
                          <a:effectLst/>
                        </a:rPr>
                        <a:t>hashCode</a:t>
                      </a:r>
                      <a:r>
                        <a:rPr lang="en-US" sz="1400" b="0" spc="10" dirty="0">
                          <a:solidFill>
                            <a:schemeClr val="bg2">
                              <a:lumMod val="50000"/>
                            </a:schemeClr>
                          </a:solidFill>
                          <a:effectLst/>
                        </a:rPr>
                        <a:t>()</a:t>
                      </a:r>
                      <a:endParaRPr lang="en-US" sz="1200" b="0" dirty="0">
                        <a:solidFill>
                          <a:schemeClr val="bg2">
                            <a:lumMod val="50000"/>
                          </a:schemeClr>
                        </a:solidFill>
                        <a:effectLst/>
                      </a:endParaRPr>
                    </a:p>
                    <a:p>
                      <a:pPr fontAlgn="base">
                        <a:lnSpc>
                          <a:spcPct val="107000"/>
                        </a:lnSpc>
                        <a:spcAft>
                          <a:spcPts val="0"/>
                        </a:spcAft>
                      </a:pPr>
                      <a:r>
                        <a:rPr lang="en-US" sz="1400" b="0" spc="10" dirty="0">
                          <a:solidFill>
                            <a:schemeClr val="bg2">
                              <a:lumMod val="50000"/>
                            </a:schemeClr>
                          </a:solidFill>
                          <a:effectLst/>
                        </a:rPr>
                        <a:t>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a:solidFill>
                            <a:schemeClr val="bg2">
                              <a:lumMod val="50000"/>
                            </a:schemeClr>
                          </a:solidFill>
                          <a:effectLst/>
                        </a:rPr>
                        <a:t>Trả về một giá trị băm được sử dụng để tìm kiếm các đối tượng</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6926">
                <a:tc>
                  <a:txBody>
                    <a:bodyPr/>
                    <a:lstStyle/>
                    <a:p>
                      <a:pPr fontAlgn="base">
                        <a:lnSpc>
                          <a:spcPct val="107000"/>
                        </a:lnSpc>
                        <a:spcAft>
                          <a:spcPts val="0"/>
                        </a:spcAft>
                      </a:pPr>
                      <a:r>
                        <a:rPr lang="en-US" sz="1400" b="0" spc="10" dirty="0">
                          <a:solidFill>
                            <a:schemeClr val="bg2">
                              <a:lumMod val="50000"/>
                            </a:schemeClr>
                          </a:solidFill>
                          <a:effectLst/>
                        </a:rPr>
                        <a:t>equals(Object </a:t>
                      </a:r>
                      <a:r>
                        <a:rPr lang="en-US" sz="1400" b="0" spc="10" dirty="0" err="1">
                          <a:solidFill>
                            <a:schemeClr val="bg2">
                              <a:lumMod val="50000"/>
                            </a:schemeClr>
                          </a:solidFill>
                          <a:effectLst/>
                        </a:rPr>
                        <a:t>obj</a:t>
                      </a:r>
                      <a:r>
                        <a:rPr lang="en-US" sz="1400" b="0" spc="1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a:solidFill>
                            <a:schemeClr val="bg2">
                              <a:lumMod val="50000"/>
                            </a:schemeClr>
                          </a:solidFill>
                          <a:effectLst/>
                        </a:rPr>
                        <a:t>So </a:t>
                      </a:r>
                      <a:r>
                        <a:rPr lang="en-US" sz="1400" b="0" dirty="0" err="1">
                          <a:solidFill>
                            <a:schemeClr val="bg2">
                              <a:lumMod val="50000"/>
                            </a:schemeClr>
                          </a:solidFill>
                          <a:effectLst/>
                        </a:rPr>
                        <a:t>sánh</a:t>
                      </a:r>
                      <a:r>
                        <a:rPr lang="en-US" sz="1400" b="0" dirty="0">
                          <a:solidFill>
                            <a:schemeClr val="bg2">
                              <a:lumMod val="50000"/>
                            </a:schemeClr>
                          </a:solidFill>
                          <a:effectLst/>
                        </a:rPr>
                        <a:t> </a:t>
                      </a:r>
                      <a:r>
                        <a:rPr lang="en-US" sz="1400" b="0" dirty="0" err="1">
                          <a:solidFill>
                            <a:schemeClr val="bg2">
                              <a:lumMod val="50000"/>
                            </a:schemeClr>
                          </a:solidFill>
                          <a:effectLst/>
                        </a:rPr>
                        <a:t>hai</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và</a:t>
                      </a:r>
                      <a:r>
                        <a:rPr lang="en-US" sz="1400" b="0" dirty="0">
                          <a:solidFill>
                            <a:schemeClr val="bg2">
                              <a:lumMod val="50000"/>
                            </a:schemeClr>
                          </a:solidFill>
                          <a:effectLst/>
                        </a:rPr>
                        <a:t> </a:t>
                      </a: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xem</a:t>
                      </a:r>
                      <a:r>
                        <a:rPr lang="en-US" sz="1400" b="0" dirty="0">
                          <a:solidFill>
                            <a:schemeClr val="bg2">
                              <a:lumMod val="50000"/>
                            </a:schemeClr>
                          </a:solidFill>
                          <a:effectLst/>
                        </a:rPr>
                        <a:t> </a:t>
                      </a:r>
                      <a:r>
                        <a:rPr lang="en-US" sz="1400" b="0" dirty="0" err="1">
                          <a:solidFill>
                            <a:schemeClr val="bg2">
                              <a:lumMod val="50000"/>
                            </a:schemeClr>
                          </a:solidFill>
                          <a:effectLst/>
                        </a:rPr>
                        <a:t>chúng</a:t>
                      </a:r>
                      <a:r>
                        <a:rPr lang="en-US" sz="1400" b="0" dirty="0">
                          <a:solidFill>
                            <a:schemeClr val="bg2">
                              <a:lumMod val="50000"/>
                            </a:schemeClr>
                          </a:solidFill>
                          <a:effectLst/>
                        </a:rPr>
                        <a:t> </a:t>
                      </a:r>
                      <a:r>
                        <a:rPr lang="en-US" sz="1400" b="0" dirty="0" err="1">
                          <a:solidFill>
                            <a:schemeClr val="bg2">
                              <a:lumMod val="50000"/>
                            </a:schemeClr>
                          </a:solidFill>
                          <a:effectLst/>
                        </a:rPr>
                        <a:t>có</a:t>
                      </a:r>
                      <a:r>
                        <a:rPr lang="en-US" sz="1400" b="0" dirty="0">
                          <a:solidFill>
                            <a:schemeClr val="bg2">
                              <a:lumMod val="50000"/>
                            </a:schemeClr>
                          </a:solidFill>
                          <a:effectLst/>
                        </a:rPr>
                        <a:t> </a:t>
                      </a:r>
                      <a:r>
                        <a:rPr lang="en-US" sz="1400" b="0" dirty="0" err="1">
                          <a:solidFill>
                            <a:schemeClr val="bg2">
                              <a:lumMod val="50000"/>
                            </a:schemeClr>
                          </a:solidFill>
                          <a:effectLst/>
                        </a:rPr>
                        <a:t>bằng</a:t>
                      </a:r>
                      <a:r>
                        <a:rPr lang="en-US" sz="1400" b="0" dirty="0">
                          <a:solidFill>
                            <a:schemeClr val="bg2">
                              <a:lumMod val="50000"/>
                            </a:schemeClr>
                          </a:solidFill>
                          <a:effectLst/>
                        </a:rPr>
                        <a:t> </a:t>
                      </a:r>
                      <a:r>
                        <a:rPr lang="en-US" sz="1400" b="0" dirty="0" err="1">
                          <a:solidFill>
                            <a:schemeClr val="bg2">
                              <a:lumMod val="50000"/>
                            </a:schemeClr>
                          </a:solidFill>
                          <a:effectLst/>
                        </a:rPr>
                        <a:t>nhau</a:t>
                      </a:r>
                      <a:r>
                        <a:rPr lang="en-US" sz="1400" b="0" dirty="0">
                          <a:solidFill>
                            <a:schemeClr val="bg2">
                              <a:lumMod val="50000"/>
                            </a:schemeClr>
                          </a:solidFill>
                          <a:effectLst/>
                        </a:rPr>
                        <a:t> hay </a:t>
                      </a:r>
                      <a:r>
                        <a:rPr lang="en-US" sz="1400" b="0" dirty="0" err="1">
                          <a:solidFill>
                            <a:schemeClr val="bg2">
                              <a:lumMod val="50000"/>
                            </a:schemeClr>
                          </a:solidFill>
                          <a:effectLst/>
                        </a:rPr>
                        <a:t>không</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6926">
                <a:tc>
                  <a:txBody>
                    <a:bodyPr/>
                    <a:lstStyle/>
                    <a:p>
                      <a:pPr fontAlgn="base">
                        <a:lnSpc>
                          <a:spcPct val="107000"/>
                        </a:lnSpc>
                        <a:spcAft>
                          <a:spcPts val="0"/>
                        </a:spcAft>
                      </a:pPr>
                      <a:r>
                        <a:rPr lang="en-US" sz="1400" b="0" spc="10" dirty="0">
                          <a:solidFill>
                            <a:schemeClr val="bg2">
                              <a:lumMod val="50000"/>
                            </a:schemeClr>
                          </a:solidFill>
                          <a:effectLst/>
                        </a:rPr>
                        <a:t>finalize()</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Được</a:t>
                      </a:r>
                      <a:r>
                        <a:rPr lang="en-US" sz="1400" b="0" dirty="0">
                          <a:solidFill>
                            <a:schemeClr val="bg2">
                              <a:lumMod val="50000"/>
                            </a:schemeClr>
                          </a:solidFill>
                          <a:effectLst/>
                        </a:rPr>
                        <a:t> </a:t>
                      </a:r>
                      <a:r>
                        <a:rPr lang="en-US" sz="1400" b="0" dirty="0" err="1">
                          <a:solidFill>
                            <a:schemeClr val="bg2">
                              <a:lumMod val="50000"/>
                            </a:schemeClr>
                          </a:solidFill>
                          <a:effectLst/>
                        </a:rPr>
                        <a:t>gọi</a:t>
                      </a:r>
                      <a:r>
                        <a:rPr lang="en-US" sz="1400" b="0" dirty="0">
                          <a:solidFill>
                            <a:schemeClr val="bg2">
                              <a:lumMod val="50000"/>
                            </a:schemeClr>
                          </a:solidFill>
                          <a:effectLst/>
                        </a:rPr>
                        <a:t> </a:t>
                      </a:r>
                      <a:r>
                        <a:rPr lang="en-US" sz="1400" b="0" dirty="0" err="1">
                          <a:solidFill>
                            <a:schemeClr val="bg2">
                              <a:lumMod val="50000"/>
                            </a:schemeClr>
                          </a:solidFill>
                          <a:effectLst/>
                        </a:rPr>
                        <a:t>ngay</a:t>
                      </a:r>
                      <a:r>
                        <a:rPr lang="en-US" sz="1400" b="0" dirty="0">
                          <a:solidFill>
                            <a:schemeClr val="bg2">
                              <a:lumMod val="50000"/>
                            </a:schemeClr>
                          </a:solidFill>
                          <a:effectLst/>
                        </a:rPr>
                        <a:t> </a:t>
                      </a:r>
                      <a:r>
                        <a:rPr lang="en-US" sz="1400" b="0" dirty="0" err="1">
                          <a:solidFill>
                            <a:schemeClr val="bg2">
                              <a:lumMod val="50000"/>
                            </a:schemeClr>
                          </a:solidFill>
                          <a:effectLst/>
                        </a:rPr>
                        <a:t>trước</a:t>
                      </a:r>
                      <a:r>
                        <a:rPr lang="en-US" sz="1400" b="0" dirty="0">
                          <a:solidFill>
                            <a:schemeClr val="bg2">
                              <a:lumMod val="50000"/>
                            </a:schemeClr>
                          </a:solidFill>
                          <a:effectLst/>
                        </a:rPr>
                        <a:t> </a:t>
                      </a:r>
                      <a:r>
                        <a:rPr lang="en-US" sz="1400" b="0" dirty="0" err="1">
                          <a:solidFill>
                            <a:schemeClr val="bg2">
                              <a:lumMod val="50000"/>
                            </a:schemeClr>
                          </a:solidFill>
                          <a:effectLst/>
                        </a:rPr>
                        <a:t>khi</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được</a:t>
                      </a:r>
                      <a:r>
                        <a:rPr lang="en-US" sz="1400" b="0" dirty="0">
                          <a:solidFill>
                            <a:schemeClr val="bg2">
                              <a:lumMod val="50000"/>
                            </a:schemeClr>
                          </a:solidFill>
                          <a:effectLst/>
                        </a:rPr>
                        <a:t> </a:t>
                      </a:r>
                      <a:r>
                        <a:rPr lang="en-US" sz="1400" b="0" dirty="0" err="1">
                          <a:solidFill>
                            <a:schemeClr val="bg2">
                              <a:lumMod val="50000"/>
                            </a:schemeClr>
                          </a:solidFill>
                          <a:effectLst/>
                        </a:rPr>
                        <a:t>thu</a:t>
                      </a:r>
                      <a:r>
                        <a:rPr lang="en-US" sz="1400" b="0" dirty="0">
                          <a:solidFill>
                            <a:schemeClr val="bg2">
                              <a:lumMod val="50000"/>
                            </a:schemeClr>
                          </a:solidFill>
                          <a:effectLst/>
                        </a:rPr>
                        <a:t> </a:t>
                      </a:r>
                      <a:r>
                        <a:rPr lang="en-US" sz="1400" b="0" dirty="0" err="1">
                          <a:solidFill>
                            <a:schemeClr val="bg2">
                              <a:lumMod val="50000"/>
                            </a:schemeClr>
                          </a:solidFill>
                          <a:effectLst/>
                        </a:rPr>
                        <a:t>gom</a:t>
                      </a:r>
                      <a:r>
                        <a:rPr lang="en-US" sz="1400" b="0" dirty="0">
                          <a:solidFill>
                            <a:schemeClr val="bg2">
                              <a:lumMod val="50000"/>
                            </a:schemeClr>
                          </a:solidFill>
                          <a:effectLst/>
                        </a:rPr>
                        <a:t> </a:t>
                      </a:r>
                      <a:r>
                        <a:rPr lang="en-US" sz="1400" b="0" dirty="0" err="1">
                          <a:solidFill>
                            <a:schemeClr val="bg2">
                              <a:lumMod val="50000"/>
                            </a:schemeClr>
                          </a:solidFill>
                          <a:effectLst/>
                        </a:rPr>
                        <a:t>rác</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6926">
                <a:tc>
                  <a:txBody>
                    <a:bodyPr/>
                    <a:lstStyle/>
                    <a:p>
                      <a:pPr fontAlgn="base">
                        <a:lnSpc>
                          <a:spcPct val="107000"/>
                        </a:lnSpc>
                        <a:spcAft>
                          <a:spcPts val="0"/>
                        </a:spcAft>
                      </a:pPr>
                      <a:r>
                        <a:rPr lang="en-US" sz="1400" b="0" spc="10">
                          <a:solidFill>
                            <a:schemeClr val="bg2">
                              <a:lumMod val="50000"/>
                            </a:schemeClr>
                          </a:solidFill>
                          <a:effectLst/>
                        </a:rPr>
                        <a:t>getClass()</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lớp</a:t>
                      </a:r>
                      <a:r>
                        <a:rPr lang="en-US" sz="1400" b="0" dirty="0">
                          <a:solidFill>
                            <a:schemeClr val="bg2">
                              <a:lumMod val="50000"/>
                            </a:schemeClr>
                          </a:solidFill>
                          <a:effectLst/>
                        </a:rPr>
                        <a:t> </a:t>
                      </a:r>
                      <a:r>
                        <a:rPr lang="en-US" sz="1400" b="0" dirty="0" err="1">
                          <a:solidFill>
                            <a:schemeClr val="bg2">
                              <a:lumMod val="50000"/>
                            </a:schemeClr>
                          </a:solidFill>
                          <a:effectLst/>
                        </a:rPr>
                        <a:t>của</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đang</a:t>
                      </a:r>
                      <a:r>
                        <a:rPr lang="en-US" sz="1400" b="0" dirty="0">
                          <a:solidFill>
                            <a:schemeClr val="bg2">
                              <a:lumMod val="50000"/>
                            </a:schemeClr>
                          </a:solidFill>
                          <a:effectLst/>
                        </a:rPr>
                        <a:t> </a:t>
                      </a:r>
                      <a:r>
                        <a:rPr lang="en-US" sz="1400" b="0" dirty="0" err="1">
                          <a:solidFill>
                            <a:schemeClr val="bg2">
                              <a:lumMod val="50000"/>
                            </a:schemeClr>
                          </a:solidFill>
                          <a:effectLst/>
                        </a:rPr>
                        <a:t>xét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6926">
                <a:tc>
                  <a:txBody>
                    <a:bodyPr/>
                    <a:lstStyle/>
                    <a:p>
                      <a:pPr fontAlgn="base">
                        <a:lnSpc>
                          <a:spcPct val="107000"/>
                        </a:lnSpc>
                        <a:spcAft>
                          <a:spcPts val="0"/>
                        </a:spcAft>
                      </a:pPr>
                      <a:r>
                        <a:rPr lang="en-US" sz="1400" b="0" spc="10">
                          <a:solidFill>
                            <a:schemeClr val="bg2">
                              <a:lumMod val="50000"/>
                            </a:schemeClr>
                          </a:solidFill>
                          <a:effectLst/>
                        </a:rPr>
                        <a:t>clone()</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mới</a:t>
                      </a:r>
                      <a:r>
                        <a:rPr lang="en-US" sz="1400" b="0" dirty="0">
                          <a:solidFill>
                            <a:schemeClr val="bg2">
                              <a:lumMod val="50000"/>
                            </a:schemeClr>
                          </a:solidFill>
                          <a:effectLst/>
                        </a:rPr>
                        <a:t> </a:t>
                      </a:r>
                      <a:r>
                        <a:rPr lang="en-US" sz="1400" b="0" dirty="0" err="1">
                          <a:solidFill>
                            <a:schemeClr val="bg2">
                              <a:lumMod val="50000"/>
                            </a:schemeClr>
                          </a:solidFill>
                          <a:effectLst/>
                        </a:rPr>
                        <a:t>hoàn</a:t>
                      </a:r>
                      <a:r>
                        <a:rPr lang="en-US" sz="1400" b="0" dirty="0">
                          <a:solidFill>
                            <a:schemeClr val="bg2">
                              <a:lumMod val="50000"/>
                            </a:schemeClr>
                          </a:solidFill>
                          <a:effectLst/>
                        </a:rPr>
                        <a:t> </a:t>
                      </a:r>
                      <a:r>
                        <a:rPr lang="en-US" sz="1400" b="0" dirty="0" err="1">
                          <a:solidFill>
                            <a:schemeClr val="bg2">
                              <a:lumMod val="50000"/>
                            </a:schemeClr>
                          </a:solidFill>
                          <a:effectLst/>
                        </a:rPr>
                        <a:t>toàn</a:t>
                      </a:r>
                      <a:r>
                        <a:rPr lang="en-US" sz="1400" b="0" dirty="0">
                          <a:solidFill>
                            <a:schemeClr val="bg2">
                              <a:lumMod val="50000"/>
                            </a:schemeClr>
                          </a:solidFill>
                          <a:effectLst/>
                        </a:rPr>
                        <a:t> </a:t>
                      </a:r>
                      <a:r>
                        <a:rPr lang="en-US" sz="1400" b="0" dirty="0" err="1">
                          <a:solidFill>
                            <a:schemeClr val="bg2">
                              <a:lumMod val="50000"/>
                            </a:schemeClr>
                          </a:solidFill>
                          <a:effectLst/>
                        </a:rPr>
                        <a:t>giống</a:t>
                      </a:r>
                      <a:r>
                        <a:rPr lang="en-US" sz="1400" b="0" dirty="0">
                          <a:solidFill>
                            <a:schemeClr val="bg2">
                              <a:lumMod val="50000"/>
                            </a:schemeClr>
                          </a:solidFill>
                          <a:effectLst/>
                        </a:rPr>
                        <a:t> </a:t>
                      </a:r>
                      <a:r>
                        <a:rPr lang="en-US" sz="1400" b="0" dirty="0" err="1">
                          <a:solidFill>
                            <a:schemeClr val="bg2">
                              <a:lumMod val="50000"/>
                            </a:schemeClr>
                          </a:solidFill>
                          <a:effectLst/>
                        </a:rPr>
                        <a:t>với</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đang</a:t>
                      </a:r>
                      <a:r>
                        <a:rPr lang="en-US" sz="1400" b="0" dirty="0">
                          <a:solidFill>
                            <a:schemeClr val="bg2">
                              <a:lumMod val="50000"/>
                            </a:schemeClr>
                          </a:solidFill>
                          <a:effectLst/>
                        </a:rPr>
                        <a:t> </a:t>
                      </a:r>
                      <a:r>
                        <a:rPr lang="en-US" sz="1400" b="0" dirty="0" err="1">
                          <a:solidFill>
                            <a:schemeClr val="bg2">
                              <a:lumMod val="50000"/>
                            </a:schemeClr>
                          </a:solidFill>
                          <a:effectLst/>
                        </a:rPr>
                        <a:t>xét</a:t>
                      </a:r>
                      <a:r>
                        <a:rPr lang="en-US" sz="14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00508">
                <a:tc>
                  <a:txBody>
                    <a:bodyPr/>
                    <a:lstStyle/>
                    <a:p>
                      <a:pPr fontAlgn="base">
                        <a:lnSpc>
                          <a:spcPct val="107000"/>
                        </a:lnSpc>
                        <a:spcAft>
                          <a:spcPts val="0"/>
                        </a:spcAft>
                      </a:pPr>
                      <a:r>
                        <a:rPr lang="en-US" sz="1400" b="0" spc="10">
                          <a:solidFill>
                            <a:schemeClr val="bg2">
                              <a:lumMod val="50000"/>
                            </a:schemeClr>
                          </a:solidFill>
                          <a:effectLst/>
                        </a:rPr>
                        <a:t>wait(), notify() notifyAll()</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US" sz="1400" b="0" dirty="0" err="1">
                          <a:solidFill>
                            <a:schemeClr val="bg2">
                              <a:lumMod val="50000"/>
                            </a:schemeClr>
                          </a:solidFill>
                          <a:effectLst/>
                        </a:rPr>
                        <a:t>Để</a:t>
                      </a:r>
                      <a:r>
                        <a:rPr lang="en-US" sz="1400" b="0" dirty="0">
                          <a:solidFill>
                            <a:schemeClr val="bg2">
                              <a:lumMod val="50000"/>
                            </a:schemeClr>
                          </a:solidFill>
                          <a:effectLst/>
                        </a:rPr>
                        <a:t> </a:t>
                      </a:r>
                      <a:r>
                        <a:rPr lang="en-US" sz="1400" b="0" dirty="0" err="1">
                          <a:solidFill>
                            <a:schemeClr val="bg2">
                              <a:lumMod val="50000"/>
                            </a:schemeClr>
                          </a:solidFill>
                          <a:effectLst/>
                        </a:rPr>
                        <a:t>tránh</a:t>
                      </a:r>
                      <a:r>
                        <a:rPr lang="en-US" sz="1400" b="0" dirty="0">
                          <a:solidFill>
                            <a:schemeClr val="bg2">
                              <a:lumMod val="50000"/>
                            </a:schemeClr>
                          </a:solidFill>
                          <a:effectLst/>
                        </a:rPr>
                        <a:t> </a:t>
                      </a:r>
                      <a:r>
                        <a:rPr lang="en-US" sz="1400" b="0" dirty="0" err="1">
                          <a:solidFill>
                            <a:schemeClr val="bg2">
                              <a:lumMod val="50000"/>
                            </a:schemeClr>
                          </a:solidFill>
                          <a:effectLst/>
                        </a:rPr>
                        <a:t>hiện</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bỏ</a:t>
                      </a:r>
                      <a:r>
                        <a:rPr lang="en-US" sz="1400" b="0" dirty="0">
                          <a:solidFill>
                            <a:schemeClr val="bg2">
                              <a:lumMod val="50000"/>
                            </a:schemeClr>
                          </a:solidFill>
                          <a:effectLst/>
                        </a:rPr>
                        <a:t> </a:t>
                      </a:r>
                      <a:r>
                        <a:rPr lang="en-US" sz="1400" b="0" dirty="0" err="1">
                          <a:solidFill>
                            <a:schemeClr val="bg2">
                              <a:lumMod val="50000"/>
                            </a:schemeClr>
                          </a:solidFill>
                          <a:effectLst/>
                        </a:rPr>
                        <a:t>phiếu</a:t>
                      </a:r>
                      <a:r>
                        <a:rPr lang="en-US" sz="1400" b="0" dirty="0">
                          <a:solidFill>
                            <a:schemeClr val="bg2">
                              <a:lumMod val="50000"/>
                            </a:schemeClr>
                          </a:solidFill>
                          <a:effectLst/>
                        </a:rPr>
                        <a:t> (</a:t>
                      </a:r>
                      <a:r>
                        <a:rPr lang="en-US" sz="1400" b="0" dirty="0" err="1">
                          <a:solidFill>
                            <a:schemeClr val="bg2">
                              <a:lumMod val="50000"/>
                            </a:schemeClr>
                          </a:solidFill>
                          <a:effectLst/>
                        </a:rPr>
                        <a:t>Quá</a:t>
                      </a:r>
                      <a:r>
                        <a:rPr lang="en-US" sz="1400" b="0" dirty="0">
                          <a:solidFill>
                            <a:schemeClr val="bg2">
                              <a:lumMod val="50000"/>
                            </a:schemeClr>
                          </a:solidFill>
                          <a:effectLst/>
                        </a:rPr>
                        <a:t> </a:t>
                      </a:r>
                      <a:r>
                        <a:rPr lang="en-US" sz="1400" b="0" dirty="0" err="1">
                          <a:solidFill>
                            <a:schemeClr val="bg2">
                              <a:lumMod val="50000"/>
                            </a:schemeClr>
                          </a:solidFill>
                          <a:effectLst/>
                        </a:rPr>
                        <a:t>trình</a:t>
                      </a:r>
                      <a:r>
                        <a:rPr lang="en-US" sz="1400" b="0" dirty="0">
                          <a:solidFill>
                            <a:schemeClr val="bg2">
                              <a:lumMod val="50000"/>
                            </a:schemeClr>
                          </a:solidFill>
                          <a:effectLst/>
                        </a:rPr>
                        <a:t> </a:t>
                      </a:r>
                      <a:r>
                        <a:rPr lang="en-US" sz="1400" b="0" dirty="0" err="1">
                          <a:solidFill>
                            <a:schemeClr val="bg2">
                              <a:lumMod val="50000"/>
                            </a:schemeClr>
                          </a:solidFill>
                          <a:effectLst/>
                        </a:rPr>
                        <a:t>kiểm</a:t>
                      </a:r>
                      <a:r>
                        <a:rPr lang="en-US" sz="1400" b="0" dirty="0">
                          <a:solidFill>
                            <a:schemeClr val="bg2">
                              <a:lumMod val="50000"/>
                            </a:schemeClr>
                          </a:solidFill>
                          <a:effectLst/>
                        </a:rPr>
                        <a:t> </a:t>
                      </a:r>
                      <a:r>
                        <a:rPr lang="en-US" sz="1400" b="0" dirty="0" err="1">
                          <a:solidFill>
                            <a:schemeClr val="bg2">
                              <a:lumMod val="50000"/>
                            </a:schemeClr>
                          </a:solidFill>
                          <a:effectLst/>
                        </a:rPr>
                        <a:t>tra</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điều</a:t>
                      </a:r>
                      <a:r>
                        <a:rPr lang="en-US" sz="1400" b="0" dirty="0">
                          <a:solidFill>
                            <a:schemeClr val="bg2">
                              <a:lumMod val="50000"/>
                            </a:schemeClr>
                          </a:solidFill>
                          <a:effectLst/>
                        </a:rPr>
                        <a:t> </a:t>
                      </a:r>
                      <a:r>
                        <a:rPr lang="en-US" sz="1400" b="0" dirty="0" err="1">
                          <a:solidFill>
                            <a:schemeClr val="bg2">
                              <a:lumMod val="50000"/>
                            </a:schemeClr>
                          </a:solidFill>
                          <a:effectLst/>
                        </a:rPr>
                        <a:t>kiện</a:t>
                      </a:r>
                      <a:r>
                        <a:rPr lang="en-US" sz="1400" b="0" dirty="0">
                          <a:solidFill>
                            <a:schemeClr val="bg2">
                              <a:lumMod val="50000"/>
                            </a:schemeClr>
                          </a:solidFill>
                          <a:effectLst/>
                        </a:rPr>
                        <a:t> </a:t>
                      </a:r>
                      <a:r>
                        <a:rPr lang="en-US" sz="1400" b="0" dirty="0" err="1">
                          <a:solidFill>
                            <a:schemeClr val="bg2">
                              <a:lumMod val="50000"/>
                            </a:schemeClr>
                          </a:solidFill>
                          <a:effectLst/>
                        </a:rPr>
                        <a:t>lặp</a:t>
                      </a:r>
                      <a:r>
                        <a:rPr lang="en-US" sz="1400" b="0" dirty="0">
                          <a:solidFill>
                            <a:schemeClr val="bg2">
                              <a:lumMod val="50000"/>
                            </a:schemeClr>
                          </a:solidFill>
                          <a:effectLst/>
                        </a:rPr>
                        <a:t> </a:t>
                      </a:r>
                      <a:r>
                        <a:rPr lang="en-US" sz="1400" b="0" dirty="0" err="1">
                          <a:solidFill>
                            <a:schemeClr val="bg2">
                              <a:lumMod val="50000"/>
                            </a:schemeClr>
                          </a:solidFill>
                          <a:effectLst/>
                        </a:rPr>
                        <a:t>đi</a:t>
                      </a:r>
                      <a:r>
                        <a:rPr lang="en-US" sz="1400" b="0" dirty="0">
                          <a:solidFill>
                            <a:schemeClr val="bg2">
                              <a:lumMod val="50000"/>
                            </a:schemeClr>
                          </a:solidFill>
                          <a:effectLst/>
                        </a:rPr>
                        <a:t> </a:t>
                      </a:r>
                      <a:r>
                        <a:rPr lang="en-US" sz="1400" b="0" dirty="0" err="1">
                          <a:solidFill>
                            <a:schemeClr val="bg2">
                              <a:lumMod val="50000"/>
                            </a:schemeClr>
                          </a:solidFill>
                          <a:effectLst/>
                        </a:rPr>
                        <a:t>lặp</a:t>
                      </a:r>
                      <a:r>
                        <a:rPr lang="en-US" sz="1400" b="0" dirty="0">
                          <a:solidFill>
                            <a:schemeClr val="bg2">
                              <a:lumMod val="50000"/>
                            </a:schemeClr>
                          </a:solidFill>
                          <a:effectLst/>
                        </a:rPr>
                        <a:t> </a:t>
                      </a:r>
                      <a:r>
                        <a:rPr lang="en-US" sz="1400" b="0" dirty="0" err="1">
                          <a:solidFill>
                            <a:schemeClr val="bg2">
                              <a:lumMod val="50000"/>
                            </a:schemeClr>
                          </a:solidFill>
                          <a:effectLst/>
                        </a:rPr>
                        <a:t>lại</a:t>
                      </a:r>
                      <a:r>
                        <a:rPr lang="en-US" sz="1400" b="0" dirty="0">
                          <a:solidFill>
                            <a:schemeClr val="bg2">
                              <a:lumMod val="50000"/>
                            </a:schemeClr>
                          </a:solidFill>
                          <a:effectLst/>
                        </a:rPr>
                        <a:t> </a:t>
                      </a:r>
                      <a:r>
                        <a:rPr lang="en-US" sz="1400" b="0" dirty="0" err="1">
                          <a:solidFill>
                            <a:schemeClr val="bg2">
                              <a:lumMod val="50000"/>
                            </a:schemeClr>
                          </a:solidFill>
                          <a:effectLst/>
                        </a:rPr>
                        <a:t>cho</a:t>
                      </a:r>
                      <a:r>
                        <a:rPr lang="en-US" sz="1400" b="0" dirty="0">
                          <a:solidFill>
                            <a:schemeClr val="bg2">
                              <a:lumMod val="50000"/>
                            </a:schemeClr>
                          </a:solidFill>
                          <a:effectLst/>
                        </a:rPr>
                        <a:t> </a:t>
                      </a:r>
                      <a:r>
                        <a:rPr lang="en-US" sz="1400" b="0" dirty="0" err="1">
                          <a:solidFill>
                            <a:schemeClr val="bg2">
                              <a:lumMod val="50000"/>
                            </a:schemeClr>
                          </a:solidFill>
                          <a:effectLst/>
                        </a:rPr>
                        <a:t>đến</a:t>
                      </a:r>
                      <a:r>
                        <a:rPr lang="en-US" sz="1400" b="0" dirty="0">
                          <a:solidFill>
                            <a:schemeClr val="bg2">
                              <a:lumMod val="50000"/>
                            </a:schemeClr>
                          </a:solidFill>
                          <a:effectLst/>
                        </a:rPr>
                        <a:t> </a:t>
                      </a:r>
                      <a:r>
                        <a:rPr lang="en-US" sz="1400" b="0" dirty="0" err="1">
                          <a:solidFill>
                            <a:schemeClr val="bg2">
                              <a:lumMod val="50000"/>
                            </a:schemeClr>
                          </a:solidFill>
                          <a:effectLst/>
                        </a:rPr>
                        <a:t>khi</a:t>
                      </a:r>
                      <a:r>
                        <a:rPr lang="en-US" sz="1400" b="0" dirty="0">
                          <a:solidFill>
                            <a:schemeClr val="bg2">
                              <a:lumMod val="50000"/>
                            </a:schemeClr>
                          </a:solidFill>
                          <a:effectLst/>
                        </a:rPr>
                        <a:t> </a:t>
                      </a:r>
                      <a:r>
                        <a:rPr lang="en-US" sz="1400" b="0" dirty="0" err="1">
                          <a:solidFill>
                            <a:schemeClr val="bg2">
                              <a:lumMod val="50000"/>
                            </a:schemeClr>
                          </a:solidFill>
                          <a:effectLst/>
                        </a:rPr>
                        <a:t>nó</a:t>
                      </a:r>
                      <a:r>
                        <a:rPr lang="en-US" sz="1400" b="0" dirty="0">
                          <a:solidFill>
                            <a:schemeClr val="bg2">
                              <a:lumMod val="50000"/>
                            </a:schemeClr>
                          </a:solidFill>
                          <a:effectLst/>
                        </a:rPr>
                        <a:t> </a:t>
                      </a:r>
                      <a:r>
                        <a:rPr lang="en-US" sz="1400" b="0" dirty="0" err="1">
                          <a:solidFill>
                            <a:schemeClr val="bg2">
                              <a:lumMod val="50000"/>
                            </a:schemeClr>
                          </a:solidFill>
                          <a:effectLst/>
                        </a:rPr>
                        <a:t>trở</a:t>
                      </a:r>
                      <a:r>
                        <a:rPr lang="en-US" sz="1400" b="0" dirty="0">
                          <a:solidFill>
                            <a:schemeClr val="bg2">
                              <a:lumMod val="50000"/>
                            </a:schemeClr>
                          </a:solidFill>
                          <a:effectLst/>
                        </a:rPr>
                        <a:t> </a:t>
                      </a:r>
                      <a:r>
                        <a:rPr lang="en-US" sz="1400" b="0" dirty="0" err="1">
                          <a:solidFill>
                            <a:schemeClr val="bg2">
                              <a:lumMod val="50000"/>
                            </a:schemeClr>
                          </a:solidFill>
                          <a:effectLst/>
                        </a:rPr>
                        <a:t>thành</a:t>
                      </a:r>
                      <a:r>
                        <a:rPr lang="en-US" sz="1400" b="0" dirty="0">
                          <a:solidFill>
                            <a:schemeClr val="bg2">
                              <a:lumMod val="50000"/>
                            </a:schemeClr>
                          </a:solidFill>
                          <a:effectLst/>
                        </a:rPr>
                        <a:t> true),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0093394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PHƯƠNG THỨC</a:t>
            </a:r>
            <a:endParaRPr lang="en-US" altLang="en-US" sz="2700" dirty="0"/>
          </a:p>
        </p:txBody>
      </p:sp>
      <p:pic>
        <p:nvPicPr>
          <p:cNvPr id="2" name="Picture 1"/>
          <p:cNvPicPr>
            <a:picLocks noChangeAspect="1"/>
          </p:cNvPicPr>
          <p:nvPr/>
        </p:nvPicPr>
        <p:blipFill>
          <a:blip r:embed="rId2"/>
          <a:stretch>
            <a:fillRect/>
          </a:stretch>
        </p:blipFill>
        <p:spPr>
          <a:xfrm>
            <a:off x="96601" y="1300544"/>
            <a:ext cx="6067979" cy="3725186"/>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444311" y="2575676"/>
            <a:ext cx="2234869" cy="522120"/>
          </a:xfrm>
          <a:prstGeom prst="rect">
            <a:avLst/>
          </a:prstGeom>
        </p:spPr>
      </p:pic>
      <p:grpSp>
        <p:nvGrpSpPr>
          <p:cNvPr id="6" name="Group 5"/>
          <p:cNvGrpSpPr/>
          <p:nvPr/>
        </p:nvGrpSpPr>
        <p:grpSpPr>
          <a:xfrm>
            <a:off x="6278880" y="2247900"/>
            <a:ext cx="2606040" cy="982980"/>
            <a:chOff x="6362700" y="3093720"/>
            <a:chExt cx="1348740" cy="914400"/>
          </a:xfrm>
        </p:grpSpPr>
        <p:sp>
          <p:nvSpPr>
            <p:cNvPr id="7" name="Rectangle 6"/>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69703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Biểu</a:t>
            </a:r>
            <a:r>
              <a:rPr lang="en-US" dirty="0"/>
              <a:t> </a:t>
            </a:r>
            <a:r>
              <a:rPr lang="en-US" dirty="0" err="1"/>
              <a:t>thức</a:t>
            </a:r>
            <a:r>
              <a:rPr lang="en-US" dirty="0"/>
              <a:t> Lambda</a:t>
            </a:r>
          </a:p>
        </p:txBody>
      </p:sp>
    </p:spTree>
    <p:extLst>
      <p:ext uri="{BB962C8B-B14F-4D97-AF65-F5344CB8AC3E}">
        <p14:creationId xmlns:p14="http://schemas.microsoft.com/office/powerpoint/2010/main" val="21268576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en-US" dirty="0" err="1" smtClean="0"/>
              <a:t>Từ</a:t>
            </a:r>
            <a:r>
              <a:rPr lang="en-US" dirty="0" smtClean="0"/>
              <a:t> </a:t>
            </a:r>
            <a:r>
              <a:rPr lang="en-US" dirty="0" err="1" smtClean="0"/>
              <a:t>khóa</a:t>
            </a:r>
            <a:r>
              <a:rPr lang="en-US" dirty="0" smtClean="0"/>
              <a:t> static</a:t>
            </a:r>
            <a:endParaRPr lang="vi-VN" dirty="0"/>
          </a:p>
          <a:p>
            <a:pPr lvl="0"/>
            <a:r>
              <a:rPr lang="en-US" dirty="0" err="1"/>
              <a:t>Từ</a:t>
            </a:r>
            <a:r>
              <a:rPr lang="en-US" dirty="0"/>
              <a:t> </a:t>
            </a:r>
            <a:r>
              <a:rPr lang="en-US" dirty="0" err="1" smtClean="0"/>
              <a:t>khóa</a:t>
            </a:r>
            <a:r>
              <a:rPr lang="en-US" dirty="0" smtClean="0"/>
              <a:t> final</a:t>
            </a:r>
            <a:endParaRPr lang="vi-VN" dirty="0"/>
          </a:p>
          <a:p>
            <a:pPr lvl="0"/>
            <a:r>
              <a:rPr lang="en-US" dirty="0" err="1" smtClean="0"/>
              <a:t>Giao</a:t>
            </a:r>
            <a:r>
              <a:rPr lang="en-US" dirty="0" smtClean="0"/>
              <a:t> </a:t>
            </a:r>
            <a:r>
              <a:rPr lang="en-US" dirty="0" err="1" smtClean="0"/>
              <a:t>diện</a:t>
            </a:r>
            <a:endParaRPr lang="vi-VN" dirty="0"/>
          </a:p>
          <a:p>
            <a:pPr lvl="0"/>
            <a:r>
              <a:rPr lang="en-US" dirty="0" err="1" smtClean="0"/>
              <a:t>Giao</a:t>
            </a:r>
            <a:r>
              <a:rPr lang="en-US" dirty="0" smtClean="0"/>
              <a:t> </a:t>
            </a:r>
            <a:r>
              <a:rPr lang="en-US" dirty="0" err="1" smtClean="0"/>
              <a:t>diện</a:t>
            </a:r>
            <a:r>
              <a:rPr lang="en-US" dirty="0" smtClean="0"/>
              <a:t> </a:t>
            </a:r>
            <a:r>
              <a:rPr lang="en-US" dirty="0" err="1" smtClean="0"/>
              <a:t>và</a:t>
            </a:r>
            <a:r>
              <a:rPr lang="en-US" dirty="0" smtClean="0"/>
              <a:t> </a:t>
            </a:r>
            <a:r>
              <a:rPr lang="en-US" dirty="0" err="1" smtClean="0"/>
              <a:t>lớp</a:t>
            </a:r>
            <a:endParaRPr lang="en-US" dirty="0" smtClean="0"/>
          </a:p>
          <a:p>
            <a:pPr lvl="0"/>
            <a:r>
              <a:rPr lang="en-US" dirty="0" err="1" smtClean="0"/>
              <a:t>Gán</a:t>
            </a:r>
            <a:r>
              <a:rPr lang="en-US" dirty="0" smtClean="0"/>
              <a:t> </a:t>
            </a:r>
            <a:r>
              <a:rPr lang="en-US" dirty="0" err="1" smtClean="0"/>
              <a:t>kết</a:t>
            </a:r>
            <a:r>
              <a:rPr lang="en-US" dirty="0" smtClean="0"/>
              <a:t> </a:t>
            </a:r>
            <a:r>
              <a:rPr lang="en-US" dirty="0" err="1" smtClean="0"/>
              <a:t>và</a:t>
            </a:r>
            <a:r>
              <a:rPr lang="en-US" dirty="0" smtClean="0"/>
              <a:t> </a:t>
            </a:r>
            <a:r>
              <a:rPr lang="en-US" dirty="0" err="1" smtClean="0"/>
              <a:t>lớp</a:t>
            </a:r>
            <a:r>
              <a:rPr lang="en-US" dirty="0" smtClean="0"/>
              <a:t> Object</a:t>
            </a:r>
          </a:p>
          <a:p>
            <a:pPr lvl="0"/>
            <a:r>
              <a:rPr lang="en-US" dirty="0" err="1" smtClean="0"/>
              <a:t>Biểu</a:t>
            </a:r>
            <a:r>
              <a:rPr lang="en-US" dirty="0" smtClean="0"/>
              <a:t> </a:t>
            </a:r>
            <a:r>
              <a:rPr lang="en-US" dirty="0" err="1" smtClean="0"/>
              <a:t>thức</a:t>
            </a:r>
            <a:r>
              <a:rPr lang="en-US" dirty="0" smtClean="0"/>
              <a:t> Lambda</a:t>
            </a:r>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a:t>
            </a:r>
            <a:r>
              <a:rPr lang="en-US" altLang="en-US" sz="2700" dirty="0" err="1" smtClean="0"/>
              <a:t>TĨNH</a:t>
            </a:r>
            <a:endParaRPr lang="en-US" altLang="en-US" sz="2700" dirty="0"/>
          </a:p>
        </p:txBody>
      </p:sp>
      <p:sp>
        <p:nvSpPr>
          <p:cNvPr id="3" name="Rectangle 2"/>
          <p:cNvSpPr/>
          <p:nvPr/>
        </p:nvSpPr>
        <p:spPr>
          <a:xfrm>
            <a:off x="294321" y="1420776"/>
            <a:ext cx="5614037" cy="335989"/>
          </a:xfrm>
          <a:prstGeom prst="rect">
            <a:avLst/>
          </a:prstGeom>
        </p:spPr>
        <p:txBody>
          <a:bodyPr wrap="non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quả</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nhớ</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22910" y="2314505"/>
            <a:ext cx="568071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5">
                    <a:lumMod val="60000"/>
                    <a:lumOff val="40000"/>
                  </a:schemeClr>
                </a:solidFill>
                <a:latin typeface="Segoe UI" panose="020B0502040204020203" pitchFamily="34" charset="0"/>
                <a:ea typeface="Times New Roman" panose="02020603050405020304" pitchFamily="18" charset="0"/>
                <a:cs typeface="Times New Roman" panose="02020603050405020304" pitchFamily="18" charset="0"/>
              </a:rPr>
              <a:t>static </a:t>
            </a:r>
            <a:r>
              <a:rPr lang="en-US" sz="1800" dirty="0" err="1">
                <a:solidFill>
                  <a:schemeClr val="bg2"/>
                </a:solidFill>
                <a:latin typeface="Segoe UI" panose="020B0502040204020203" pitchFamily="34" charset="0"/>
                <a:ea typeface="Times New Roman" panose="02020603050405020304" pitchFamily="18" charset="0"/>
                <a:cs typeface="Times New Roman" panose="02020603050405020304" pitchFamily="18" charset="0"/>
              </a:rPr>
              <a:t>Data_type</a:t>
            </a:r>
            <a:r>
              <a:rPr lang="en-US" sz="1800" dirty="0">
                <a:solidFill>
                  <a:schemeClr val="bg2"/>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solidFill>
                <a:latin typeface="Segoe UI" panose="020B0502040204020203" pitchFamily="34" charset="0"/>
                <a:ea typeface="Times New Roman" panose="02020603050405020304" pitchFamily="18" charset="0"/>
                <a:cs typeface="Times New Roman" panose="02020603050405020304" pitchFamily="18" charset="0"/>
              </a:rPr>
              <a:t> = value;</a:t>
            </a:r>
            <a:endParaRPr lang="en-US" sz="1800" dirty="0">
              <a:solidFill>
                <a:schemeClr val="bg2"/>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319422" y="1823502"/>
            <a:ext cx="1133644" cy="369332"/>
          </a:xfrm>
          <a:prstGeom prst="rect">
            <a:avLst/>
          </a:prstGeom>
        </p:spPr>
        <p:txBody>
          <a:bodyPr wrap="none">
            <a:spAutoFit/>
          </a:bodyPr>
          <a:lstStyle/>
          <a:p>
            <a:r>
              <a:rPr lang="en-US" sz="1800" b="1" dirty="0" err="1" smtClean="0">
                <a:latin typeface="Segoe UI" panose="020B0502040204020203" pitchFamily="34" charset="0"/>
                <a:ea typeface="Times New Roman" panose="02020603050405020304" pitchFamily="18" charset="0"/>
                <a:cs typeface="Times New Roman" panose="02020603050405020304" pitchFamily="18" charset="0"/>
              </a:rPr>
              <a:t>Khai</a:t>
            </a:r>
            <a:r>
              <a:rPr lang="en-US" sz="1800" b="1"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latin typeface="Segoe UI" panose="020B0502040204020203" pitchFamily="34" charset="0"/>
                <a:ea typeface="Times New Roman" panose="02020603050405020304" pitchFamily="18" charset="0"/>
                <a:cs typeface="Times New Roman" panose="02020603050405020304" pitchFamily="18" charset="0"/>
              </a:rPr>
              <a:t>báo</a:t>
            </a:r>
            <a:endParaRPr lang="en-US" sz="1800" dirty="0"/>
          </a:p>
        </p:txBody>
      </p:sp>
      <p:pic>
        <p:nvPicPr>
          <p:cNvPr id="2" name="Picture 1"/>
          <p:cNvPicPr>
            <a:picLocks noChangeAspect="1"/>
          </p:cNvPicPr>
          <p:nvPr/>
        </p:nvPicPr>
        <p:blipFill>
          <a:blip r:embed="rId2"/>
          <a:stretch>
            <a:fillRect/>
          </a:stretch>
        </p:blipFill>
        <p:spPr>
          <a:xfrm>
            <a:off x="3583305" y="2946082"/>
            <a:ext cx="2190750" cy="2085975"/>
          </a:xfrm>
          <a:prstGeom prst="rect">
            <a:avLst/>
          </a:prstGeom>
        </p:spPr>
      </p:pic>
    </p:spTree>
    <p:extLst>
      <p:ext uri="{BB962C8B-B14F-4D97-AF65-F5344CB8AC3E}">
        <p14:creationId xmlns:p14="http://schemas.microsoft.com/office/powerpoint/2010/main" val="271894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a:t>
            </a:r>
            <a:r>
              <a:rPr lang="en-US" altLang="en-US" sz="2700" dirty="0" err="1" smtClean="0"/>
              <a:t>TĨNH</a:t>
            </a:r>
            <a:endParaRPr lang="en-US" altLang="en-US" sz="2700" dirty="0"/>
          </a:p>
        </p:txBody>
      </p:sp>
      <p:pic>
        <p:nvPicPr>
          <p:cNvPr id="2" name="Picture 1"/>
          <p:cNvPicPr>
            <a:picLocks noChangeAspect="1"/>
          </p:cNvPicPr>
          <p:nvPr/>
        </p:nvPicPr>
        <p:blipFill>
          <a:blip r:embed="rId2"/>
          <a:stretch>
            <a:fillRect/>
          </a:stretch>
        </p:blipFill>
        <p:spPr>
          <a:xfrm>
            <a:off x="397566" y="1308561"/>
            <a:ext cx="8098734" cy="2438929"/>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2761047" y="4214792"/>
            <a:ext cx="3591426" cy="295316"/>
          </a:xfrm>
          <a:prstGeom prst="rect">
            <a:avLst/>
          </a:prstGeom>
          <a:ln>
            <a:solidFill>
              <a:srgbClr val="FF0000"/>
            </a:solidFill>
          </a:ln>
        </p:spPr>
      </p:pic>
    </p:spTree>
    <p:extLst>
      <p:ext uri="{BB962C8B-B14F-4D97-AF65-F5344CB8AC3E}">
        <p14:creationId xmlns:p14="http://schemas.microsoft.com/office/powerpoint/2010/main" val="3403485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 TĨNH</a:t>
            </a:r>
            <a:endParaRPr lang="en-US" altLang="en-US" sz="2700" dirty="0"/>
          </a:p>
        </p:txBody>
      </p:sp>
      <p:sp>
        <p:nvSpPr>
          <p:cNvPr id="5" name="Rectangle 4"/>
          <p:cNvSpPr/>
          <p:nvPr/>
        </p:nvSpPr>
        <p:spPr>
          <a:xfrm>
            <a:off x="182880" y="1474386"/>
            <a:ext cx="8747760" cy="1874872"/>
          </a:xfrm>
          <a:prstGeom prst="rect">
            <a:avLst/>
          </a:prstGeom>
        </p:spPr>
        <p:txBody>
          <a:bodyPr wrap="square">
            <a:spAutoFit/>
          </a:bodyPr>
          <a:lstStyle/>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chứ</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latin typeface="Segoe UI" panose="020B0502040204020203" pitchFamily="34" charset="0"/>
                <a:ea typeface="Times New Roman" panose="02020603050405020304" pitchFamily="18" charset="0"/>
                <a:cs typeface="Times New Roman" panose="02020603050405020304" pitchFamily="18" charset="0"/>
              </a:rPr>
              <a:t> this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super.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952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2051</TotalTime>
  <Words>2441</Words>
  <Application>Microsoft Office PowerPoint</Application>
  <PresentationFormat>On-screen Show (16:9)</PresentationFormat>
  <Paragraphs>326</Paragraphs>
  <Slides>64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Alfa Slab One</vt:lpstr>
      <vt:lpstr>Arial</vt:lpstr>
      <vt:lpstr>Calibri</vt:lpstr>
      <vt:lpstr>Courier New</vt:lpstr>
      <vt:lpstr>Proxima Nova</vt:lpstr>
      <vt:lpstr>Segoe UI</vt:lpstr>
      <vt:lpstr>Times New Roman</vt:lpstr>
      <vt:lpstr>Gameday</vt:lpstr>
      <vt:lpstr>GIAO DIỆN</vt:lpstr>
      <vt:lpstr>Mục tiêu bài học</vt:lpstr>
      <vt:lpstr>Từ khóa static</vt:lpstr>
      <vt:lpstr>GIỚI THIỆU</vt:lpstr>
      <vt:lpstr>TRƯỜNG HỢP XỬ LÝ</vt:lpstr>
      <vt:lpstr>BIẾN TĨNH</vt:lpstr>
      <vt:lpstr>BIẾN TĨNH</vt:lpstr>
      <vt:lpstr>BIẾN TĨNH</vt:lpstr>
      <vt:lpstr>PHƯƠNG THỨC TĨNH</vt:lpstr>
      <vt:lpstr>PHƯƠNG THỨC TĨNH</vt:lpstr>
      <vt:lpstr>PHƯƠNG THỨC TĨNH</vt:lpstr>
      <vt:lpstr>KHỐI TĨNH</vt:lpstr>
      <vt:lpstr>KHỐI TĨNH</vt:lpstr>
      <vt:lpstr>LỚP LỒNG TĨNH</vt:lpstr>
      <vt:lpstr>LỚP LỒNG TĨNH</vt:lpstr>
      <vt:lpstr>LỚP LỒNG TĨNH</vt:lpstr>
      <vt:lpstr>Từ khóa final</vt:lpstr>
      <vt:lpstr>GIỚI THIỆU</vt:lpstr>
      <vt:lpstr>BIẾN FINAL</vt:lpstr>
      <vt:lpstr>BIẾN FINAL</vt:lpstr>
      <vt:lpstr>BIẾN FINAL</vt:lpstr>
      <vt:lpstr>BIẾN FINAL</vt:lpstr>
      <vt:lpstr>PHƯƠNG THỨC FINAL</vt:lpstr>
      <vt:lpstr>PHƯƠNG THỨC FINAL</vt:lpstr>
      <vt:lpstr>PHƯƠNG THỨC FINAL</vt:lpstr>
      <vt:lpstr>LỚP FINAL</vt:lpstr>
      <vt:lpstr>LỚP FINAL</vt:lpstr>
      <vt:lpstr>LỚP FINAL</vt:lpstr>
      <vt:lpstr>SO SÁNH TỪ KHÓA STATIC VÀ FINAL</vt:lpstr>
      <vt:lpstr>Giao diện</vt:lpstr>
      <vt:lpstr>KHÁI NIỆM</vt:lpstr>
      <vt:lpstr>CÁC ĐẶC ĐIỂM </vt:lpstr>
      <vt:lpstr>MỤC ĐÍCH</vt:lpstr>
      <vt:lpstr>KHAI BÁO</vt:lpstr>
      <vt:lpstr>THỰC THI GIAO DIỆN </vt:lpstr>
      <vt:lpstr>THỰC THI GIAO DIỆN </vt:lpstr>
      <vt:lpstr>Giao diện và lớp</vt:lpstr>
      <vt:lpstr>SỰ KHÁC NHAU GIỮA GIAO DIỆN VÀ LỚP</vt:lpstr>
      <vt:lpstr>MỐI QUAN HỆ GIỮA LỚP VÀ GIAO DIỆN</vt:lpstr>
      <vt:lpstr>MỐI QUAN HỆ GIỮA LỚP VÀ GIAO DIỆN</vt:lpstr>
      <vt:lpstr>MỐI QUAN HỆ GIỮA LỚP VÀ GIAO DIỆN</vt:lpstr>
      <vt:lpstr>MỐI QUAN HỆ GIỮA LỚP VÀ GIAO DIỆN</vt:lpstr>
      <vt:lpstr>MỐI QUAN HỆ GIỮA LỚP VÀ GIAO DIỆN</vt:lpstr>
      <vt:lpstr>MỐI QUAN HỆ GIỮA LỚP VÀ GIAO DIỆN</vt:lpstr>
      <vt:lpstr>GIAO DIỆN KẾ THỪA</vt:lpstr>
      <vt:lpstr>GIAO DIỆN KẾ THỪA</vt:lpstr>
      <vt:lpstr>GIAO DIỆN KẾ THỪA</vt:lpstr>
      <vt:lpstr>GIAO DIỆN NỒNG NHAU</vt:lpstr>
      <vt:lpstr>GIAO DIỆN NỒNG NHAU</vt:lpstr>
      <vt:lpstr>GIAO DIỆN NỒNG NHAU</vt:lpstr>
      <vt:lpstr>Gán kết </vt:lpstr>
      <vt:lpstr>CÁC LOẠI GẮN KẾT </vt:lpstr>
      <vt:lpstr>GẮN KẾT TĨNH</vt:lpstr>
      <vt:lpstr>GẮN KẾT TĨNH</vt:lpstr>
      <vt:lpstr>GẮN KẾT ĐỘNG</vt:lpstr>
      <vt:lpstr>GẮN KẾT ĐỘNG</vt:lpstr>
      <vt:lpstr>SO SÁNH GẮN KẾT TĨNH VÀ GẮN KẾT ĐỘNG</vt:lpstr>
      <vt:lpstr>Lớp Object</vt:lpstr>
      <vt:lpstr>GIỚI THIỆU</vt:lpstr>
      <vt:lpstr>CÁC PHƯƠNG THỨC</vt:lpstr>
      <vt:lpstr>CÁC PHƯƠNG THỨC</vt:lpstr>
      <vt:lpstr>CÁC PHƯƠNG THỨC</vt:lpstr>
      <vt:lpstr>Biểu thức Lambda</vt:lpstr>
      <vt:lpstr>Tóm tắt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user</cp:lastModifiedBy>
  <cp:revision>315</cp:revision>
  <dcterms:modified xsi:type="dcterms:W3CDTF">2023-03-19T03:47:09Z</dcterms:modified>
</cp:coreProperties>
</file>