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68"/>
  </p:notesMasterIdLst>
  <p:sldIdLst>
    <p:sldId id="256" r:id="rId2"/>
    <p:sldId id="257" r:id="rId3"/>
    <p:sldId id="359" r:id="rId4"/>
    <p:sldId id="391" r:id="rId5"/>
    <p:sldId id="467" r:id="rId6"/>
    <p:sldId id="468" r:id="rId7"/>
    <p:sldId id="469" r:id="rId8"/>
    <p:sldId id="417" r:id="rId9"/>
    <p:sldId id="470" r:id="rId10"/>
    <p:sldId id="471" r:id="rId11"/>
    <p:sldId id="472" r:id="rId12"/>
    <p:sldId id="473" r:id="rId13"/>
    <p:sldId id="474" r:id="rId14"/>
    <p:sldId id="416" r:id="rId15"/>
    <p:sldId id="475" r:id="rId16"/>
    <p:sldId id="476" r:id="rId17"/>
    <p:sldId id="477" r:id="rId18"/>
    <p:sldId id="478" r:id="rId19"/>
    <p:sldId id="479" r:id="rId20"/>
    <p:sldId id="480" r:id="rId21"/>
    <p:sldId id="481" r:id="rId22"/>
    <p:sldId id="482" r:id="rId23"/>
    <p:sldId id="483" r:id="rId24"/>
    <p:sldId id="484" r:id="rId25"/>
    <p:sldId id="485" r:id="rId26"/>
    <p:sldId id="486" r:id="rId27"/>
    <p:sldId id="418" r:id="rId28"/>
    <p:sldId id="466" r:id="rId29"/>
    <p:sldId id="464" r:id="rId30"/>
    <p:sldId id="429" r:id="rId31"/>
    <p:sldId id="487" r:id="rId32"/>
    <p:sldId id="488" r:id="rId33"/>
    <p:sldId id="489" r:id="rId34"/>
    <p:sldId id="490" r:id="rId35"/>
    <p:sldId id="491" r:id="rId36"/>
    <p:sldId id="492" r:id="rId37"/>
    <p:sldId id="493" r:id="rId38"/>
    <p:sldId id="494" r:id="rId39"/>
    <p:sldId id="495" r:id="rId40"/>
    <p:sldId id="496" r:id="rId41"/>
    <p:sldId id="497" r:id="rId42"/>
    <p:sldId id="498" r:id="rId43"/>
    <p:sldId id="499" r:id="rId44"/>
    <p:sldId id="500" r:id="rId45"/>
    <p:sldId id="501" r:id="rId46"/>
    <p:sldId id="502" r:id="rId47"/>
    <p:sldId id="503" r:id="rId48"/>
    <p:sldId id="505" r:id="rId49"/>
    <p:sldId id="506" r:id="rId50"/>
    <p:sldId id="504" r:id="rId51"/>
    <p:sldId id="509" r:id="rId52"/>
    <p:sldId id="508" r:id="rId53"/>
    <p:sldId id="510" r:id="rId54"/>
    <p:sldId id="507" r:id="rId55"/>
    <p:sldId id="511" r:id="rId56"/>
    <p:sldId id="512" r:id="rId57"/>
    <p:sldId id="513" r:id="rId58"/>
    <p:sldId id="514" r:id="rId59"/>
    <p:sldId id="515" r:id="rId60"/>
    <p:sldId id="516" r:id="rId61"/>
    <p:sldId id="517" r:id="rId62"/>
    <p:sldId id="518" r:id="rId63"/>
    <p:sldId id="519" r:id="rId64"/>
    <p:sldId id="520" r:id="rId65"/>
    <p:sldId id="521" r:id="rId66"/>
    <p:sldId id="282" r:id="rId6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03" autoAdjust="0"/>
  </p:normalViewPr>
  <p:slideViewPr>
    <p:cSldViewPr snapToGrid="0">
      <p:cViewPr varScale="1">
        <p:scale>
          <a:sx n="83" d="100"/>
          <a:sy n="83" d="100"/>
        </p:scale>
        <p:origin x="708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8630819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4720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63dd5cb31f_0_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63dd5cb31f_0_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34215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658efc2617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658efc2617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31907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658efc2617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658efc2617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57737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658efc2617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658efc2617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08754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658efc2617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658efc2617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05485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658efc2617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658efc2617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02428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658efc2617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658efc2617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1134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659731c0f4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659731c0f4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44871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oogle Shape;11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w="76200" cap="flat" cmpd="sng">
            <a:solidFill>
              <a:srgbClr val="F4812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8121"/>
              </a:buClr>
              <a:buSzPts val="2400"/>
              <a:buNone/>
              <a:defRPr sz="2400">
                <a:solidFill>
                  <a:srgbClr val="F4812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913D23-0C47-43E1-93CA-74E8FDFE4D7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21/03/2023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0E0643-6728-4212-B780-99C25A8EED93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43979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-228600"/>
            <a:ext cx="8001000" cy="9120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66738" y="1028700"/>
            <a:ext cx="3924300" cy="34861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028700"/>
            <a:ext cx="3924300" cy="34861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7EBE42-EA63-4AC3-9251-7D1698EADCC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85327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-228600"/>
            <a:ext cx="8001000" cy="9120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66738" y="1028700"/>
            <a:ext cx="3924300" cy="34861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3438" y="1028700"/>
            <a:ext cx="3924300" cy="1685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3438" y="2828925"/>
            <a:ext cx="3924300" cy="1685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62A89A-5E6F-48C4-AB82-8477B3A0CA2C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5904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:\002-KIMS BUSINESS\007-02-Googleslidesppt\02-GSppt-Contents-Kim\20170309\01-Composition with vintage old hardback books\bg-02.jp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543"/>
          <a:stretch/>
        </p:blipFill>
        <p:spPr bwMode="auto">
          <a:xfrm>
            <a:off x="0" y="0"/>
            <a:ext cx="9144000" cy="1080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11603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87667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59445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361AE"/>
              </a:buClr>
              <a:buSzPts val="6800"/>
              <a:buNone/>
              <a:defRPr sz="6800">
                <a:solidFill>
                  <a:srgbClr val="0361AE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2" name="Google Shape;22;p4"/>
          <p:cNvCxnSpPr/>
          <p:nvPr/>
        </p:nvCxnSpPr>
        <p:spPr>
          <a:xfrm>
            <a:off x="397650" y="1152475"/>
            <a:ext cx="8348700" cy="1200"/>
          </a:xfrm>
          <a:prstGeom prst="straightConnector1">
            <a:avLst/>
          </a:prstGeom>
          <a:noFill/>
          <a:ln w="19050" cap="flat" cmpd="sng">
            <a:solidFill>
              <a:srgbClr val="F4812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2" name="Google Shape;32;p6"/>
          <p:cNvCxnSpPr/>
          <p:nvPr/>
        </p:nvCxnSpPr>
        <p:spPr>
          <a:xfrm>
            <a:off x="397650" y="1152475"/>
            <a:ext cx="8348700" cy="1200"/>
          </a:xfrm>
          <a:prstGeom prst="straightConnector1">
            <a:avLst/>
          </a:prstGeom>
          <a:noFill/>
          <a:ln w="19050" cap="flat" cmpd="sng">
            <a:solidFill>
              <a:srgbClr val="F4812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371275"/>
            <a:ext cx="42123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490875"/>
            <a:ext cx="3911100" cy="30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7" name="Google Shape;37;p7"/>
          <p:cNvCxnSpPr/>
          <p:nvPr/>
        </p:nvCxnSpPr>
        <p:spPr>
          <a:xfrm>
            <a:off x="397650" y="1152475"/>
            <a:ext cx="3911100" cy="0"/>
          </a:xfrm>
          <a:prstGeom prst="straightConnector1">
            <a:avLst/>
          </a:prstGeom>
          <a:noFill/>
          <a:ln w="19050" cap="flat" cmpd="sng">
            <a:solidFill>
              <a:srgbClr val="F4812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361AE"/>
              </a:buClr>
              <a:buSzPts val="4800"/>
              <a:buNone/>
              <a:defRPr sz="4800">
                <a:solidFill>
                  <a:srgbClr val="0361AE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rgbClr val="0361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rgbClr val="F4812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61AE"/>
              </a:buClr>
              <a:buSzPts val="1800"/>
              <a:buFont typeface="Alfa Slab One"/>
              <a:buNone/>
              <a:defRPr>
                <a:solidFill>
                  <a:srgbClr val="0361AE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3" name="Google Shape;53;p11"/>
          <p:cNvSpPr txBox="1">
            <a:spLocks noGrp="1"/>
          </p:cNvSpPr>
          <p:nvPr>
            <p:ph type="body" idx="1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ame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361AE"/>
              </a:buClr>
              <a:buSzPts val="3000"/>
              <a:buFont typeface="Alfa Slab One"/>
              <a:buNone/>
              <a:defRPr sz="3000">
                <a:solidFill>
                  <a:srgbClr val="0361AE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6993362" y="509500"/>
            <a:ext cx="2150640" cy="50822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3" r:id="rId11"/>
    <p:sldLayoutId id="2147483664" r:id="rId12"/>
    <p:sldLayoutId id="2147483665" r:id="rId13"/>
    <p:sldLayoutId id="2147483666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ctrTitle"/>
          </p:nvPr>
        </p:nvSpPr>
        <p:spPr>
          <a:xfrm>
            <a:off x="311700" y="1089659"/>
            <a:ext cx="8520600" cy="146411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4800" dirty="0" smtClean="0"/>
              <a:t>ĐA LUỒNG</a:t>
            </a:r>
            <a:endParaRPr lang="en-US" sz="4800" dirty="0"/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1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Khóa học </a:t>
            </a:r>
            <a:r>
              <a:rPr lang="en" dirty="0" smtClean="0"/>
              <a:t>Java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anchor="b">
            <a:noAutofit/>
          </a:bodyPr>
          <a:lstStyle/>
          <a:p>
            <a:r>
              <a:rPr lang="en-US" altLang="en-US" sz="2700" dirty="0" smtClean="0"/>
              <a:t>GIỚI </a:t>
            </a:r>
            <a:r>
              <a:rPr lang="en-US" altLang="en-US" sz="2700" dirty="0" err="1" smtClean="0"/>
              <a:t>THIỆU</a:t>
            </a:r>
            <a:endParaRPr lang="en-US" altLang="en-US" sz="2700" dirty="0"/>
          </a:p>
        </p:txBody>
      </p:sp>
      <p:sp>
        <p:nvSpPr>
          <p:cNvPr id="3" name="Rectangle 2"/>
          <p:cNvSpPr/>
          <p:nvPr/>
        </p:nvSpPr>
        <p:spPr>
          <a:xfrm>
            <a:off x="99060" y="1509256"/>
            <a:ext cx="5753100" cy="31999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vi-VN" sz="18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Luồng </a:t>
            </a:r>
            <a:r>
              <a:rPr lang="vi-VN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 độc lập. </a:t>
            </a:r>
            <a:endParaRPr lang="en-US" sz="1800" dirty="0" smtClean="0">
              <a:solidFill>
                <a:srgbClr val="343A40"/>
              </a:solidFill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vi-VN" sz="18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Nếu </a:t>
            </a:r>
            <a:r>
              <a:rPr lang="vi-VN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 ngoại lệ xảy ra trong một luồng, </a:t>
            </a:r>
            <a:r>
              <a:rPr lang="en-US" sz="1800" dirty="0" err="1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sz="18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18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không </a:t>
            </a:r>
            <a:r>
              <a:rPr lang="vi-VN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ảnh hưởng đến các luồng khác. </a:t>
            </a:r>
            <a:endParaRPr lang="en-US" sz="1800" dirty="0" smtClean="0">
              <a:solidFill>
                <a:srgbClr val="343A40"/>
              </a:solidFill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Luồng </a:t>
            </a:r>
            <a:r>
              <a:rPr lang="vi-VN" sz="18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 </a:t>
            </a:r>
            <a:r>
              <a:rPr lang="vi-VN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 một vùng bộ nhớ dùng chung.</a:t>
            </a:r>
            <a:endParaRPr lang="en-US" sz="1800" dirty="0" smtClean="0">
              <a:solidFill>
                <a:srgbClr val="343A40"/>
              </a:solidFill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M</a:t>
            </a:r>
            <a:r>
              <a:rPr lang="vi-VN" sz="18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ột </a:t>
            </a:r>
            <a:r>
              <a:rPr lang="vi-VN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luồng được thực thi bên trong tiến trình. </a:t>
            </a:r>
            <a:endParaRPr lang="en-US" sz="1800" dirty="0" smtClean="0">
              <a:solidFill>
                <a:srgbClr val="343A40"/>
              </a:solidFill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vi-VN" sz="18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 </a:t>
            </a:r>
            <a:r>
              <a:rPr lang="vi-VN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chuyển đổi ngữ cảnh giữa các luồng. </a:t>
            </a:r>
            <a:endParaRPr lang="en-US" sz="1800" dirty="0" smtClean="0">
              <a:solidFill>
                <a:srgbClr val="343A40"/>
              </a:solidFill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M</a:t>
            </a:r>
            <a:r>
              <a:rPr lang="vi-VN" sz="18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ột </a:t>
            </a:r>
            <a:r>
              <a:rPr lang="vi-VN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tiến trình có thể có nhiều luồng.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vi-VN" sz="18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Tại </a:t>
            </a:r>
            <a:r>
              <a:rPr lang="vi-VN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 thời điểm, chỉ một luồng được thực thi</a:t>
            </a:r>
          </a:p>
        </p:txBody>
      </p:sp>
      <p:pic>
        <p:nvPicPr>
          <p:cNvPr id="5" name="Picture 4" descr="Java Multithreadi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0417" y="1516380"/>
            <a:ext cx="3149283" cy="31851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55673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anchor="b">
            <a:noAutofit/>
          </a:bodyPr>
          <a:lstStyle/>
          <a:p>
            <a:r>
              <a:rPr lang="en-US" altLang="en-US" sz="2700" dirty="0" smtClean="0"/>
              <a:t>HOẠT </a:t>
            </a:r>
            <a:r>
              <a:rPr lang="en-US" altLang="en-US" sz="2700" dirty="0" err="1" smtClean="0"/>
              <a:t>ĐỘNG</a:t>
            </a:r>
            <a:endParaRPr lang="en-US" altLang="en-US" sz="2700" dirty="0"/>
          </a:p>
        </p:txBody>
      </p:sp>
      <p:sp>
        <p:nvSpPr>
          <p:cNvPr id="4" name="Rectangle 3"/>
          <p:cNvSpPr/>
          <p:nvPr/>
        </p:nvSpPr>
        <p:spPr>
          <a:xfrm>
            <a:off x="121920" y="1475216"/>
            <a:ext cx="8702040" cy="2379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Bef>
                <a:spcPts val="800"/>
              </a:spcBef>
              <a:spcAft>
                <a:spcPts val="800"/>
              </a:spcAft>
            </a:pPr>
            <a:r>
              <a:rPr lang="en-US" sz="18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800" dirty="0" err="1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18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gán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1800" dirty="0" smtClean="0">
              <a:solidFill>
                <a:srgbClr val="343A40"/>
              </a:solidFill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Bef>
                <a:spcPts val="800"/>
              </a:spcBef>
              <a:spcAft>
                <a:spcPts val="800"/>
              </a:spcAft>
            </a:pPr>
            <a:r>
              <a:rPr lang="en-US" sz="18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800" dirty="0" err="1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18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chia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sẻ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Bef>
                <a:spcPts val="800"/>
              </a:spcBef>
              <a:spcAft>
                <a:spcPts val="800"/>
              </a:spcAft>
            </a:pPr>
            <a:r>
              <a:rPr lang="en-US" sz="18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800" dirty="0" err="1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18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duy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endParaRPr lang="en-US" sz="1800" dirty="0" smtClean="0">
              <a:solidFill>
                <a:srgbClr val="343A40"/>
              </a:solidFill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Bef>
                <a:spcPts val="800"/>
              </a:spcBef>
              <a:spcAft>
                <a:spcPts val="800"/>
              </a:spcAft>
            </a:pPr>
            <a:r>
              <a:rPr lang="en-US" sz="18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800" dirty="0" err="1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18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8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800" dirty="0" smtClean="0">
              <a:solidFill>
                <a:srgbClr val="343A40"/>
              </a:solidFill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Bef>
                <a:spcPts val="800"/>
              </a:spcBef>
              <a:spcAft>
                <a:spcPts val="800"/>
              </a:spcAft>
            </a:pPr>
            <a:r>
              <a:rPr lang="en-US" sz="18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800" dirty="0" err="1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18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8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333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anchor="b">
            <a:noAutofit/>
          </a:bodyPr>
          <a:lstStyle/>
          <a:p>
            <a:r>
              <a:rPr lang="en-US" altLang="en-US" sz="2700" dirty="0" smtClean="0"/>
              <a:t>TÍNH </a:t>
            </a:r>
            <a:r>
              <a:rPr lang="en-US" altLang="en-US" sz="2700" dirty="0" err="1" smtClean="0"/>
              <a:t>CHẤT</a:t>
            </a:r>
            <a:endParaRPr lang="en-US" altLang="en-US" sz="2700" dirty="0"/>
          </a:p>
        </p:txBody>
      </p:sp>
      <p:sp>
        <p:nvSpPr>
          <p:cNvPr id="4" name="Rectangle 3"/>
          <p:cNvSpPr/>
          <p:nvPr/>
        </p:nvSpPr>
        <p:spPr>
          <a:xfrm>
            <a:off x="121920" y="1475216"/>
            <a:ext cx="8702040" cy="2965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Bef>
                <a:spcPts val="800"/>
              </a:spcBef>
              <a:spcAft>
                <a:spcPts val="800"/>
              </a:spcAft>
            </a:pPr>
            <a:r>
              <a:rPr lang="vi-VN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Các luồng chia sẻ dữ liệu, bộ nhớ, tài nguyên, </a:t>
            </a:r>
            <a:r>
              <a:rPr lang="vi-VN" sz="18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tệp,</a:t>
            </a:r>
            <a:r>
              <a:rPr lang="en-US" sz="18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vi-VN" sz="18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với các luồng ngang </a:t>
            </a:r>
            <a:r>
              <a:rPr lang="vi-VN" sz="18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hang</a:t>
            </a:r>
            <a:r>
              <a:rPr lang="en-US" sz="18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 </a:t>
            </a:r>
            <a:r>
              <a:rPr lang="vi-VN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 tiến trình.</a:t>
            </a:r>
          </a:p>
          <a:p>
            <a:pPr algn="just">
              <a:lnSpc>
                <a:spcPct val="107000"/>
              </a:lnSpc>
              <a:spcBef>
                <a:spcPts val="800"/>
              </a:spcBef>
              <a:spcAft>
                <a:spcPts val="800"/>
              </a:spcAft>
            </a:pPr>
            <a:r>
              <a:rPr lang="vi-VN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Một lời gọi hệ thống có khả năng tạo nhiều luồng.</a:t>
            </a:r>
          </a:p>
          <a:p>
            <a:pPr algn="just">
              <a:lnSpc>
                <a:spcPct val="107000"/>
              </a:lnSpc>
              <a:spcBef>
                <a:spcPts val="800"/>
              </a:spcBef>
              <a:spcAft>
                <a:spcPts val="800"/>
              </a:spcAft>
            </a:pPr>
            <a:r>
              <a:rPr lang="vi-VN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Mỗi luồng có ngăn xếp và thanh ghi riêng.</a:t>
            </a:r>
          </a:p>
          <a:p>
            <a:pPr algn="just">
              <a:lnSpc>
                <a:spcPct val="107000"/>
              </a:lnSpc>
              <a:spcBef>
                <a:spcPts val="800"/>
              </a:spcBef>
              <a:spcAft>
                <a:spcPts val="800"/>
              </a:spcAft>
            </a:pPr>
            <a:r>
              <a:rPr lang="vi-VN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Các luồng có thể giao tiếp trực tiếp với nhau khi chúng chia sẻ cùng một không gian địa chỉ.</a:t>
            </a:r>
          </a:p>
          <a:p>
            <a:pPr algn="just">
              <a:lnSpc>
                <a:spcPct val="107000"/>
              </a:lnSpc>
              <a:spcBef>
                <a:spcPts val="800"/>
              </a:spcBef>
              <a:spcAft>
                <a:spcPts val="800"/>
              </a:spcAft>
            </a:pPr>
            <a:r>
              <a:rPr lang="vi-VN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Các luồng cần được đồng bộ hóa để tránh các trường hợp không mong muốn.</a:t>
            </a:r>
          </a:p>
        </p:txBody>
      </p:sp>
    </p:spTree>
    <p:extLst>
      <p:ext uri="{BB962C8B-B14F-4D97-AF65-F5344CB8AC3E}">
        <p14:creationId xmlns:p14="http://schemas.microsoft.com/office/powerpoint/2010/main" val="164038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anchor="b">
            <a:noAutofit/>
          </a:bodyPr>
          <a:lstStyle/>
          <a:p>
            <a:r>
              <a:rPr lang="en-US" altLang="en-US" sz="2700" dirty="0" smtClean="0"/>
              <a:t>SO </a:t>
            </a:r>
            <a:r>
              <a:rPr lang="en-US" altLang="en-US" sz="2700" dirty="0" err="1" smtClean="0"/>
              <a:t>SÁNH</a:t>
            </a:r>
            <a:r>
              <a:rPr lang="en-US" altLang="en-US" sz="2700" dirty="0" smtClean="0"/>
              <a:t> TIẾN </a:t>
            </a:r>
            <a:r>
              <a:rPr lang="en-US" altLang="en-US" sz="2700" dirty="0" err="1" smtClean="0"/>
              <a:t>TRÌNH</a:t>
            </a:r>
            <a:r>
              <a:rPr lang="en-US" altLang="en-US" sz="2700" dirty="0" smtClean="0"/>
              <a:t> </a:t>
            </a:r>
            <a:r>
              <a:rPr lang="en-US" altLang="en-US" sz="2700" dirty="0" err="1" smtClean="0"/>
              <a:t>VÀ</a:t>
            </a:r>
            <a:r>
              <a:rPr lang="en-US" altLang="en-US" sz="2700" dirty="0" smtClean="0"/>
              <a:t> LUỒNG</a:t>
            </a:r>
            <a:endParaRPr lang="en-US" altLang="en-US" sz="27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5857251"/>
              </p:ext>
            </p:extLst>
          </p:nvPr>
        </p:nvGraphicFramePr>
        <p:xfrm>
          <a:off x="178946" y="1272540"/>
          <a:ext cx="8652633" cy="3853698"/>
        </p:xfrm>
        <a:graphic>
          <a:graphicData uri="http://schemas.openxmlformats.org/drawingml/2006/table">
            <a:tbl>
              <a:tblPr firstRow="1" firstCol="1" bandRow="1">
                <a:tableStyleId>{0660B408-B3CF-4A94-85FC-2B1E0A45F4A2}</a:tableStyleId>
              </a:tblPr>
              <a:tblGrid>
                <a:gridCol w="3989835"/>
                <a:gridCol w="4662798"/>
              </a:tblGrid>
              <a:tr h="36334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Process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8487" marR="98487" marT="98487" marB="98487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Thread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8487" marR="98487" marT="98487" marB="98487"/>
                </a:tc>
              </a:tr>
              <a:tr h="55805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Là</a:t>
                      </a:r>
                      <a:r>
                        <a:rPr lang="en-US" sz="11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một</a:t>
                      </a:r>
                      <a:r>
                        <a:rPr lang="en-US" sz="11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thể</a:t>
                      </a:r>
                      <a:r>
                        <a:rPr lang="en-US" sz="11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hiện</a:t>
                      </a:r>
                      <a:r>
                        <a:rPr lang="en-US" sz="11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của</a:t>
                      </a:r>
                      <a:r>
                        <a:rPr lang="en-US" sz="11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một</a:t>
                      </a:r>
                      <a:r>
                        <a:rPr lang="en-US" sz="11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chương</a:t>
                      </a:r>
                      <a:r>
                        <a:rPr lang="en-US" sz="11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trình</a:t>
                      </a:r>
                      <a:r>
                        <a:rPr lang="en-US" sz="11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đang</a:t>
                      </a:r>
                      <a:r>
                        <a:rPr lang="en-US" sz="11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được</a:t>
                      </a:r>
                      <a:r>
                        <a:rPr lang="en-US" sz="11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thực</a:t>
                      </a:r>
                      <a:r>
                        <a:rPr lang="en-US" sz="11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thi</a:t>
                      </a:r>
                      <a:r>
                        <a:rPr lang="en-US" sz="11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hoặc</a:t>
                      </a:r>
                      <a:r>
                        <a:rPr lang="en-US" sz="11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xử</a:t>
                      </a:r>
                      <a:r>
                        <a:rPr lang="en-US" sz="11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lý</a:t>
                      </a:r>
                      <a:r>
                        <a:rPr lang="en-US" sz="11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.</a:t>
                      </a:r>
                      <a:endParaRPr lang="en-US" sz="1100" b="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658" marR="65658" marT="65658" marB="65658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Là một phân đoạn của một tiến trình hoặc một tiến trình nhẹ được bộ lập lịch quản lý một cách độc lập.</a:t>
                      </a:r>
                      <a:endParaRPr lang="en-US" sz="1100" b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658" marR="65658" marT="65658" marB="65658"/>
                </a:tc>
              </a:tr>
              <a:tr h="28277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Các </a:t>
                      </a:r>
                      <a:r>
                        <a:rPr lang="en-US" sz="11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tiến</a:t>
                      </a:r>
                      <a:r>
                        <a:rPr lang="en-US" sz="11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trình</a:t>
                      </a:r>
                      <a:r>
                        <a:rPr lang="en-US" sz="11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độc</a:t>
                      </a:r>
                      <a:r>
                        <a:rPr lang="en-US" sz="11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lập</a:t>
                      </a:r>
                      <a:r>
                        <a:rPr lang="en-US" sz="11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với</a:t>
                      </a:r>
                      <a:r>
                        <a:rPr lang="en-US" sz="11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nhau</a:t>
                      </a:r>
                      <a:r>
                        <a:rPr lang="en-US" sz="11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endParaRPr lang="en-US" sz="1100" b="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658" marR="65658" marT="65658" marB="65658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Các </a:t>
                      </a:r>
                      <a:r>
                        <a:rPr lang="en-US" sz="11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luồng</a:t>
                      </a:r>
                      <a:r>
                        <a:rPr lang="en-US" sz="11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phụ</a:t>
                      </a:r>
                      <a:r>
                        <a:rPr lang="en-US" sz="11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thuộc</a:t>
                      </a:r>
                      <a:r>
                        <a:rPr lang="en-US" sz="11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lẫn</a:t>
                      </a:r>
                      <a:r>
                        <a:rPr lang="en-US" sz="11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nhau</a:t>
                      </a:r>
                      <a:r>
                        <a:rPr lang="en-US" sz="11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endParaRPr lang="en-US" sz="1100" b="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658" marR="65658" marT="65658" marB="65658"/>
                </a:tc>
              </a:tr>
              <a:tr h="4356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Không</a:t>
                      </a:r>
                      <a:r>
                        <a:rPr lang="en-US" sz="11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 chia </a:t>
                      </a:r>
                      <a:r>
                        <a:rPr lang="en-US" sz="11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sẻ</a:t>
                      </a:r>
                      <a:r>
                        <a:rPr lang="en-US" sz="11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bộ</a:t>
                      </a:r>
                      <a:r>
                        <a:rPr lang="en-US" sz="11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nhớ</a:t>
                      </a:r>
                      <a:r>
                        <a:rPr lang="en-US" sz="11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hoặc</a:t>
                      </a:r>
                      <a:r>
                        <a:rPr lang="en-US" sz="11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các</a:t>
                      </a:r>
                      <a:r>
                        <a:rPr lang="en-US" sz="11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tài</a:t>
                      </a:r>
                      <a:r>
                        <a:rPr lang="en-US" sz="11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nguyên</a:t>
                      </a:r>
                      <a:r>
                        <a:rPr lang="en-US" sz="11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khác</a:t>
                      </a:r>
                      <a:endParaRPr lang="en-US" sz="1100" b="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658" marR="65658" marT="65658" marB="65658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Chia </a:t>
                      </a:r>
                      <a:r>
                        <a:rPr lang="en-US" sz="11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sẻ</a:t>
                      </a:r>
                      <a:r>
                        <a:rPr lang="en-US" sz="11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bộ</a:t>
                      </a:r>
                      <a:r>
                        <a:rPr lang="en-US" sz="11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nhớ</a:t>
                      </a:r>
                      <a:endParaRPr lang="en-US" sz="1100" b="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658" marR="65658" marT="65658" marB="65658"/>
                </a:tc>
              </a:tr>
              <a:tr h="28277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Mỗi tiến trình là một tiến trình mới </a:t>
                      </a:r>
                      <a:endParaRPr lang="en-US" sz="1100" b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658" marR="65658" marT="65658" marB="65658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Các </a:t>
                      </a:r>
                      <a:r>
                        <a:rPr lang="en-US" sz="11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luồng</a:t>
                      </a:r>
                      <a:r>
                        <a:rPr lang="en-US" sz="11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chung</a:t>
                      </a:r>
                      <a:r>
                        <a:rPr lang="en-US" sz="11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một</a:t>
                      </a:r>
                      <a:r>
                        <a:rPr lang="en-US" sz="11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tiến</a:t>
                      </a:r>
                      <a:r>
                        <a:rPr lang="en-US" sz="11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trình</a:t>
                      </a:r>
                      <a:r>
                        <a:rPr lang="en-US" sz="11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duy</a:t>
                      </a:r>
                      <a:r>
                        <a:rPr lang="en-US" sz="11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nhất</a:t>
                      </a:r>
                      <a:endParaRPr lang="en-US" sz="1100" b="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658" marR="65658" marT="65658" marB="65658"/>
                </a:tc>
              </a:tr>
              <a:tr h="28277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Tiến</a:t>
                      </a:r>
                      <a:r>
                        <a:rPr lang="en-US" sz="11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trình</a:t>
                      </a:r>
                      <a:r>
                        <a:rPr lang="en-US" sz="11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không</a:t>
                      </a:r>
                      <a:r>
                        <a:rPr lang="en-US" sz="11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bị</a:t>
                      </a:r>
                      <a:r>
                        <a:rPr lang="en-US" sz="11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bị</a:t>
                      </a:r>
                      <a:r>
                        <a:rPr lang="en-US" sz="11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chặn</a:t>
                      </a:r>
                      <a:r>
                        <a:rPr lang="en-US" sz="11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endParaRPr lang="en-US" sz="1100" b="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658" marR="65658" marT="65658" marB="65658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Luồng </a:t>
                      </a:r>
                      <a:r>
                        <a:rPr lang="en-US" sz="11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có</a:t>
                      </a:r>
                      <a:r>
                        <a:rPr lang="en-US" sz="11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thể</a:t>
                      </a:r>
                      <a:r>
                        <a:rPr lang="en-US" sz="11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bị</a:t>
                      </a:r>
                      <a:r>
                        <a:rPr lang="en-US" sz="11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chặn</a:t>
                      </a:r>
                      <a:endParaRPr lang="en-US" sz="1100" b="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658" marR="65658" marT="65658" marB="65658"/>
                </a:tc>
              </a:tr>
              <a:tr h="41290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Tốn thời gian chuyển đổi giữa hai tiến trình </a:t>
                      </a:r>
                      <a:endParaRPr lang="en-US" sz="1100" b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658" marR="65658" marT="65658" marB="65658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Chuyển</a:t>
                      </a:r>
                      <a:r>
                        <a:rPr lang="en-US" sz="11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đổi</a:t>
                      </a:r>
                      <a:r>
                        <a:rPr lang="en-US" sz="11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giữa</a:t>
                      </a:r>
                      <a:r>
                        <a:rPr lang="en-US" sz="11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các</a:t>
                      </a:r>
                      <a:r>
                        <a:rPr lang="en-US" sz="11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luồng</a:t>
                      </a:r>
                      <a:r>
                        <a:rPr lang="en-US" sz="11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diễn</a:t>
                      </a:r>
                      <a:r>
                        <a:rPr lang="en-US" sz="11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ra</a:t>
                      </a:r>
                      <a:r>
                        <a:rPr lang="en-US" sz="11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nhanh</a:t>
                      </a:r>
                      <a:r>
                        <a:rPr lang="en-US" sz="11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chóng</a:t>
                      </a:r>
                      <a:endParaRPr lang="en-US" sz="1100" b="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658" marR="65658" marT="65658" marB="65658"/>
                </a:tc>
              </a:tr>
              <a:tr h="4356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Đoạn dữ liệu và đoạn mã của mỗi quá trình độc lập với nhau.</a:t>
                      </a:r>
                      <a:endParaRPr lang="en-US" sz="1100" b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658" marR="65658" marT="65658" marB="65658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Các </a:t>
                      </a:r>
                      <a:r>
                        <a:rPr lang="en-US" sz="11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luồng</a:t>
                      </a:r>
                      <a:r>
                        <a:rPr lang="en-US" sz="11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 chia </a:t>
                      </a:r>
                      <a:r>
                        <a:rPr lang="en-US" sz="11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sẻ</a:t>
                      </a:r>
                      <a:r>
                        <a:rPr lang="en-US" sz="11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đoạn</a:t>
                      </a:r>
                      <a:r>
                        <a:rPr lang="en-US" sz="11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dữ</a:t>
                      </a:r>
                      <a:r>
                        <a:rPr lang="en-US" sz="11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liệu</a:t>
                      </a:r>
                      <a:r>
                        <a:rPr lang="en-US" sz="11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và</a:t>
                      </a:r>
                      <a:r>
                        <a:rPr lang="en-US" sz="11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đoạn</a:t>
                      </a:r>
                      <a:r>
                        <a:rPr lang="en-US" sz="11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mã</a:t>
                      </a:r>
                      <a:r>
                        <a:rPr lang="en-US" sz="11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với</a:t>
                      </a:r>
                      <a:r>
                        <a:rPr lang="en-US" sz="11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các</a:t>
                      </a:r>
                      <a:r>
                        <a:rPr lang="en-US" sz="11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luồng</a:t>
                      </a:r>
                      <a:r>
                        <a:rPr lang="en-US" sz="11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ngang</a:t>
                      </a:r>
                      <a:r>
                        <a:rPr lang="en-US" sz="11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hàng</a:t>
                      </a:r>
                      <a:r>
                        <a:rPr lang="en-US" sz="11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endParaRPr lang="en-US" sz="1100" b="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658" marR="65658" marT="65658" marB="65658"/>
                </a:tc>
              </a:tr>
              <a:tr h="28277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Mất thời gian để dừng một tiến trình</a:t>
                      </a:r>
                      <a:endParaRPr lang="en-US" sz="1100" b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658" marR="65658" marT="65658" marB="65658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Mất</a:t>
                      </a:r>
                      <a:r>
                        <a:rPr lang="en-US" sz="11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ít</a:t>
                      </a:r>
                      <a:r>
                        <a:rPr lang="en-US" sz="11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thời</a:t>
                      </a:r>
                      <a:r>
                        <a:rPr lang="en-US" sz="11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gian</a:t>
                      </a:r>
                      <a:r>
                        <a:rPr lang="en-US" sz="11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để</a:t>
                      </a:r>
                      <a:r>
                        <a:rPr lang="en-US" sz="11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dừng</a:t>
                      </a:r>
                      <a:r>
                        <a:rPr lang="en-US" sz="11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luồng</a:t>
                      </a:r>
                      <a:endParaRPr lang="en-US" sz="1100" b="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658" marR="65658" marT="65658" marB="65658"/>
                </a:tc>
              </a:tr>
              <a:tr h="28277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Mất</a:t>
                      </a:r>
                      <a:r>
                        <a:rPr lang="en-US" sz="11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thời</a:t>
                      </a:r>
                      <a:r>
                        <a:rPr lang="en-US" sz="11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gian</a:t>
                      </a:r>
                      <a:r>
                        <a:rPr lang="en-US" sz="11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để</a:t>
                      </a:r>
                      <a:r>
                        <a:rPr lang="en-US" sz="11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để</a:t>
                      </a:r>
                      <a:r>
                        <a:rPr lang="en-US" sz="11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tạo</a:t>
                      </a:r>
                      <a:r>
                        <a:rPr lang="en-US" sz="11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một</a:t>
                      </a:r>
                      <a:r>
                        <a:rPr lang="en-US" sz="11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tiến</a:t>
                      </a:r>
                      <a:r>
                        <a:rPr lang="en-US" sz="11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trình</a:t>
                      </a:r>
                      <a:endParaRPr lang="en-US" sz="1100" b="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658" marR="65658" marT="65658" marB="65658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Mất</a:t>
                      </a:r>
                      <a:r>
                        <a:rPr lang="en-US" sz="11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ít</a:t>
                      </a:r>
                      <a:r>
                        <a:rPr lang="en-US" sz="11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thời</a:t>
                      </a:r>
                      <a:r>
                        <a:rPr lang="en-US" sz="11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gian</a:t>
                      </a:r>
                      <a:r>
                        <a:rPr lang="en-US" sz="11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để</a:t>
                      </a:r>
                      <a:r>
                        <a:rPr lang="en-US" sz="11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tạo</a:t>
                      </a:r>
                      <a:r>
                        <a:rPr lang="en-US" sz="11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luồng</a:t>
                      </a:r>
                      <a:endParaRPr lang="en-US" sz="1100" b="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658" marR="65658" marT="65658" marB="65658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9098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5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712213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lvl="0">
              <a:lnSpc>
                <a:spcPct val="115000"/>
              </a:lnSpc>
            </a:pPr>
            <a:r>
              <a:rPr lang="vi-VN" dirty="0" smtClean="0"/>
              <a:t>Đ</a:t>
            </a:r>
            <a:r>
              <a:rPr lang="en-US" dirty="0" smtClean="0"/>
              <a:t>a </a:t>
            </a:r>
            <a:r>
              <a:rPr lang="en-US" dirty="0" err="1" smtClean="0"/>
              <a:t>luồng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2668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anchor="b">
            <a:noAutofit/>
          </a:bodyPr>
          <a:lstStyle/>
          <a:p>
            <a:r>
              <a:rPr lang="en-US" altLang="en-US" sz="2700" dirty="0" smtClean="0"/>
              <a:t>GIỚI </a:t>
            </a:r>
            <a:r>
              <a:rPr lang="en-US" altLang="en-US" sz="2700" dirty="0" err="1" smtClean="0"/>
              <a:t>THIỆU</a:t>
            </a:r>
            <a:endParaRPr lang="en-US" altLang="en-US" sz="2700" dirty="0"/>
          </a:p>
        </p:txBody>
      </p:sp>
      <p:sp>
        <p:nvSpPr>
          <p:cNvPr id="3" name="Rectangle 2"/>
          <p:cNvSpPr/>
          <p:nvPr/>
        </p:nvSpPr>
        <p:spPr>
          <a:xfrm>
            <a:off x="182880" y="1379848"/>
            <a:ext cx="8389620" cy="1186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Đa </a:t>
            </a:r>
            <a:r>
              <a:rPr lang="en-US" sz="1800" dirty="0" err="1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sz="18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Đa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lúc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nhiệm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nhiệm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18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vi-VN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Đa luồng Java chủ yếu được sử dụng trong trò chơi, hoạt hình, v.v.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5490" t="4620" r="1895" b="5725"/>
          <a:stretch/>
        </p:blipFill>
        <p:spPr>
          <a:xfrm>
            <a:off x="4594860" y="2560320"/>
            <a:ext cx="2484120" cy="2476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156" t="4620" r="54445" b="5725"/>
          <a:stretch/>
        </p:blipFill>
        <p:spPr>
          <a:xfrm>
            <a:off x="1485900" y="2560320"/>
            <a:ext cx="252984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60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anchor="b">
            <a:noAutofit/>
          </a:bodyPr>
          <a:lstStyle/>
          <a:p>
            <a:r>
              <a:rPr lang="vi-VN" altLang="en-US" sz="2700" dirty="0" smtClean="0"/>
              <a:t>ƯU ĐIỂM CỦA ĐA LUỒNG</a:t>
            </a:r>
            <a:endParaRPr lang="en-US" altLang="en-US" sz="2700" dirty="0"/>
          </a:p>
        </p:txBody>
      </p:sp>
      <p:sp>
        <p:nvSpPr>
          <p:cNvPr id="3" name="Rectangle 2"/>
          <p:cNvSpPr/>
          <p:nvPr/>
        </p:nvSpPr>
        <p:spPr>
          <a:xfrm>
            <a:off x="182880" y="1379848"/>
            <a:ext cx="8389620" cy="1757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vi-VN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Không chặn người dùng vì các luồng độc lập và người dùng có thể thực hiện nhiều thao tác cùng một lúc.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vi-VN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Có thể thực hiện nhiều thao tác cùng lúc nên tiết kiệm thời gian.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vi-VN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Các luồng là độc lập, vì vậy nó không ảnh hưởng đến các luồng khác nếu một ngoại lệ xảy ra trong một luồng.</a:t>
            </a:r>
          </a:p>
        </p:txBody>
      </p:sp>
    </p:spTree>
    <p:extLst>
      <p:ext uri="{BB962C8B-B14F-4D97-AF65-F5344CB8AC3E}">
        <p14:creationId xmlns:p14="http://schemas.microsoft.com/office/powerpoint/2010/main" val="331559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anchor="b">
            <a:noAutofit/>
          </a:bodyPr>
          <a:lstStyle/>
          <a:p>
            <a:r>
              <a:rPr lang="vi-VN" altLang="en-US" sz="2700" dirty="0" smtClean="0"/>
              <a:t>ĐA NHIỆM</a:t>
            </a:r>
            <a:endParaRPr lang="en-US" altLang="en-US" sz="2700" dirty="0"/>
          </a:p>
        </p:txBody>
      </p:sp>
      <p:sp>
        <p:nvSpPr>
          <p:cNvPr id="3" name="Rectangle 2"/>
          <p:cNvSpPr/>
          <p:nvPr/>
        </p:nvSpPr>
        <p:spPr>
          <a:xfrm>
            <a:off x="182880" y="1379848"/>
            <a:ext cx="8389620" cy="19845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vi-VN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Đa nhiệm là quá trình thực hiện đồng thời nhiều nhiệm vụ. </a:t>
            </a:r>
            <a:endParaRPr lang="en-US" sz="1800" dirty="0" smtClean="0">
              <a:solidFill>
                <a:srgbClr val="343A40"/>
              </a:solidFill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vi-VN" sz="18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 </a:t>
            </a:r>
            <a:r>
              <a:rPr lang="vi-VN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 đa nhiệm để sử dụng CPU. </a:t>
            </a:r>
            <a:endParaRPr lang="en-US" sz="1800" dirty="0" smtClean="0">
              <a:solidFill>
                <a:srgbClr val="343A40"/>
              </a:solidFill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vi-VN" sz="18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Đa </a:t>
            </a:r>
            <a:r>
              <a:rPr lang="vi-VN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nhiệm có thể được thực hiện theo hai cách: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vi-VN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Đa nhiệm dựa trên tiến trình (Đa xử lý)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vi-VN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Đa nhiệm dựa trên luồng (Đa luồng)</a:t>
            </a:r>
          </a:p>
        </p:txBody>
      </p:sp>
    </p:spTree>
    <p:extLst>
      <p:ext uri="{BB962C8B-B14F-4D97-AF65-F5344CB8AC3E}">
        <p14:creationId xmlns:p14="http://schemas.microsoft.com/office/powerpoint/2010/main" val="72093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anchor="b">
            <a:noAutofit/>
          </a:bodyPr>
          <a:lstStyle/>
          <a:p>
            <a:r>
              <a:rPr lang="vi-VN" altLang="en-US" sz="2700" dirty="0" smtClean="0"/>
              <a:t>ĐA XỬ LÝ</a:t>
            </a:r>
            <a:endParaRPr lang="en-US" altLang="en-US" sz="2700" dirty="0"/>
          </a:p>
        </p:txBody>
      </p:sp>
      <p:sp>
        <p:nvSpPr>
          <p:cNvPr id="3" name="Rectangle 2"/>
          <p:cNvSpPr/>
          <p:nvPr/>
        </p:nvSpPr>
        <p:spPr>
          <a:xfrm>
            <a:off x="182880" y="1379848"/>
            <a:ext cx="5151120" cy="2873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vi-VN" sz="18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Mỗi </a:t>
            </a:r>
            <a:r>
              <a:rPr lang="vi-VN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tiến trình có một địa chỉ trong bộ nhớ. </a:t>
            </a:r>
            <a:endParaRPr lang="en-US" sz="1800" dirty="0" smtClean="0">
              <a:solidFill>
                <a:srgbClr val="343A40"/>
              </a:solidFill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M</a:t>
            </a:r>
            <a:r>
              <a:rPr lang="vi-VN" sz="18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ỗi </a:t>
            </a:r>
            <a:r>
              <a:rPr lang="vi-VN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tiến trình cấp phát một vùng bộ nhớ riêng biệt.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vi-VN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Một tiến trình là nặng nề.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vi-VN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Chi phí liên lạc giữa các quá trình là cao.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vi-VN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Chuyển đổi từ tiến trình sang tiến trình khác </a:t>
            </a:r>
            <a:r>
              <a:rPr lang="vi-VN" sz="18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18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thời </a:t>
            </a:r>
            <a:r>
              <a:rPr lang="vi-VN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gian để lưu và tải các thanh ghi, bản đồ bộ nhớ, cập nhật danh sách, v.v.</a:t>
            </a:r>
          </a:p>
        </p:txBody>
      </p:sp>
      <p:pic>
        <p:nvPicPr>
          <p:cNvPr id="2050" name="Picture 2" descr="Understanding The Concept Of Multithreading In OS // Unstop (formerly  Dare2Compete)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95" t="26400" r="5648" b="10600"/>
          <a:stretch/>
        </p:blipFill>
        <p:spPr bwMode="auto">
          <a:xfrm>
            <a:off x="5448299" y="1531619"/>
            <a:ext cx="3505201" cy="2838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306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anchor="b">
            <a:noAutofit/>
          </a:bodyPr>
          <a:lstStyle/>
          <a:p>
            <a:r>
              <a:rPr lang="vi-VN" altLang="en-US" sz="2700" dirty="0" smtClean="0"/>
              <a:t>ĐA </a:t>
            </a:r>
            <a:r>
              <a:rPr lang="en-US" altLang="en-US" sz="2700" dirty="0" smtClean="0"/>
              <a:t>LUỒNG</a:t>
            </a:r>
            <a:endParaRPr lang="en-US" altLang="en-US" sz="2700" dirty="0"/>
          </a:p>
        </p:txBody>
      </p:sp>
      <p:sp>
        <p:nvSpPr>
          <p:cNvPr id="3" name="Rectangle 2"/>
          <p:cNvSpPr/>
          <p:nvPr/>
        </p:nvSpPr>
        <p:spPr>
          <a:xfrm>
            <a:off x="182880" y="1379848"/>
            <a:ext cx="8389620" cy="11648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vi-VN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Luồng chia sẻ cùng một không gian địa chỉ.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vi-VN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Một luồng là nhẹ.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vi-VN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Chi phí giao tiếp giữa các luồng thấp.</a:t>
            </a:r>
          </a:p>
        </p:txBody>
      </p:sp>
      <p:pic>
        <p:nvPicPr>
          <p:cNvPr id="1026" name="Picture 2" descr="Multithreaded Serv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635" y="2618079"/>
            <a:ext cx="4949825" cy="2525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535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219459" y="1509411"/>
            <a:ext cx="8520600" cy="20808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, </a:t>
            </a:r>
            <a:r>
              <a:rPr lang="en-US" dirty="0" err="1" smtClean="0"/>
              <a:t>luồng</a:t>
            </a:r>
            <a:r>
              <a:rPr lang="en-US" dirty="0" smtClean="0"/>
              <a:t>,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luồng</a:t>
            </a:r>
            <a:endParaRPr lang="en-US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luồng</a:t>
            </a:r>
            <a:r>
              <a:rPr lang="en-US" dirty="0" smtClean="0"/>
              <a:t> </a:t>
            </a:r>
            <a:endParaRPr lang="vi-VN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đ</a:t>
            </a:r>
            <a:r>
              <a:rPr lang="en-US" dirty="0" err="1" smtClean="0"/>
              <a:t>ồng</a:t>
            </a:r>
            <a:r>
              <a:rPr lang="en-US" dirty="0" smtClean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synchronized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đ</a:t>
            </a:r>
            <a:r>
              <a:rPr lang="en-US" dirty="0" err="1" smtClean="0"/>
              <a:t>ồng</a:t>
            </a:r>
            <a:r>
              <a:rPr lang="en-US" dirty="0" smtClean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 smtClean="0"/>
              <a:t>khóa</a:t>
            </a:r>
            <a:endParaRPr dirty="0"/>
          </a:p>
        </p:txBody>
      </p:sp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Mục tiêu bài học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xfrm>
            <a:off x="205020" y="445025"/>
            <a:ext cx="8520600" cy="572700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anchor="b">
            <a:noAutofit/>
          </a:bodyPr>
          <a:lstStyle/>
          <a:p>
            <a:r>
              <a:rPr lang="vi-VN" altLang="en-US" sz="2700" dirty="0" smtClean="0"/>
              <a:t>VÒNG ĐỜI CỦA LUỒNG</a:t>
            </a:r>
            <a:endParaRPr lang="en-US" altLang="en-US" sz="2700" dirty="0"/>
          </a:p>
        </p:txBody>
      </p:sp>
      <p:sp>
        <p:nvSpPr>
          <p:cNvPr id="3" name="Rectangle 2"/>
          <p:cNvSpPr/>
          <p:nvPr/>
        </p:nvSpPr>
        <p:spPr>
          <a:xfrm>
            <a:off x="160020" y="1242688"/>
            <a:ext cx="8671560" cy="6851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vi-VN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Vòng đời của một luồng trong Java đề cập đến các biến đổi trạng thái của một luồng bắt đầu bằng luồng được tạo đến khi luồng kết thúc</a:t>
            </a:r>
          </a:p>
        </p:txBody>
      </p:sp>
      <p:pic>
        <p:nvPicPr>
          <p:cNvPr id="5" name="Picture 4" descr="Java thread life cycl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940" y="2006917"/>
            <a:ext cx="6979920" cy="30680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6371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xfrm>
            <a:off x="205020" y="445025"/>
            <a:ext cx="8520600" cy="572700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anchor="b">
            <a:noAutofit/>
          </a:bodyPr>
          <a:lstStyle/>
          <a:p>
            <a:r>
              <a:rPr lang="vi-VN" altLang="en-US" sz="2700" dirty="0" smtClean="0"/>
              <a:t>VÒNG ĐỜI CỦA LUỒNG</a:t>
            </a:r>
            <a:endParaRPr lang="en-US" altLang="en-US" sz="2700" dirty="0"/>
          </a:p>
        </p:txBody>
      </p:sp>
      <p:sp>
        <p:nvSpPr>
          <p:cNvPr id="3" name="Rectangle 2"/>
          <p:cNvSpPr/>
          <p:nvPr/>
        </p:nvSpPr>
        <p:spPr>
          <a:xfrm>
            <a:off x="160020" y="1242688"/>
            <a:ext cx="8671560" cy="23834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vi-VN" sz="18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ột </a:t>
            </a:r>
            <a:r>
              <a:rPr lang="vi-VN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luồng </a:t>
            </a:r>
            <a:r>
              <a:rPr lang="vi-VN" sz="18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tồn </a:t>
            </a:r>
            <a:r>
              <a:rPr lang="vi-VN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tại ở bất kỳ một trong các trạng </a:t>
            </a:r>
            <a:r>
              <a:rPr lang="vi-VN" sz="18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thái:</a:t>
            </a:r>
            <a:endParaRPr lang="vi-VN" sz="1800" dirty="0">
              <a:solidFill>
                <a:srgbClr val="343A40"/>
              </a:solidFill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vi-VN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New (Mới)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vi-VN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Active (Hoạt động)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vi-VN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Bị chặn / Đang chờ (Blocked / Waiting)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vi-VN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Thời gian chờ đợi (Timed Waiting)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vi-VN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Chấm dứt (Terminated)</a:t>
            </a:r>
          </a:p>
        </p:txBody>
      </p:sp>
    </p:spTree>
    <p:extLst>
      <p:ext uri="{BB962C8B-B14F-4D97-AF65-F5344CB8AC3E}">
        <p14:creationId xmlns:p14="http://schemas.microsoft.com/office/powerpoint/2010/main" val="110189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xfrm>
            <a:off x="205020" y="445025"/>
            <a:ext cx="8520600" cy="572700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anchor="b">
            <a:noAutofit/>
          </a:bodyPr>
          <a:lstStyle/>
          <a:p>
            <a:r>
              <a:rPr lang="vi-VN" altLang="en-US" sz="2700" dirty="0" smtClean="0"/>
              <a:t>VÒNG ĐỜI CỦA LUỒNG</a:t>
            </a:r>
            <a:endParaRPr lang="en-US" altLang="en-US" sz="2700" dirty="0"/>
          </a:p>
        </p:txBody>
      </p:sp>
      <p:sp>
        <p:nvSpPr>
          <p:cNvPr id="3" name="Rectangle 2"/>
          <p:cNvSpPr/>
          <p:nvPr/>
        </p:nvSpPr>
        <p:spPr>
          <a:xfrm>
            <a:off x="160020" y="1417948"/>
            <a:ext cx="8671560" cy="33751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vi-VN" sz="1800" b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vi-VN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Khi một luồng mới được tạo bằng </a:t>
            </a:r>
            <a:r>
              <a:rPr lang="vi-VN" sz="18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Thread</a:t>
            </a:r>
            <a:r>
              <a:rPr lang="vi-VN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luồng chuyển sang trạng thái mới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vi-VN" sz="1800" b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Active</a:t>
            </a:r>
            <a:r>
              <a:rPr lang="vi-VN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Khi luồng gọi phương thức start() thì luồng chuyển từ trạng thái hoạt động.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vi-VN" sz="1800" b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Runnable</a:t>
            </a:r>
            <a:r>
              <a:rPr lang="vi-VN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Luồng ở trạng thais sẵn sàng chạy.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vi-VN" sz="1800" b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Running</a:t>
            </a:r>
            <a:r>
              <a:rPr lang="vi-VN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Luồng ở trạng thái đang chạy.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vi-VN" sz="1800" b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Blocked</a:t>
            </a:r>
            <a:r>
              <a:rPr lang="vi-VN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vi-VN" sz="1800" b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Waiting</a:t>
            </a:r>
            <a:r>
              <a:rPr lang="vi-VN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Luồng không hoạt động trong một khoảng thời gian (không phải vĩnh viễn), thì luồng đó sẽ ở trạng thái bị chặn hoặc đang ở trạng thái chờ.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vi-VN" sz="1800" b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Timed Waiting</a:t>
            </a:r>
            <a:r>
              <a:rPr lang="vi-VN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Luồng nằm ở trạng thái chờ trong một khoảng thời gian cụ thể chứ không phải mãi mãi.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vi-VN" sz="1800" b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Terminated</a:t>
            </a:r>
            <a:r>
              <a:rPr lang="vi-VN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Luồng đạt đến trạng thái kết </a:t>
            </a:r>
            <a:r>
              <a:rPr lang="vi-VN" sz="18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thúc</a:t>
            </a:r>
            <a:endParaRPr lang="vi-VN" sz="1800" dirty="0">
              <a:solidFill>
                <a:srgbClr val="343A40"/>
              </a:solidFill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2823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xfrm>
            <a:off x="205020" y="445025"/>
            <a:ext cx="8520600" cy="572700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anchor="b">
            <a:noAutofit/>
          </a:bodyPr>
          <a:lstStyle/>
          <a:p>
            <a:r>
              <a:rPr lang="vi-VN" altLang="en-US" sz="2400" dirty="0" smtClean="0"/>
              <a:t>TRIỂN KHAI CÁC TRẠNG THÁI CỦA LUỒNG</a:t>
            </a:r>
            <a:endParaRPr lang="en-US" alt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205732" y="1289525"/>
            <a:ext cx="6457217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 err="1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1800" b="1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1800" b="1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smtClean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1800" b="1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Biểu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2789" y="1743799"/>
            <a:ext cx="1152880" cy="3359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ts val="1875"/>
              </a:lnSpc>
              <a:spcAft>
                <a:spcPts val="600"/>
              </a:spcAft>
            </a:pP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Cú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800" b="1" dirty="0">
                <a:solidFill>
                  <a:srgbClr val="006699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99244" y="2157265"/>
            <a:ext cx="4067139" cy="335989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algn="just">
              <a:lnSpc>
                <a:spcPts val="1875"/>
              </a:lnSpc>
              <a:spcAft>
                <a:spcPts val="600"/>
              </a:spcAft>
            </a:pPr>
            <a:r>
              <a:rPr lang="en-US" sz="1800" b="1" dirty="0">
                <a:solidFill>
                  <a:srgbClr val="006699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b="1" dirty="0">
                <a:solidFill>
                  <a:srgbClr val="006699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b="1" dirty="0">
                <a:solidFill>
                  <a:srgbClr val="006699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Thread.State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NEW  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8299" y="2817501"/>
            <a:ext cx="8872578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 err="1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1800" b="1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1800" b="1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smtClean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RUNNABLE: </a:t>
            </a:r>
            <a:r>
              <a:rPr lang="vi-VN" sz="1800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Biểu diễn trạng thái có thể chạy được, nghĩa là một luồng đang chờ trong hàng đợi để chạy.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88212" y="3613680"/>
            <a:ext cx="1152880" cy="3359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ts val="1875"/>
              </a:lnSpc>
              <a:spcAft>
                <a:spcPts val="600"/>
              </a:spcAft>
            </a:pP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Cú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800" b="1" dirty="0">
                <a:solidFill>
                  <a:srgbClr val="006699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21134" y="4081482"/>
            <a:ext cx="4633944" cy="335989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ts val="1875"/>
              </a:lnSpc>
              <a:spcAft>
                <a:spcPts val="600"/>
              </a:spcAft>
            </a:pPr>
            <a:r>
              <a:rPr lang="en-US" sz="1800" b="1" dirty="0">
                <a:solidFill>
                  <a:srgbClr val="006699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b="1" dirty="0">
                <a:solidFill>
                  <a:srgbClr val="006699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b="1" dirty="0">
                <a:solidFill>
                  <a:srgbClr val="006699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Thread.State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RUNNABLE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895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xfrm>
            <a:off x="205020" y="445025"/>
            <a:ext cx="8520600" cy="572700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anchor="b">
            <a:noAutofit/>
          </a:bodyPr>
          <a:lstStyle/>
          <a:p>
            <a:r>
              <a:rPr lang="vi-VN" altLang="en-US" sz="2400" dirty="0" smtClean="0"/>
              <a:t>TRIỂN KHAI CÁC TRẠNG THÁI CỦA LUỒNG</a:t>
            </a:r>
            <a:endParaRPr lang="en-US" alt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183920" y="1305428"/>
            <a:ext cx="8745395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 err="1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1800" b="1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1800" b="1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smtClean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BLOCKED: 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Biểu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chặn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0740" y="1831262"/>
            <a:ext cx="1152880" cy="3359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ts val="1875"/>
              </a:lnSpc>
              <a:spcAft>
                <a:spcPts val="600"/>
              </a:spcAft>
            </a:pP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Cú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800" b="1" dirty="0">
                <a:solidFill>
                  <a:srgbClr val="006699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42030" y="2340145"/>
            <a:ext cx="4658648" cy="335989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algn="just">
              <a:lnSpc>
                <a:spcPts val="1875"/>
              </a:lnSpc>
              <a:spcAft>
                <a:spcPts val="600"/>
              </a:spcAft>
            </a:pPr>
            <a:r>
              <a:rPr lang="en-US" sz="1800" b="1" dirty="0">
                <a:solidFill>
                  <a:srgbClr val="006699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b="1" dirty="0">
                <a:solidFill>
                  <a:srgbClr val="006699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b="1" dirty="0">
                <a:solidFill>
                  <a:srgbClr val="006699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Thread.State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BLOCKED    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07812" y="3207116"/>
            <a:ext cx="8872578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 err="1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1800" b="1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1800" b="1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smtClean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WAITING: </a:t>
            </a:r>
            <a:r>
              <a:rPr lang="vi-VN" sz="1800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Biểu diễn trạng thái chờ </a:t>
            </a:r>
            <a:r>
              <a:rPr lang="vi-VN" sz="1800" dirty="0" smtClean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đợi</a:t>
            </a:r>
            <a:r>
              <a:rPr lang="en-US" sz="1800" dirty="0" smtClean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 smtClean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gọi phương thức Object.wait() hoặc phương thức Thread.join()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96164" y="3979440"/>
            <a:ext cx="1152880" cy="3359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ts val="1875"/>
              </a:lnSpc>
              <a:spcAft>
                <a:spcPts val="600"/>
              </a:spcAft>
            </a:pP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Cú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800" b="1" dirty="0">
                <a:solidFill>
                  <a:srgbClr val="006699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89329" y="4391583"/>
            <a:ext cx="4633944" cy="335989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ts val="1875"/>
              </a:lnSpc>
              <a:spcAft>
                <a:spcPts val="600"/>
              </a:spcAft>
            </a:pPr>
            <a:r>
              <a:rPr lang="en-US" sz="1800" b="1" dirty="0">
                <a:solidFill>
                  <a:srgbClr val="006699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b="1" dirty="0">
                <a:solidFill>
                  <a:srgbClr val="006699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b="1" dirty="0">
                <a:solidFill>
                  <a:srgbClr val="006699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Thread.State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WAITING  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195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xfrm>
            <a:off x="205020" y="445025"/>
            <a:ext cx="8520600" cy="572700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anchor="b">
            <a:noAutofit/>
          </a:bodyPr>
          <a:lstStyle/>
          <a:p>
            <a:r>
              <a:rPr lang="vi-VN" altLang="en-US" sz="2400" dirty="0" smtClean="0"/>
              <a:t>TRIỂN KHAI CÁC TRẠNG THÁI CỦA LUỒNG</a:t>
            </a:r>
            <a:endParaRPr lang="en-US" alt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183920" y="1305428"/>
            <a:ext cx="8745395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 err="1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1800" b="1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1800" b="1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TIMED_WAITING</a:t>
            </a:r>
            <a:r>
              <a:rPr lang="en-US" sz="1800" b="1" dirty="0" smtClean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Biểu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chờ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đợi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0740" y="1831262"/>
            <a:ext cx="1152880" cy="3359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ts val="1875"/>
              </a:lnSpc>
              <a:spcAft>
                <a:spcPts val="600"/>
              </a:spcAft>
            </a:pP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Cú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800" b="1" dirty="0">
                <a:solidFill>
                  <a:srgbClr val="006699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08606" y="2340145"/>
            <a:ext cx="5325497" cy="335989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algn="just">
              <a:lnSpc>
                <a:spcPts val="1875"/>
              </a:lnSpc>
              <a:spcAft>
                <a:spcPts val="600"/>
              </a:spcAft>
            </a:pPr>
            <a:r>
              <a:rPr lang="en-US" sz="1800" b="1" dirty="0">
                <a:solidFill>
                  <a:srgbClr val="006699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b="1" dirty="0">
                <a:solidFill>
                  <a:srgbClr val="006699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b="1" dirty="0">
                <a:solidFill>
                  <a:srgbClr val="006699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Thread.State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TIMED_WAITING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07812" y="3207116"/>
            <a:ext cx="8872578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 err="1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1800" b="1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1800" b="1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smtClean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TERMINATED: </a:t>
            </a:r>
            <a:r>
              <a:rPr lang="vi-VN" sz="1800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Biểu diễn trạng thái cuối cùng của một luồng bị chấm dứt hoặc chết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96164" y="3979440"/>
            <a:ext cx="1152880" cy="3359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ts val="1875"/>
              </a:lnSpc>
              <a:spcAft>
                <a:spcPts val="600"/>
              </a:spcAft>
            </a:pP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Cú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800" b="1" dirty="0">
                <a:solidFill>
                  <a:srgbClr val="006699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9288" y="4483023"/>
            <a:ext cx="4922851" cy="335989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ts val="1875"/>
              </a:lnSpc>
              <a:spcAft>
                <a:spcPts val="600"/>
              </a:spcAft>
            </a:pPr>
            <a:r>
              <a:rPr lang="en-US" sz="1800" b="1" dirty="0">
                <a:solidFill>
                  <a:srgbClr val="006699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b="1" dirty="0">
                <a:solidFill>
                  <a:srgbClr val="006699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b="1" dirty="0">
                <a:solidFill>
                  <a:srgbClr val="006699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Thread.State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TERMINATED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301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xfrm>
            <a:off x="205020" y="445025"/>
            <a:ext cx="8520600" cy="572700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anchor="b">
            <a:noAutofit/>
          </a:bodyPr>
          <a:lstStyle/>
          <a:p>
            <a:r>
              <a:rPr lang="vi-VN" altLang="en-US" sz="2400" dirty="0" smtClean="0"/>
              <a:t>TRIỂN KHAI CÁC TRẠNG THÁI CỦA LUỒNG</a:t>
            </a:r>
            <a:endParaRPr lang="en-US" alt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69" y="1262482"/>
            <a:ext cx="6716062" cy="3820058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2413" y="4482426"/>
            <a:ext cx="3210373" cy="552527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235794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5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712213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lvl="0">
              <a:lnSpc>
                <a:spcPct val="115000"/>
              </a:lnSpc>
            </a:pPr>
            <a:r>
              <a:rPr lang="en-US" dirty="0" smtClean="0"/>
              <a:t>Tạo </a:t>
            </a:r>
            <a:r>
              <a:rPr lang="en-US" dirty="0" err="1" smtClean="0"/>
              <a:t>luồng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15474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anchor="b">
            <a:noAutofit/>
          </a:bodyPr>
          <a:lstStyle/>
          <a:p>
            <a:r>
              <a:rPr lang="en-US" altLang="en-US" sz="2700" dirty="0" smtClean="0"/>
              <a:t>LỚP THREAD </a:t>
            </a:r>
            <a:endParaRPr lang="en-US" altLang="en-US" sz="2700" dirty="0"/>
          </a:p>
        </p:txBody>
      </p:sp>
      <p:sp>
        <p:nvSpPr>
          <p:cNvPr id="4" name="Rectangle 3"/>
          <p:cNvSpPr/>
          <p:nvPr/>
        </p:nvSpPr>
        <p:spPr>
          <a:xfrm>
            <a:off x="167640" y="1180640"/>
            <a:ext cx="8816340" cy="1069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Lớp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thao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1800" dirty="0" smtClean="0">
              <a:solidFill>
                <a:srgbClr val="343A40"/>
              </a:solidFill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Lớp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Runnable.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1494957"/>
              </p:ext>
            </p:extLst>
          </p:nvPr>
        </p:nvGraphicFramePr>
        <p:xfrm>
          <a:off x="112527" y="2634111"/>
          <a:ext cx="8922448" cy="2535297"/>
        </p:xfrm>
        <a:graphic>
          <a:graphicData uri="http://schemas.openxmlformats.org/drawingml/2006/table">
            <a:tbl>
              <a:tblPr firstRow="1" firstCol="1" bandRow="1">
                <a:tableStyleId>{0660B408-B3CF-4A94-85FC-2B1E0A45F4A2}</a:tableStyleId>
              </a:tblPr>
              <a:tblGrid>
                <a:gridCol w="3185956"/>
                <a:gridCol w="5736492"/>
              </a:tblGrid>
              <a:tr h="49008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Constructor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95250" marB="9525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Action Performed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b"/>
                </a:tc>
              </a:tr>
              <a:tr h="43518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Thread()</a:t>
                      </a:r>
                      <a:endParaRPr lang="en-US" sz="1500" b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133350" marB="13335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b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Cấp</a:t>
                      </a:r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phát</a:t>
                      </a:r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một</a:t>
                      </a:r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đối</a:t>
                      </a:r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tượng</a:t>
                      </a:r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Thread </a:t>
                      </a:r>
                      <a:r>
                        <a:rPr lang="en-US" sz="1500" b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mới</a:t>
                      </a:r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95250" marR="95250" marT="133350" marB="133350"/>
                </a:tc>
              </a:tr>
              <a:tr h="39904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Thread(Runnable target)</a:t>
                      </a:r>
                      <a:endParaRPr lang="en-US" sz="1500" b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133350" marB="13335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b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Cấp</a:t>
                      </a:r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phát</a:t>
                      </a:r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một</a:t>
                      </a:r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đối</a:t>
                      </a:r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tượng</a:t>
                      </a:r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Thread </a:t>
                      </a:r>
                      <a:r>
                        <a:rPr lang="en-US" sz="1500" b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mới</a:t>
                      </a:r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95250" marR="95250" marT="133350" marB="133350"/>
                </a:tc>
              </a:tr>
              <a:tr h="39904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Thread(Runnable target, String name)</a:t>
                      </a:r>
                      <a:endParaRPr lang="en-US" sz="15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133350" marB="13335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b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Cấp</a:t>
                      </a:r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phát</a:t>
                      </a:r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một</a:t>
                      </a:r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đối</a:t>
                      </a:r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tượng</a:t>
                      </a:r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Thread </a:t>
                      </a:r>
                      <a:r>
                        <a:rPr lang="en-US" sz="1500" b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mới</a:t>
                      </a:r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95250" marR="95250" marT="133350" marB="133350"/>
                </a:tc>
              </a:tr>
              <a:tr h="39904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Thread(String name)</a:t>
                      </a:r>
                      <a:endParaRPr lang="en-US" sz="15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133350" marB="13335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b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Cấp</a:t>
                      </a:r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phát</a:t>
                      </a:r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một</a:t>
                      </a:r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đối</a:t>
                      </a:r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tượng</a:t>
                      </a:r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Thread </a:t>
                      </a:r>
                      <a:r>
                        <a:rPr lang="en-US" sz="1500" b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mới</a:t>
                      </a:r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95250" marR="95250" marT="133350" marB="133350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58646" y="2257842"/>
            <a:ext cx="14526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 </a:t>
            </a:r>
            <a:r>
              <a:rPr lang="en-US" sz="1800" dirty="0" err="1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18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7980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6097933"/>
              </p:ext>
            </p:extLst>
          </p:nvPr>
        </p:nvGraphicFramePr>
        <p:xfrm>
          <a:off x="127767" y="1547447"/>
          <a:ext cx="8922448" cy="3576080"/>
        </p:xfrm>
        <a:graphic>
          <a:graphicData uri="http://schemas.openxmlformats.org/drawingml/2006/table">
            <a:tbl>
              <a:tblPr firstRow="1" firstCol="1" bandRow="1">
                <a:tableStyleId>{0660B408-B3CF-4A94-85FC-2B1E0A45F4A2}</a:tableStyleId>
              </a:tblPr>
              <a:tblGrid>
                <a:gridCol w="3185956"/>
                <a:gridCol w="5736492"/>
              </a:tblGrid>
              <a:tr h="4987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Method</a:t>
                      </a:r>
                      <a:endParaRPr lang="en-US" sz="1800" b="1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114300" marB="1143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sz="1800" b="1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114300" marB="114300"/>
                </a:tc>
              </a:tr>
              <a:tr h="41568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b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start()</a:t>
                      </a:r>
                      <a:endParaRPr lang="en-US" sz="15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b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Bắt</a:t>
                      </a:r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đầu</a:t>
                      </a:r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thực</a:t>
                      </a:r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thi</a:t>
                      </a:r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luồng</a:t>
                      </a:r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76200" marR="76200" marT="76200" marB="76200" anchor="ctr"/>
                </a:tc>
              </a:tr>
              <a:tr h="34864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b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run()</a:t>
                      </a:r>
                      <a:endParaRPr lang="en-US" sz="15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b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Thực</a:t>
                      </a:r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hiện</a:t>
                      </a:r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một</a:t>
                      </a:r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hành</a:t>
                      </a:r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động</a:t>
                      </a:r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cho</a:t>
                      </a:r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một</a:t>
                      </a:r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luồng</a:t>
                      </a:r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76200" marR="76200" marT="76200" marB="76200" anchor="ctr"/>
                </a:tc>
              </a:tr>
              <a:tr h="38117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b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sleep()</a:t>
                      </a:r>
                      <a:endParaRPr lang="en-US" sz="15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b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Xác</a:t>
                      </a:r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định</a:t>
                      </a:r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thời</a:t>
                      </a:r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gian</a:t>
                      </a:r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một</a:t>
                      </a:r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luồng</a:t>
                      </a:r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sẽ</a:t>
                      </a:r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chết</a:t>
                      </a:r>
                      <a:endParaRPr lang="en-US" sz="1500" b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</a:tr>
              <a:tr h="38117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b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currentThread()</a:t>
                      </a:r>
                      <a:endParaRPr lang="en-US" sz="15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b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Trả</a:t>
                      </a:r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về</a:t>
                      </a:r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một</a:t>
                      </a:r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tham</a:t>
                      </a:r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chiếu</a:t>
                      </a:r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đến</a:t>
                      </a:r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đối</a:t>
                      </a:r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tượng</a:t>
                      </a:r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luồng</a:t>
                      </a:r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hiện</a:t>
                      </a:r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đang</a:t>
                      </a:r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thực</a:t>
                      </a:r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thi</a:t>
                      </a:r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76200" marR="76200" marT="76200" marB="76200" anchor="ctr"/>
                </a:tc>
              </a:tr>
              <a:tr h="47504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b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join()</a:t>
                      </a:r>
                      <a:endParaRPr lang="en-US" sz="15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b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Chờ</a:t>
                      </a:r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đợi</a:t>
                      </a:r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một</a:t>
                      </a:r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luồng</a:t>
                      </a:r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dừng</a:t>
                      </a:r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hoạt</a:t>
                      </a:r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động</a:t>
                      </a:r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76200" marR="76200" marT="76200" marB="76200" anchor="ctr"/>
                </a:tc>
              </a:tr>
              <a:tr h="31537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b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getPriority()</a:t>
                      </a:r>
                      <a:endParaRPr lang="en-US" sz="15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b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Trả</a:t>
                      </a:r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về</a:t>
                      </a:r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mức</a:t>
                      </a:r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độ</a:t>
                      </a:r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ưu</a:t>
                      </a:r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tiên</a:t>
                      </a:r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luồng</a:t>
                      </a:r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76200" marR="76200" marT="76200" marB="76200" anchor="ctr"/>
                </a:tc>
              </a:tr>
              <a:tr h="57524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b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setPriority()</a:t>
                      </a:r>
                      <a:endParaRPr lang="en-US" sz="15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b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Thay</a:t>
                      </a:r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đổi</a:t>
                      </a:r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mức</a:t>
                      </a:r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độ</a:t>
                      </a:r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ưu</a:t>
                      </a:r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tiên</a:t>
                      </a:r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luồng</a:t>
                      </a:r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76200" marR="76200" marT="76200" marB="76200" anchor="ctr"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67640" y="1142672"/>
            <a:ext cx="8724900" cy="373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vi-VN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 phương thức: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anchor="b">
            <a:noAutofit/>
          </a:bodyPr>
          <a:lstStyle/>
          <a:p>
            <a:r>
              <a:rPr lang="en-US" altLang="en-US" sz="2700" dirty="0" smtClean="0"/>
              <a:t>LỚP THREAD </a:t>
            </a:r>
            <a:endParaRPr lang="en-US" altLang="en-US" sz="2700" dirty="0"/>
          </a:p>
        </p:txBody>
      </p:sp>
    </p:spTree>
    <p:extLst>
      <p:ext uri="{BB962C8B-B14F-4D97-AF65-F5344CB8AC3E}">
        <p14:creationId xmlns:p14="http://schemas.microsoft.com/office/powerpoint/2010/main" val="356141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5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712213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lvl="0">
              <a:lnSpc>
                <a:spcPct val="115000"/>
              </a:lnSpc>
            </a:pPr>
            <a:r>
              <a:rPr lang="en-US" dirty="0"/>
              <a:t>T</a:t>
            </a:r>
            <a:r>
              <a:rPr lang="vi-VN" dirty="0" smtClean="0"/>
              <a:t>iến trình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85357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67640" y="1142672"/>
            <a:ext cx="8724900" cy="373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vi-VN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 phương thức: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4112179"/>
              </p:ext>
            </p:extLst>
          </p:nvPr>
        </p:nvGraphicFramePr>
        <p:xfrm>
          <a:off x="212564" y="1552225"/>
          <a:ext cx="8756176" cy="3505024"/>
        </p:xfrm>
        <a:graphic>
          <a:graphicData uri="http://schemas.openxmlformats.org/drawingml/2006/table">
            <a:tbl>
              <a:tblPr firstRow="1" firstCol="1" bandRow="1">
                <a:tableStyleId>{0660B408-B3CF-4A94-85FC-2B1E0A45F4A2}</a:tableStyleId>
              </a:tblPr>
              <a:tblGrid>
                <a:gridCol w="2850676"/>
                <a:gridCol w="5905500"/>
              </a:tblGrid>
              <a:tr h="37453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Method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113" marR="96113" marT="96113" marB="96113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Description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113" marR="96113" marT="96113" marB="96113"/>
                </a:tc>
              </a:tr>
              <a:tr h="41637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0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getName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  <a:endParaRPr lang="en-US" sz="1200" b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b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Trả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về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tên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luồng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76200" marR="76200" marT="76200" marB="76200" anchor="ctr"/>
                </a:tc>
              </a:tr>
              <a:tr h="32774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0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setName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  <a:endParaRPr lang="en-US" sz="1200" b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b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Thay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đổi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tên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luồng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76200" marR="76200" marT="76200" marB="76200" anchor="ctr"/>
                </a:tc>
              </a:tr>
              <a:tr h="32774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0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getId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  <a:endParaRPr lang="en-US" sz="1200" b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b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Trả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về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id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chuỗi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76200" marR="76200" marT="76200" marB="76200" anchor="ctr"/>
                </a:tc>
              </a:tr>
              <a:tr h="32774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isAlive()</a:t>
                      </a:r>
                      <a:endParaRPr lang="en-US" sz="12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b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Kiểm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tra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nếu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luồng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còn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sống</a:t>
                      </a:r>
                      <a:endParaRPr lang="en-US" sz="1200" b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</a:tr>
              <a:tr h="51668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yield()</a:t>
                      </a:r>
                      <a:endParaRPr lang="en-US" sz="12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Làm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cho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đối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tượng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luồng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hiện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đang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thực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thi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tạm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dừng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cho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phép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luồng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khác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thực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thi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tạm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thời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76200" marR="76200" marT="76200" marB="76200" anchor="ctr"/>
                </a:tc>
              </a:tr>
              <a:tr h="32774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suspend()</a:t>
                      </a:r>
                      <a:endParaRPr lang="en-US" sz="12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Đình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chỉ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luồng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76200" marR="76200" marT="76200" marB="76200" anchor="ctr"/>
                </a:tc>
              </a:tr>
              <a:tr h="32774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resume()</a:t>
                      </a:r>
                      <a:endParaRPr lang="en-US" sz="12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Tiếp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tục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luồng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bị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treo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76200" marR="76200" marT="76200" marB="76200" anchor="ctr"/>
                </a:tc>
              </a:tr>
              <a:tr h="41637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stop()</a:t>
                      </a:r>
                      <a:endParaRPr lang="en-US" sz="12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b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Dừng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luồng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76200" marR="76200" marT="76200" marB="76200" anchor="ctr"/>
                </a:tc>
              </a:tr>
            </a:tbl>
          </a:graphicData>
        </a:graphic>
      </p:graphicFrame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anchor="b">
            <a:noAutofit/>
          </a:bodyPr>
          <a:lstStyle/>
          <a:p>
            <a:r>
              <a:rPr lang="en-US" altLang="en-US" sz="2700" dirty="0" smtClean="0"/>
              <a:t>LỚP THREAD </a:t>
            </a:r>
            <a:endParaRPr lang="en-US" altLang="en-US" sz="2700" dirty="0"/>
          </a:p>
        </p:txBody>
      </p:sp>
    </p:spTree>
    <p:extLst>
      <p:ext uri="{BB962C8B-B14F-4D97-AF65-F5344CB8AC3E}">
        <p14:creationId xmlns:p14="http://schemas.microsoft.com/office/powerpoint/2010/main" val="98972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67640" y="1142672"/>
            <a:ext cx="8724900" cy="373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vi-VN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 phương thức: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5345162"/>
              </p:ext>
            </p:extLst>
          </p:nvPr>
        </p:nvGraphicFramePr>
        <p:xfrm>
          <a:off x="212564" y="1552225"/>
          <a:ext cx="8756176" cy="3585161"/>
        </p:xfrm>
        <a:graphic>
          <a:graphicData uri="http://schemas.openxmlformats.org/drawingml/2006/table">
            <a:tbl>
              <a:tblPr firstRow="1" firstCol="1" bandRow="1">
                <a:tableStyleId>{0660B408-B3CF-4A94-85FC-2B1E0A45F4A2}</a:tableStyleId>
              </a:tblPr>
              <a:tblGrid>
                <a:gridCol w="2850676"/>
                <a:gridCol w="5905500"/>
              </a:tblGrid>
              <a:tr h="37169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Method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113" marR="96113" marT="96113" marB="96113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Description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113" marR="96113" marT="96113" marB="96113"/>
                </a:tc>
              </a:tr>
              <a:tr h="43127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0">
                          <a:solidFill>
                            <a:srgbClr val="002060"/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isDaemon()</a:t>
                      </a:r>
                      <a:endParaRPr lang="en-US" sz="1400" b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0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Kiểm</a:t>
                      </a:r>
                      <a:r>
                        <a:rPr lang="en-US" sz="14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tra</a:t>
                      </a:r>
                      <a:r>
                        <a:rPr lang="en-US" sz="14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xem</a:t>
                      </a:r>
                      <a:r>
                        <a:rPr lang="en-US" sz="14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luồng</a:t>
                      </a:r>
                      <a:r>
                        <a:rPr lang="en-US" sz="14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14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phải</a:t>
                      </a:r>
                      <a:r>
                        <a:rPr lang="en-US" sz="14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là</a:t>
                      </a:r>
                      <a:r>
                        <a:rPr lang="en-US" sz="14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luồng</a:t>
                      </a:r>
                      <a:r>
                        <a:rPr lang="en-US" sz="14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daemon hay </a:t>
                      </a:r>
                      <a:r>
                        <a:rPr lang="en-US" sz="1400" b="0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không</a:t>
                      </a:r>
                      <a:r>
                        <a:rPr lang="en-US" sz="14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76200" marR="76200" marT="76200" marB="76200" anchor="ctr"/>
                </a:tc>
              </a:tr>
              <a:tr h="29369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0">
                          <a:solidFill>
                            <a:srgbClr val="002060"/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setDaemon()</a:t>
                      </a:r>
                      <a:endParaRPr lang="en-US" sz="1400" b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0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Đánh</a:t>
                      </a:r>
                      <a:r>
                        <a:rPr lang="en-US" sz="14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dấu</a:t>
                      </a:r>
                      <a:r>
                        <a:rPr lang="en-US" sz="14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luồng</a:t>
                      </a:r>
                      <a:r>
                        <a:rPr lang="en-US" sz="14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là</a:t>
                      </a:r>
                      <a:r>
                        <a:rPr lang="en-US" sz="14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daemon </a:t>
                      </a:r>
                      <a:r>
                        <a:rPr lang="en-US" sz="1400" b="0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hoặc</a:t>
                      </a:r>
                      <a:r>
                        <a:rPr lang="en-US" sz="14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luồng</a:t>
                      </a:r>
                      <a:r>
                        <a:rPr lang="en-US" sz="14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người</a:t>
                      </a:r>
                      <a:r>
                        <a:rPr lang="en-US" sz="14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dùng</a:t>
                      </a:r>
                      <a:r>
                        <a:rPr lang="en-US" sz="14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76200" marR="76200" marT="76200" marB="76200" anchor="ctr"/>
                </a:tc>
              </a:tr>
              <a:tr h="29369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0">
                          <a:solidFill>
                            <a:srgbClr val="002060"/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interrupt()</a:t>
                      </a:r>
                      <a:endParaRPr lang="en-US" sz="1400" b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Làm </a:t>
                      </a:r>
                      <a:r>
                        <a:rPr lang="en-US" sz="1400" b="0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gián</a:t>
                      </a:r>
                      <a:r>
                        <a:rPr lang="en-US" sz="14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đoạn</a:t>
                      </a:r>
                      <a:r>
                        <a:rPr lang="en-US" sz="14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luồng</a:t>
                      </a:r>
                      <a:r>
                        <a:rPr lang="en-US" sz="14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76200" marR="76200" marT="76200" marB="76200" anchor="ctr"/>
                </a:tc>
              </a:tr>
              <a:tr h="29369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0">
                          <a:solidFill>
                            <a:srgbClr val="002060"/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isinterrupted()</a:t>
                      </a:r>
                      <a:endParaRPr lang="en-US" sz="1400" b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0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Kiểm</a:t>
                      </a:r>
                      <a:r>
                        <a:rPr lang="en-US" sz="14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tra</a:t>
                      </a:r>
                      <a:r>
                        <a:rPr lang="en-US" sz="14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xem</a:t>
                      </a:r>
                      <a:r>
                        <a:rPr lang="en-US" sz="14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luồng</a:t>
                      </a:r>
                      <a:r>
                        <a:rPr lang="en-US" sz="14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14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bị</a:t>
                      </a:r>
                      <a:r>
                        <a:rPr lang="en-US" sz="14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gián</a:t>
                      </a:r>
                      <a:r>
                        <a:rPr lang="en-US" sz="14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đoạn</a:t>
                      </a:r>
                      <a:r>
                        <a:rPr lang="en-US" sz="14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hay </a:t>
                      </a:r>
                      <a:r>
                        <a:rPr lang="en-US" sz="1400" b="0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không</a:t>
                      </a:r>
                      <a:r>
                        <a:rPr lang="en-US" sz="14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76200" marR="76200" marT="76200" marB="76200" anchor="ctr"/>
                </a:tc>
              </a:tr>
              <a:tr h="29369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0">
                          <a:solidFill>
                            <a:srgbClr val="002060"/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interrupted()</a:t>
                      </a:r>
                      <a:endParaRPr lang="en-US" sz="1400" b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0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Nó</a:t>
                      </a:r>
                      <a:r>
                        <a:rPr lang="en-US" sz="14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kiểm</a:t>
                      </a:r>
                      <a:r>
                        <a:rPr lang="en-US" sz="14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tra</a:t>
                      </a:r>
                      <a:r>
                        <a:rPr lang="en-US" sz="14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xem</a:t>
                      </a:r>
                      <a:r>
                        <a:rPr lang="en-US" sz="14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luồng</a:t>
                      </a:r>
                      <a:r>
                        <a:rPr lang="en-US" sz="14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hiện</a:t>
                      </a:r>
                      <a:r>
                        <a:rPr lang="en-US" sz="14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tại</a:t>
                      </a:r>
                      <a:r>
                        <a:rPr lang="en-US" sz="14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14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bị</a:t>
                      </a:r>
                      <a:r>
                        <a:rPr lang="en-US" sz="14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gián</a:t>
                      </a:r>
                      <a:r>
                        <a:rPr lang="en-US" sz="14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đoạn</a:t>
                      </a:r>
                      <a:r>
                        <a:rPr lang="en-US" sz="14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hay </a:t>
                      </a:r>
                      <a:r>
                        <a:rPr lang="en-US" sz="1400" b="0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không</a:t>
                      </a:r>
                      <a:r>
                        <a:rPr lang="en-US" sz="14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76200" marR="76200" marT="76200" marB="76200" anchor="ctr"/>
                </a:tc>
              </a:tr>
              <a:tr h="43127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0">
                          <a:solidFill>
                            <a:srgbClr val="002060"/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activeCount()</a:t>
                      </a:r>
                      <a:endParaRPr lang="en-US" sz="1400" b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0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Trả</a:t>
                      </a:r>
                      <a:r>
                        <a:rPr lang="en-US" sz="14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về</a:t>
                      </a:r>
                      <a:r>
                        <a:rPr lang="en-US" sz="14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số</a:t>
                      </a:r>
                      <a:r>
                        <a:rPr lang="en-US" sz="14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luồng</a:t>
                      </a:r>
                      <a:r>
                        <a:rPr lang="en-US" sz="14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đang</a:t>
                      </a:r>
                      <a:r>
                        <a:rPr lang="en-US" sz="14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hoạt</a:t>
                      </a:r>
                      <a:r>
                        <a:rPr lang="en-US" sz="14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động</a:t>
                      </a:r>
                      <a:r>
                        <a:rPr lang="en-US" sz="14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trong</a:t>
                      </a:r>
                      <a:r>
                        <a:rPr lang="en-US" sz="14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nhóm</a:t>
                      </a:r>
                      <a:r>
                        <a:rPr lang="en-US" sz="14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luồng</a:t>
                      </a:r>
                      <a:r>
                        <a:rPr lang="en-US" sz="14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sz="14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luồng</a:t>
                      </a:r>
                      <a:r>
                        <a:rPr lang="en-US" sz="14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hiện</a:t>
                      </a:r>
                      <a:r>
                        <a:rPr lang="en-US" sz="14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tại</a:t>
                      </a:r>
                      <a:r>
                        <a:rPr lang="en-US" sz="14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76200" marR="76200" marT="76200" marB="76200" anchor="ctr"/>
                </a:tc>
              </a:tr>
              <a:tr h="29369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0">
                          <a:solidFill>
                            <a:srgbClr val="002060"/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checkAccess()</a:t>
                      </a:r>
                      <a:endParaRPr lang="en-US" sz="1400" b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0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Xác</a:t>
                      </a:r>
                      <a:r>
                        <a:rPr lang="en-US" sz="14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định</a:t>
                      </a:r>
                      <a:r>
                        <a:rPr lang="en-US" sz="14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xem</a:t>
                      </a:r>
                      <a:r>
                        <a:rPr lang="en-US" sz="14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luồng</a:t>
                      </a:r>
                      <a:r>
                        <a:rPr lang="en-US" sz="14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hiện</a:t>
                      </a:r>
                      <a:r>
                        <a:rPr lang="en-US" sz="14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đang</a:t>
                      </a:r>
                      <a:r>
                        <a:rPr lang="en-US" sz="14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chạy</a:t>
                      </a:r>
                      <a:r>
                        <a:rPr lang="en-US" sz="14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14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quyền</a:t>
                      </a:r>
                      <a:r>
                        <a:rPr lang="en-US" sz="14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sửa</a:t>
                      </a:r>
                      <a:r>
                        <a:rPr lang="en-US" sz="14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đổi</a:t>
                      </a:r>
                      <a:r>
                        <a:rPr lang="en-US" sz="14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luồng</a:t>
                      </a:r>
                      <a:r>
                        <a:rPr lang="en-US" sz="14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hay </a:t>
                      </a:r>
                      <a:r>
                        <a:rPr lang="en-US" sz="1400" b="0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không</a:t>
                      </a:r>
                      <a:r>
                        <a:rPr lang="en-US" sz="14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76200" marR="76200" marT="76200" marB="76200" anchor="ctr"/>
                </a:tc>
              </a:tr>
              <a:tr h="43127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0">
                          <a:solidFill>
                            <a:srgbClr val="002060"/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isDaemon()</a:t>
                      </a:r>
                      <a:endParaRPr lang="en-US" sz="1400" b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0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Kiểm</a:t>
                      </a:r>
                      <a:r>
                        <a:rPr lang="en-US" sz="14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tra</a:t>
                      </a:r>
                      <a:r>
                        <a:rPr lang="en-US" sz="14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xem</a:t>
                      </a:r>
                      <a:r>
                        <a:rPr lang="en-US" sz="14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luồng</a:t>
                      </a:r>
                      <a:r>
                        <a:rPr lang="en-US" sz="14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14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phải</a:t>
                      </a:r>
                      <a:r>
                        <a:rPr lang="en-US" sz="14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là</a:t>
                      </a:r>
                      <a:r>
                        <a:rPr lang="en-US" sz="14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luồng</a:t>
                      </a:r>
                      <a:r>
                        <a:rPr lang="en-US" sz="14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daemon hay </a:t>
                      </a:r>
                      <a:r>
                        <a:rPr lang="en-US" sz="1400" b="0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không</a:t>
                      </a:r>
                      <a:r>
                        <a:rPr lang="en-US" sz="14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76200" marR="76200" marT="76200" marB="76200" anchor="ctr"/>
                </a:tc>
              </a:tr>
            </a:tbl>
          </a:graphicData>
        </a:graphic>
      </p:graphicFrame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anchor="b">
            <a:noAutofit/>
          </a:bodyPr>
          <a:lstStyle/>
          <a:p>
            <a:r>
              <a:rPr lang="en-US" altLang="en-US" sz="2700" dirty="0" smtClean="0"/>
              <a:t>LỚP THREAD </a:t>
            </a:r>
            <a:endParaRPr lang="en-US" altLang="en-US" sz="2700" dirty="0"/>
          </a:p>
        </p:txBody>
      </p:sp>
    </p:spTree>
    <p:extLst>
      <p:ext uri="{BB962C8B-B14F-4D97-AF65-F5344CB8AC3E}">
        <p14:creationId xmlns:p14="http://schemas.microsoft.com/office/powerpoint/2010/main" val="198190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67640" y="1142672"/>
            <a:ext cx="8724900" cy="373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vi-VN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 phương thức: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4947067"/>
              </p:ext>
            </p:extLst>
          </p:nvPr>
        </p:nvGraphicFramePr>
        <p:xfrm>
          <a:off x="212564" y="1552225"/>
          <a:ext cx="8756176" cy="3422281"/>
        </p:xfrm>
        <a:graphic>
          <a:graphicData uri="http://schemas.openxmlformats.org/drawingml/2006/table">
            <a:tbl>
              <a:tblPr firstRow="1" firstCol="1" bandRow="1">
                <a:tableStyleId>{0660B408-B3CF-4A94-85FC-2B1E0A45F4A2}</a:tableStyleId>
              </a:tblPr>
              <a:tblGrid>
                <a:gridCol w="2850676"/>
                <a:gridCol w="5905500"/>
              </a:tblGrid>
              <a:tr h="37169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Method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113" marR="96113" marT="96113" marB="96113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Description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113" marR="96113" marT="96113" marB="96113"/>
                </a:tc>
              </a:tr>
              <a:tr h="43127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rgbClr val="002060"/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holdLock()</a:t>
                      </a:r>
                      <a:endParaRPr lang="en-US" sz="1100" b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0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Trả</a:t>
                      </a:r>
                      <a:r>
                        <a:rPr lang="en-US" sz="11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về</a:t>
                      </a:r>
                      <a:r>
                        <a:rPr lang="en-US" sz="11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true </a:t>
                      </a:r>
                      <a:r>
                        <a:rPr lang="en-US" sz="1100" b="0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khi</a:t>
                      </a:r>
                      <a:r>
                        <a:rPr lang="en-US" sz="11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11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chỉ</a:t>
                      </a:r>
                      <a:r>
                        <a:rPr lang="en-US" sz="11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khi</a:t>
                      </a:r>
                      <a:r>
                        <a:rPr lang="en-US" sz="11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luồng</a:t>
                      </a:r>
                      <a:r>
                        <a:rPr lang="en-US" sz="11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hiện</a:t>
                      </a:r>
                      <a:r>
                        <a:rPr lang="en-US" sz="11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tại</a:t>
                      </a:r>
                      <a:r>
                        <a:rPr lang="en-US" sz="11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giữ</a:t>
                      </a:r>
                      <a:r>
                        <a:rPr lang="en-US" sz="11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khóa</a:t>
                      </a:r>
                      <a:r>
                        <a:rPr lang="en-US" sz="11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màn</a:t>
                      </a:r>
                      <a:r>
                        <a:rPr lang="en-US" sz="11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hình</a:t>
                      </a:r>
                      <a:r>
                        <a:rPr lang="en-US" sz="11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trên</a:t>
                      </a:r>
                      <a:r>
                        <a:rPr lang="en-US" sz="11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đối</a:t>
                      </a:r>
                      <a:r>
                        <a:rPr lang="en-US" sz="11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tượng</a:t>
                      </a:r>
                      <a:r>
                        <a:rPr lang="en-US" sz="11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đã</a:t>
                      </a:r>
                      <a:r>
                        <a:rPr lang="en-US" sz="11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chỉ</a:t>
                      </a:r>
                      <a:r>
                        <a:rPr lang="en-US" sz="11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định</a:t>
                      </a:r>
                      <a:r>
                        <a:rPr lang="en-US" sz="11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76200" marR="76200" marT="76200" marB="76200" anchor="ctr"/>
                </a:tc>
              </a:tr>
              <a:tr h="29369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rgbClr val="002060"/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dumpStack()</a:t>
                      </a:r>
                      <a:endParaRPr lang="en-US" sz="1100" b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 </a:t>
                      </a:r>
                      <a:r>
                        <a:rPr lang="en-US" sz="1100" b="0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dấu</a:t>
                      </a:r>
                      <a:r>
                        <a:rPr lang="en-US" sz="11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vết</a:t>
                      </a:r>
                      <a:r>
                        <a:rPr lang="en-US" sz="11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ngăn</a:t>
                      </a:r>
                      <a:r>
                        <a:rPr lang="en-US" sz="11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xếp</a:t>
                      </a:r>
                      <a:r>
                        <a:rPr lang="en-US" sz="11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sz="11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luồng</a:t>
                      </a:r>
                      <a:r>
                        <a:rPr lang="en-US" sz="11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hiện</a:t>
                      </a:r>
                      <a:r>
                        <a:rPr lang="en-US" sz="11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tại</a:t>
                      </a:r>
                      <a:r>
                        <a:rPr lang="en-US" sz="11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sang </a:t>
                      </a:r>
                      <a:r>
                        <a:rPr lang="en-US" sz="1100" b="0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luồng</a:t>
                      </a:r>
                      <a:r>
                        <a:rPr lang="en-US" sz="11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lỗi</a:t>
                      </a:r>
                      <a:r>
                        <a:rPr lang="en-US" sz="11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tiêu</a:t>
                      </a:r>
                      <a:r>
                        <a:rPr lang="en-US" sz="11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chuẩn</a:t>
                      </a:r>
                      <a:r>
                        <a:rPr lang="en-US" sz="11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76200" marR="76200" marT="76200" marB="76200" anchor="ctr"/>
                </a:tc>
              </a:tr>
              <a:tr h="29369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rgbClr val="002060"/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getStackTrace()</a:t>
                      </a:r>
                      <a:endParaRPr lang="en-US" sz="1100" b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0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Trả</a:t>
                      </a:r>
                      <a:r>
                        <a:rPr lang="en-US" sz="11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về</a:t>
                      </a:r>
                      <a:r>
                        <a:rPr lang="en-US" sz="11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một</a:t>
                      </a:r>
                      <a:r>
                        <a:rPr lang="en-US" sz="11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mảng</a:t>
                      </a:r>
                      <a:r>
                        <a:rPr lang="en-US" sz="11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11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phần</a:t>
                      </a:r>
                      <a:r>
                        <a:rPr lang="en-US" sz="11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tử</a:t>
                      </a:r>
                      <a:r>
                        <a:rPr lang="en-US" sz="11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theo</a:t>
                      </a:r>
                      <a:r>
                        <a:rPr lang="en-US" sz="11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dõi</a:t>
                      </a:r>
                      <a:r>
                        <a:rPr lang="en-US" sz="11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ngăn</a:t>
                      </a:r>
                      <a:r>
                        <a:rPr lang="en-US" sz="11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xếp</a:t>
                      </a:r>
                      <a:r>
                        <a:rPr lang="en-US" sz="11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đại</a:t>
                      </a:r>
                      <a:r>
                        <a:rPr lang="en-US" sz="11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diện</a:t>
                      </a:r>
                      <a:r>
                        <a:rPr lang="en-US" sz="11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cho</a:t>
                      </a:r>
                      <a:r>
                        <a:rPr lang="en-US" sz="11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kết</a:t>
                      </a:r>
                      <a:r>
                        <a:rPr lang="en-US" sz="11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xuất</a:t>
                      </a:r>
                      <a:r>
                        <a:rPr lang="en-US" sz="11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ngăn</a:t>
                      </a:r>
                      <a:r>
                        <a:rPr lang="en-US" sz="11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xếp</a:t>
                      </a:r>
                      <a:r>
                        <a:rPr lang="en-US" sz="11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sz="11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luồng</a:t>
                      </a:r>
                      <a:r>
                        <a:rPr lang="en-US" sz="11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76200" marR="76200" marT="76200" marB="76200" anchor="ctr"/>
                </a:tc>
              </a:tr>
              <a:tr h="29369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rgbClr val="002060"/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enumerate()</a:t>
                      </a:r>
                      <a:endParaRPr lang="en-US" sz="1100" b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Sao </a:t>
                      </a:r>
                      <a:r>
                        <a:rPr lang="en-US" sz="1100" b="0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chép</a:t>
                      </a:r>
                      <a:r>
                        <a:rPr lang="en-US" sz="11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mọi</a:t>
                      </a:r>
                      <a:r>
                        <a:rPr lang="en-US" sz="11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nhóm</a:t>
                      </a:r>
                      <a:r>
                        <a:rPr lang="en-US" sz="11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luồng</a:t>
                      </a:r>
                      <a:r>
                        <a:rPr lang="en-US" sz="11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sz="11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luồng</a:t>
                      </a:r>
                      <a:r>
                        <a:rPr lang="en-US" sz="11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đang</a:t>
                      </a:r>
                      <a:r>
                        <a:rPr lang="en-US" sz="11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hoạt</a:t>
                      </a:r>
                      <a:r>
                        <a:rPr lang="en-US" sz="11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động</a:t>
                      </a:r>
                      <a:r>
                        <a:rPr lang="en-US" sz="11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11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nhóm</a:t>
                      </a:r>
                      <a:r>
                        <a:rPr lang="en-US" sz="11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con </a:t>
                      </a:r>
                      <a:r>
                        <a:rPr lang="en-US" sz="1100" b="0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sz="11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nó</a:t>
                      </a:r>
                      <a:r>
                        <a:rPr lang="en-US" sz="11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vào</a:t>
                      </a:r>
                      <a:r>
                        <a:rPr lang="en-US" sz="11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mảng</a:t>
                      </a:r>
                      <a:r>
                        <a:rPr lang="en-US" sz="11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đã</a:t>
                      </a:r>
                      <a:r>
                        <a:rPr lang="en-US" sz="11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chỉ</a:t>
                      </a:r>
                      <a:r>
                        <a:rPr lang="en-US" sz="11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định</a:t>
                      </a:r>
                      <a:r>
                        <a:rPr lang="en-US" sz="11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76200" marR="76200" marT="76200" marB="76200" anchor="ctr"/>
                </a:tc>
              </a:tr>
              <a:tr h="29369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rgbClr val="002060"/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getState()</a:t>
                      </a:r>
                      <a:endParaRPr lang="en-US" sz="1100" b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Trả</a:t>
                      </a:r>
                      <a:r>
                        <a:rPr lang="en-US" sz="11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về</a:t>
                      </a:r>
                      <a:r>
                        <a:rPr lang="en-US" sz="11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trạng</a:t>
                      </a:r>
                      <a:r>
                        <a:rPr lang="en-US" sz="11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thái</a:t>
                      </a:r>
                      <a:r>
                        <a:rPr lang="en-US" sz="11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sz="11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luồng</a:t>
                      </a:r>
                      <a:r>
                        <a:rPr lang="en-US" sz="11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76200" marR="76200" marT="76200" marB="76200" anchor="ctr"/>
                </a:tc>
              </a:tr>
              <a:tr h="43127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rgbClr val="002060"/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toString()</a:t>
                      </a:r>
                      <a:endParaRPr lang="en-US" sz="1100" b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Trả</a:t>
                      </a:r>
                      <a:r>
                        <a:rPr lang="en-US" sz="11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về</a:t>
                      </a:r>
                      <a:r>
                        <a:rPr lang="en-US" sz="11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một</a:t>
                      </a:r>
                      <a:r>
                        <a:rPr lang="en-US" sz="11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biểu</a:t>
                      </a:r>
                      <a:r>
                        <a:rPr lang="en-US" sz="11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diễn</a:t>
                      </a:r>
                      <a:r>
                        <a:rPr lang="en-US" sz="11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chuỗi</a:t>
                      </a:r>
                      <a:r>
                        <a:rPr lang="en-US" sz="11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sz="11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luồng</a:t>
                      </a:r>
                      <a:r>
                        <a:rPr lang="en-US" sz="11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này</a:t>
                      </a:r>
                      <a:r>
                        <a:rPr lang="en-US" sz="11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100" b="0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bao</a:t>
                      </a:r>
                      <a:r>
                        <a:rPr lang="en-US" sz="11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gồm</a:t>
                      </a:r>
                      <a:r>
                        <a:rPr lang="en-US" sz="11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tên</a:t>
                      </a:r>
                      <a:r>
                        <a:rPr lang="en-US" sz="11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100" b="0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mức</a:t>
                      </a:r>
                      <a:r>
                        <a:rPr lang="en-US" sz="11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độ</a:t>
                      </a:r>
                      <a:r>
                        <a:rPr lang="en-US" sz="11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ưu</a:t>
                      </a:r>
                      <a:r>
                        <a:rPr lang="en-US" sz="11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tiên</a:t>
                      </a:r>
                      <a:r>
                        <a:rPr lang="en-US" sz="11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11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nhóm</a:t>
                      </a:r>
                      <a:r>
                        <a:rPr lang="en-US" sz="11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luồng</a:t>
                      </a:r>
                      <a:r>
                        <a:rPr lang="en-US" sz="11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sz="11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luồng</a:t>
                      </a:r>
                      <a:r>
                        <a:rPr lang="en-US" sz="11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76200" marR="76200" marT="76200" marB="76200" anchor="ctr"/>
                </a:tc>
              </a:tr>
              <a:tr h="29369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rgbClr val="002060"/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notify()</a:t>
                      </a:r>
                      <a:endParaRPr lang="en-US" sz="1100" b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Đưa</a:t>
                      </a:r>
                      <a:r>
                        <a:rPr lang="en-US" sz="11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</a:t>
                      </a:r>
                      <a:r>
                        <a:rPr lang="en-US" sz="11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sz="11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báo</a:t>
                      </a:r>
                      <a:r>
                        <a:rPr lang="en-US" sz="11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cho</a:t>
                      </a:r>
                      <a:r>
                        <a:rPr lang="en-US" sz="11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chỉ</a:t>
                      </a:r>
                      <a:r>
                        <a:rPr lang="en-US" sz="11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một</a:t>
                      </a:r>
                      <a:r>
                        <a:rPr lang="en-US" sz="11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luồng</a:t>
                      </a:r>
                      <a:r>
                        <a:rPr lang="en-US" sz="11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đang</a:t>
                      </a:r>
                      <a:r>
                        <a:rPr lang="en-US" sz="11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chờ</a:t>
                      </a:r>
                      <a:r>
                        <a:rPr lang="en-US" sz="11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một</a:t>
                      </a:r>
                      <a:r>
                        <a:rPr lang="en-US" sz="11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đối</a:t>
                      </a:r>
                      <a:r>
                        <a:rPr lang="en-US" sz="11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tượng</a:t>
                      </a:r>
                      <a:r>
                        <a:rPr lang="en-US" sz="11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cụ</a:t>
                      </a:r>
                      <a:r>
                        <a:rPr lang="en-US" sz="11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thể</a:t>
                      </a:r>
                      <a:r>
                        <a:rPr lang="en-US" sz="11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76200" marR="76200" marT="76200" marB="76200" anchor="ctr"/>
                </a:tc>
              </a:tr>
              <a:tr h="43127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rgbClr val="002060"/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notifyAll()</a:t>
                      </a:r>
                      <a:endParaRPr lang="en-US" sz="1100" b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Đưa</a:t>
                      </a:r>
                      <a:r>
                        <a:rPr lang="en-US" sz="11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</a:t>
                      </a:r>
                      <a:r>
                        <a:rPr lang="en-US" sz="11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sz="11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báo</a:t>
                      </a:r>
                      <a:r>
                        <a:rPr lang="en-US" sz="11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cho</a:t>
                      </a:r>
                      <a:r>
                        <a:rPr lang="en-US" sz="11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tất</a:t>
                      </a:r>
                      <a:r>
                        <a:rPr lang="en-US" sz="11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cả</a:t>
                      </a:r>
                      <a:r>
                        <a:rPr lang="en-US" sz="11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11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luồng</a:t>
                      </a:r>
                      <a:r>
                        <a:rPr lang="en-US" sz="11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đang</a:t>
                      </a:r>
                      <a:r>
                        <a:rPr lang="en-US" sz="11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chờ</a:t>
                      </a:r>
                      <a:r>
                        <a:rPr lang="en-US" sz="11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sz="11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một</a:t>
                      </a:r>
                      <a:r>
                        <a:rPr lang="en-US" sz="11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đối</a:t>
                      </a:r>
                      <a:r>
                        <a:rPr lang="en-US" sz="11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tượng</a:t>
                      </a:r>
                      <a:r>
                        <a:rPr lang="en-US" sz="11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cụ</a:t>
                      </a:r>
                      <a:r>
                        <a:rPr lang="en-US" sz="11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thể</a:t>
                      </a:r>
                      <a:r>
                        <a:rPr lang="en-US" sz="11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76200" marR="76200" marT="76200" marB="76200" anchor="ctr"/>
                </a:tc>
              </a:tr>
            </a:tbl>
          </a:graphicData>
        </a:graphic>
      </p:graphicFrame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anchor="b">
            <a:noAutofit/>
          </a:bodyPr>
          <a:lstStyle/>
          <a:p>
            <a:r>
              <a:rPr lang="en-US" altLang="en-US" sz="2700" dirty="0" smtClean="0"/>
              <a:t>LỚP THREAD </a:t>
            </a:r>
            <a:endParaRPr lang="en-US" altLang="en-US" sz="2700" dirty="0"/>
          </a:p>
        </p:txBody>
      </p:sp>
    </p:spTree>
    <p:extLst>
      <p:ext uri="{BB962C8B-B14F-4D97-AF65-F5344CB8AC3E}">
        <p14:creationId xmlns:p14="http://schemas.microsoft.com/office/powerpoint/2010/main" val="57254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anchor="b">
            <a:noAutofit/>
          </a:bodyPr>
          <a:lstStyle/>
          <a:p>
            <a:r>
              <a:rPr lang="en-US" altLang="en-US" sz="2700" dirty="0" smtClean="0"/>
              <a:t>GIAO </a:t>
            </a:r>
            <a:r>
              <a:rPr lang="en-US" altLang="en-US" sz="2700" dirty="0" err="1" smtClean="0"/>
              <a:t>DIỆN</a:t>
            </a:r>
            <a:r>
              <a:rPr lang="en-US" altLang="en-US" sz="2700" dirty="0" smtClean="0"/>
              <a:t> RUNNABLE</a:t>
            </a:r>
            <a:endParaRPr lang="en-US" altLang="en-US" sz="2700" dirty="0"/>
          </a:p>
        </p:txBody>
      </p:sp>
      <p:sp>
        <p:nvSpPr>
          <p:cNvPr id="5" name="Rectangle 4"/>
          <p:cNvSpPr/>
          <p:nvPr/>
        </p:nvSpPr>
        <p:spPr>
          <a:xfrm>
            <a:off x="213360" y="1302560"/>
            <a:ext cx="8724900" cy="17793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Runnable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18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1800" dirty="0" err="1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à</a:t>
            </a:r>
            <a:r>
              <a:rPr lang="en-US" sz="18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sz="18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vi-VN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 lớp triển khai Runnable chạy trên một luồng khác mà không phân lớp </a:t>
            </a:r>
            <a:r>
              <a:rPr lang="vi-VN" sz="18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Thread</a:t>
            </a:r>
            <a:endParaRPr lang="en-US" sz="1800" dirty="0">
              <a:solidFill>
                <a:srgbClr val="343A40"/>
              </a:solidFill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9705341"/>
              </p:ext>
            </p:extLst>
          </p:nvPr>
        </p:nvGraphicFramePr>
        <p:xfrm>
          <a:off x="286702" y="3346259"/>
          <a:ext cx="8727758" cy="1461961"/>
        </p:xfrm>
        <a:graphic>
          <a:graphicData uri="http://schemas.openxmlformats.org/drawingml/2006/table">
            <a:tbl>
              <a:tblPr firstRow="1" firstCol="1" bandRow="1">
                <a:tableStyleId>{0660B408-B3CF-4A94-85FC-2B1E0A45F4A2}</a:tableStyleId>
              </a:tblPr>
              <a:tblGrid>
                <a:gridCol w="1768744"/>
                <a:gridCol w="6959014"/>
              </a:tblGrid>
              <a:tr h="46373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Method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114300" marB="1143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Description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114300" marB="114300" anchor="ctr"/>
                </a:tc>
              </a:tr>
              <a:tr h="99822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>public void run()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</a:rPr>
                        <a:t>Phương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</a:rPr>
                        <a:t>thức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</a:rPr>
                        <a:t>này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</a:rPr>
                        <a:t>không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</a:rPr>
                        <a:t>có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</a:rPr>
                        <a:t>tham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</a:rPr>
                        <a:t>số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>.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</a:rPr>
                        <a:t>Khi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</a:rPr>
                        <a:t>đối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</a:rPr>
                        <a:t>tượng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</a:rPr>
                        <a:t>của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</a:rPr>
                        <a:t>một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</a:rPr>
                        <a:t>lớp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</a:rPr>
                        <a:t>triển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</a:rPr>
                        <a:t>khai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</a:rPr>
                        <a:t>lớp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> Runnable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</a:rPr>
                        <a:t>được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</a:rPr>
                        <a:t>sử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</a:rPr>
                        <a:t>dụng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</a:rPr>
                        <a:t>để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</a:rPr>
                        <a:t>tạo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</a:rPr>
                        <a:t>một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</a:rPr>
                        <a:t>luồng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</a:rPr>
                        <a:t>thì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</a:rPr>
                        <a:t>phương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</a:rPr>
                        <a:t>thức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> run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</a:rPr>
                        <a:t>được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</a:rPr>
                        <a:t>gọi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</a:rPr>
                        <a:t>trong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</a:rPr>
                        <a:t>luồng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</a:rPr>
                        <a:t>thực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</a:rPr>
                        <a:t>thi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</a:rPr>
                        <a:t>riêng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269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anchor="b">
            <a:noAutofit/>
          </a:bodyPr>
          <a:lstStyle/>
          <a:p>
            <a:r>
              <a:rPr lang="en-US" altLang="en-US" sz="2700" dirty="0" smtClean="0"/>
              <a:t>GIAO </a:t>
            </a:r>
            <a:r>
              <a:rPr lang="en-US" altLang="en-US" sz="2700" dirty="0" err="1" smtClean="0"/>
              <a:t>DIỆN</a:t>
            </a:r>
            <a:r>
              <a:rPr lang="en-US" altLang="en-US" sz="2700" dirty="0" smtClean="0"/>
              <a:t> RUNNABLE</a:t>
            </a:r>
            <a:endParaRPr lang="en-US" altLang="en-US" sz="2700" dirty="0"/>
          </a:p>
        </p:txBody>
      </p:sp>
      <p:sp>
        <p:nvSpPr>
          <p:cNvPr id="3" name="Rectangle 2"/>
          <p:cNvSpPr/>
          <p:nvPr/>
        </p:nvSpPr>
        <p:spPr>
          <a:xfrm>
            <a:off x="183527" y="1305428"/>
            <a:ext cx="1080745" cy="3736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Cú</a:t>
            </a:r>
            <a:r>
              <a:rPr lang="en-US" sz="1800" b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7660" y="1824819"/>
            <a:ext cx="5905500" cy="1028487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60325" algn="just">
              <a:lnSpc>
                <a:spcPts val="1875"/>
              </a:lnSpc>
              <a:spcAft>
                <a:spcPts val="800"/>
              </a:spcAft>
            </a:pPr>
            <a:r>
              <a:rPr lang="en-US" sz="16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Runnable </a:t>
            </a:r>
            <a:r>
              <a:rPr lang="en-US" sz="160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&lt;Runnable-Name&gt;</a:t>
            </a:r>
            <a:r>
              <a:rPr lang="en-US" sz="16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en-US" sz="1600" b="1" dirty="0">
                <a:solidFill>
                  <a:srgbClr val="006699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16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60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dirty="0" err="1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Runnable_Class</a:t>
            </a:r>
            <a:r>
              <a:rPr lang="en-US" sz="160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&gt;();</a:t>
            </a:r>
            <a:r>
              <a:rPr lang="en-US" sz="16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0325" algn="just">
              <a:lnSpc>
                <a:spcPts val="1875"/>
              </a:lnSpc>
              <a:spcAft>
                <a:spcPts val="800"/>
              </a:spcAft>
            </a:pPr>
            <a:r>
              <a:rPr lang="en-US" sz="16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Thread </a:t>
            </a:r>
            <a:r>
              <a:rPr lang="en-US" sz="160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dirty="0" err="1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Thread_Name</a:t>
            </a:r>
            <a:r>
              <a:rPr lang="en-US" sz="160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16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en-US" sz="1600" b="1" dirty="0">
                <a:solidFill>
                  <a:srgbClr val="006699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16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60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Thread(</a:t>
            </a:r>
            <a:r>
              <a:rPr lang="en-US" sz="16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&lt;Runnable-Name&gt;</a:t>
            </a:r>
            <a:r>
              <a:rPr lang="en-US" sz="160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r>
              <a:rPr lang="en-US" sz="16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0325" algn="just">
              <a:lnSpc>
                <a:spcPts val="1875"/>
              </a:lnSpc>
              <a:spcAft>
                <a:spcPts val="800"/>
              </a:spcAft>
            </a:pPr>
            <a:r>
              <a:rPr lang="en-US" sz="16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Thread_Name</a:t>
            </a:r>
            <a:r>
              <a:rPr lang="en-US" sz="16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160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start();  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43840" y="3101836"/>
            <a:ext cx="8656320" cy="7815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spcAft>
                <a:spcPts val="800"/>
              </a:spcAft>
            </a:pP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Luồng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run()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Runnable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6629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35500" y="445025"/>
            <a:ext cx="8520600" cy="572700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anchor="b">
            <a:noAutofit/>
          </a:bodyPr>
          <a:lstStyle/>
          <a:p>
            <a:r>
              <a:rPr lang="en-US" altLang="en-US" sz="2700" dirty="0" smtClean="0"/>
              <a:t>PHƯƠNG </a:t>
            </a:r>
            <a:r>
              <a:rPr lang="en-US" altLang="en-US" sz="2700" dirty="0" err="1" smtClean="0"/>
              <a:t>PHÁP</a:t>
            </a:r>
            <a:r>
              <a:rPr lang="en-US" altLang="en-US" sz="2700" dirty="0" smtClean="0"/>
              <a:t> </a:t>
            </a:r>
            <a:r>
              <a:rPr lang="en-US" altLang="en-US" sz="2700" dirty="0" err="1" smtClean="0"/>
              <a:t>MỞ</a:t>
            </a:r>
            <a:r>
              <a:rPr lang="en-US" altLang="en-US" sz="2700" dirty="0" smtClean="0"/>
              <a:t> </a:t>
            </a:r>
            <a:r>
              <a:rPr lang="en-US" altLang="en-US" sz="2700" dirty="0" err="1" smtClean="0"/>
              <a:t>RỘNG</a:t>
            </a:r>
            <a:r>
              <a:rPr lang="en-US" altLang="en-US" sz="2700" dirty="0" smtClean="0"/>
              <a:t> LỚP THREAD</a:t>
            </a:r>
            <a:endParaRPr lang="en-US" altLang="en-US" sz="2700" dirty="0"/>
          </a:p>
        </p:txBody>
      </p:sp>
      <p:sp>
        <p:nvSpPr>
          <p:cNvPr id="10" name="Rectangle 9"/>
          <p:cNvSpPr/>
          <p:nvPr/>
        </p:nvSpPr>
        <p:spPr>
          <a:xfrm>
            <a:off x="137160" y="1257796"/>
            <a:ext cx="8656320" cy="26632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spcAft>
                <a:spcPts val="800"/>
              </a:spcAft>
            </a:pPr>
            <a:r>
              <a:rPr lang="vi-VN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Khai báo một lớp con kế thừa lớp Thread. </a:t>
            </a:r>
            <a:endParaRPr lang="en-US" sz="1800" dirty="0" smtClean="0">
              <a:solidFill>
                <a:srgbClr val="343A40"/>
              </a:solidFill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  <a:spcAft>
                <a:spcPts val="800"/>
              </a:spcAft>
            </a:pPr>
            <a:r>
              <a:rPr lang="vi-VN" sz="18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Lớp </a:t>
            </a:r>
            <a:r>
              <a:rPr lang="vi-VN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 </a:t>
            </a:r>
            <a:r>
              <a:rPr lang="vi-VN" sz="18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ghi </a:t>
            </a:r>
            <a:r>
              <a:rPr lang="vi-VN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đè phương thức run() của lớp Thread. </a:t>
            </a:r>
            <a:endParaRPr lang="en-US" sz="1800" dirty="0" smtClean="0">
              <a:solidFill>
                <a:srgbClr val="343A40"/>
              </a:solidFill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  <a:spcAft>
                <a:spcPts val="800"/>
              </a:spcAft>
            </a:pPr>
            <a:r>
              <a:rPr lang="vi-VN" sz="18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Sau </a:t>
            </a:r>
            <a:r>
              <a:rPr lang="vi-VN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khi lớp con ghi đè phương thức run(), luồng mới có thể được liên kết với luồng chính bằng cách gọi phương thức start(). </a:t>
            </a:r>
            <a:endParaRPr lang="en-US" sz="1800" dirty="0" smtClean="0">
              <a:solidFill>
                <a:srgbClr val="343A40"/>
              </a:solidFill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  <a:spcAft>
                <a:spcPts val="800"/>
              </a:spcAft>
            </a:pPr>
            <a:r>
              <a:rPr lang="vi-VN" sz="18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Sau </a:t>
            </a:r>
            <a:r>
              <a:rPr lang="vi-VN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khi gọi phương thức start(), luồng mới có thể bắt đầu thực thi. </a:t>
            </a:r>
            <a:endParaRPr lang="en-US" sz="1800" dirty="0" smtClean="0">
              <a:solidFill>
                <a:srgbClr val="343A40"/>
              </a:solidFill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  <a:spcAft>
                <a:spcPts val="800"/>
              </a:spcAft>
            </a:pPr>
            <a:r>
              <a:rPr lang="vi-VN" sz="18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Khi </a:t>
            </a:r>
            <a:r>
              <a:rPr lang="vi-VN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luồng mới bắt đầu thực thi, luồng chính sẽ được chuyển sang trạng thái chờ.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154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35500" y="445025"/>
            <a:ext cx="8520600" cy="572700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anchor="b">
            <a:noAutofit/>
          </a:bodyPr>
          <a:lstStyle/>
          <a:p>
            <a:r>
              <a:rPr lang="en-US" altLang="en-US" sz="2700" dirty="0" smtClean="0"/>
              <a:t>PHƯƠNG </a:t>
            </a:r>
            <a:r>
              <a:rPr lang="en-US" altLang="en-US" sz="2700" dirty="0" err="1" smtClean="0"/>
              <a:t>PHÁP</a:t>
            </a:r>
            <a:r>
              <a:rPr lang="en-US" altLang="en-US" sz="2700" dirty="0" smtClean="0"/>
              <a:t> </a:t>
            </a:r>
            <a:r>
              <a:rPr lang="en-US" altLang="en-US" sz="2700" dirty="0" err="1" smtClean="0"/>
              <a:t>MỞ</a:t>
            </a:r>
            <a:r>
              <a:rPr lang="en-US" altLang="en-US" sz="2700" dirty="0" smtClean="0"/>
              <a:t> </a:t>
            </a:r>
            <a:r>
              <a:rPr lang="en-US" altLang="en-US" sz="2700" dirty="0" err="1" smtClean="0"/>
              <a:t>RỘNG</a:t>
            </a:r>
            <a:r>
              <a:rPr lang="en-US" altLang="en-US" sz="2700" dirty="0" smtClean="0"/>
              <a:t> LỚP THREAD</a:t>
            </a:r>
            <a:endParaRPr lang="en-US" altLang="en-US" sz="27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5509" y="1327629"/>
            <a:ext cx="5811061" cy="2229161"/>
          </a:xfrm>
          <a:prstGeom prst="rect">
            <a:avLst/>
          </a:prstGeom>
          <a:ln>
            <a:solidFill>
              <a:srgbClr val="FF0000"/>
            </a:solidFill>
          </a:ln>
        </p:spPr>
      </p:pic>
      <p:grpSp>
        <p:nvGrpSpPr>
          <p:cNvPr id="5" name="Group 4"/>
          <p:cNvGrpSpPr/>
          <p:nvPr/>
        </p:nvGrpSpPr>
        <p:grpSpPr>
          <a:xfrm>
            <a:off x="2933700" y="3970019"/>
            <a:ext cx="3581400" cy="510541"/>
            <a:chOff x="6362700" y="3093720"/>
            <a:chExt cx="1437473" cy="1239715"/>
          </a:xfrm>
        </p:grpSpPr>
        <p:sp>
          <p:nvSpPr>
            <p:cNvPr id="6" name="Rectangle 5"/>
            <p:cNvSpPr/>
            <p:nvPr/>
          </p:nvSpPr>
          <p:spPr>
            <a:xfrm>
              <a:off x="6425550" y="3111282"/>
              <a:ext cx="74892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343A40"/>
                  </a:solidFill>
                  <a:latin typeface="Segoe UI" panose="020B0502040204020203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Output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362700" y="3093720"/>
              <a:ext cx="1437473" cy="123971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9353" y="4084296"/>
            <a:ext cx="2610214" cy="342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49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35500" y="445025"/>
            <a:ext cx="8520600" cy="572700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anchor="b">
            <a:noAutofit/>
          </a:bodyPr>
          <a:lstStyle/>
          <a:p>
            <a:r>
              <a:rPr lang="vi-VN" altLang="en-US" sz="2200" dirty="0" smtClean="0"/>
              <a:t>PHƯƠNG PHÁP TRIỂN KHAI GIAO DIỆN RUNNABLE</a:t>
            </a:r>
            <a:endParaRPr lang="en-US" altLang="en-US" sz="2200" dirty="0"/>
          </a:p>
        </p:txBody>
      </p:sp>
      <p:sp>
        <p:nvSpPr>
          <p:cNvPr id="10" name="Rectangle 9"/>
          <p:cNvSpPr/>
          <p:nvPr/>
        </p:nvSpPr>
        <p:spPr>
          <a:xfrm>
            <a:off x="137160" y="1257796"/>
            <a:ext cx="8656320" cy="17379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spcAft>
                <a:spcPts val="800"/>
              </a:spcAft>
            </a:pPr>
            <a:r>
              <a:rPr lang="vi-VN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 luồng </a:t>
            </a:r>
            <a:r>
              <a:rPr lang="vi-VN" sz="18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 </a:t>
            </a:r>
            <a:r>
              <a:rPr lang="vi-VN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thể được tạo bằng cách triển khai giao diện Runnable. </a:t>
            </a:r>
            <a:endParaRPr lang="en-US" sz="1800" dirty="0" smtClean="0">
              <a:solidFill>
                <a:srgbClr val="343A40"/>
              </a:solidFill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  <a:spcAft>
                <a:spcPts val="800"/>
              </a:spcAft>
            </a:pPr>
            <a:r>
              <a:rPr lang="en-US" sz="1800" b="1" dirty="0" err="1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1800" b="1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r>
              <a:rPr lang="en-US" sz="18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C</a:t>
            </a:r>
            <a:r>
              <a:rPr lang="vi-VN" sz="18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huyển </a:t>
            </a:r>
            <a:r>
              <a:rPr lang="vi-VN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tham chiếu của lớp đã triển khai Runnable tới hàm tạo của đối tượng Thread để tạo một luồng mới. </a:t>
            </a:r>
            <a:endParaRPr lang="en-US" sz="1800" dirty="0" smtClean="0">
              <a:solidFill>
                <a:srgbClr val="343A40"/>
              </a:solidFill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  <a:spcAft>
                <a:spcPts val="800"/>
              </a:spcAft>
            </a:pPr>
            <a:r>
              <a:rPr lang="en-US" sz="1800" b="1" dirty="0" err="1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1800" b="1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r>
              <a:rPr lang="en-US" sz="18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P</a:t>
            </a:r>
            <a:r>
              <a:rPr lang="vi-VN" sz="18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hương </a:t>
            </a:r>
            <a:r>
              <a:rPr lang="vi-VN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thức start() được gọi để bắt đầu thực thi luồng mới được tạo.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793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35500" y="445025"/>
            <a:ext cx="8520600" cy="572700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anchor="b">
            <a:noAutofit/>
          </a:bodyPr>
          <a:lstStyle/>
          <a:p>
            <a:r>
              <a:rPr lang="vi-VN" altLang="en-US" sz="2200" dirty="0" smtClean="0"/>
              <a:t>PHƯƠNG PHÁP TRIỂN KHAI GIAO DIỆN RUNNABLE</a:t>
            </a:r>
            <a:endParaRPr lang="en-US" altLang="en-US" sz="2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028" y="1266489"/>
            <a:ext cx="6169912" cy="2706986"/>
          </a:xfrm>
          <a:prstGeom prst="rect">
            <a:avLst/>
          </a:prstGeom>
          <a:ln>
            <a:solidFill>
              <a:srgbClr val="FF0000"/>
            </a:solidFill>
          </a:ln>
        </p:spPr>
      </p:pic>
      <p:grpSp>
        <p:nvGrpSpPr>
          <p:cNvPr id="5" name="Group 4"/>
          <p:cNvGrpSpPr/>
          <p:nvPr/>
        </p:nvGrpSpPr>
        <p:grpSpPr>
          <a:xfrm>
            <a:off x="2529840" y="4190999"/>
            <a:ext cx="4305300" cy="640081"/>
            <a:chOff x="6362700" y="3093720"/>
            <a:chExt cx="1437473" cy="1239715"/>
          </a:xfrm>
        </p:grpSpPr>
        <p:sp>
          <p:nvSpPr>
            <p:cNvPr id="6" name="Rectangle 5"/>
            <p:cNvSpPr/>
            <p:nvPr/>
          </p:nvSpPr>
          <p:spPr>
            <a:xfrm>
              <a:off x="6425550" y="3111282"/>
              <a:ext cx="74892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343A40"/>
                  </a:solidFill>
                  <a:latin typeface="Segoe UI" panose="020B0502040204020203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Output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362700" y="3093720"/>
              <a:ext cx="1437473" cy="123971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5741" y="4456794"/>
            <a:ext cx="3955099" cy="354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52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35500" y="445025"/>
            <a:ext cx="8520600" cy="572700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anchor="b">
            <a:noAutofit/>
          </a:bodyPr>
          <a:lstStyle/>
          <a:p>
            <a:r>
              <a:rPr lang="vi-VN" altLang="en-US" sz="2200" dirty="0" smtClean="0"/>
              <a:t>PHƯƠNG PHÁP SỬ DỤNG LỚP THREAD</a:t>
            </a:r>
            <a:endParaRPr lang="en-US" altLang="en-US" sz="2200" dirty="0"/>
          </a:p>
        </p:txBody>
      </p:sp>
      <p:sp>
        <p:nvSpPr>
          <p:cNvPr id="9" name="Rectangle 8"/>
          <p:cNvSpPr/>
          <p:nvPr/>
        </p:nvSpPr>
        <p:spPr>
          <a:xfrm>
            <a:off x="175260" y="1316976"/>
            <a:ext cx="8679180" cy="1482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Thread,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8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coi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1800" dirty="0" smtClean="0">
              <a:solidFill>
                <a:srgbClr val="343A40"/>
              </a:solidFill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 err="1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18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Thread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rõ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ràng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Runnable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run()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 err="1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8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Thread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sz="18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909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anchor="b">
            <a:noAutofit/>
          </a:bodyPr>
          <a:lstStyle/>
          <a:p>
            <a:r>
              <a:rPr lang="en-US" altLang="en-US" sz="2700" dirty="0" smtClean="0"/>
              <a:t>GIỚI </a:t>
            </a:r>
            <a:r>
              <a:rPr lang="en-US" altLang="en-US" sz="2700" dirty="0" err="1" smtClean="0"/>
              <a:t>THIỆU</a:t>
            </a:r>
            <a:endParaRPr lang="en-US" altLang="en-US" sz="2700" dirty="0"/>
          </a:p>
        </p:txBody>
      </p:sp>
      <p:sp>
        <p:nvSpPr>
          <p:cNvPr id="4" name="Rectangle 3"/>
          <p:cNvSpPr/>
          <p:nvPr/>
        </p:nvSpPr>
        <p:spPr>
          <a:xfrm>
            <a:off x="182880" y="1390441"/>
            <a:ext cx="6187440" cy="346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vi-VN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Tiến trình và luồng liên quan đến nhau và rất giống nhau. </a:t>
            </a:r>
            <a:endParaRPr lang="en-US" sz="1800" dirty="0" smtClean="0">
              <a:solidFill>
                <a:srgbClr val="343A40"/>
              </a:solidFill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vi-VN" sz="18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Tiến </a:t>
            </a:r>
            <a:r>
              <a:rPr lang="vi-VN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trình và luồng là một trình tự thực thi độc lập. </a:t>
            </a:r>
            <a:endParaRPr lang="en-US" sz="1800" dirty="0" smtClean="0">
              <a:solidFill>
                <a:srgbClr val="343A40"/>
              </a:solidFill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vi-VN" sz="18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 </a:t>
            </a:r>
            <a:r>
              <a:rPr lang="vi-VN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tiến trình thực thi trong các không gian bộ nhớ khác nhau, trong khi các luồng của cùng một tiến trình thực thi trong không gian bộ nhớ dùng chung</a:t>
            </a:r>
            <a:r>
              <a:rPr lang="vi-VN" sz="18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 smtClean="0">
              <a:solidFill>
                <a:srgbClr val="343A40"/>
              </a:solidFill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vi-VN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 tiến trình là một thể hiện của một chương trình đang được thực thi. </a:t>
            </a:r>
          </a:p>
        </p:txBody>
      </p:sp>
      <p:pic>
        <p:nvPicPr>
          <p:cNvPr id="5" name="Picture 4" descr="Process Vs. Thread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9405" y="1699894"/>
            <a:ext cx="2474595" cy="28644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673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35500" y="445025"/>
            <a:ext cx="8520600" cy="572700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anchor="b">
            <a:noAutofit/>
          </a:bodyPr>
          <a:lstStyle/>
          <a:p>
            <a:r>
              <a:rPr lang="vi-VN" altLang="en-US" sz="2200" dirty="0" smtClean="0"/>
              <a:t>PHƯƠNG PHÁP SỬ DỤNG LỚP THREAD</a:t>
            </a:r>
            <a:endParaRPr lang="en-US" altLang="en-US" sz="2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420" y="1388605"/>
            <a:ext cx="6201640" cy="2000529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8819" y="3873793"/>
            <a:ext cx="2410161" cy="352474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3025140" y="3596639"/>
            <a:ext cx="2849880" cy="647701"/>
            <a:chOff x="6362700" y="3093720"/>
            <a:chExt cx="1437473" cy="1239715"/>
          </a:xfrm>
        </p:grpSpPr>
        <p:sp>
          <p:nvSpPr>
            <p:cNvPr id="7" name="Rectangle 6"/>
            <p:cNvSpPr/>
            <p:nvPr/>
          </p:nvSpPr>
          <p:spPr>
            <a:xfrm>
              <a:off x="6425550" y="3111282"/>
              <a:ext cx="74892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343A40"/>
                  </a:solidFill>
                  <a:latin typeface="Segoe UI" panose="020B0502040204020203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Output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362700" y="3093720"/>
              <a:ext cx="1437473" cy="123971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5461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35500" y="445025"/>
            <a:ext cx="8520600" cy="572700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anchor="b">
            <a:noAutofit/>
          </a:bodyPr>
          <a:lstStyle/>
          <a:p>
            <a:r>
              <a:rPr lang="en-US" altLang="en-US" sz="2200" dirty="0" smtClean="0"/>
              <a:t>SO </a:t>
            </a:r>
            <a:r>
              <a:rPr lang="en-US" altLang="en-US" sz="2200" dirty="0" err="1" smtClean="0"/>
              <a:t>SÁNH</a:t>
            </a:r>
            <a:r>
              <a:rPr lang="en-US" altLang="en-US" sz="2200" dirty="0" smtClean="0"/>
              <a:t> </a:t>
            </a:r>
            <a:r>
              <a:rPr lang="en-US" altLang="en-US" sz="2200" dirty="0" err="1" smtClean="0"/>
              <a:t>GIỮA</a:t>
            </a:r>
            <a:r>
              <a:rPr lang="en-US" altLang="en-US" sz="2200" dirty="0" smtClean="0"/>
              <a:t> THREAD </a:t>
            </a:r>
            <a:r>
              <a:rPr lang="en-US" altLang="en-US" sz="2200" dirty="0" err="1" smtClean="0"/>
              <a:t>VÀ</a:t>
            </a:r>
            <a:r>
              <a:rPr lang="en-US" altLang="en-US" sz="2200" dirty="0" smtClean="0"/>
              <a:t> RUNNABLE</a:t>
            </a:r>
            <a:endParaRPr lang="en-US" altLang="en-US" sz="2200" dirty="0"/>
          </a:p>
        </p:txBody>
      </p:sp>
      <p:pic>
        <p:nvPicPr>
          <p:cNvPr id="9" name="Picture 8" descr="Java Runnable Interfac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457" y="1390014"/>
            <a:ext cx="5930583" cy="33953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7836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5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712213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lvl="0">
              <a:lnSpc>
                <a:spcPct val="115000"/>
              </a:lnSpc>
            </a:pPr>
            <a:r>
              <a:rPr lang="en-US" dirty="0"/>
              <a:t>Đồng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synchronized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48443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35500" y="445025"/>
            <a:ext cx="8520600" cy="572700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anchor="b">
            <a:noAutofit/>
          </a:bodyPr>
          <a:lstStyle/>
          <a:p>
            <a:r>
              <a:rPr lang="en-US" altLang="en-US" sz="2200" dirty="0" smtClean="0"/>
              <a:t>GIỚI </a:t>
            </a:r>
            <a:r>
              <a:rPr lang="en-US" altLang="en-US" sz="2200" dirty="0" err="1" smtClean="0"/>
              <a:t>THIỆU</a:t>
            </a:r>
            <a:endParaRPr lang="en-US" altLang="en-US" sz="2200" dirty="0"/>
          </a:p>
        </p:txBody>
      </p:sp>
      <p:sp>
        <p:nvSpPr>
          <p:cNvPr id="3" name="Rectangle 2"/>
          <p:cNvSpPr/>
          <p:nvPr/>
        </p:nvSpPr>
        <p:spPr>
          <a:xfrm>
            <a:off x="228600" y="1278740"/>
            <a:ext cx="8702040" cy="3759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Đồng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soát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chia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sẻ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Đồng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tùy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18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8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chia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sẻ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Đồng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yếu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ngăn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chặn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can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thiệp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ngăn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chặn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quán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Đồng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Đồng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41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35500" y="445025"/>
            <a:ext cx="8520600" cy="572700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anchor="b">
            <a:noAutofit/>
          </a:bodyPr>
          <a:lstStyle/>
          <a:p>
            <a:r>
              <a:rPr lang="en-US" altLang="en-US" sz="2200" dirty="0" smtClean="0"/>
              <a:t>ĐỒNG </a:t>
            </a:r>
            <a:r>
              <a:rPr lang="en-US" altLang="en-US" sz="2200" dirty="0" err="1" smtClean="0"/>
              <a:t>BỘ</a:t>
            </a:r>
            <a:r>
              <a:rPr lang="en-US" altLang="en-US" sz="2200" dirty="0" smtClean="0"/>
              <a:t> LUỒNG</a:t>
            </a:r>
            <a:endParaRPr lang="en-US" altLang="en-US" sz="2200" dirty="0"/>
          </a:p>
        </p:txBody>
      </p:sp>
      <p:sp>
        <p:nvSpPr>
          <p:cNvPr id="5" name="Rectangle 4"/>
          <p:cNvSpPr/>
          <p:nvPr/>
        </p:nvSpPr>
        <p:spPr>
          <a:xfrm>
            <a:off x="160020" y="1286364"/>
            <a:ext cx="8572500" cy="35689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Đồng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khái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niệm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chờ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1800" dirty="0" smtClean="0">
              <a:solidFill>
                <a:srgbClr val="343A40"/>
              </a:solidFill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vi-VN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Tầm quan trọng của đồng bộ hóa luồng trong Java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vi-VN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Đồng bộ hóa luồng </a:t>
            </a:r>
            <a:r>
              <a:rPr lang="vi-VN" sz="18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 </a:t>
            </a:r>
            <a:r>
              <a:rPr lang="vi-VN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 dụng để tránh lỗi </a:t>
            </a:r>
            <a:r>
              <a:rPr lang="vi-VN" sz="18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 bộ </a:t>
            </a:r>
            <a:r>
              <a:rPr lang="vi-VN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nhớ dùng chung không nhất quán.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vi-VN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Nếu </a:t>
            </a:r>
            <a:r>
              <a:rPr lang="vi-VN" sz="18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phương </a:t>
            </a:r>
            <a:r>
              <a:rPr lang="vi-VN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thức được khai báo là đồng bộ hóa thì luồng sẽ giữ đối tượng </a:t>
            </a:r>
            <a:r>
              <a:rPr lang="vi-VN" sz="18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cho </a:t>
            </a:r>
            <a:r>
              <a:rPr lang="vi-VN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đến khi luồng </a:t>
            </a:r>
            <a:r>
              <a:rPr lang="vi-VN" sz="18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thực </a:t>
            </a:r>
            <a:r>
              <a:rPr lang="vi-VN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hiện xong.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vi-VN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Sử dụng để kiểm soát quyền truy cập của </a:t>
            </a:r>
            <a:r>
              <a:rPr lang="en-US" sz="1800" dirty="0" err="1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sz="18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luồng </a:t>
            </a:r>
            <a:r>
              <a:rPr lang="vi-VN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 </a:t>
            </a:r>
            <a:r>
              <a:rPr lang="en-US" sz="1800" dirty="0" err="1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sz="18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truy </a:t>
            </a:r>
            <a:r>
              <a:rPr lang="vi-VN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cập các tài nguyên được chia sẻ.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vi-VN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Tránh các tình huống bế tắc trong luồng</a:t>
            </a:r>
            <a:r>
              <a:rPr lang="vi-VN" sz="18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 smtClean="0">
              <a:solidFill>
                <a:srgbClr val="343A40"/>
              </a:solidFill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35500" y="445025"/>
            <a:ext cx="8520600" cy="572700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anchor="b">
            <a:noAutofit/>
          </a:bodyPr>
          <a:lstStyle/>
          <a:p>
            <a:r>
              <a:rPr lang="en-US" altLang="en-US" sz="2200" dirty="0" smtClean="0"/>
              <a:t>ĐỒNG </a:t>
            </a:r>
            <a:r>
              <a:rPr lang="en-US" altLang="en-US" sz="2200" dirty="0" err="1" smtClean="0"/>
              <a:t>BỘ</a:t>
            </a:r>
            <a:r>
              <a:rPr lang="en-US" altLang="en-US" sz="2200" dirty="0" smtClean="0"/>
              <a:t> LUỒNG</a:t>
            </a:r>
            <a:endParaRPr lang="en-US" altLang="en-US" sz="2200" dirty="0"/>
          </a:p>
        </p:txBody>
      </p:sp>
      <p:sp>
        <p:nvSpPr>
          <p:cNvPr id="5" name="Rectangle 4"/>
          <p:cNvSpPr/>
          <p:nvPr/>
        </p:nvSpPr>
        <p:spPr>
          <a:xfrm>
            <a:off x="160020" y="1286364"/>
            <a:ext cx="8572500" cy="3272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vi-VN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 hai loại đồng bộ hóa luồng: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vi-VN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Loại trừ lẫn nhau (Mutual Exclusive): </a:t>
            </a:r>
            <a:r>
              <a:rPr lang="en-US" sz="18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vi-VN" sz="18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iúp </a:t>
            </a:r>
            <a:r>
              <a:rPr lang="vi-VN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giữ cho các luồng không can thiệp lẫn nhau trong khi chia sẻ dữ </a:t>
            </a:r>
            <a:r>
              <a:rPr lang="vi-VN" sz="18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8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1800" dirty="0" err="1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cách </a:t>
            </a:r>
            <a:r>
              <a:rPr lang="vi-VN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 </a:t>
            </a:r>
            <a:r>
              <a:rPr lang="vi-VN" sz="18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dụng:</a:t>
            </a:r>
            <a:endParaRPr lang="vi-VN" sz="1800" dirty="0">
              <a:solidFill>
                <a:srgbClr val="343A40"/>
              </a:solidFill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vi-VN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Phương thức đồng bộ (Synchronized method)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vi-VN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Khối đồng bộ (Synchronized block)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vi-VN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Đồng bộ tĩnh(Static synchronization)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vi-VN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 Hợp tác (Cooperation, Inter-thread communication in java): </a:t>
            </a:r>
            <a:r>
              <a:rPr lang="en-US" sz="18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vi-VN" sz="18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à </a:t>
            </a:r>
            <a:r>
              <a:rPr lang="vi-VN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 cơ chế </a:t>
            </a:r>
            <a:r>
              <a:rPr lang="vi-VN" sz="18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 </a:t>
            </a:r>
            <a:r>
              <a:rPr lang="vi-VN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luồng đang chạy trong phần quan trọng bị tạm dừng và một luồng khác được phép vào hoặc khóa cùng một phần quan trọng được thực thi.</a:t>
            </a:r>
          </a:p>
        </p:txBody>
      </p:sp>
    </p:spTree>
    <p:extLst>
      <p:ext uri="{BB962C8B-B14F-4D97-AF65-F5344CB8AC3E}">
        <p14:creationId xmlns:p14="http://schemas.microsoft.com/office/powerpoint/2010/main" val="202609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35500" y="445025"/>
            <a:ext cx="8520600" cy="572700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anchor="b">
            <a:noAutofit/>
          </a:bodyPr>
          <a:lstStyle/>
          <a:p>
            <a:r>
              <a:rPr lang="vi-VN" altLang="en-US" sz="2200" dirty="0" smtClean="0"/>
              <a:t>PHƯƠNG THỨC ĐỒNG BỘ</a:t>
            </a:r>
            <a:endParaRPr lang="en-US" altLang="en-US" sz="2200" dirty="0"/>
          </a:p>
        </p:txBody>
      </p:sp>
      <p:sp>
        <p:nvSpPr>
          <p:cNvPr id="3" name="Rectangle 2"/>
          <p:cNvSpPr/>
          <p:nvPr/>
        </p:nvSpPr>
        <p:spPr>
          <a:xfrm>
            <a:off x="160020" y="1327842"/>
            <a:ext cx="8717280" cy="1706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spcBef>
                <a:spcPts val="800"/>
              </a:spcBef>
              <a:spcAft>
                <a:spcPts val="800"/>
              </a:spcAft>
            </a:pPr>
            <a:r>
              <a:rPr lang="en-US" sz="180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Làm </a:t>
            </a:r>
            <a:r>
              <a:rPr lang="en-US" sz="180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 </a:t>
            </a:r>
            <a:r>
              <a:rPr lang="en-US" sz="180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chia </a:t>
            </a:r>
            <a:r>
              <a:rPr lang="en-US" sz="180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sẻ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  <a:spcBef>
                <a:spcPts val="800"/>
              </a:spcBef>
              <a:spcAft>
                <a:spcPts val="800"/>
              </a:spcAft>
            </a:pPr>
            <a:r>
              <a:rPr lang="en-US" sz="180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180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180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180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sz="180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80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180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phóng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180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nhiệm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180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5907" y="3196236"/>
            <a:ext cx="1080745" cy="3359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ts val="1875"/>
              </a:lnSpc>
              <a:spcBef>
                <a:spcPts val="300"/>
              </a:spcBef>
              <a:spcAft>
                <a:spcPts val="800"/>
              </a:spcAft>
            </a:pPr>
            <a:r>
              <a:rPr lang="en-US" sz="1800" b="1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Cú</a:t>
            </a:r>
            <a:r>
              <a:rPr lang="en-US" sz="1800" b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endParaRPr lang="en-US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497892" y="3805836"/>
            <a:ext cx="4578497" cy="335989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algn="ctr">
              <a:lnSpc>
                <a:spcPts val="1875"/>
              </a:lnSpc>
              <a:spcBef>
                <a:spcPts val="300"/>
              </a:spcBef>
              <a:spcAft>
                <a:spcPts val="800"/>
              </a:spcAft>
            </a:pPr>
            <a:r>
              <a:rPr lang="en-US" sz="1800" dirty="0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synchronized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methodName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 }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46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35500" y="445025"/>
            <a:ext cx="8520600" cy="572700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anchor="b">
            <a:noAutofit/>
          </a:bodyPr>
          <a:lstStyle/>
          <a:p>
            <a:r>
              <a:rPr lang="vi-VN" altLang="en-US" sz="2200" dirty="0" smtClean="0"/>
              <a:t>PHƯƠNG THỨC ĐỒNG BỘ</a:t>
            </a:r>
            <a:endParaRPr lang="en-US" altLang="en-US" sz="2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743" y="1639051"/>
            <a:ext cx="5468113" cy="2886478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681928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35500" y="445025"/>
            <a:ext cx="8520600" cy="572700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anchor="b">
            <a:noAutofit/>
          </a:bodyPr>
          <a:lstStyle/>
          <a:p>
            <a:r>
              <a:rPr lang="vi-VN" altLang="en-US" sz="2200" dirty="0" smtClean="0"/>
              <a:t>PHƯƠNG THỨC ĐỒNG BỘ</a:t>
            </a:r>
            <a:endParaRPr lang="en-US" altLang="en-US" sz="2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41" y="2047398"/>
            <a:ext cx="3903667" cy="2265521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9745" y="2053446"/>
            <a:ext cx="4792410" cy="2221374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23192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35500" y="445025"/>
            <a:ext cx="8520600" cy="572700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anchor="b">
            <a:noAutofit/>
          </a:bodyPr>
          <a:lstStyle/>
          <a:p>
            <a:r>
              <a:rPr lang="vi-VN" altLang="en-US" sz="2200" dirty="0" smtClean="0"/>
              <a:t>PHƯƠNG THỨC ĐỒNG BỘ</a:t>
            </a:r>
            <a:endParaRPr lang="en-US" altLang="en-US" sz="2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416" y="1796272"/>
            <a:ext cx="5816345" cy="2288048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0383" y="1652427"/>
            <a:ext cx="533474" cy="2295845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7002780" y="1310639"/>
            <a:ext cx="1226820" cy="2735581"/>
            <a:chOff x="6362700" y="3093720"/>
            <a:chExt cx="1437473" cy="1239715"/>
          </a:xfrm>
        </p:grpSpPr>
        <p:sp>
          <p:nvSpPr>
            <p:cNvPr id="8" name="Rectangle 7"/>
            <p:cNvSpPr/>
            <p:nvPr/>
          </p:nvSpPr>
          <p:spPr>
            <a:xfrm>
              <a:off x="6425550" y="3111282"/>
              <a:ext cx="74892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343A40"/>
                  </a:solidFill>
                  <a:latin typeface="Segoe UI" panose="020B0502040204020203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Output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362700" y="3093720"/>
              <a:ext cx="1437473" cy="123971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319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anchor="b">
            <a:noAutofit/>
          </a:bodyPr>
          <a:lstStyle/>
          <a:p>
            <a:r>
              <a:rPr lang="en-US" altLang="en-US" sz="2700" dirty="0" smtClean="0"/>
              <a:t>CÁC </a:t>
            </a:r>
            <a:r>
              <a:rPr lang="en-US" altLang="en-US" sz="2700" dirty="0" err="1" smtClean="0"/>
              <a:t>TRẠNG</a:t>
            </a:r>
            <a:r>
              <a:rPr lang="en-US" altLang="en-US" sz="2700" dirty="0" smtClean="0"/>
              <a:t> </a:t>
            </a:r>
            <a:r>
              <a:rPr lang="en-US" altLang="en-US" sz="2700" dirty="0" err="1" smtClean="0"/>
              <a:t>THÁI</a:t>
            </a:r>
            <a:endParaRPr lang="en-US" altLang="en-US" sz="2700" dirty="0"/>
          </a:p>
        </p:txBody>
      </p:sp>
      <p:sp>
        <p:nvSpPr>
          <p:cNvPr id="4" name="Rectangle 3"/>
          <p:cNvSpPr/>
          <p:nvPr/>
        </p:nvSpPr>
        <p:spPr>
          <a:xfrm>
            <a:off x="182880" y="1390441"/>
            <a:ext cx="8816340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vi-VN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 quá trình trong hệ điều hành có thể duy trì ở bất kỳ trạng thái nào sau đây: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vi-VN" sz="1800" b="1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vi-VN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Một tiến trình mới đang được tạo.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vi-VN" sz="1800" b="1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vi-VN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Một tiến trình đã sẵn sàng và đang chờ cấp phát cho một bộ xử lý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vi-VN" sz="1800" b="1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RUNNING</a:t>
            </a:r>
            <a:r>
              <a:rPr lang="vi-VN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Chương trình đang được thực thi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vi-VN" sz="1800" b="1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WAITING</a:t>
            </a:r>
            <a:r>
              <a:rPr lang="vi-VN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Chờ sự kiện nào đó xảy ra 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vi-VN" sz="1800" b="1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TERMINATED</a:t>
            </a:r>
            <a:r>
              <a:rPr lang="vi-VN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Thực hiện </a:t>
            </a:r>
            <a:r>
              <a:rPr lang="vi-VN" sz="18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xon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lang="vi-VN" sz="1800" dirty="0">
              <a:solidFill>
                <a:srgbClr val="343A40"/>
              </a:solidFill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877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35500" y="445025"/>
            <a:ext cx="8520600" cy="572700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anchor="b">
            <a:noAutofit/>
          </a:bodyPr>
          <a:lstStyle/>
          <a:p>
            <a:r>
              <a:rPr lang="vi-VN" altLang="en-US" sz="2200" dirty="0" smtClean="0"/>
              <a:t>KHỐI ĐỒNG BỘ </a:t>
            </a:r>
            <a:endParaRPr lang="en-US" altLang="en-US" sz="2200" dirty="0"/>
          </a:p>
        </p:txBody>
      </p:sp>
      <p:sp>
        <p:nvSpPr>
          <p:cNvPr id="3" name="Rectangle 2"/>
          <p:cNvSpPr/>
          <p:nvPr/>
        </p:nvSpPr>
        <p:spPr>
          <a:xfrm>
            <a:off x="160020" y="1327842"/>
            <a:ext cx="8717280" cy="13468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spcBef>
                <a:spcPts val="800"/>
              </a:spcBef>
              <a:spcAft>
                <a:spcPts val="800"/>
              </a:spcAft>
            </a:pPr>
            <a:r>
              <a:rPr lang="vi-VN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Nếu một khối được khai báo là đồng bộ thì mã được viết bên trong một phương thức chỉ được thực thi thay vì toàn bộ mã. </a:t>
            </a:r>
            <a:endParaRPr lang="en-US" sz="1800" dirty="0" smtClean="0"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  <a:spcBef>
                <a:spcPts val="800"/>
              </a:spcBef>
              <a:spcAft>
                <a:spcPts val="800"/>
              </a:spcAft>
            </a:pPr>
            <a:r>
              <a:rPr lang="en-US" sz="180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vi-VN" sz="180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ược </a:t>
            </a:r>
            <a:r>
              <a:rPr lang="vi-VN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 dụng khi yêu cầu truy cập tuần tự vào mã nguồn.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5907" y="2838096"/>
            <a:ext cx="1080745" cy="3359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ts val="1875"/>
              </a:lnSpc>
              <a:spcBef>
                <a:spcPts val="300"/>
              </a:spcBef>
              <a:spcAft>
                <a:spcPts val="800"/>
              </a:spcAft>
            </a:pPr>
            <a:r>
              <a:rPr lang="en-US" sz="1800" b="1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Cú</a:t>
            </a:r>
            <a:r>
              <a:rPr lang="en-US" sz="1800" b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endParaRPr lang="en-US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980046" y="3333396"/>
            <a:ext cx="3751347" cy="110543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algn="ctr">
              <a:lnSpc>
                <a:spcPts val="1875"/>
              </a:lnSpc>
              <a:spcBef>
                <a:spcPts val="300"/>
              </a:spcBef>
              <a:spcAft>
                <a:spcPts val="800"/>
              </a:spcAft>
            </a:pPr>
            <a:r>
              <a:rPr lang="en-US" sz="1800" dirty="0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synchronized 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(object reference) </a:t>
            </a:r>
            <a:r>
              <a:rPr lang="en-US" sz="180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{    </a:t>
            </a:r>
            <a:endParaRPr lang="en-US" sz="1800" dirty="0"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ts val="1875"/>
              </a:lnSpc>
              <a:spcBef>
                <a:spcPts val="300"/>
              </a:spcBef>
              <a:spcAft>
                <a:spcPts val="800"/>
              </a:spcAft>
            </a:pP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// Insert code </a:t>
            </a:r>
            <a:r>
              <a:rPr lang="en-US" sz="180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here</a:t>
            </a:r>
          </a:p>
          <a:p>
            <a:pPr>
              <a:lnSpc>
                <a:spcPts val="1875"/>
              </a:lnSpc>
              <a:spcBef>
                <a:spcPts val="300"/>
              </a:spcBef>
              <a:spcAft>
                <a:spcPts val="800"/>
              </a:spcAft>
            </a:pPr>
            <a:r>
              <a:rPr lang="en-US" sz="180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800" dirty="0"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3899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35500" y="445025"/>
            <a:ext cx="8520600" cy="572700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anchor="b">
            <a:noAutofit/>
          </a:bodyPr>
          <a:lstStyle/>
          <a:p>
            <a:r>
              <a:rPr lang="vi-VN" altLang="en-US" sz="2200" dirty="0" smtClean="0"/>
              <a:t>KHỐI ĐỒNG BỘ </a:t>
            </a:r>
            <a:endParaRPr lang="en-US" altLang="en-US" sz="2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140" y="1318044"/>
            <a:ext cx="6226674" cy="3756876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3107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35500" y="445025"/>
            <a:ext cx="8520600" cy="572700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anchor="b">
            <a:noAutofit/>
          </a:bodyPr>
          <a:lstStyle/>
          <a:p>
            <a:r>
              <a:rPr lang="vi-VN" altLang="en-US" sz="2200" dirty="0" smtClean="0"/>
              <a:t>KHỐI ĐỒNG BỘ </a:t>
            </a:r>
            <a:endParaRPr lang="en-US" altLang="en-US" sz="2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73" y="1749571"/>
            <a:ext cx="4285629" cy="215949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2158" y="1750749"/>
            <a:ext cx="4292301" cy="2188564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75206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35500" y="445025"/>
            <a:ext cx="8520600" cy="572700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anchor="b">
            <a:noAutofit/>
          </a:bodyPr>
          <a:lstStyle/>
          <a:p>
            <a:r>
              <a:rPr lang="vi-VN" altLang="en-US" sz="2200" dirty="0" smtClean="0"/>
              <a:t>KHỐI ĐỒNG BỘ </a:t>
            </a:r>
            <a:endParaRPr lang="en-US" altLang="en-US" sz="2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57" y="2026920"/>
            <a:ext cx="6409143" cy="2356627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5582" y="2128680"/>
            <a:ext cx="476316" cy="2257740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6697980" y="1783079"/>
            <a:ext cx="1005840" cy="2735581"/>
            <a:chOff x="6362700" y="3093720"/>
            <a:chExt cx="1437473" cy="1239715"/>
          </a:xfrm>
        </p:grpSpPr>
        <p:sp>
          <p:nvSpPr>
            <p:cNvPr id="6" name="Rectangle 5"/>
            <p:cNvSpPr/>
            <p:nvPr/>
          </p:nvSpPr>
          <p:spPr>
            <a:xfrm>
              <a:off x="6425550" y="3111282"/>
              <a:ext cx="74892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343A40"/>
                  </a:solidFill>
                  <a:latin typeface="Segoe UI" panose="020B0502040204020203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Output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362700" y="3093720"/>
              <a:ext cx="1437473" cy="123971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21765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35500" y="445025"/>
            <a:ext cx="8520600" cy="572700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anchor="b">
            <a:noAutofit/>
          </a:bodyPr>
          <a:lstStyle/>
          <a:p>
            <a:r>
              <a:rPr lang="vi-VN" altLang="en-US" sz="2200" dirty="0" smtClean="0"/>
              <a:t>ĐỒNG BỘ TĨNH</a:t>
            </a:r>
            <a:endParaRPr lang="en-US" altLang="en-US" sz="2200" dirty="0"/>
          </a:p>
        </p:txBody>
      </p:sp>
      <p:sp>
        <p:nvSpPr>
          <p:cNvPr id="3" name="Rectangle 2"/>
          <p:cNvSpPr/>
          <p:nvPr/>
        </p:nvSpPr>
        <p:spPr>
          <a:xfrm>
            <a:off x="160020" y="1327842"/>
            <a:ext cx="8717280" cy="1141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spcBef>
                <a:spcPts val="800"/>
              </a:spcBef>
              <a:spcAft>
                <a:spcPts val="800"/>
              </a:spcAft>
            </a:pPr>
            <a:r>
              <a:rPr lang="vi-VN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Phương thức đồng bộ hóa tĩnh </a:t>
            </a:r>
            <a:r>
              <a:rPr lang="vi-VN" sz="180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 </a:t>
            </a:r>
            <a:r>
              <a:rPr lang="vi-VN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 phương thức đồng bộ hóa một phương thức </a:t>
            </a:r>
            <a:r>
              <a:rPr lang="vi-VN" sz="180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sao </a:t>
            </a:r>
            <a:r>
              <a:rPr lang="vi-VN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cho không có hai luồng nào có thể hoạt động tĩnh đồng thời theo phương thức được đồng bộ hóa.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6387" y="2723796"/>
            <a:ext cx="1080745" cy="3359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ts val="1875"/>
              </a:lnSpc>
              <a:spcBef>
                <a:spcPts val="300"/>
              </a:spcBef>
              <a:spcAft>
                <a:spcPts val="800"/>
              </a:spcAft>
            </a:pPr>
            <a:r>
              <a:rPr lang="en-US" sz="1800" b="1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Cú</a:t>
            </a:r>
            <a:r>
              <a:rPr lang="en-US" sz="1800" b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endParaRPr lang="en-US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84632" y="3295296"/>
            <a:ext cx="5176418" cy="335989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algn="ctr">
              <a:lnSpc>
                <a:spcPts val="1875"/>
              </a:lnSpc>
              <a:spcBef>
                <a:spcPts val="300"/>
              </a:spcBef>
              <a:spcAft>
                <a:spcPts val="800"/>
              </a:spcAft>
            </a:pPr>
            <a:r>
              <a:rPr lang="en-US" sz="1800" dirty="0" smtClean="0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synchronized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 p</a:t>
            </a:r>
            <a:r>
              <a:rPr lang="en-US" sz="1800" dirty="0" smtClean="0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ublic</a:t>
            </a:r>
            <a:r>
              <a:rPr lang="en-US" sz="18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18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methodName</a:t>
            </a:r>
            <a:r>
              <a:rPr lang="en-US" sz="18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 }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520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35500" y="445025"/>
            <a:ext cx="8520600" cy="572700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anchor="b">
            <a:noAutofit/>
          </a:bodyPr>
          <a:lstStyle/>
          <a:p>
            <a:r>
              <a:rPr lang="vi-VN" altLang="en-US" sz="2200" dirty="0" smtClean="0"/>
              <a:t>ĐỒNG BỘ TĨNH</a:t>
            </a:r>
            <a:endParaRPr lang="en-US" altLang="en-US" sz="2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444" y="1423800"/>
            <a:ext cx="7524465" cy="319392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69394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35500" y="445025"/>
            <a:ext cx="8520600" cy="572700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anchor="b">
            <a:noAutofit/>
          </a:bodyPr>
          <a:lstStyle/>
          <a:p>
            <a:r>
              <a:rPr lang="vi-VN" altLang="en-US" sz="2200" dirty="0" smtClean="0"/>
              <a:t>ĐỒNG BỘ TĨNH</a:t>
            </a:r>
            <a:endParaRPr lang="en-US" altLang="en-US" sz="2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830" y="1389476"/>
            <a:ext cx="6673650" cy="3398052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72947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35500" y="445025"/>
            <a:ext cx="8520600" cy="572700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anchor="b">
            <a:noAutofit/>
          </a:bodyPr>
          <a:lstStyle/>
          <a:p>
            <a:r>
              <a:rPr lang="vi-VN" altLang="en-US" sz="2200" dirty="0" smtClean="0"/>
              <a:t>ĐỒNG BỘ TĨNH</a:t>
            </a:r>
            <a:endParaRPr lang="en-US" altLang="en-US" sz="2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064" y="1228554"/>
            <a:ext cx="7970175" cy="2247328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6499" y="3886200"/>
            <a:ext cx="1638301" cy="1120140"/>
          </a:xfrm>
          <a:prstGeom prst="rect">
            <a:avLst/>
          </a:prstGeom>
          <a:ln>
            <a:solidFill>
              <a:srgbClr val="FF0000"/>
            </a:solidFill>
          </a:ln>
        </p:spPr>
      </p:pic>
      <p:grpSp>
        <p:nvGrpSpPr>
          <p:cNvPr id="7" name="Group 6"/>
          <p:cNvGrpSpPr/>
          <p:nvPr/>
        </p:nvGrpSpPr>
        <p:grpSpPr>
          <a:xfrm>
            <a:off x="3489960" y="3566160"/>
            <a:ext cx="1973580" cy="1508760"/>
            <a:chOff x="6362700" y="3093720"/>
            <a:chExt cx="1437473" cy="1239715"/>
          </a:xfrm>
        </p:grpSpPr>
        <p:sp>
          <p:nvSpPr>
            <p:cNvPr id="8" name="Rectangle 7"/>
            <p:cNvSpPr/>
            <p:nvPr/>
          </p:nvSpPr>
          <p:spPr>
            <a:xfrm>
              <a:off x="6425550" y="3111282"/>
              <a:ext cx="74892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343A40"/>
                  </a:solidFill>
                  <a:latin typeface="Segoe UI" panose="020B0502040204020203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Output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362700" y="3093720"/>
              <a:ext cx="1437473" cy="123971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7843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5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712213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lvl="0">
              <a:lnSpc>
                <a:spcPct val="115000"/>
              </a:lnSpc>
            </a:pPr>
            <a:r>
              <a:rPr lang="en-US" dirty="0"/>
              <a:t>Đồng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khóa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9772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35500" y="445025"/>
            <a:ext cx="8520600" cy="572700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anchor="b">
            <a:noAutofit/>
          </a:bodyPr>
          <a:lstStyle/>
          <a:p>
            <a:r>
              <a:rPr lang="vi-VN" altLang="en-US" sz="2200" dirty="0" smtClean="0"/>
              <a:t>CÁC BIẾN NGUYÊN TỬ </a:t>
            </a:r>
            <a:endParaRPr lang="en-US" altLang="en-US" sz="2200" dirty="0"/>
          </a:p>
        </p:txBody>
      </p:sp>
      <p:sp>
        <p:nvSpPr>
          <p:cNvPr id="6" name="Rectangle 5"/>
          <p:cNvSpPr/>
          <p:nvPr/>
        </p:nvSpPr>
        <p:spPr>
          <a:xfrm>
            <a:off x="99060" y="1264433"/>
            <a:ext cx="8808720" cy="2579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1800" dirty="0" smtClean="0">
              <a:solidFill>
                <a:srgbClr val="343A40"/>
              </a:solidFill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dirty="0" err="1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Môi</a:t>
            </a:r>
            <a:r>
              <a:rPr lang="en-US" sz="18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cố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1800" dirty="0" smtClean="0">
              <a:solidFill>
                <a:srgbClr val="343A40"/>
              </a:solidFill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dirty="0" err="1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18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1800" dirty="0" smtClean="0">
              <a:solidFill>
                <a:srgbClr val="343A40"/>
              </a:solidFill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dirty="0" err="1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18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18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18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8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18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18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18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phục</a:t>
            </a:r>
            <a:r>
              <a:rPr lang="en-US" sz="18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18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8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18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quán</a:t>
            </a:r>
            <a:r>
              <a:rPr lang="en-US" sz="18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18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8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18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xẩy</a:t>
            </a:r>
            <a:r>
              <a:rPr lang="en-US" sz="18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18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18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18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18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18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18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09167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anchor="b">
            <a:noAutofit/>
          </a:bodyPr>
          <a:lstStyle/>
          <a:p>
            <a:r>
              <a:rPr lang="en-US" altLang="en-US" sz="2700" dirty="0" smtClean="0"/>
              <a:t>HOẠT </a:t>
            </a:r>
            <a:r>
              <a:rPr lang="en-US" altLang="en-US" sz="2700" dirty="0" err="1" smtClean="0"/>
              <a:t>ĐỘNG</a:t>
            </a:r>
            <a:r>
              <a:rPr lang="en-US" altLang="en-US" sz="2700" dirty="0" smtClean="0"/>
              <a:t> </a:t>
            </a:r>
            <a:endParaRPr lang="en-US" altLang="en-US" sz="2700" dirty="0"/>
          </a:p>
        </p:txBody>
      </p:sp>
      <p:sp>
        <p:nvSpPr>
          <p:cNvPr id="4" name="Rectangle 3"/>
          <p:cNvSpPr/>
          <p:nvPr/>
        </p:nvSpPr>
        <p:spPr>
          <a:xfrm>
            <a:off x="167640" y="1375201"/>
            <a:ext cx="881634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800" b="1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vi-VN" sz="18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vi-VN" sz="18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hương </a:t>
            </a:r>
            <a:r>
              <a:rPr lang="vi-VN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trình được tải vào bộ nhớ của máy tính ở dạng mã nhị phân </a:t>
            </a:r>
          </a:p>
          <a:p>
            <a:pPr algn="just">
              <a:lnSpc>
                <a:spcPct val="150000"/>
              </a:lnSpc>
            </a:pPr>
            <a:r>
              <a:rPr lang="en-US" sz="1800" b="1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8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 </a:t>
            </a:r>
            <a:r>
              <a:rPr lang="vi-VN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chương trình yêu cầu bộ nhớ và </a:t>
            </a:r>
            <a:r>
              <a:rPr lang="en-US" sz="1800" dirty="0" err="1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8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tài </a:t>
            </a:r>
            <a:r>
              <a:rPr lang="vi-VN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nguyên hệ điều </a:t>
            </a:r>
            <a:r>
              <a:rPr lang="vi-VN" sz="18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18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sz="18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thanh </a:t>
            </a:r>
            <a:r>
              <a:rPr lang="vi-VN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ghi, bộ đếm chương trình, ngăn xếp </a:t>
            </a:r>
            <a:endParaRPr lang="en-US" sz="1800" dirty="0" smtClean="0">
              <a:solidFill>
                <a:srgbClr val="343A40"/>
              </a:solidFill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1800" b="1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vi-VN" sz="18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Bộ đếm chương trình duy trì theo dõi chuỗi chương trình.</a:t>
            </a:r>
          </a:p>
          <a:p>
            <a:pPr algn="just">
              <a:lnSpc>
                <a:spcPct val="150000"/>
              </a:lnSpc>
            </a:pPr>
            <a:r>
              <a:rPr lang="en-US" sz="1800" b="1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8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Ngăn </a:t>
            </a:r>
            <a:r>
              <a:rPr lang="vi-VN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xếp có thông tin về các chương trình con đang hoạt động của một chương trình máy tính.</a:t>
            </a:r>
          </a:p>
          <a:p>
            <a:pPr algn="just">
              <a:lnSpc>
                <a:spcPct val="150000"/>
              </a:lnSpc>
            </a:pPr>
            <a:r>
              <a:rPr lang="en-US" sz="1800" b="1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vi-VN" sz="18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 chương trình có thể có các phiên bản khác nhau của nó và mỗi phiên bản của chương trình đang chạy được gọi là tiến trình riêng lẻ.</a:t>
            </a:r>
          </a:p>
        </p:txBody>
      </p:sp>
    </p:spTree>
    <p:extLst>
      <p:ext uri="{BB962C8B-B14F-4D97-AF65-F5344CB8AC3E}">
        <p14:creationId xmlns:p14="http://schemas.microsoft.com/office/powerpoint/2010/main" val="357611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35500" y="445025"/>
            <a:ext cx="8520600" cy="572700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anchor="b">
            <a:noAutofit/>
          </a:bodyPr>
          <a:lstStyle/>
          <a:p>
            <a:r>
              <a:rPr lang="vi-VN" altLang="en-US" sz="2200" dirty="0" smtClean="0"/>
              <a:t>CÁC BIẾN NGUYÊN TỬ </a:t>
            </a:r>
            <a:endParaRPr lang="en-US" altLang="en-US" sz="2200" dirty="0"/>
          </a:p>
        </p:txBody>
      </p:sp>
      <p:sp>
        <p:nvSpPr>
          <p:cNvPr id="6" name="Rectangle 5"/>
          <p:cNvSpPr/>
          <p:nvPr/>
        </p:nvSpPr>
        <p:spPr>
          <a:xfrm>
            <a:off x="99060" y="1264433"/>
            <a:ext cx="8808720" cy="33031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Gói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18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800" dirty="0">
              <a:solidFill>
                <a:srgbClr val="343A40"/>
              </a:solidFill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800" dirty="0" err="1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AtomicInteger</a:t>
            </a:r>
            <a:endParaRPr lang="en-US" sz="1800" dirty="0">
              <a:solidFill>
                <a:srgbClr val="343A40"/>
              </a:solidFill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800" dirty="0" err="1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AtomicLong</a:t>
            </a:r>
            <a:endParaRPr lang="en-US" sz="1800" dirty="0">
              <a:solidFill>
                <a:srgbClr val="343A40"/>
              </a:solidFill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800" dirty="0" err="1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AtomicBoolean</a:t>
            </a:r>
            <a:endParaRPr lang="en-US" sz="1800" dirty="0">
              <a:solidFill>
                <a:srgbClr val="343A40"/>
              </a:solidFill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800" dirty="0" err="1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AtomicIntegerArray</a:t>
            </a:r>
            <a:endParaRPr lang="en-US" sz="1800" dirty="0">
              <a:solidFill>
                <a:srgbClr val="343A40"/>
              </a:solidFill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800" dirty="0" err="1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AtomicLongArray</a:t>
            </a:r>
            <a:endParaRPr lang="en-US" sz="1800" dirty="0">
              <a:solidFill>
                <a:srgbClr val="343A40"/>
              </a:solidFill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56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35500" y="445025"/>
            <a:ext cx="8520600" cy="572700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anchor="b">
            <a:noAutofit/>
          </a:bodyPr>
          <a:lstStyle/>
          <a:p>
            <a:r>
              <a:rPr lang="vi-VN" altLang="en-US" sz="2200" dirty="0" smtClean="0"/>
              <a:t>CÁC BIẾN NGUYÊN TỬ </a:t>
            </a:r>
            <a:endParaRPr lang="en-US" altLang="en-US" sz="2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980" y="1524000"/>
            <a:ext cx="6537960" cy="3142996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46136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35500" y="445025"/>
            <a:ext cx="8520600" cy="572700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anchor="b">
            <a:noAutofit/>
          </a:bodyPr>
          <a:lstStyle/>
          <a:p>
            <a:r>
              <a:rPr lang="vi-VN" altLang="en-US" sz="2200" dirty="0" smtClean="0"/>
              <a:t>CÁC BIẾN NGUYÊN TỬ </a:t>
            </a:r>
            <a:endParaRPr lang="en-US" altLang="en-US" sz="2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969" y="1244343"/>
            <a:ext cx="8233971" cy="3190177"/>
          </a:xfrm>
          <a:prstGeom prst="rect">
            <a:avLst/>
          </a:prstGeom>
          <a:ln>
            <a:solidFill>
              <a:srgbClr val="FF0000"/>
            </a:solidFill>
          </a:ln>
        </p:spPr>
      </p:pic>
      <p:grpSp>
        <p:nvGrpSpPr>
          <p:cNvPr id="7" name="Group 6"/>
          <p:cNvGrpSpPr/>
          <p:nvPr/>
        </p:nvGrpSpPr>
        <p:grpSpPr>
          <a:xfrm>
            <a:off x="3489960" y="4533900"/>
            <a:ext cx="1973580" cy="541020"/>
            <a:chOff x="6362700" y="3093720"/>
            <a:chExt cx="1437473" cy="1239715"/>
          </a:xfrm>
        </p:grpSpPr>
        <p:sp>
          <p:nvSpPr>
            <p:cNvPr id="8" name="Rectangle 7"/>
            <p:cNvSpPr/>
            <p:nvPr/>
          </p:nvSpPr>
          <p:spPr>
            <a:xfrm>
              <a:off x="6425550" y="3111282"/>
              <a:ext cx="74892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343A40"/>
                  </a:solidFill>
                  <a:latin typeface="Segoe UI" panose="020B0502040204020203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Output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362700" y="3093720"/>
              <a:ext cx="1437473" cy="123971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2894" y="4728194"/>
            <a:ext cx="438211" cy="22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19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35500" y="445025"/>
            <a:ext cx="8520600" cy="572700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anchor="b">
            <a:noAutofit/>
          </a:bodyPr>
          <a:lstStyle/>
          <a:p>
            <a:r>
              <a:rPr lang="vi-VN" altLang="en-US" sz="2200" dirty="0" smtClean="0"/>
              <a:t>ĐỒNG BỘ BẰNG KHÓA</a:t>
            </a:r>
            <a:endParaRPr lang="en-US" altLang="en-US" sz="2200" dirty="0"/>
          </a:p>
        </p:txBody>
      </p:sp>
      <p:sp>
        <p:nvSpPr>
          <p:cNvPr id="6" name="Rectangle 5"/>
          <p:cNvSpPr/>
          <p:nvPr/>
        </p:nvSpPr>
        <p:spPr>
          <a:xfrm>
            <a:off x="144780" y="1342809"/>
            <a:ext cx="8823960" cy="35471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 err="1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Khái</a:t>
            </a:r>
            <a:r>
              <a:rPr lang="en-US" sz="1800" b="1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niệm</a:t>
            </a:r>
            <a:r>
              <a:rPr lang="en-US" sz="1800" b="1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endParaRPr lang="en-US" sz="1800" dirty="0">
              <a:latin typeface="Calibri" panose="020F0502020204030204" pitchFamily="34" charset="0"/>
              <a:ea typeface="MS Mincho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Đồng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sz="1800" dirty="0" smtClean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xung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quanh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1800" dirty="0" smtClean="0">
              <a:solidFill>
                <a:srgbClr val="333333"/>
              </a:solidFill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 err="1" smtClean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1800" dirty="0" smtClean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1800" dirty="0" smtClean="0">
              <a:solidFill>
                <a:srgbClr val="333333"/>
              </a:solidFill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 smtClean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Theo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ước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quán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1800" dirty="0" smtClean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1800" dirty="0" err="1" smtClean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1800" dirty="0" smtClean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nhả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xong</a:t>
            </a:r>
            <a:r>
              <a:rPr lang="en-US" sz="1800" dirty="0" smtClean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>
              <a:latin typeface="Calibri" panose="020F0502020204030204" pitchFamily="34" charset="0"/>
              <a:ea typeface="MS Mincho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 smtClean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Lock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sẵn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gói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Java.util.concurrent.locks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1800" dirty="0" smtClean="0">
              <a:solidFill>
                <a:srgbClr val="333333"/>
              </a:solidFill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 err="1" smtClean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sz="1800" dirty="0" smtClean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1800" dirty="0" smtClean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1800" dirty="0" smtClean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3087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35500" y="445025"/>
            <a:ext cx="8520600" cy="572700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anchor="b">
            <a:noAutofit/>
          </a:bodyPr>
          <a:lstStyle/>
          <a:p>
            <a:r>
              <a:rPr lang="vi-VN" altLang="en-US" sz="2200" dirty="0" smtClean="0"/>
              <a:t>ĐỒNG BỘ BẰNG KHÓA</a:t>
            </a:r>
            <a:endParaRPr lang="en-US" altLang="en-US" sz="2200" dirty="0"/>
          </a:p>
        </p:txBody>
      </p:sp>
      <p:sp>
        <p:nvSpPr>
          <p:cNvPr id="3" name="Rectangle 2"/>
          <p:cNvSpPr/>
          <p:nvPr/>
        </p:nvSpPr>
        <p:spPr>
          <a:xfrm>
            <a:off x="176550" y="1183508"/>
            <a:ext cx="2786340" cy="3228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 </a:t>
            </a:r>
            <a:r>
              <a:rPr lang="en-US" b="1" dirty="0" err="1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en-US" b="1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b="1" dirty="0" smtClean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b="1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b="1" dirty="0" err="1" smtClean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hối</a:t>
            </a:r>
            <a:r>
              <a:rPr lang="en-US" b="1" dirty="0" smtClean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b="1" dirty="0" smtClean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b="1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200" dirty="0">
              <a:effectLst/>
              <a:latin typeface="Calibri" panose="020F0502020204030204" pitchFamily="34" charset="0"/>
              <a:ea typeface="MS Mincho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9284222"/>
              </p:ext>
            </p:extLst>
          </p:nvPr>
        </p:nvGraphicFramePr>
        <p:xfrm>
          <a:off x="226377" y="1688368"/>
          <a:ext cx="8689023" cy="2880506"/>
        </p:xfrm>
        <a:graphic>
          <a:graphicData uri="http://schemas.openxmlformats.org/drawingml/2006/table">
            <a:tbl>
              <a:tblPr firstRow="1" firstCol="1" bandRow="1">
                <a:tableStyleId>{0660B408-B3CF-4A94-85FC-2B1E0A45F4A2}</a:tableStyleId>
              </a:tblPr>
              <a:tblGrid>
                <a:gridCol w="1621241"/>
                <a:gridCol w="3743200"/>
                <a:gridCol w="3324582"/>
              </a:tblGrid>
              <a:tr h="4621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Factor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114300" marR="114300" marT="114300" marB="1143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Synchronized block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114300" marR="114300" marT="114300" marB="1143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Lock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114300" marR="114300" marT="114300" marB="114300"/>
                </a:tc>
              </a:tr>
              <a:tr h="73271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</a:rPr>
                        <a:t>Đảm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</a:rPr>
                        <a:t>bảo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</a:rPr>
                        <a:t>trình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</a:rPr>
                        <a:t>tự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</a:rPr>
                        <a:t>Không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</a:rPr>
                        <a:t>cung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</a:rPr>
                        <a:t>cấp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</a:rPr>
                        <a:t>bất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</a:rPr>
                        <a:t>kỳ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</a:rPr>
                        <a:t>sự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</a:rPr>
                        <a:t>đảm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</a:rPr>
                        <a:t>bảo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</a:rPr>
                        <a:t>nào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</a:rPr>
                        <a:t>về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</a:rPr>
                        <a:t>trình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</a:rPr>
                        <a:t>tự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</a:rPr>
                        <a:t>mà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</a:rPr>
                        <a:t>luồng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</a:rPr>
                        <a:t>đang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</a:rPr>
                        <a:t>chờ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</a:rPr>
                        <a:t>sẽ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</a:rPr>
                        <a:t>được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</a:rPr>
                        <a:t>truy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</a:rPr>
                        <a:t>cập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</a:rPr>
                        <a:t>Giao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</a:rPr>
                        <a:t>diện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</a:rPr>
                        <a:t> Lock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</a:rPr>
                        <a:t>xử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</a:rPr>
                        <a:t>lý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</a:tr>
              <a:tr h="73271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effectLst/>
                        </a:rPr>
                        <a:t>Không có thời gian chờ</a:t>
                      </a:r>
                      <a:endParaRPr lang="en-US" sz="14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</a:rPr>
                        <a:t>Không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</a:rPr>
                        <a:t>có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</a:rPr>
                        <a:t>bất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</a:rPr>
                        <a:t>kỳ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</a:rPr>
                        <a:t>tùy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</a:rPr>
                        <a:t>chọn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</a:rPr>
                        <a:t>nào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</a:rPr>
                        <a:t>về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</a:rPr>
                        <a:t>thời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</a:rPr>
                        <a:t>gian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</a:rPr>
                        <a:t>khi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</a:rPr>
                        <a:t>khóa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</a:rPr>
                        <a:t>không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</a:rPr>
                        <a:t>được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</a:rPr>
                        <a:t>cấp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</a:rPr>
                        <a:t>. 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</a:rPr>
                        <a:t>Giao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</a:rPr>
                        <a:t>diện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</a:rPr>
                        <a:t> Lock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</a:rPr>
                        <a:t>cung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</a:rPr>
                        <a:t>cấp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</a:rPr>
                        <a:t>các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</a:rPr>
                        <a:t>tùy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</a:rPr>
                        <a:t>chọn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</a:rPr>
                        <a:t>nào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</a:rPr>
                        <a:t>về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</a:rPr>
                        <a:t>thời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</a:rPr>
                        <a:t>gian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</a:rPr>
                        <a:t>tại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</a:rPr>
                        <a:t>thời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</a:rPr>
                        <a:t>điểm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</a:rPr>
                        <a:t>cấp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</a:rPr>
                        <a:t>khóa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</a:tr>
              <a:tr h="92556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effectLst/>
                        </a:rPr>
                        <a:t>Phương thức đơn</a:t>
                      </a:r>
                      <a:endParaRPr lang="en-US" sz="14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</a:rPr>
                        <a:t>Có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</a:rPr>
                        <a:t>thể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</a:rPr>
                        <a:t>được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</a:rPr>
                        <a:t>chứa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</a:rPr>
                        <a:t>trong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</a:rPr>
                        <a:t>một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</a:rPr>
                        <a:t>phương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</a:rPr>
                        <a:t>thức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</a:rPr>
                        <a:t>duy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</a:rPr>
                        <a:t>nhất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</a:rPr>
                        <a:t>. 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</a:rPr>
                        <a:t>Các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</a:rPr>
                        <a:t>phương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</a:rPr>
                        <a:t>thức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</a:rPr>
                        <a:t> lock()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</a:rPr>
                        <a:t>và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</a:rPr>
                        <a:t> unlock()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</a:rPr>
                        <a:t>của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</a:rPr>
                        <a:t>giao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</a:rPr>
                        <a:t>diện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</a:rPr>
                        <a:t>có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</a:rPr>
                        <a:t>thể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</a:rPr>
                        <a:t>được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</a:rPr>
                        <a:t>gọi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</a:rPr>
                        <a:t>theo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</a:rPr>
                        <a:t>các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</a:rPr>
                        <a:t>phương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</a:rPr>
                        <a:t>thức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</a:rPr>
                        <a:t>khác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</a:rPr>
                        <a:t>nhau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330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35500" y="445025"/>
            <a:ext cx="8520600" cy="572700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anchor="b">
            <a:noAutofit/>
          </a:bodyPr>
          <a:lstStyle/>
          <a:p>
            <a:r>
              <a:rPr lang="vi-VN" altLang="en-US" sz="2200" dirty="0" smtClean="0"/>
              <a:t>ĐỒNG BỘ BẰNG KHÓA</a:t>
            </a:r>
            <a:endParaRPr lang="en-US" altLang="en-US" sz="2200" dirty="0"/>
          </a:p>
        </p:txBody>
      </p:sp>
      <p:sp>
        <p:nvSpPr>
          <p:cNvPr id="3" name="Rectangle 2"/>
          <p:cNvSpPr/>
          <p:nvPr/>
        </p:nvSpPr>
        <p:spPr>
          <a:xfrm>
            <a:off x="280939" y="1236848"/>
            <a:ext cx="1840568" cy="3424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vi-VN" sz="1600" b="1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 phương thức</a:t>
            </a:r>
            <a:endParaRPr lang="en-US" dirty="0">
              <a:effectLst/>
              <a:latin typeface="Calibri" panose="020F0502020204030204" pitchFamily="34" charset="0"/>
              <a:ea typeface="MS Mincho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0276015"/>
              </p:ext>
            </p:extLst>
          </p:nvPr>
        </p:nvGraphicFramePr>
        <p:xfrm>
          <a:off x="315593" y="1753552"/>
          <a:ext cx="8523606" cy="2256902"/>
        </p:xfrm>
        <a:graphic>
          <a:graphicData uri="http://schemas.openxmlformats.org/drawingml/2006/table">
            <a:tbl>
              <a:tblPr firstRow="1" firstCol="1" bandRow="1">
                <a:tableStyleId>{0660B408-B3CF-4A94-85FC-2B1E0A45F4A2}</a:tableStyleId>
              </a:tblPr>
              <a:tblGrid>
                <a:gridCol w="3037207"/>
                <a:gridCol w="5486399"/>
              </a:tblGrid>
              <a:tr h="24661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 err="1">
                          <a:effectLst/>
                        </a:rPr>
                        <a:t>Phương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thức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Ý </a:t>
                      </a:r>
                      <a:r>
                        <a:rPr lang="en-US" sz="1800" dirty="0" err="1">
                          <a:effectLst/>
                        </a:rPr>
                        <a:t>nghĩa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4661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>
                          <a:solidFill>
                            <a:sysClr val="windowText" lastClr="000000"/>
                          </a:solidFill>
                          <a:effectLst/>
                        </a:rPr>
                        <a:t>lock()</a:t>
                      </a:r>
                      <a:endParaRPr lang="en-US" sz="1800" b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>
                          <a:solidFill>
                            <a:sysClr val="windowText" lastClr="000000"/>
                          </a:solidFill>
                          <a:effectLst/>
                        </a:rPr>
                        <a:t>Dùng để lấy khóa</a:t>
                      </a:r>
                      <a:endParaRPr lang="en-US" sz="1800" b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0628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>
                          <a:solidFill>
                            <a:sysClr val="windowText" lastClr="000000"/>
                          </a:solidFill>
                          <a:effectLst/>
                        </a:rPr>
                        <a:t>lockInterruptibly()</a:t>
                      </a:r>
                      <a:endParaRPr lang="en-US" sz="1800" b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>
                          <a:solidFill>
                            <a:sysClr val="windowText" lastClr="000000"/>
                          </a:solidFill>
                          <a:effectLst/>
                        </a:rPr>
                        <a:t>Dùng để lấy khóa trừ khi luồng hiện tại bị gián đoạn</a:t>
                      </a:r>
                      <a:endParaRPr lang="en-US" sz="1800" b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2867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>
                          <a:solidFill>
                            <a:sysClr val="windowText" lastClr="000000"/>
                          </a:solidFill>
                          <a:effectLst/>
                        </a:rPr>
                        <a:t>tryLock()</a:t>
                      </a:r>
                      <a:endParaRPr lang="en-US" sz="1800" b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>
                          <a:solidFill>
                            <a:sysClr val="windowText" lastClr="000000"/>
                          </a:solidFill>
                          <a:effectLst/>
                        </a:rPr>
                        <a:t>Dùng tại thời điểm gọi để lấy khóa</a:t>
                      </a:r>
                      <a:endParaRPr lang="en-US" sz="1800" b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2867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>
                          <a:solidFill>
                            <a:sysClr val="windowText" lastClr="000000"/>
                          </a:solidFill>
                          <a:effectLst/>
                        </a:rPr>
                        <a:t>unlock()</a:t>
                      </a:r>
                      <a:endParaRPr lang="en-US" sz="1800" b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>
                          <a:solidFill>
                            <a:sysClr val="windowText" lastClr="000000"/>
                          </a:solidFill>
                          <a:effectLst/>
                        </a:rPr>
                        <a:t>Dùng để giải phóng khóa</a:t>
                      </a:r>
                      <a:endParaRPr lang="en-US" sz="1800" b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0628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newCondition</a:t>
                      </a:r>
                      <a:r>
                        <a:rPr lang="en-US" sz="1800" b="0" dirty="0">
                          <a:solidFill>
                            <a:sysClr val="windowText" lastClr="000000"/>
                          </a:solidFill>
                          <a:effectLst/>
                        </a:rPr>
                        <a:t>()</a:t>
                      </a:r>
                      <a:endParaRPr lang="en-US" sz="1800" b="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Dùng</a:t>
                      </a:r>
                      <a:r>
                        <a:rPr lang="en-US" sz="18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en-US" sz="18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để</a:t>
                      </a:r>
                      <a:r>
                        <a:rPr lang="en-US" sz="18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en-US" sz="18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nhận</a:t>
                      </a:r>
                      <a:r>
                        <a:rPr lang="en-US" sz="18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en-US" sz="18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một</a:t>
                      </a:r>
                      <a:r>
                        <a:rPr lang="en-US" sz="18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en-US" sz="18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phiên</a:t>
                      </a:r>
                      <a:r>
                        <a:rPr lang="en-US" sz="18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en-US" sz="18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bản</a:t>
                      </a:r>
                      <a:r>
                        <a:rPr lang="en-US" sz="18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en-US" sz="18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Điều</a:t>
                      </a:r>
                      <a:r>
                        <a:rPr lang="en-US" sz="18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en-US" sz="18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kiện</a:t>
                      </a:r>
                      <a:r>
                        <a:rPr lang="en-US" sz="18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en-US" sz="18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mới</a:t>
                      </a:r>
                      <a:endParaRPr lang="en-US" sz="1800" b="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318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Tóm tắt bài học</a:t>
            </a:r>
            <a:endParaRPr/>
          </a:p>
        </p:txBody>
      </p:sp>
      <p:sp>
        <p:nvSpPr>
          <p:cNvPr id="218" name="Google Shape;218;p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Bài học đề cập tới</a:t>
            </a:r>
            <a:r>
              <a:rPr lang="en" dirty="0" smtClean="0"/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lvl="0"/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luồng</a:t>
            </a:r>
            <a:endParaRPr lang="vi-VN" dirty="0"/>
          </a:p>
          <a:p>
            <a:pPr lvl="0"/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luồng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luồng</a:t>
            </a:r>
            <a:endParaRPr lang="en-US" dirty="0" smtClean="0"/>
          </a:p>
          <a:p>
            <a:pPr lvl="0"/>
            <a:r>
              <a:rPr lang="en-US" dirty="0" smtClean="0"/>
              <a:t>Tạo </a:t>
            </a:r>
            <a:r>
              <a:rPr lang="en-US" dirty="0" err="1" smtClean="0"/>
              <a:t>luồng</a:t>
            </a:r>
            <a:endParaRPr lang="en-US" dirty="0" smtClean="0"/>
          </a:p>
          <a:p>
            <a:pPr lvl="0"/>
            <a:r>
              <a:rPr lang="en-US" dirty="0"/>
              <a:t>Đồng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smtClean="0"/>
              <a:t>synchronized</a:t>
            </a:r>
          </a:p>
          <a:p>
            <a:pPr lvl="0"/>
            <a:r>
              <a:rPr lang="en-US" dirty="0"/>
              <a:t>Đồng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 smtClean="0"/>
              <a:t>khóa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anchor="b">
            <a:noAutofit/>
          </a:bodyPr>
          <a:lstStyle/>
          <a:p>
            <a:r>
              <a:rPr lang="en-US" altLang="en-US" sz="2700" dirty="0" smtClean="0"/>
              <a:t>TÍNH </a:t>
            </a:r>
            <a:r>
              <a:rPr lang="en-US" altLang="en-US" sz="2700" dirty="0" err="1" smtClean="0"/>
              <a:t>CHẤT</a:t>
            </a:r>
            <a:endParaRPr lang="en-US" altLang="en-US" sz="2700" dirty="0"/>
          </a:p>
        </p:txBody>
      </p:sp>
      <p:sp>
        <p:nvSpPr>
          <p:cNvPr id="4" name="Rectangle 3"/>
          <p:cNvSpPr/>
          <p:nvPr/>
        </p:nvSpPr>
        <p:spPr>
          <a:xfrm>
            <a:off x="121920" y="1352341"/>
            <a:ext cx="8816340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vi-VN" sz="18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Mỗi </a:t>
            </a:r>
            <a:r>
              <a:rPr lang="vi-VN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khi cần tạo một tiến trình, cần thực hiện một cuộc gọi hệ thống riêng cho từng tiến trình tới hệ điều hành. </a:t>
            </a:r>
            <a:endParaRPr lang="en-US" sz="1800" dirty="0" smtClean="0">
              <a:solidFill>
                <a:srgbClr val="343A40"/>
              </a:solidFill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8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vi-VN" sz="18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Hàm </a:t>
            </a:r>
            <a:r>
              <a:rPr lang="vi-VN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fork() được dùng để tạo tiến trình.</a:t>
            </a:r>
          </a:p>
          <a:p>
            <a:pPr algn="just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vi-VN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Mỗi tiến trình tồn tại trong địa chỉ hoặc không gian bộ nhớ riêng của nó.</a:t>
            </a:r>
          </a:p>
          <a:p>
            <a:pPr algn="just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vi-VN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Mỗi tiến trình là độc lập và được hệ điều hành coi là một tiến trình độc lập.</a:t>
            </a:r>
          </a:p>
          <a:p>
            <a:pPr algn="just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vi-VN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Các tiến trình cần IPC (Giao tiếp giữa các tiến trình) để giao tiếp với nhau.</a:t>
            </a:r>
          </a:p>
          <a:p>
            <a:pPr algn="just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vi-VN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Không cần đồng bộ hóa thích hợp giữa các tiến trình.</a:t>
            </a:r>
          </a:p>
        </p:txBody>
      </p:sp>
    </p:spTree>
    <p:extLst>
      <p:ext uri="{BB962C8B-B14F-4D97-AF65-F5344CB8AC3E}">
        <p14:creationId xmlns:p14="http://schemas.microsoft.com/office/powerpoint/2010/main" val="420681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5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712213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lvl="0">
              <a:lnSpc>
                <a:spcPct val="115000"/>
              </a:lnSpc>
            </a:pPr>
            <a:r>
              <a:rPr lang="en-US" dirty="0" smtClean="0"/>
              <a:t>LUỒNG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417911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anchor="b">
            <a:noAutofit/>
          </a:bodyPr>
          <a:lstStyle/>
          <a:p>
            <a:r>
              <a:rPr lang="en-US" altLang="en-US" sz="2700" dirty="0" smtClean="0"/>
              <a:t>GIỚI </a:t>
            </a:r>
            <a:r>
              <a:rPr lang="en-US" altLang="en-US" sz="2700" dirty="0" err="1" smtClean="0"/>
              <a:t>THIỆU</a:t>
            </a:r>
            <a:endParaRPr lang="en-US" altLang="en-US" sz="2700" dirty="0"/>
          </a:p>
        </p:txBody>
      </p:sp>
      <p:sp>
        <p:nvSpPr>
          <p:cNvPr id="3" name="Rectangle 2"/>
          <p:cNvSpPr/>
          <p:nvPr/>
        </p:nvSpPr>
        <p:spPr>
          <a:xfrm>
            <a:off x="91440" y="1341617"/>
            <a:ext cx="8816340" cy="1186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con,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1800" dirty="0" smtClean="0">
              <a:solidFill>
                <a:srgbClr val="343A40"/>
              </a:solidFill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Luồng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riêng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1800" dirty="0" smtClean="0">
              <a:solidFill>
                <a:srgbClr val="343A40"/>
              </a:solidFill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Process Vs. Thread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020" y="2697480"/>
            <a:ext cx="5311140" cy="24993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6253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3082</TotalTime>
  <Words>3515</Words>
  <Application>Microsoft Office PowerPoint</Application>
  <PresentationFormat>On-screen Show (16:9)</PresentationFormat>
  <Paragraphs>382</Paragraphs>
  <Slides>66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4" baseType="lpstr">
      <vt:lpstr>Alfa Slab One</vt:lpstr>
      <vt:lpstr>Arial</vt:lpstr>
      <vt:lpstr>Calibri</vt:lpstr>
      <vt:lpstr>MS Mincho</vt:lpstr>
      <vt:lpstr>Proxima Nova</vt:lpstr>
      <vt:lpstr>Segoe UI</vt:lpstr>
      <vt:lpstr>Times New Roman</vt:lpstr>
      <vt:lpstr>Gameday</vt:lpstr>
      <vt:lpstr>ĐA LUỒNG</vt:lpstr>
      <vt:lpstr>Mục tiêu bài học</vt:lpstr>
      <vt:lpstr>Tiến trình</vt:lpstr>
      <vt:lpstr>GIỚI THIỆU</vt:lpstr>
      <vt:lpstr>CÁC TRẠNG THÁI</vt:lpstr>
      <vt:lpstr>HOẠT ĐỘNG </vt:lpstr>
      <vt:lpstr>TÍNH CHẤT</vt:lpstr>
      <vt:lpstr>LUỒNG</vt:lpstr>
      <vt:lpstr>GIỚI THIỆU</vt:lpstr>
      <vt:lpstr>GIỚI THIỆU</vt:lpstr>
      <vt:lpstr>HOẠT ĐỘNG</vt:lpstr>
      <vt:lpstr>TÍNH CHẤT</vt:lpstr>
      <vt:lpstr>SO SÁNH TIẾN TRÌNH VÀ LUỒNG</vt:lpstr>
      <vt:lpstr>Đa luồng</vt:lpstr>
      <vt:lpstr>GIỚI THIỆU</vt:lpstr>
      <vt:lpstr>ƯU ĐIỂM CỦA ĐA LUỒNG</vt:lpstr>
      <vt:lpstr>ĐA NHIỆM</vt:lpstr>
      <vt:lpstr>ĐA XỬ LÝ</vt:lpstr>
      <vt:lpstr>ĐA LUỒNG</vt:lpstr>
      <vt:lpstr>VÒNG ĐỜI CỦA LUỒNG</vt:lpstr>
      <vt:lpstr>VÒNG ĐỜI CỦA LUỒNG</vt:lpstr>
      <vt:lpstr>VÒNG ĐỜI CỦA LUỒNG</vt:lpstr>
      <vt:lpstr>TRIỂN KHAI CÁC TRẠNG THÁI CỦA LUỒNG</vt:lpstr>
      <vt:lpstr>TRIỂN KHAI CÁC TRẠNG THÁI CỦA LUỒNG</vt:lpstr>
      <vt:lpstr>TRIỂN KHAI CÁC TRẠNG THÁI CỦA LUỒNG</vt:lpstr>
      <vt:lpstr>TRIỂN KHAI CÁC TRẠNG THÁI CỦA LUỒNG</vt:lpstr>
      <vt:lpstr>Tạo luồng</vt:lpstr>
      <vt:lpstr>LỚP THREAD </vt:lpstr>
      <vt:lpstr>LỚP THREAD </vt:lpstr>
      <vt:lpstr>LỚP THREAD </vt:lpstr>
      <vt:lpstr>LỚP THREAD </vt:lpstr>
      <vt:lpstr>LỚP THREAD </vt:lpstr>
      <vt:lpstr>GIAO DIỆN RUNNABLE</vt:lpstr>
      <vt:lpstr>GIAO DIỆN RUNNABLE</vt:lpstr>
      <vt:lpstr>PHƯƠNG PHÁP MỞ RỘNG LỚP THREAD</vt:lpstr>
      <vt:lpstr>PHƯƠNG PHÁP MỞ RỘNG LỚP THREAD</vt:lpstr>
      <vt:lpstr>PHƯƠNG PHÁP TRIỂN KHAI GIAO DIỆN RUNNABLE</vt:lpstr>
      <vt:lpstr>PHƯƠNG PHÁP TRIỂN KHAI GIAO DIỆN RUNNABLE</vt:lpstr>
      <vt:lpstr>PHƯƠNG PHÁP SỬ DỤNG LỚP THREAD</vt:lpstr>
      <vt:lpstr>PHƯƠNG PHÁP SỬ DỤNG LỚP THREAD</vt:lpstr>
      <vt:lpstr>SO SÁNH GIỮA THREAD VÀ RUNNABLE</vt:lpstr>
      <vt:lpstr>Đồng bộ hóa sử dụng từ khóa synchronized</vt:lpstr>
      <vt:lpstr>GIỚI THIỆU</vt:lpstr>
      <vt:lpstr>ĐỒNG BỘ LUỒNG</vt:lpstr>
      <vt:lpstr>ĐỒNG BỘ LUỒNG</vt:lpstr>
      <vt:lpstr>PHƯƠNG THỨC ĐỒNG BỘ</vt:lpstr>
      <vt:lpstr>PHƯƠNG THỨC ĐỒNG BỘ</vt:lpstr>
      <vt:lpstr>PHƯƠNG THỨC ĐỒNG BỘ</vt:lpstr>
      <vt:lpstr>PHƯƠNG THỨC ĐỒNG BỘ</vt:lpstr>
      <vt:lpstr>KHỐI ĐỒNG BỘ </vt:lpstr>
      <vt:lpstr>KHỐI ĐỒNG BỘ </vt:lpstr>
      <vt:lpstr>KHỐI ĐỒNG BỘ </vt:lpstr>
      <vt:lpstr>KHỐI ĐỒNG BỘ </vt:lpstr>
      <vt:lpstr>ĐỒNG BỘ TĨNH</vt:lpstr>
      <vt:lpstr>ĐỒNG BỘ TĨNH</vt:lpstr>
      <vt:lpstr>ĐỒNG BỘ TĨNH</vt:lpstr>
      <vt:lpstr>ĐỒNG BỘ TĨNH</vt:lpstr>
      <vt:lpstr>Đồng bộ hóa sử dụng biến nguyên tử và khóa</vt:lpstr>
      <vt:lpstr>CÁC BIẾN NGUYÊN TỬ </vt:lpstr>
      <vt:lpstr>CÁC BIẾN NGUYÊN TỬ </vt:lpstr>
      <vt:lpstr>CÁC BIẾN NGUYÊN TỬ </vt:lpstr>
      <vt:lpstr>CÁC BIẾN NGUYÊN TỬ </vt:lpstr>
      <vt:lpstr>ĐỒNG BỘ BẰNG KHÓA</vt:lpstr>
      <vt:lpstr>ĐỒNG BỘ BẰNG KHÓA</vt:lpstr>
      <vt:lpstr>ĐỒNG BỘ BẰNG KHÓA</vt:lpstr>
      <vt:lpstr>Tóm tắt bài học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Tổng quan về Node.js</dc:title>
  <dc:creator>HoaiGiang</dc:creator>
  <cp:lastModifiedBy>user</cp:lastModifiedBy>
  <cp:revision>488</cp:revision>
  <dcterms:modified xsi:type="dcterms:W3CDTF">2023-03-21T12:39:09Z</dcterms:modified>
</cp:coreProperties>
</file>