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3"/>
  </p:notesMasterIdLst>
  <p:sldIdLst>
    <p:sldId id="256" r:id="rId2"/>
    <p:sldId id="257" r:id="rId3"/>
    <p:sldId id="258" r:id="rId4"/>
    <p:sldId id="259" r:id="rId5"/>
    <p:sldId id="307" r:id="rId6"/>
    <p:sldId id="308" r:id="rId7"/>
    <p:sldId id="270" r:id="rId8"/>
    <p:sldId id="271" r:id="rId9"/>
    <p:sldId id="272" r:id="rId10"/>
    <p:sldId id="309" r:id="rId11"/>
    <p:sldId id="296" r:id="rId12"/>
    <p:sldId id="310" r:id="rId13"/>
    <p:sldId id="311" r:id="rId14"/>
    <p:sldId id="312" r:id="rId15"/>
    <p:sldId id="313" r:id="rId16"/>
    <p:sldId id="314" r:id="rId17"/>
    <p:sldId id="336" r:id="rId18"/>
    <p:sldId id="335" r:id="rId19"/>
    <p:sldId id="337" r:id="rId20"/>
    <p:sldId id="338" r:id="rId21"/>
    <p:sldId id="339" r:id="rId22"/>
    <p:sldId id="340" r:id="rId23"/>
    <p:sldId id="341" r:id="rId24"/>
    <p:sldId id="342" r:id="rId25"/>
    <p:sldId id="343" r:id="rId26"/>
    <p:sldId id="344" r:id="rId27"/>
    <p:sldId id="345" r:id="rId28"/>
    <p:sldId id="289" r:id="rId29"/>
    <p:sldId id="274" r:id="rId30"/>
    <p:sldId id="315" r:id="rId31"/>
    <p:sldId id="316" r:id="rId32"/>
    <p:sldId id="317" r:id="rId33"/>
    <p:sldId id="318" r:id="rId34"/>
    <p:sldId id="319" r:id="rId35"/>
    <p:sldId id="320" r:id="rId36"/>
    <p:sldId id="321" r:id="rId37"/>
    <p:sldId id="306" r:id="rId38"/>
    <p:sldId id="275" r:id="rId39"/>
    <p:sldId id="322" r:id="rId40"/>
    <p:sldId id="323" r:id="rId41"/>
    <p:sldId id="324" r:id="rId42"/>
    <p:sldId id="325" r:id="rId43"/>
    <p:sldId id="326" r:id="rId44"/>
    <p:sldId id="327" r:id="rId45"/>
    <p:sldId id="328" r:id="rId46"/>
    <p:sldId id="329" r:id="rId47"/>
    <p:sldId id="330" r:id="rId48"/>
    <p:sldId id="331" r:id="rId49"/>
    <p:sldId id="332" r:id="rId50"/>
    <p:sldId id="333" r:id="rId51"/>
    <p:sldId id="334" r:id="rId52"/>
  </p:sldIdLst>
  <p:sldSz cx="9144000" cy="5143500" type="screen16x9"/>
  <p:notesSz cx="6858000" cy="9144000"/>
  <p:embeddedFontLst>
    <p:embeddedFont>
      <p:font typeface="Alfa Slab One" panose="020B0604020202020204" charset="0"/>
      <p:regular r:id="rId54"/>
    </p:embeddedFont>
    <p:embeddedFont>
      <p:font typeface="Proxima Nova" panose="020B0604020202020204" charset="0"/>
      <p:regular r:id="rId55"/>
      <p:bold r:id="rId56"/>
      <p:italic r:id="rId57"/>
      <p:boldItalic r:id="rId58"/>
    </p:embeddedFont>
    <p:embeddedFont>
      <p:font typeface="Roboto" panose="02000000000000000000" pitchFamily="2"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83" autoAdjust="0"/>
  </p:normalViewPr>
  <p:slideViewPr>
    <p:cSldViewPr snapToGrid="0">
      <p:cViewPr>
        <p:scale>
          <a:sx n="80" d="100"/>
          <a:sy n="80" d="100"/>
        </p:scale>
        <p:origin x="880" y="2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8.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7.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658efc2617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658efc2617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2238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658efc2617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658efc2617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6365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658efc2617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658efc2617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6479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658efc2617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658efc2617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0969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658efc2617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658efc2617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949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658efc2617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658efc2617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6827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658efc2617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658efc2617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2220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658efc2617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658efc2617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77841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658efc2617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658efc2617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97418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658efc2617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658efc2617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6378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658efc2617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658efc2617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36637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658efc2617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658efc2617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80705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658efc2617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658efc2617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94397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658efc2617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658efc2617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20053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658efc2617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658efc2617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1010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658efc2617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658efc2617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4222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658efc2617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658efc2617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95211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658efc2617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658efc2617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51023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658efc261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658efc261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29291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9825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22109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07337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97000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08844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32088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86891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63823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658efc261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658efc261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26934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273845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2494540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5372863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98052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39879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42864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658efc261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658efc261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91742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5671962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0414466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2788878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820609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74827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8584329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84861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4988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658efc2617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658efc2617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6555ddf05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6555ddf05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658efc2617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658efc2617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cxnSp>
        <p:nvCxnSpPr>
          <p:cNvPr id="11" name="Google Shape;11;p2"/>
          <p:cNvCxnSpPr/>
          <p:nvPr/>
        </p:nvCxnSpPr>
        <p:spPr>
          <a:xfrm>
            <a:off x="4278300" y="2751163"/>
            <a:ext cx="587400" cy="0"/>
          </a:xfrm>
          <a:prstGeom prst="straightConnector1">
            <a:avLst/>
          </a:prstGeom>
          <a:noFill/>
          <a:ln w="76200" cap="flat" cmpd="sng">
            <a:solidFill>
              <a:srgbClr val="F48121"/>
            </a:solidFill>
            <a:prstDash val="solid"/>
            <a:round/>
            <a:headEnd type="none" w="sm" len="sm"/>
            <a:tailEnd type="none" w="sm" len="sm"/>
          </a:ln>
        </p:spPr>
      </p:cxnSp>
      <p:sp>
        <p:nvSpPr>
          <p:cNvPr id="12" name="Google Shape;12;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3" name="Google Shape;13;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rgbClr val="F48121"/>
              </a:buClr>
              <a:buSzPts val="2400"/>
              <a:buNone/>
              <a:defRPr sz="2400">
                <a:solidFill>
                  <a:srgbClr val="F4812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1000"/>
              <a:buNone/>
              <a:defRPr sz="11000"/>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53" name="Google Shape;53;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rgbClr val="0361AE"/>
              </a:buClr>
              <a:buSzPts val="6800"/>
              <a:buNone/>
              <a:defRPr sz="6800">
                <a:solidFill>
                  <a:srgbClr val="0361AE"/>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2" name="Google Shape;22;p4"/>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8" name="Google Shape;28;p5"/>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2" name="Google Shape;32;p6"/>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371275"/>
            <a:ext cx="42123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311700" y="1490875"/>
            <a:ext cx="39111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7"/>
          <p:cNvCxnSpPr/>
          <p:nvPr/>
        </p:nvCxnSpPr>
        <p:spPr>
          <a:xfrm>
            <a:off x="397650" y="1152475"/>
            <a:ext cx="3911100" cy="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rgbClr val="0361AE"/>
              </a:buClr>
              <a:buSzPts val="4800"/>
              <a:buNone/>
              <a:defRPr sz="4800">
                <a:solidFill>
                  <a:srgbClr val="0361AE"/>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00"/>
            <a:ext cx="4572000" cy="5143500"/>
          </a:xfrm>
          <a:prstGeom prst="rect">
            <a:avLst/>
          </a:prstGeom>
          <a:solidFill>
            <a:srgbClr val="036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rgbClr val="F48121"/>
            </a:solidFill>
            <a:prstDash val="solid"/>
            <a:round/>
            <a:headEnd type="none" w="sm" len="sm"/>
            <a:tailEnd type="none" w="sm" len="sm"/>
          </a:ln>
        </p:spPr>
      </p:cxnSp>
      <p:sp>
        <p:nvSpPr>
          <p:cNvPr id="44" name="Google Shape;44;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5" name="Google Shape;45;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rgbClr val="0361AE"/>
              </a:buClr>
              <a:buSzPts val="1800"/>
              <a:buFont typeface="Alfa Slab One"/>
              <a:buNone/>
              <a:defRPr>
                <a:solidFill>
                  <a:srgbClr val="0361AE"/>
                </a:solidFill>
                <a:latin typeface="Alfa Slab One"/>
                <a:ea typeface="Alfa Slab One"/>
                <a:cs typeface="Alfa Slab One"/>
                <a:sym typeface="Alfa Slab 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361AE"/>
              </a:buClr>
              <a:buSzPts val="3000"/>
              <a:buFont typeface="Alfa Slab One"/>
              <a:buNone/>
              <a:defRPr sz="3000">
                <a:solidFill>
                  <a:srgbClr val="0361AE"/>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6993362" y="509500"/>
            <a:ext cx="2150640" cy="5082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vi-VN" sz="4400"/>
              <a:t>Giới thiệu về Lập trình hướng đối tượng Java</a:t>
            </a:r>
            <a:endParaRPr sz="4400"/>
          </a:p>
        </p:txBody>
      </p:sp>
      <p:sp>
        <p:nvSpPr>
          <p:cNvPr id="62" name="Google Shape;62;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Khóa học </a:t>
            </a:r>
            <a:r>
              <a:rPr lang="vi-VN"/>
              <a:t>Java Construct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Đối tượng (Object)</a:t>
            </a:r>
            <a:endParaRPr/>
          </a:p>
        </p:txBody>
      </p:sp>
      <p:sp>
        <p:nvSpPr>
          <p:cNvPr id="159" name="Google Shape;159;p29"/>
          <p:cNvSpPr txBox="1">
            <a:spLocks noGrp="1"/>
          </p:cNvSpPr>
          <p:nvPr>
            <p:ph type="body" idx="4294967295"/>
          </p:nvPr>
        </p:nvSpPr>
        <p:spPr>
          <a:xfrm>
            <a:off x="311700" y="1152475"/>
            <a:ext cx="8520600" cy="3698400"/>
          </a:xfrm>
          <a:prstGeom prst="rect">
            <a:avLst/>
          </a:prstGeom>
        </p:spPr>
        <p:txBody>
          <a:bodyPr spcFirstLastPara="1" wrap="square" lIns="91425" tIns="91425" rIns="91425" bIns="91425" anchor="t" anchorCtr="0">
            <a:noAutofit/>
          </a:bodyPr>
          <a:lstStyle/>
          <a:p>
            <a:pPr marL="285750" indent="-285750" algn="just"/>
            <a:r>
              <a:rPr lang="vi-VN"/>
              <a:t>Một đối tượng sinh viên có thể được biểu diễn trên giấy hoặc dưới dạng điện tử như hình bên dưới. Hình dưới sử dụng ngôn ngữ tiêu chuẩn ngành UML (Ngôn ngữ mô hình hóa thống nhất) để biểu diễn đối tượng sinh viên.</a:t>
            </a:r>
            <a:endParaRPr/>
          </a:p>
        </p:txBody>
      </p:sp>
      <p:pic>
        <p:nvPicPr>
          <p:cNvPr id="2" name="Picture 1">
            <a:extLst>
              <a:ext uri="{FF2B5EF4-FFF2-40B4-BE49-F238E27FC236}">
                <a16:creationId xmlns:a16="http://schemas.microsoft.com/office/drawing/2014/main" id="{5C8CD9EC-5CEB-3431-B15F-BF6D0D06F411}"/>
              </a:ext>
            </a:extLst>
          </p:cNvPr>
          <p:cNvPicPr>
            <a:picLocks noChangeAspect="1"/>
          </p:cNvPicPr>
          <p:nvPr/>
        </p:nvPicPr>
        <p:blipFill>
          <a:blip r:embed="rId3"/>
          <a:stretch>
            <a:fillRect/>
          </a:stretch>
        </p:blipFill>
        <p:spPr>
          <a:xfrm>
            <a:off x="2881991" y="2266598"/>
            <a:ext cx="3672569" cy="2754427"/>
          </a:xfrm>
          <a:prstGeom prst="rect">
            <a:avLst/>
          </a:prstGeom>
          <a:ln>
            <a:solidFill>
              <a:schemeClr val="accent1"/>
            </a:solidFill>
          </a:ln>
        </p:spPr>
      </p:pic>
    </p:spTree>
    <p:extLst>
      <p:ext uri="{BB962C8B-B14F-4D97-AF65-F5344CB8AC3E}">
        <p14:creationId xmlns:p14="http://schemas.microsoft.com/office/powerpoint/2010/main" val="1455315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4" name="Picture 3">
            <a:extLst>
              <a:ext uri="{FF2B5EF4-FFF2-40B4-BE49-F238E27FC236}">
                <a16:creationId xmlns:a16="http://schemas.microsoft.com/office/drawing/2014/main" id="{B8247475-FFF8-9173-D32F-A3D7772CF37B}"/>
              </a:ext>
            </a:extLst>
          </p:cNvPr>
          <p:cNvPicPr>
            <a:picLocks noChangeAspect="1"/>
          </p:cNvPicPr>
          <p:nvPr/>
        </p:nvPicPr>
        <p:blipFill>
          <a:blip r:embed="rId3"/>
          <a:stretch>
            <a:fillRect/>
          </a:stretch>
        </p:blipFill>
        <p:spPr>
          <a:xfrm>
            <a:off x="4751614" y="2318144"/>
            <a:ext cx="4016829" cy="2749123"/>
          </a:xfrm>
          <a:prstGeom prst="rect">
            <a:avLst/>
          </a:prstGeom>
        </p:spPr>
      </p:pic>
      <p:sp>
        <p:nvSpPr>
          <p:cNvPr id="158" name="Google Shape;15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Lớp</a:t>
            </a:r>
            <a:endParaRPr/>
          </a:p>
        </p:txBody>
      </p:sp>
      <p:sp>
        <p:nvSpPr>
          <p:cNvPr id="159" name="Google Shape;159;p29"/>
          <p:cNvSpPr txBox="1">
            <a:spLocks noGrp="1"/>
          </p:cNvSpPr>
          <p:nvPr>
            <p:ph type="body" idx="4294967295"/>
          </p:nvPr>
        </p:nvSpPr>
        <p:spPr>
          <a:xfrm>
            <a:off x="311700" y="1152475"/>
            <a:ext cx="8520600" cy="3698400"/>
          </a:xfrm>
          <a:prstGeom prst="rect">
            <a:avLst/>
          </a:prstGeom>
        </p:spPr>
        <p:txBody>
          <a:bodyPr spcFirstLastPara="1" wrap="square" lIns="91425" tIns="91425" rIns="91425" bIns="91425" anchor="t" anchorCtr="0">
            <a:noAutofit/>
          </a:bodyPr>
          <a:lstStyle/>
          <a:p>
            <a:pPr marL="285750" indent="-285750" algn="just"/>
            <a:r>
              <a:rPr lang="vi-VN"/>
              <a:t>Hầu hết các chương trình Java đều có các đối tượng tương tự nhau. Tương tự có nghĩa là các đối tượng có cùng thuộc tính và hành vi. Vì vậy, một lớp có thể được định nghĩa là khuôn hoặc khuôn mẫu để tạo đối tượng. Một lớp cũng có thể được định nghĩa là tập hợp các đối tượng tương tự.</a:t>
            </a:r>
            <a:endParaRPr/>
          </a:p>
        </p:txBody>
      </p:sp>
      <p:pic>
        <p:nvPicPr>
          <p:cNvPr id="2" name="Picture 1">
            <a:extLst>
              <a:ext uri="{FF2B5EF4-FFF2-40B4-BE49-F238E27FC236}">
                <a16:creationId xmlns:a16="http://schemas.microsoft.com/office/drawing/2014/main" id="{1AA22463-CF25-3463-0C7E-E7D4821CB554}"/>
              </a:ext>
            </a:extLst>
          </p:cNvPr>
          <p:cNvPicPr>
            <a:picLocks noChangeAspect="1"/>
          </p:cNvPicPr>
          <p:nvPr/>
        </p:nvPicPr>
        <p:blipFill>
          <a:blip r:embed="rId4"/>
          <a:stretch>
            <a:fillRect/>
          </a:stretch>
        </p:blipFill>
        <p:spPr>
          <a:xfrm>
            <a:off x="702129" y="2716052"/>
            <a:ext cx="2604407" cy="1953305"/>
          </a:xfrm>
          <a:prstGeom prst="rect">
            <a:avLst/>
          </a:prstGeom>
        </p:spPr>
      </p:pic>
      <p:sp>
        <p:nvSpPr>
          <p:cNvPr id="6" name="TextBox 5">
            <a:extLst>
              <a:ext uri="{FF2B5EF4-FFF2-40B4-BE49-F238E27FC236}">
                <a16:creationId xmlns:a16="http://schemas.microsoft.com/office/drawing/2014/main" id="{0C093DEA-C095-B158-45FB-DCF1F020632B}"/>
              </a:ext>
            </a:extLst>
          </p:cNvPr>
          <p:cNvSpPr txBox="1"/>
          <p:nvPr/>
        </p:nvSpPr>
        <p:spPr>
          <a:xfrm>
            <a:off x="0" y="4696361"/>
            <a:ext cx="6915150" cy="461665"/>
          </a:xfrm>
          <a:prstGeom prst="rect">
            <a:avLst/>
          </a:prstGeom>
          <a:solidFill>
            <a:schemeClr val="accent6">
              <a:lumMod val="20000"/>
              <a:lumOff val="80000"/>
            </a:schemeClr>
          </a:solidFill>
        </p:spPr>
        <p:txBody>
          <a:bodyPr wrap="square">
            <a:spAutoFit/>
          </a:bodyPr>
          <a:lstStyle/>
          <a:p>
            <a:pPr algn="just"/>
            <a:r>
              <a:rPr lang="vi-VN" sz="1200"/>
              <a:t>Trong ví dụ trên, lớp là khuôn (màu vàng) và đối tượng là chân (màu xanh). Tất cả các đối tượng (màu xanh lam) sẽ có cùng kích thước, hình dạng, v.v.</a:t>
            </a:r>
            <a:endParaRPr lang="en-US" sz="1200"/>
          </a:p>
        </p:txBody>
      </p:sp>
    </p:spTree>
    <p:extLst>
      <p:ext uri="{BB962C8B-B14F-4D97-AF65-F5344CB8AC3E}">
        <p14:creationId xmlns:p14="http://schemas.microsoft.com/office/powerpoint/2010/main" val="3985169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Lớp</a:t>
            </a:r>
            <a:endParaRPr/>
          </a:p>
        </p:txBody>
      </p:sp>
      <p:sp>
        <p:nvSpPr>
          <p:cNvPr id="159" name="Google Shape;159;p29"/>
          <p:cNvSpPr txBox="1">
            <a:spLocks noGrp="1"/>
          </p:cNvSpPr>
          <p:nvPr>
            <p:ph type="body" idx="4294967295"/>
          </p:nvPr>
        </p:nvSpPr>
        <p:spPr>
          <a:xfrm>
            <a:off x="311700" y="1152475"/>
            <a:ext cx="8520600" cy="3698400"/>
          </a:xfrm>
          <a:prstGeom prst="rect">
            <a:avLst/>
          </a:prstGeom>
        </p:spPr>
        <p:txBody>
          <a:bodyPr spcFirstLastPara="1" wrap="square" lIns="91425" tIns="91425" rIns="91425" bIns="91425" anchor="t" anchorCtr="0">
            <a:noAutofit/>
          </a:bodyPr>
          <a:lstStyle/>
          <a:p>
            <a:pPr marL="285750" indent="-285750" algn="just"/>
            <a:r>
              <a:rPr lang="vi-VN"/>
              <a:t>Xem xét ví dụ học sinh ở trên, hãy nghĩ về ba đối tượng học sinh: John, Mary và Krishna. Tất cả ba học sinh này sẽ có các thuộc tính giống nhau như tên, tuổi, giới tính, v.v. và các hành vi tương tự như đăng ký, thi viết, v.v. Ba đối tượng này có thể được nhóm thành một lớp có tên là Student. Một lớp có thể được biểu diễn bằng sơ đồ (sử dụng UML) như hình dưới đây:</a:t>
            </a:r>
            <a:endParaRPr/>
          </a:p>
        </p:txBody>
      </p:sp>
      <p:pic>
        <p:nvPicPr>
          <p:cNvPr id="3" name="Picture 2">
            <a:extLst>
              <a:ext uri="{FF2B5EF4-FFF2-40B4-BE49-F238E27FC236}">
                <a16:creationId xmlns:a16="http://schemas.microsoft.com/office/drawing/2014/main" id="{FF2289B3-B134-2F75-2145-CA71B58FD2CE}"/>
              </a:ext>
            </a:extLst>
          </p:cNvPr>
          <p:cNvPicPr>
            <a:picLocks noChangeAspect="1"/>
          </p:cNvPicPr>
          <p:nvPr/>
        </p:nvPicPr>
        <p:blipFill rotWithShape="1">
          <a:blip r:embed="rId3"/>
          <a:srcRect r="6774" b="7325"/>
          <a:stretch/>
        </p:blipFill>
        <p:spPr>
          <a:xfrm>
            <a:off x="1433565" y="2795768"/>
            <a:ext cx="2978508" cy="2220686"/>
          </a:xfrm>
          <a:prstGeom prst="rect">
            <a:avLst/>
          </a:prstGeom>
        </p:spPr>
      </p:pic>
      <p:pic>
        <p:nvPicPr>
          <p:cNvPr id="5" name="Picture 4">
            <a:extLst>
              <a:ext uri="{FF2B5EF4-FFF2-40B4-BE49-F238E27FC236}">
                <a16:creationId xmlns:a16="http://schemas.microsoft.com/office/drawing/2014/main" id="{3316F2AA-EEAA-A1AD-365F-6C0BC18A1A88}"/>
              </a:ext>
            </a:extLst>
          </p:cNvPr>
          <p:cNvPicPr>
            <a:picLocks noChangeAspect="1"/>
          </p:cNvPicPr>
          <p:nvPr/>
        </p:nvPicPr>
        <p:blipFill>
          <a:blip r:embed="rId4"/>
          <a:stretch>
            <a:fillRect/>
          </a:stretch>
        </p:blipFill>
        <p:spPr>
          <a:xfrm>
            <a:off x="6518582" y="127586"/>
            <a:ext cx="2523963" cy="2402032"/>
          </a:xfrm>
          <a:prstGeom prst="rect">
            <a:avLst/>
          </a:prstGeom>
        </p:spPr>
      </p:pic>
      <p:pic>
        <p:nvPicPr>
          <p:cNvPr id="7" name="Picture 6">
            <a:extLst>
              <a:ext uri="{FF2B5EF4-FFF2-40B4-BE49-F238E27FC236}">
                <a16:creationId xmlns:a16="http://schemas.microsoft.com/office/drawing/2014/main" id="{A98E7923-240F-863B-BD35-BA3DF3BFA0CD}"/>
              </a:ext>
            </a:extLst>
          </p:cNvPr>
          <p:cNvPicPr>
            <a:picLocks noChangeAspect="1"/>
          </p:cNvPicPr>
          <p:nvPr/>
        </p:nvPicPr>
        <p:blipFill rotWithShape="1">
          <a:blip r:embed="rId5"/>
          <a:srcRect t="5322" b="8392"/>
          <a:stretch/>
        </p:blipFill>
        <p:spPr>
          <a:xfrm>
            <a:off x="4702625" y="2795768"/>
            <a:ext cx="3430689" cy="2220146"/>
          </a:xfrm>
          <a:prstGeom prst="rect">
            <a:avLst/>
          </a:prstGeom>
        </p:spPr>
      </p:pic>
    </p:spTree>
    <p:extLst>
      <p:ext uri="{BB962C8B-B14F-4D97-AF65-F5344CB8AC3E}">
        <p14:creationId xmlns:p14="http://schemas.microsoft.com/office/powerpoint/2010/main" val="3814783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Lớp</a:t>
            </a:r>
            <a:endParaRPr/>
          </a:p>
        </p:txBody>
      </p:sp>
      <p:sp>
        <p:nvSpPr>
          <p:cNvPr id="159" name="Google Shape;159;p29"/>
          <p:cNvSpPr txBox="1">
            <a:spLocks noGrp="1"/>
          </p:cNvSpPr>
          <p:nvPr>
            <p:ph type="body" idx="4294967295"/>
          </p:nvPr>
        </p:nvSpPr>
        <p:spPr>
          <a:xfrm>
            <a:off x="311700" y="1152475"/>
            <a:ext cx="8520600" cy="3698400"/>
          </a:xfrm>
          <a:prstGeom prst="rect">
            <a:avLst/>
          </a:prstGeom>
        </p:spPr>
        <p:txBody>
          <a:bodyPr spcFirstLastPara="1" wrap="square" lIns="91425" tIns="91425" rIns="91425" bIns="91425" anchor="t" anchorCtr="0">
            <a:noAutofit/>
          </a:bodyPr>
          <a:lstStyle/>
          <a:p>
            <a:pPr marL="285750" indent="-285750" algn="just"/>
            <a:r>
              <a:rPr lang="vi-VN"/>
              <a:t>Thuộc tính là một đặc điểm có thể được sử dụng để mô tả đối tượng và thường sẽ là một danh từ. Hành vi được định nghĩa là một tập hợp các hoạt động có thể được thực hiện bởi đối tượng hoặc trên đối tượng. Hoạt động nói chung là động từ.</a:t>
            </a:r>
            <a:endParaRPr/>
          </a:p>
        </p:txBody>
      </p:sp>
      <p:pic>
        <p:nvPicPr>
          <p:cNvPr id="5" name="Picture 4">
            <a:extLst>
              <a:ext uri="{FF2B5EF4-FFF2-40B4-BE49-F238E27FC236}">
                <a16:creationId xmlns:a16="http://schemas.microsoft.com/office/drawing/2014/main" id="{3316F2AA-EEAA-A1AD-365F-6C0BC18A1A88}"/>
              </a:ext>
            </a:extLst>
          </p:cNvPr>
          <p:cNvPicPr>
            <a:picLocks noChangeAspect="1"/>
          </p:cNvPicPr>
          <p:nvPr/>
        </p:nvPicPr>
        <p:blipFill>
          <a:blip r:embed="rId3"/>
          <a:stretch>
            <a:fillRect/>
          </a:stretch>
        </p:blipFill>
        <p:spPr>
          <a:xfrm>
            <a:off x="3310018" y="2296443"/>
            <a:ext cx="2523963" cy="2402032"/>
          </a:xfrm>
          <a:prstGeom prst="rect">
            <a:avLst/>
          </a:prstGeom>
        </p:spPr>
      </p:pic>
    </p:spTree>
    <p:extLst>
      <p:ext uri="{BB962C8B-B14F-4D97-AF65-F5344CB8AC3E}">
        <p14:creationId xmlns:p14="http://schemas.microsoft.com/office/powerpoint/2010/main" val="2343345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Trạng thái đối tượng</a:t>
            </a:r>
            <a:endParaRPr/>
          </a:p>
        </p:txBody>
      </p:sp>
      <p:sp>
        <p:nvSpPr>
          <p:cNvPr id="159" name="Google Shape;159;p29"/>
          <p:cNvSpPr txBox="1">
            <a:spLocks noGrp="1"/>
          </p:cNvSpPr>
          <p:nvPr>
            <p:ph type="body" idx="4294967295"/>
          </p:nvPr>
        </p:nvSpPr>
        <p:spPr>
          <a:xfrm>
            <a:off x="311700" y="1152475"/>
            <a:ext cx="8520600" cy="3698400"/>
          </a:xfrm>
          <a:prstGeom prst="rect">
            <a:avLst/>
          </a:prstGeom>
        </p:spPr>
        <p:txBody>
          <a:bodyPr spcFirstLastPara="1" wrap="square" lIns="91425" tIns="91425" rIns="91425" bIns="91425" anchor="t" anchorCtr="0">
            <a:noAutofit/>
          </a:bodyPr>
          <a:lstStyle/>
          <a:p>
            <a:pPr marL="285750" indent="-285750" algn="just"/>
            <a:r>
              <a:rPr lang="vi-VN"/>
              <a:t>Tập hợp các giá trị được gán cho các thuộc tính của đối tượng được gọi là trạng thái của đối tượng. </a:t>
            </a:r>
          </a:p>
          <a:p>
            <a:pPr marL="285750" indent="-285750" algn="just"/>
            <a:r>
              <a:rPr lang="vi-VN"/>
              <a:t>Ví dụ: chúng ta biết rằng đối tượng John có ba thuộc tính: tên, tuổi và giới tính. Khi đó, trạng thái của đối tượng John sẽ là John, 21 và nam lần lượt là các giá trị tên, tuổi và giới tính.</a:t>
            </a:r>
            <a:endParaRPr/>
          </a:p>
        </p:txBody>
      </p:sp>
    </p:spTree>
    <p:extLst>
      <p:ext uri="{BB962C8B-B14F-4D97-AF65-F5344CB8AC3E}">
        <p14:creationId xmlns:p14="http://schemas.microsoft.com/office/powerpoint/2010/main" val="2632290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Thông điệp</a:t>
            </a:r>
            <a:endParaRPr/>
          </a:p>
        </p:txBody>
      </p:sp>
      <p:sp>
        <p:nvSpPr>
          <p:cNvPr id="159" name="Google Shape;159;p29"/>
          <p:cNvSpPr txBox="1">
            <a:spLocks noGrp="1"/>
          </p:cNvSpPr>
          <p:nvPr>
            <p:ph type="body" idx="4294967295"/>
          </p:nvPr>
        </p:nvSpPr>
        <p:spPr>
          <a:xfrm>
            <a:off x="311700" y="1152475"/>
            <a:ext cx="8520600" cy="3698400"/>
          </a:xfrm>
          <a:prstGeom prst="rect">
            <a:avLst/>
          </a:prstGeom>
        </p:spPr>
        <p:txBody>
          <a:bodyPr spcFirstLastPara="1" wrap="square" lIns="91425" tIns="91425" rIns="91425" bIns="91425" anchor="t" anchorCtr="0">
            <a:noAutofit/>
          </a:bodyPr>
          <a:lstStyle/>
          <a:p>
            <a:pPr marL="285750" indent="-285750" algn="just"/>
            <a:r>
              <a:rPr lang="vi-VN"/>
              <a:t>Trong thế giới hướng đối tượng, các đối tượng không ngồi yên. Các đối tượng giao tiếp với nhau bằng cách truyền thông điệp. Thông điệp là một yêu cầu để thực hiện một nhiệm vụ. Một tác vụ có thể là bất cứ thứ gì từ hiển thị thông điệp đến truy xuất dữ liệu từ cơ sở dữ liệu và xử lý nó.</a:t>
            </a:r>
            <a:endParaRPr/>
          </a:p>
        </p:txBody>
      </p:sp>
      <p:pic>
        <p:nvPicPr>
          <p:cNvPr id="2" name="Picture 1">
            <a:extLst>
              <a:ext uri="{FF2B5EF4-FFF2-40B4-BE49-F238E27FC236}">
                <a16:creationId xmlns:a16="http://schemas.microsoft.com/office/drawing/2014/main" id="{C134D0FE-C360-1480-314B-72E19C2F1061}"/>
              </a:ext>
            </a:extLst>
          </p:cNvPr>
          <p:cNvPicPr>
            <a:picLocks noChangeAspect="1"/>
          </p:cNvPicPr>
          <p:nvPr/>
        </p:nvPicPr>
        <p:blipFill>
          <a:blip r:embed="rId3"/>
          <a:stretch>
            <a:fillRect/>
          </a:stretch>
        </p:blipFill>
        <p:spPr>
          <a:xfrm>
            <a:off x="2567668" y="2471058"/>
            <a:ext cx="4008663" cy="2672442"/>
          </a:xfrm>
          <a:prstGeom prst="rect">
            <a:avLst/>
          </a:prstGeom>
        </p:spPr>
      </p:pic>
    </p:spTree>
    <p:extLst>
      <p:ext uri="{BB962C8B-B14F-4D97-AF65-F5344CB8AC3E}">
        <p14:creationId xmlns:p14="http://schemas.microsoft.com/office/powerpoint/2010/main" val="887999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Thông điệp</a:t>
            </a:r>
            <a:endParaRPr/>
          </a:p>
        </p:txBody>
      </p:sp>
      <p:sp>
        <p:nvSpPr>
          <p:cNvPr id="159" name="Google Shape;159;p29"/>
          <p:cNvSpPr txBox="1">
            <a:spLocks noGrp="1"/>
          </p:cNvSpPr>
          <p:nvPr>
            <p:ph type="body" idx="4294967295"/>
          </p:nvPr>
        </p:nvSpPr>
        <p:spPr>
          <a:xfrm>
            <a:off x="311700" y="1152475"/>
            <a:ext cx="8520600" cy="3698400"/>
          </a:xfrm>
          <a:prstGeom prst="rect">
            <a:avLst/>
          </a:prstGeom>
        </p:spPr>
        <p:txBody>
          <a:bodyPr spcFirstLastPara="1" wrap="square" lIns="91425" tIns="91425" rIns="91425" bIns="91425" anchor="t" anchorCtr="0">
            <a:noAutofit/>
          </a:bodyPr>
          <a:lstStyle/>
          <a:p>
            <a:pPr marL="285750" indent="-285750" algn="just"/>
            <a:r>
              <a:rPr lang="vi-VN"/>
              <a:t>Một đối tượng chỉ có thể gửi thông điệp đến những đối tượng có thể xử lý thông điệp. </a:t>
            </a:r>
          </a:p>
          <a:p>
            <a:pPr marL="285750" indent="-285750" algn="just"/>
            <a:r>
              <a:rPr lang="vi-VN"/>
              <a:t>Ví dụ: giả sử một đối tượng Ken thuộc lớp Person muốn bố của anh ấy (John) mua táo cho anh ấy. Để thực hiện nhiệm vụ đó, Ken gửi thông điệp getApples(10) đến John. Điều này có thể được xem bằng sơ đồ như hình dưới đây:</a:t>
            </a:r>
            <a:endParaRPr/>
          </a:p>
        </p:txBody>
      </p:sp>
      <p:pic>
        <p:nvPicPr>
          <p:cNvPr id="3" name="Picture 2">
            <a:extLst>
              <a:ext uri="{FF2B5EF4-FFF2-40B4-BE49-F238E27FC236}">
                <a16:creationId xmlns:a16="http://schemas.microsoft.com/office/drawing/2014/main" id="{890353BA-FB78-ECC5-ECDD-89755660B827}"/>
              </a:ext>
            </a:extLst>
          </p:cNvPr>
          <p:cNvPicPr>
            <a:picLocks noChangeAspect="1"/>
          </p:cNvPicPr>
          <p:nvPr/>
        </p:nvPicPr>
        <p:blipFill rotWithShape="1">
          <a:blip r:embed="rId3"/>
          <a:srcRect t="16571" b="18571"/>
          <a:stretch/>
        </p:blipFill>
        <p:spPr>
          <a:xfrm>
            <a:off x="2667000" y="2997582"/>
            <a:ext cx="3810000" cy="1853293"/>
          </a:xfrm>
          <a:prstGeom prst="rect">
            <a:avLst/>
          </a:prstGeom>
        </p:spPr>
      </p:pic>
    </p:spTree>
    <p:extLst>
      <p:ext uri="{BB962C8B-B14F-4D97-AF65-F5344CB8AC3E}">
        <p14:creationId xmlns:p14="http://schemas.microsoft.com/office/powerpoint/2010/main" val="833062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7"/>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Đặc trưng của lập trình</a:t>
            </a:r>
            <a:br>
              <a:rPr lang="vi-VN"/>
            </a:br>
            <a:r>
              <a:rPr lang="vi-VN"/>
              <a:t>hướng đối tượng</a:t>
            </a:r>
            <a:endParaRPr/>
          </a:p>
        </p:txBody>
      </p:sp>
    </p:spTree>
    <p:extLst>
      <p:ext uri="{BB962C8B-B14F-4D97-AF65-F5344CB8AC3E}">
        <p14:creationId xmlns:p14="http://schemas.microsoft.com/office/powerpoint/2010/main" val="1707587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Bốn đặc trưng chính</a:t>
            </a:r>
            <a:endParaRPr/>
          </a:p>
        </p:txBody>
      </p:sp>
      <p:sp>
        <p:nvSpPr>
          <p:cNvPr id="159" name="Google Shape;159;p29"/>
          <p:cNvSpPr txBox="1">
            <a:spLocks noGrp="1"/>
          </p:cNvSpPr>
          <p:nvPr>
            <p:ph type="body" idx="4294967295"/>
          </p:nvPr>
        </p:nvSpPr>
        <p:spPr>
          <a:xfrm>
            <a:off x="311700" y="1152475"/>
            <a:ext cx="8520600" cy="3698400"/>
          </a:xfrm>
          <a:prstGeom prst="rect">
            <a:avLst/>
          </a:prstGeom>
        </p:spPr>
        <p:txBody>
          <a:bodyPr spcFirstLastPara="1" wrap="square" lIns="91425" tIns="91425" rIns="91425" bIns="91425" anchor="t" anchorCtr="0">
            <a:noAutofit/>
          </a:bodyPr>
          <a:lstStyle/>
          <a:p>
            <a:pPr marL="285750" indent="-285750" algn="just"/>
            <a:r>
              <a:rPr lang="vi-VN"/>
              <a:t>Bốn đặc trưng chính là:</a:t>
            </a:r>
          </a:p>
          <a:p>
            <a:pPr marL="742950" lvl="1" indent="-285750" algn="just"/>
            <a:r>
              <a:rPr lang="vi-VN" sz="1600"/>
              <a:t>Trừu tượng hóa - abstraction</a:t>
            </a:r>
          </a:p>
          <a:p>
            <a:pPr marL="742950" lvl="1" indent="-285750" algn="just"/>
            <a:r>
              <a:rPr lang="vi-VN" sz="1600"/>
              <a:t>Bao đóng - encapsulation, </a:t>
            </a:r>
          </a:p>
          <a:p>
            <a:pPr marL="742950" lvl="1" indent="-285750" algn="just"/>
            <a:r>
              <a:rPr lang="vi-VN" sz="1600"/>
              <a:t>Kế thừa -  inheritance</a:t>
            </a:r>
          </a:p>
          <a:p>
            <a:pPr marL="742950" lvl="1" indent="-285750" algn="just"/>
            <a:r>
              <a:rPr lang="vi-VN" sz="1600"/>
              <a:t>Đa hình - polymorphism</a:t>
            </a:r>
            <a:endParaRPr sz="1600"/>
          </a:p>
        </p:txBody>
      </p:sp>
    </p:spTree>
    <p:extLst>
      <p:ext uri="{BB962C8B-B14F-4D97-AF65-F5344CB8AC3E}">
        <p14:creationId xmlns:p14="http://schemas.microsoft.com/office/powerpoint/2010/main" val="561602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Tính trừu tượng Abstraction</a:t>
            </a:r>
            <a:endParaRPr/>
          </a:p>
        </p:txBody>
      </p:sp>
      <p:sp>
        <p:nvSpPr>
          <p:cNvPr id="159" name="Google Shape;159;p29"/>
          <p:cNvSpPr txBox="1">
            <a:spLocks noGrp="1"/>
          </p:cNvSpPr>
          <p:nvPr>
            <p:ph type="body" idx="4294967295"/>
          </p:nvPr>
        </p:nvSpPr>
        <p:spPr>
          <a:xfrm>
            <a:off x="311700" y="1152475"/>
            <a:ext cx="8520600" cy="3698400"/>
          </a:xfrm>
          <a:prstGeom prst="rect">
            <a:avLst/>
          </a:prstGeom>
        </p:spPr>
        <p:txBody>
          <a:bodyPr spcFirstLastPara="1" wrap="square" lIns="91425" tIns="91425" rIns="91425" bIns="91425" anchor="t" anchorCtr="0">
            <a:noAutofit/>
          </a:bodyPr>
          <a:lstStyle/>
          <a:p>
            <a:pPr marL="285750" indent="-285750" algn="just"/>
            <a:r>
              <a:rPr lang="vi-VN"/>
              <a:t>Trừu tượng hóa là nguyên tắc đầu tiên của hướng đối tượng. Nó được định nghĩa là ẩn các chi tiết phức tạp và chỉ hiển thị các chi tiết cần thiết hoặc có liên quan. Tính trừu tượng được sử dụng để quản lý độ phức tạp trong khi viết chương trình.</a:t>
            </a:r>
          </a:p>
          <a:p>
            <a:pPr marL="285750" indent="-285750" algn="just"/>
            <a:r>
              <a:rPr lang="vi-VN"/>
              <a:t>Đóng gói và kế thừa được sử dụng để thực hiện trừu tượng hóa trong khi viết chương trình. Tính trừu tượng thể hiện hành vi bên ngoài của đối tượng (đối tượng làm gì) và tính đóng gói thể hiện cách nó được đối tượng triển khai bên trong.</a:t>
            </a:r>
            <a:endParaRPr/>
          </a:p>
        </p:txBody>
      </p:sp>
    </p:spTree>
    <p:extLst>
      <p:ext uri="{BB962C8B-B14F-4D97-AF65-F5344CB8AC3E}">
        <p14:creationId xmlns:p14="http://schemas.microsoft.com/office/powerpoint/2010/main" val="2461050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vi-VN" b="1"/>
              <a:t>Hiểu</a:t>
            </a:r>
            <a:r>
              <a:rPr lang="vi-VN"/>
              <a:t> được các khái niệm về Lập trình hướng đối tượng trong Java</a:t>
            </a:r>
          </a:p>
          <a:p>
            <a:pPr marL="457200" lvl="0" indent="-342900" algn="l" rtl="0">
              <a:spcBef>
                <a:spcPts val="0"/>
              </a:spcBef>
              <a:spcAft>
                <a:spcPts val="0"/>
              </a:spcAft>
              <a:buSzPts val="1800"/>
              <a:buChar char="●"/>
            </a:pPr>
            <a:r>
              <a:rPr lang="vi-VN" b="1"/>
              <a:t>Biết</a:t>
            </a:r>
            <a:r>
              <a:rPr lang="vi-VN"/>
              <a:t> được tập quan trọng của Lập trình hướng đối tượng trong phát triển ứng dụng phần mềm.</a:t>
            </a:r>
          </a:p>
          <a:p>
            <a:pPr marL="457200" lvl="0" indent="-342900" algn="l" rtl="0">
              <a:spcBef>
                <a:spcPts val="0"/>
              </a:spcBef>
              <a:spcAft>
                <a:spcPts val="0"/>
              </a:spcAft>
              <a:buSzPts val="1800"/>
              <a:buChar char="●"/>
            </a:pPr>
            <a:r>
              <a:rPr lang="vi-VN" b="1"/>
              <a:t>Cài đặt thành thạo </a:t>
            </a:r>
            <a:r>
              <a:rPr lang="vi-VN"/>
              <a:t>các lớp cơ bản cho các Bài toán thực tế.</a:t>
            </a: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Mục tiêu bài học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Tính trừu tượng Abstraction</a:t>
            </a:r>
            <a:endParaRPr/>
          </a:p>
        </p:txBody>
      </p:sp>
      <p:sp>
        <p:nvSpPr>
          <p:cNvPr id="159" name="Google Shape;159;p29"/>
          <p:cNvSpPr txBox="1">
            <a:spLocks noGrp="1"/>
          </p:cNvSpPr>
          <p:nvPr>
            <p:ph type="body" idx="4294967295"/>
          </p:nvPr>
        </p:nvSpPr>
        <p:spPr>
          <a:xfrm>
            <a:off x="311700" y="1152475"/>
            <a:ext cx="8520600" cy="3698400"/>
          </a:xfrm>
          <a:prstGeom prst="rect">
            <a:avLst/>
          </a:prstGeom>
        </p:spPr>
        <p:txBody>
          <a:bodyPr spcFirstLastPara="1" wrap="square" lIns="91425" tIns="91425" rIns="91425" bIns="91425" anchor="t" anchorCtr="0">
            <a:noAutofit/>
          </a:bodyPr>
          <a:lstStyle/>
          <a:p>
            <a:pPr marL="285750" indent="-285750" algn="just"/>
            <a:r>
              <a:rPr lang="vi-VN"/>
              <a:t>Xét ví dụ thực tế cho sự trừu tượng, hãy xem xét ví dụ về ô tô.</a:t>
            </a:r>
            <a:endParaRPr/>
          </a:p>
        </p:txBody>
      </p:sp>
      <p:pic>
        <p:nvPicPr>
          <p:cNvPr id="2" name="Picture 1">
            <a:extLst>
              <a:ext uri="{FF2B5EF4-FFF2-40B4-BE49-F238E27FC236}">
                <a16:creationId xmlns:a16="http://schemas.microsoft.com/office/drawing/2014/main" id="{C9793D78-8C16-A215-E74D-0092CD57A695}"/>
              </a:ext>
            </a:extLst>
          </p:cNvPr>
          <p:cNvPicPr>
            <a:picLocks noChangeAspect="1"/>
          </p:cNvPicPr>
          <p:nvPr/>
        </p:nvPicPr>
        <p:blipFill rotWithShape="1">
          <a:blip r:embed="rId3"/>
          <a:srcRect t="18973" b="23565"/>
          <a:stretch/>
        </p:blipFill>
        <p:spPr>
          <a:xfrm>
            <a:off x="1193853" y="1704503"/>
            <a:ext cx="2857500" cy="1297172"/>
          </a:xfrm>
          <a:prstGeom prst="rect">
            <a:avLst/>
          </a:prstGeom>
        </p:spPr>
      </p:pic>
      <p:pic>
        <p:nvPicPr>
          <p:cNvPr id="3" name="Picture 2">
            <a:extLst>
              <a:ext uri="{FF2B5EF4-FFF2-40B4-BE49-F238E27FC236}">
                <a16:creationId xmlns:a16="http://schemas.microsoft.com/office/drawing/2014/main" id="{996858A1-A245-81A8-3BF8-26462758DBF2}"/>
              </a:ext>
            </a:extLst>
          </p:cNvPr>
          <p:cNvPicPr>
            <a:picLocks noChangeAspect="1"/>
          </p:cNvPicPr>
          <p:nvPr/>
        </p:nvPicPr>
        <p:blipFill>
          <a:blip r:embed="rId4"/>
          <a:stretch>
            <a:fillRect/>
          </a:stretch>
        </p:blipFill>
        <p:spPr>
          <a:xfrm>
            <a:off x="5266660" y="1655966"/>
            <a:ext cx="3363875" cy="2522906"/>
          </a:xfrm>
          <a:prstGeom prst="rect">
            <a:avLst/>
          </a:prstGeom>
        </p:spPr>
      </p:pic>
      <p:sp>
        <p:nvSpPr>
          <p:cNvPr id="5" name="TextBox 4">
            <a:extLst>
              <a:ext uri="{FF2B5EF4-FFF2-40B4-BE49-F238E27FC236}">
                <a16:creationId xmlns:a16="http://schemas.microsoft.com/office/drawing/2014/main" id="{0F32B5F8-5109-AA66-B428-4569E0D79761}"/>
              </a:ext>
            </a:extLst>
          </p:cNvPr>
          <p:cNvSpPr txBox="1"/>
          <p:nvPr/>
        </p:nvSpPr>
        <p:spPr>
          <a:xfrm>
            <a:off x="311700" y="3103489"/>
            <a:ext cx="4621807" cy="1015663"/>
          </a:xfrm>
          <a:prstGeom prst="rect">
            <a:avLst/>
          </a:prstGeom>
          <a:noFill/>
        </p:spPr>
        <p:txBody>
          <a:bodyPr wrap="square">
            <a:spAutoFit/>
          </a:bodyPr>
          <a:lstStyle/>
          <a:p>
            <a:pPr algn="just"/>
            <a:r>
              <a:rPr lang="vi-VN" sz="1200"/>
              <a:t>Khi bạn muốn mua một chiếc ô tô, đại lý ô tô sẽ cung cấp cho bạn thông tin chi tiết về màu sắc hiện có, số chỗ ngồi, động cơ, hộp số, kiểu lái và các loại chi tiết chung khác. Đại lý ô tô không bao giờ cho bạn biết các chi tiết cụ thể (phức tạp) về vật liệu được sử dụng cho mui xe, đai ốc và bu lông, v.v.</a:t>
            </a:r>
            <a:endParaRPr lang="en-US" sz="1200"/>
          </a:p>
        </p:txBody>
      </p:sp>
      <p:sp>
        <p:nvSpPr>
          <p:cNvPr id="7" name="TextBox 6">
            <a:extLst>
              <a:ext uri="{FF2B5EF4-FFF2-40B4-BE49-F238E27FC236}">
                <a16:creationId xmlns:a16="http://schemas.microsoft.com/office/drawing/2014/main" id="{F3CBF0B4-56D7-98E8-996E-16C014E8FC73}"/>
              </a:ext>
            </a:extLst>
          </p:cNvPr>
          <p:cNvSpPr txBox="1"/>
          <p:nvPr/>
        </p:nvSpPr>
        <p:spPr>
          <a:xfrm>
            <a:off x="311700" y="4473870"/>
            <a:ext cx="8520600" cy="523220"/>
          </a:xfrm>
          <a:prstGeom prst="rect">
            <a:avLst/>
          </a:prstGeom>
          <a:noFill/>
        </p:spPr>
        <p:txBody>
          <a:bodyPr wrap="square">
            <a:spAutoFit/>
          </a:bodyPr>
          <a:lstStyle/>
          <a:p>
            <a:pPr algn="just"/>
            <a:r>
              <a:rPr lang="vi-VN"/>
              <a:t>Các chi tiết trên là không cần thiết. Những chi tiết này được đại lý xe giấu kín. Như thế này, bạn có thể nghĩ ra các ví dụ khác trong thế giới thực. Trừu tượng ở khắp mọi nơi.</a:t>
            </a:r>
            <a:endParaRPr lang="en-US"/>
          </a:p>
        </p:txBody>
      </p:sp>
    </p:spTree>
    <p:extLst>
      <p:ext uri="{BB962C8B-B14F-4D97-AF65-F5344CB8AC3E}">
        <p14:creationId xmlns:p14="http://schemas.microsoft.com/office/powerpoint/2010/main" val="211142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Tính bao đóng Encapsulation</a:t>
            </a:r>
            <a:endParaRPr/>
          </a:p>
        </p:txBody>
      </p:sp>
      <p:sp>
        <p:nvSpPr>
          <p:cNvPr id="159" name="Google Shape;159;p29"/>
          <p:cNvSpPr txBox="1">
            <a:spLocks noGrp="1"/>
          </p:cNvSpPr>
          <p:nvPr>
            <p:ph type="body" idx="4294967295"/>
          </p:nvPr>
        </p:nvSpPr>
        <p:spPr>
          <a:xfrm>
            <a:off x="311700" y="1152475"/>
            <a:ext cx="8520600" cy="3698400"/>
          </a:xfrm>
          <a:prstGeom prst="rect">
            <a:avLst/>
          </a:prstGeom>
        </p:spPr>
        <p:txBody>
          <a:bodyPr spcFirstLastPara="1" wrap="square" lIns="91425" tIns="91425" rIns="91425" bIns="91425" anchor="t" anchorCtr="0">
            <a:noAutofit/>
          </a:bodyPr>
          <a:lstStyle/>
          <a:p>
            <a:pPr marL="285750" indent="-285750" algn="just"/>
            <a:r>
              <a:rPr lang="vi-VN"/>
              <a:t>Bao đóng là nguyên tắc cơ bản để đạt được sự trừu tượng trong lập trình hướng đối tượng. </a:t>
            </a:r>
            <a:r>
              <a:rPr lang="vi-VN">
                <a:solidFill>
                  <a:srgbClr val="FF0000"/>
                </a:solidFill>
              </a:rPr>
              <a:t>Trừu tượng là khái niệm</a:t>
            </a:r>
            <a:r>
              <a:rPr lang="vi-VN"/>
              <a:t> và </a:t>
            </a:r>
            <a:r>
              <a:rPr lang="vi-VN">
                <a:solidFill>
                  <a:srgbClr val="FF0000"/>
                </a:solidFill>
              </a:rPr>
              <a:t>bao đóng là một cách để thực hiện trừu tượng</a:t>
            </a:r>
            <a:r>
              <a:rPr lang="vi-VN"/>
              <a:t>.</a:t>
            </a:r>
          </a:p>
          <a:p>
            <a:pPr marL="285750" indent="-285750" algn="just"/>
            <a:r>
              <a:rPr lang="vi-VN"/>
              <a:t>Bất cứ nơi nào bạn có thể tìm thấy sự trừu tượng, bạn có thể nói rằng sự bao đóng ở đó nhưng sự bao đóng có thể không phải lúc nào cũng mang lại sự trừu tượng.</a:t>
            </a:r>
          </a:p>
          <a:p>
            <a:pPr marL="285750" indent="-285750" algn="just"/>
            <a:r>
              <a:rPr lang="vi-VN"/>
              <a:t>Bao đóng được định nghĩa là gói hoặc kết hợp dữ liệu và mã thành một đơn vị. Trong định nghĩa, dữ liệu đề cập đến các biến và mã đề cập đến các phương thức (hàm).</a:t>
            </a:r>
            <a:endParaRPr/>
          </a:p>
        </p:txBody>
      </p:sp>
    </p:spTree>
    <p:extLst>
      <p:ext uri="{BB962C8B-B14F-4D97-AF65-F5344CB8AC3E}">
        <p14:creationId xmlns:p14="http://schemas.microsoft.com/office/powerpoint/2010/main" val="3479370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Tính bao đóng Encapsulation</a:t>
            </a:r>
            <a:endParaRPr/>
          </a:p>
        </p:txBody>
      </p:sp>
      <p:sp>
        <p:nvSpPr>
          <p:cNvPr id="159" name="Google Shape;159;p29"/>
          <p:cNvSpPr txBox="1">
            <a:spLocks noGrp="1"/>
          </p:cNvSpPr>
          <p:nvPr>
            <p:ph type="body" idx="4294967295"/>
          </p:nvPr>
        </p:nvSpPr>
        <p:spPr>
          <a:xfrm>
            <a:off x="311700" y="1152475"/>
            <a:ext cx="8520600" cy="3698400"/>
          </a:xfrm>
          <a:prstGeom prst="rect">
            <a:avLst/>
          </a:prstGeom>
        </p:spPr>
        <p:txBody>
          <a:bodyPr spcFirstLastPara="1" wrap="square" lIns="91425" tIns="91425" rIns="91425" bIns="91425" anchor="t" anchorCtr="0">
            <a:noAutofit/>
          </a:bodyPr>
          <a:lstStyle/>
          <a:p>
            <a:pPr marL="285750" indent="-285750" algn="just"/>
            <a:r>
              <a:rPr lang="vi-VN"/>
              <a:t>Mọi đối tượng chứa dữ liệu riêng tư (biến) và phương thức công khai cho phép mã khác truy cập dữ liệu riêng tư. Phương thức riêng tư là </a:t>
            </a:r>
            <a:r>
              <a:rPr lang="vi-VN" u="sng"/>
              <a:t>tùy chọn</a:t>
            </a:r>
            <a:r>
              <a:rPr lang="vi-VN"/>
              <a:t>. Chúng ta có thể xem một đối tượng trong OOP như hình dưới đây:</a:t>
            </a:r>
            <a:endParaRPr/>
          </a:p>
        </p:txBody>
      </p:sp>
      <p:pic>
        <p:nvPicPr>
          <p:cNvPr id="2" name="Picture 1">
            <a:extLst>
              <a:ext uri="{FF2B5EF4-FFF2-40B4-BE49-F238E27FC236}">
                <a16:creationId xmlns:a16="http://schemas.microsoft.com/office/drawing/2014/main" id="{ADC4B72F-024A-1C01-B819-179B4D68BF45}"/>
              </a:ext>
            </a:extLst>
          </p:cNvPr>
          <p:cNvPicPr>
            <a:picLocks noChangeAspect="1"/>
          </p:cNvPicPr>
          <p:nvPr/>
        </p:nvPicPr>
        <p:blipFill>
          <a:blip r:embed="rId3"/>
          <a:stretch>
            <a:fillRect/>
          </a:stretch>
        </p:blipFill>
        <p:spPr>
          <a:xfrm>
            <a:off x="682258" y="2220203"/>
            <a:ext cx="2578110" cy="1933583"/>
          </a:xfrm>
          <a:prstGeom prst="rect">
            <a:avLst/>
          </a:prstGeom>
        </p:spPr>
      </p:pic>
      <p:sp>
        <p:nvSpPr>
          <p:cNvPr id="4" name="TextBox 3">
            <a:extLst>
              <a:ext uri="{FF2B5EF4-FFF2-40B4-BE49-F238E27FC236}">
                <a16:creationId xmlns:a16="http://schemas.microsoft.com/office/drawing/2014/main" id="{8E582228-FA60-D73D-1890-097F6ED3909C}"/>
              </a:ext>
            </a:extLst>
          </p:cNvPr>
          <p:cNvSpPr txBox="1"/>
          <p:nvPr/>
        </p:nvSpPr>
        <p:spPr>
          <a:xfrm>
            <a:off x="682258" y="4153786"/>
            <a:ext cx="8058875" cy="954107"/>
          </a:xfrm>
          <a:prstGeom prst="rect">
            <a:avLst/>
          </a:prstGeom>
          <a:noFill/>
        </p:spPr>
        <p:txBody>
          <a:bodyPr wrap="square">
            <a:spAutoFit/>
          </a:bodyPr>
          <a:lstStyle/>
          <a:p>
            <a:pPr algn="just"/>
            <a:r>
              <a:rPr lang="vi-VN"/>
              <a:t>Xét ví dụ trong thế giới thực về bao đóng, hãy xem xét một chiếc tivi. Chúng ta truy cập TV bằng cách sử dụng điều khiển từ xa cung cấp giao diện để giao tiếp với TV. Nhà sản xuất TV đang giấu các thành phần (dữ liệu) dưới lớp vỏ và đang cung cấp giao diện công khai (điều khiển từ xa) để truy cập các thành phần của nó.</a:t>
            </a:r>
            <a:endParaRPr lang="en-US"/>
          </a:p>
        </p:txBody>
      </p:sp>
      <p:pic>
        <p:nvPicPr>
          <p:cNvPr id="5" name="Picture 4">
            <a:extLst>
              <a:ext uri="{FF2B5EF4-FFF2-40B4-BE49-F238E27FC236}">
                <a16:creationId xmlns:a16="http://schemas.microsoft.com/office/drawing/2014/main" id="{F649DCBD-6F1F-7F78-4246-1F2C5711A808}"/>
              </a:ext>
            </a:extLst>
          </p:cNvPr>
          <p:cNvPicPr>
            <a:picLocks noChangeAspect="1"/>
          </p:cNvPicPr>
          <p:nvPr/>
        </p:nvPicPr>
        <p:blipFill>
          <a:blip r:embed="rId4"/>
          <a:stretch>
            <a:fillRect/>
          </a:stretch>
        </p:blipFill>
        <p:spPr>
          <a:xfrm>
            <a:off x="6340476" y="1970916"/>
            <a:ext cx="2400657" cy="1600438"/>
          </a:xfrm>
          <a:prstGeom prst="rect">
            <a:avLst/>
          </a:prstGeom>
        </p:spPr>
      </p:pic>
    </p:spTree>
    <p:extLst>
      <p:ext uri="{BB962C8B-B14F-4D97-AF65-F5344CB8AC3E}">
        <p14:creationId xmlns:p14="http://schemas.microsoft.com/office/powerpoint/2010/main" val="313578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Tính bao đóng Encapsulation</a:t>
            </a:r>
            <a:endParaRPr/>
          </a:p>
        </p:txBody>
      </p:sp>
      <p:sp>
        <p:nvSpPr>
          <p:cNvPr id="159" name="Google Shape;159;p29"/>
          <p:cNvSpPr txBox="1">
            <a:spLocks noGrp="1"/>
          </p:cNvSpPr>
          <p:nvPr>
            <p:ph type="body" idx="4294967295"/>
          </p:nvPr>
        </p:nvSpPr>
        <p:spPr>
          <a:xfrm>
            <a:off x="311700" y="1152475"/>
            <a:ext cx="8520600" cy="3698400"/>
          </a:xfrm>
          <a:prstGeom prst="rect">
            <a:avLst/>
          </a:prstGeom>
        </p:spPr>
        <p:txBody>
          <a:bodyPr spcFirstLastPara="1" wrap="square" lIns="91425" tIns="91425" rIns="91425" bIns="91425" anchor="t" anchorCtr="0">
            <a:noAutofit/>
          </a:bodyPr>
          <a:lstStyle/>
          <a:p>
            <a:pPr marL="285750" indent="-285750" algn="just"/>
            <a:r>
              <a:rPr lang="vi-VN"/>
              <a:t>Trong ví dụ thế giới thực của chúng ta, các thành phần TV tương tự như </a:t>
            </a:r>
            <a:r>
              <a:rPr lang="vi-VN" i="1">
                <a:solidFill>
                  <a:srgbClr val="FF0000"/>
                </a:solidFill>
              </a:rPr>
              <a:t>các biến thành viên riêng</a:t>
            </a:r>
            <a:r>
              <a:rPr lang="vi-VN"/>
              <a:t> và </a:t>
            </a:r>
            <a:r>
              <a:rPr lang="vi-VN" i="1">
                <a:solidFill>
                  <a:srgbClr val="FF0000"/>
                </a:solidFill>
              </a:rPr>
              <a:t>các phương thức công khai</a:t>
            </a:r>
            <a:r>
              <a:rPr lang="vi-VN"/>
              <a:t> tương tự như các nút trên điều khiển từ xa của TV.</a:t>
            </a:r>
          </a:p>
          <a:p>
            <a:pPr marL="285750" indent="-285750" algn="just"/>
            <a:r>
              <a:rPr lang="vi-VN"/>
              <a:t>Ẩn dữ liệu hoặc ẩn thông tin là khía cạnh khác của bao đóng. Bất cứ khi nào chúng ta sử dụng bao đóng, chúng ta đang ẩn dữ liệu của một đối tượng, được gọi là ẩn dữ liệu.</a:t>
            </a:r>
          </a:p>
          <a:p>
            <a:pPr marL="285750" indent="-285750" algn="just"/>
            <a:r>
              <a:rPr lang="vi-VN"/>
              <a:t>Bao đóng </a:t>
            </a:r>
            <a:r>
              <a:rPr lang="en-US"/>
              <a:t>giúp các lập trình viên viết mã có thể mở rộng.</a:t>
            </a:r>
            <a:endParaRPr lang="vi-VN"/>
          </a:p>
          <a:p>
            <a:pPr marL="285750" indent="-285750" algn="just"/>
            <a:r>
              <a:rPr lang="vi-VN"/>
              <a:t>Lưu ý: Đừng lo lắng về các biến và phương thức. Chúng ta sẽ tìm hiểu chúng chi tiết ở phần tiếp theo.</a:t>
            </a:r>
            <a:endParaRPr/>
          </a:p>
        </p:txBody>
      </p:sp>
    </p:spTree>
    <p:extLst>
      <p:ext uri="{BB962C8B-B14F-4D97-AF65-F5344CB8AC3E}">
        <p14:creationId xmlns:p14="http://schemas.microsoft.com/office/powerpoint/2010/main" val="3051845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Tính kế thừa Inheritance</a:t>
            </a:r>
            <a:endParaRPr/>
          </a:p>
        </p:txBody>
      </p:sp>
      <p:sp>
        <p:nvSpPr>
          <p:cNvPr id="159" name="Google Shape;159;p29"/>
          <p:cNvSpPr txBox="1">
            <a:spLocks noGrp="1"/>
          </p:cNvSpPr>
          <p:nvPr>
            <p:ph type="body" idx="4294967295"/>
          </p:nvPr>
        </p:nvSpPr>
        <p:spPr>
          <a:xfrm>
            <a:off x="311700" y="1152475"/>
            <a:ext cx="8520600" cy="3698400"/>
          </a:xfrm>
          <a:prstGeom prst="rect">
            <a:avLst/>
          </a:prstGeom>
        </p:spPr>
        <p:txBody>
          <a:bodyPr spcFirstLastPara="1" wrap="square" lIns="91425" tIns="91425" rIns="91425" bIns="91425" anchor="t" anchorCtr="0">
            <a:noAutofit/>
          </a:bodyPr>
          <a:lstStyle/>
          <a:p>
            <a:pPr marL="285750" indent="-285750" algn="just"/>
            <a:r>
              <a:rPr lang="vi-VN"/>
              <a:t>Một cách khác để thực hiện trừu tượng hóa là sử dụng tính kế thừa. Trong kế thừa, các lớp được sắp xếp theo thứ bậc. Bạn có thể gặp các tình huống mà mặc dù các đối tượng có các thuộc tính tương tự nhưng hoàn toàn khác nhau. Trong những trường hợp như vậy, tốt hơn là chuyển tất cả các thuộc tính và hành vi chung vào một lớp chung và các thuộc tính và hành vi cụ thể vào các lớp đặc biệt hoặc cụ thể.</a:t>
            </a:r>
          </a:p>
          <a:p>
            <a:pPr marL="285750" indent="-285750" algn="just"/>
            <a:r>
              <a:rPr lang="vi-VN"/>
              <a:t>Kế thừa được định nghĩa là một đối tượng bắt nguồn hoặc kế thừa các thuộc tính và hành vi của một đối tượng khác. Như đã nói ở trên, các thuộc tính và hành vi chung được chuyển vào một lớp chung còn được gọi là </a:t>
            </a:r>
            <a:r>
              <a:rPr lang="vi-VN">
                <a:solidFill>
                  <a:srgbClr val="FF0000"/>
                </a:solidFill>
              </a:rPr>
              <a:t>siêu lớp hoặc lớp cơ sở hoặc lớp cha</a:t>
            </a:r>
            <a:r>
              <a:rPr lang="vi-VN"/>
              <a:t>. Các thuộc tính và hành vi cụ thể được chuyển vào các lớp chuyên biệt còn được gọi là </a:t>
            </a:r>
            <a:r>
              <a:rPr lang="vi-VN">
                <a:solidFill>
                  <a:srgbClr val="FF0000"/>
                </a:solidFill>
              </a:rPr>
              <a:t>lớp thay thế hoặc lớp dẫn xuất hoặc lớp con</a:t>
            </a:r>
            <a:r>
              <a:rPr lang="vi-VN"/>
              <a:t>.</a:t>
            </a:r>
            <a:endParaRPr/>
          </a:p>
        </p:txBody>
      </p:sp>
    </p:spTree>
    <p:extLst>
      <p:ext uri="{BB962C8B-B14F-4D97-AF65-F5344CB8AC3E}">
        <p14:creationId xmlns:p14="http://schemas.microsoft.com/office/powerpoint/2010/main" val="4033528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Tính kế thừa Inheritance</a:t>
            </a:r>
            <a:endParaRPr/>
          </a:p>
        </p:txBody>
      </p:sp>
      <p:sp>
        <p:nvSpPr>
          <p:cNvPr id="159" name="Google Shape;159;p29"/>
          <p:cNvSpPr txBox="1">
            <a:spLocks noGrp="1"/>
          </p:cNvSpPr>
          <p:nvPr>
            <p:ph type="body" idx="4294967295"/>
          </p:nvPr>
        </p:nvSpPr>
        <p:spPr>
          <a:xfrm>
            <a:off x="311700" y="1152475"/>
            <a:ext cx="8520600" cy="3698400"/>
          </a:xfrm>
          <a:prstGeom prst="rect">
            <a:avLst/>
          </a:prstGeom>
        </p:spPr>
        <p:txBody>
          <a:bodyPr spcFirstLastPara="1" wrap="square" lIns="91425" tIns="91425" rIns="91425" bIns="91425" anchor="t" anchorCtr="0">
            <a:noAutofit/>
          </a:bodyPr>
          <a:lstStyle/>
          <a:p>
            <a:pPr marL="285750" indent="-285750" algn="just"/>
            <a:r>
              <a:rPr lang="vi-VN"/>
              <a:t>Xét ví dụ thực tế, hãy xem xét một đứa trẻ được thừa kế tài sản (đất đai và các tài sản khác) từ cha mẹ của chúng.</a:t>
            </a:r>
            <a:endParaRPr/>
          </a:p>
        </p:txBody>
      </p:sp>
      <p:pic>
        <p:nvPicPr>
          <p:cNvPr id="2" name="Picture 1">
            <a:extLst>
              <a:ext uri="{FF2B5EF4-FFF2-40B4-BE49-F238E27FC236}">
                <a16:creationId xmlns:a16="http://schemas.microsoft.com/office/drawing/2014/main" id="{34884105-DFCF-DCA6-809A-2779B751D1FA}"/>
              </a:ext>
            </a:extLst>
          </p:cNvPr>
          <p:cNvPicPr>
            <a:picLocks noChangeAspect="1"/>
          </p:cNvPicPr>
          <p:nvPr/>
        </p:nvPicPr>
        <p:blipFill rotWithShape="1">
          <a:blip r:embed="rId3"/>
          <a:srcRect l="22320" r="25218"/>
          <a:stretch/>
        </p:blipFill>
        <p:spPr>
          <a:xfrm>
            <a:off x="694661" y="1985681"/>
            <a:ext cx="2431312" cy="2865194"/>
          </a:xfrm>
          <a:prstGeom prst="rect">
            <a:avLst/>
          </a:prstGeom>
        </p:spPr>
      </p:pic>
      <p:sp>
        <p:nvSpPr>
          <p:cNvPr id="4" name="TextBox 3">
            <a:extLst>
              <a:ext uri="{FF2B5EF4-FFF2-40B4-BE49-F238E27FC236}">
                <a16:creationId xmlns:a16="http://schemas.microsoft.com/office/drawing/2014/main" id="{6F2744CE-D1D3-799A-5E29-E68852D4E635}"/>
              </a:ext>
            </a:extLst>
          </p:cNvPr>
          <p:cNvSpPr txBox="1"/>
          <p:nvPr/>
        </p:nvSpPr>
        <p:spPr>
          <a:xfrm>
            <a:off x="4125810" y="1692416"/>
            <a:ext cx="4706490" cy="3293209"/>
          </a:xfrm>
          <a:prstGeom prst="rect">
            <a:avLst/>
          </a:prstGeom>
          <a:noFill/>
        </p:spPr>
        <p:txBody>
          <a:bodyPr wrap="square">
            <a:spAutoFit/>
          </a:bodyPr>
          <a:lstStyle/>
          <a:p>
            <a:r>
              <a:rPr lang="en-US" sz="1200"/>
              <a:t>class Parent{ </a:t>
            </a:r>
          </a:p>
          <a:p>
            <a:r>
              <a:rPr lang="vi-VN" sz="1200"/>
              <a:t>	</a:t>
            </a:r>
            <a:r>
              <a:rPr lang="en-US" sz="1200"/>
              <a:t>void parentEat(){</a:t>
            </a:r>
            <a:endParaRPr lang="vi-VN" sz="1200"/>
          </a:p>
          <a:p>
            <a:r>
              <a:rPr lang="vi-VN" sz="1200"/>
              <a:t>		</a:t>
            </a:r>
            <a:r>
              <a:rPr lang="en-US" sz="1200"/>
              <a:t>System.out.println("Parents eating...");</a:t>
            </a:r>
            <a:endParaRPr lang="vi-VN" sz="1200"/>
          </a:p>
          <a:p>
            <a:r>
              <a:rPr lang="vi-VN" sz="1200"/>
              <a:t>	</a:t>
            </a:r>
            <a:r>
              <a:rPr lang="en-US" sz="1200"/>
              <a:t>} </a:t>
            </a:r>
          </a:p>
          <a:p>
            <a:r>
              <a:rPr lang="en-US" sz="1200"/>
              <a:t>} </a:t>
            </a:r>
          </a:p>
          <a:p>
            <a:r>
              <a:rPr lang="en-US" sz="1200"/>
              <a:t>class child extends Parent{ </a:t>
            </a:r>
          </a:p>
          <a:p>
            <a:r>
              <a:rPr lang="vi-VN" sz="1200"/>
              <a:t>	</a:t>
            </a:r>
            <a:r>
              <a:rPr lang="en-US" sz="1200"/>
              <a:t>void childEat(){</a:t>
            </a:r>
            <a:endParaRPr lang="vi-VN" sz="1200"/>
          </a:p>
          <a:p>
            <a:r>
              <a:rPr lang="vi-VN" sz="1200"/>
              <a:t>		</a:t>
            </a:r>
            <a:r>
              <a:rPr lang="en-US" sz="1200"/>
              <a:t>System.out.println("Child eating...");</a:t>
            </a:r>
            <a:endParaRPr lang="vi-VN" sz="1200"/>
          </a:p>
          <a:p>
            <a:r>
              <a:rPr lang="vi-VN" sz="1200"/>
              <a:t>	</a:t>
            </a:r>
            <a:r>
              <a:rPr lang="en-US" sz="1200"/>
              <a:t>} </a:t>
            </a:r>
          </a:p>
          <a:p>
            <a:r>
              <a:rPr lang="en-US" sz="1200"/>
              <a:t>} </a:t>
            </a:r>
          </a:p>
          <a:p>
            <a:r>
              <a:rPr lang="en-US" sz="1200"/>
              <a:t>class TestInheritance{ </a:t>
            </a:r>
          </a:p>
          <a:p>
            <a:pPr lvl="3"/>
            <a:r>
              <a:rPr lang="vi-VN" sz="1200"/>
              <a:t>	</a:t>
            </a:r>
            <a:r>
              <a:rPr lang="en-US" sz="1200"/>
              <a:t>public static void main(String args[]){ </a:t>
            </a:r>
          </a:p>
          <a:p>
            <a:pPr lvl="3"/>
            <a:r>
              <a:rPr lang="vi-VN" sz="1200"/>
              <a:t>		</a:t>
            </a:r>
            <a:r>
              <a:rPr lang="en-US" sz="1200"/>
              <a:t>Dog child = new child(); </a:t>
            </a:r>
          </a:p>
          <a:p>
            <a:pPr lvl="3"/>
            <a:r>
              <a:rPr lang="vi-VN" sz="1200"/>
              <a:t>		</a:t>
            </a:r>
            <a:r>
              <a:rPr lang="en-US" sz="1200"/>
              <a:t>c.parentEat(); </a:t>
            </a:r>
          </a:p>
          <a:p>
            <a:pPr lvl="3"/>
            <a:r>
              <a:rPr lang="vi-VN" sz="1200"/>
              <a:t>		</a:t>
            </a:r>
            <a:r>
              <a:rPr lang="en-US" sz="1200"/>
              <a:t>c.childEat(); </a:t>
            </a:r>
          </a:p>
          <a:p>
            <a:pPr lvl="3"/>
            <a:r>
              <a:rPr lang="vi-VN" sz="1200"/>
              <a:t>	</a:t>
            </a:r>
            <a:r>
              <a:rPr lang="en-US" sz="1200"/>
              <a:t>}</a:t>
            </a:r>
          </a:p>
          <a:p>
            <a:r>
              <a:rPr lang="en-US" sz="1200"/>
              <a:t>}</a:t>
            </a:r>
          </a:p>
        </p:txBody>
      </p:sp>
    </p:spTree>
    <p:extLst>
      <p:ext uri="{BB962C8B-B14F-4D97-AF65-F5344CB8AC3E}">
        <p14:creationId xmlns:p14="http://schemas.microsoft.com/office/powerpoint/2010/main" val="1614247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Tính kế thừa Inheritance</a:t>
            </a:r>
            <a:endParaRPr/>
          </a:p>
        </p:txBody>
      </p:sp>
      <p:sp>
        <p:nvSpPr>
          <p:cNvPr id="159" name="Google Shape;159;p29"/>
          <p:cNvSpPr txBox="1">
            <a:spLocks noGrp="1"/>
          </p:cNvSpPr>
          <p:nvPr>
            <p:ph type="body" idx="4294967295"/>
          </p:nvPr>
        </p:nvSpPr>
        <p:spPr>
          <a:xfrm>
            <a:off x="311700" y="1152475"/>
            <a:ext cx="8520600" cy="3698400"/>
          </a:xfrm>
          <a:prstGeom prst="rect">
            <a:avLst/>
          </a:prstGeom>
        </p:spPr>
        <p:txBody>
          <a:bodyPr spcFirstLastPara="1" wrap="square" lIns="91425" tIns="91425" rIns="91425" bIns="91425" anchor="t" anchorCtr="0">
            <a:noAutofit/>
          </a:bodyPr>
          <a:lstStyle/>
          <a:p>
            <a:pPr marL="285750" indent="-285750" algn="just"/>
            <a:r>
              <a:rPr lang="vi-VN"/>
              <a:t>Xét chúng ta đang phát triển một chương trình để làm việc với các đối tượng hình học như hình tròn, hình chữ nhật, v.v. Trong ứng dụng, chúng ta  có thể tạo các đối tượng này và thực hiện các thao tác như di chuyển, thay đổi kích thước, v.v. Các thao tác này là chung cho tất cả các đối tượng. Vì vậy, chúng ta có thể sử dụng tính kế thừa trong ngữ cảnh này. Hệ thống phân cấp lớp kết quả sẽ như hình dưới đây:</a:t>
            </a:r>
            <a:endParaRPr/>
          </a:p>
        </p:txBody>
      </p:sp>
      <p:pic>
        <p:nvPicPr>
          <p:cNvPr id="3" name="Picture 2">
            <a:extLst>
              <a:ext uri="{FF2B5EF4-FFF2-40B4-BE49-F238E27FC236}">
                <a16:creationId xmlns:a16="http://schemas.microsoft.com/office/drawing/2014/main" id="{BC4EA542-865B-86F4-C799-6EB20C60757B}"/>
              </a:ext>
            </a:extLst>
          </p:cNvPr>
          <p:cNvPicPr>
            <a:picLocks noChangeAspect="1"/>
          </p:cNvPicPr>
          <p:nvPr/>
        </p:nvPicPr>
        <p:blipFill>
          <a:blip r:embed="rId3"/>
          <a:stretch>
            <a:fillRect/>
          </a:stretch>
        </p:blipFill>
        <p:spPr>
          <a:xfrm>
            <a:off x="3038253" y="2840715"/>
            <a:ext cx="3067493" cy="2300620"/>
          </a:xfrm>
          <a:prstGeom prst="rect">
            <a:avLst/>
          </a:prstGeom>
        </p:spPr>
      </p:pic>
      <p:sp>
        <p:nvSpPr>
          <p:cNvPr id="6" name="TextBox 5">
            <a:extLst>
              <a:ext uri="{FF2B5EF4-FFF2-40B4-BE49-F238E27FC236}">
                <a16:creationId xmlns:a16="http://schemas.microsoft.com/office/drawing/2014/main" id="{8A09F213-11A0-FBDC-9823-5544EBFE2BB3}"/>
              </a:ext>
            </a:extLst>
          </p:cNvPr>
          <p:cNvSpPr txBox="1"/>
          <p:nvPr/>
        </p:nvSpPr>
        <p:spPr>
          <a:xfrm>
            <a:off x="6255488" y="4857605"/>
            <a:ext cx="2888512" cy="276999"/>
          </a:xfrm>
          <a:prstGeom prst="rect">
            <a:avLst/>
          </a:prstGeom>
          <a:solidFill>
            <a:schemeClr val="accent6">
              <a:lumMod val="20000"/>
              <a:lumOff val="80000"/>
            </a:schemeClr>
          </a:solidFill>
        </p:spPr>
        <p:txBody>
          <a:bodyPr wrap="square">
            <a:spAutoFit/>
          </a:bodyPr>
          <a:lstStyle/>
          <a:p>
            <a:r>
              <a:rPr lang="en-US" sz="1200"/>
              <a:t>Kế thừa thúc đẩy khả năng </a:t>
            </a:r>
            <a:r>
              <a:rPr lang="vi-VN" sz="1200"/>
              <a:t>tái sử dụng</a:t>
            </a:r>
            <a:endParaRPr lang="en-US" sz="1200"/>
          </a:p>
        </p:txBody>
      </p:sp>
    </p:spTree>
    <p:extLst>
      <p:ext uri="{BB962C8B-B14F-4D97-AF65-F5344CB8AC3E}">
        <p14:creationId xmlns:p14="http://schemas.microsoft.com/office/powerpoint/2010/main" val="3234391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Tính đa hình Polymorphism</a:t>
            </a:r>
            <a:endParaRPr/>
          </a:p>
        </p:txBody>
      </p:sp>
      <p:sp>
        <p:nvSpPr>
          <p:cNvPr id="159" name="Google Shape;159;p29"/>
          <p:cNvSpPr txBox="1">
            <a:spLocks noGrp="1"/>
          </p:cNvSpPr>
          <p:nvPr>
            <p:ph type="body" idx="4294967295"/>
          </p:nvPr>
        </p:nvSpPr>
        <p:spPr>
          <a:xfrm>
            <a:off x="311700" y="1152475"/>
            <a:ext cx="8520600" cy="3698400"/>
          </a:xfrm>
          <a:prstGeom prst="rect">
            <a:avLst/>
          </a:prstGeom>
        </p:spPr>
        <p:txBody>
          <a:bodyPr spcFirstLastPara="1" wrap="square" lIns="91425" tIns="91425" rIns="91425" bIns="91425" anchor="t" anchorCtr="0">
            <a:noAutofit/>
          </a:bodyPr>
          <a:lstStyle/>
          <a:p>
            <a:pPr marL="285750" indent="-285750" algn="just"/>
            <a:r>
              <a:rPr lang="vi-VN"/>
              <a:t>Đa hình có nghĩa là nhiều dạng. Tổng quát hơn, nó được định nghĩa là một giao diện triển khai nhiều lần. Điều đó có nghĩa là dựa trên tình huống hoặc các yếu tố khác nhau, cùng một thứ thể hiện nhiều hành vi hoặc cùng một thứ có thể được sử dụng để thực hiện các nhiệm vụ khác nhau. Ở đây thứ được sử dụng như một yếu tố chung.</a:t>
            </a:r>
          </a:p>
          <a:p>
            <a:pPr marL="285750" indent="-285750" algn="just"/>
            <a:r>
              <a:rPr lang="vi-VN"/>
              <a:t>Xét ví dụ thực tế về tính đa hình, chúng ta hãy xem xét </a:t>
            </a:r>
            <a:r>
              <a:rPr lang="vi-VN" b="1"/>
              <a:t>con tắc kè hoa</a:t>
            </a:r>
            <a:r>
              <a:rPr lang="vi-VN"/>
              <a:t>. Loài vật này thay đổi màu sắc để phản chiếu môi trường xung quanh nhằm trốn tránh con mồi. Dựa trên màu sắc của môi trường xung quanh, cùng một thứ (</a:t>
            </a:r>
            <a:r>
              <a:rPr lang="vi-VN" b="1"/>
              <a:t>Chamelon</a:t>
            </a:r>
            <a:r>
              <a:rPr lang="vi-VN"/>
              <a:t>) có thể thay đổi màu sắc của nó từ thứ này sang thứ khác.</a:t>
            </a:r>
            <a:endParaRPr/>
          </a:p>
        </p:txBody>
      </p:sp>
      <p:pic>
        <p:nvPicPr>
          <p:cNvPr id="2" name="Picture 1">
            <a:extLst>
              <a:ext uri="{FF2B5EF4-FFF2-40B4-BE49-F238E27FC236}">
                <a16:creationId xmlns:a16="http://schemas.microsoft.com/office/drawing/2014/main" id="{4A74A21E-A5E5-BC52-0AEB-55055A841DD6}"/>
              </a:ext>
            </a:extLst>
          </p:cNvPr>
          <p:cNvPicPr>
            <a:picLocks noChangeAspect="1"/>
          </p:cNvPicPr>
          <p:nvPr/>
        </p:nvPicPr>
        <p:blipFill>
          <a:blip r:embed="rId3"/>
          <a:stretch>
            <a:fillRect/>
          </a:stretch>
        </p:blipFill>
        <p:spPr>
          <a:xfrm>
            <a:off x="6990911" y="3852414"/>
            <a:ext cx="1628304" cy="1133211"/>
          </a:xfrm>
          <a:prstGeom prst="rect">
            <a:avLst/>
          </a:prstGeom>
        </p:spPr>
      </p:pic>
    </p:spTree>
    <p:extLst>
      <p:ext uri="{BB962C8B-B14F-4D97-AF65-F5344CB8AC3E}">
        <p14:creationId xmlns:p14="http://schemas.microsoft.com/office/powerpoint/2010/main" val="22473845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Khai báo lớp</a:t>
            </a:r>
            <a:endParaRPr/>
          </a:p>
        </p:txBody>
      </p:sp>
    </p:spTree>
    <p:extLst>
      <p:ext uri="{BB962C8B-B14F-4D97-AF65-F5344CB8AC3E}">
        <p14:creationId xmlns:p14="http://schemas.microsoft.com/office/powerpoint/2010/main" val="15382283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Khai báo lớp</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FFFFF"/>
                </a:highlight>
              </a:rPr>
              <a:t>Để khai báo một lớp trong Java, chúng ta sử dụng từ khóa Java </a:t>
            </a:r>
            <a:r>
              <a:rPr lang="vi-VN">
                <a:solidFill>
                  <a:srgbClr val="FF0000"/>
                </a:solidFill>
                <a:highlight>
                  <a:srgbClr val="FFFFFF"/>
                </a:highlight>
              </a:rPr>
              <a:t>class</a:t>
            </a:r>
            <a:r>
              <a:rPr lang="vi-VN">
                <a:highlight>
                  <a:srgbClr val="FFFFFF"/>
                </a:highlight>
              </a:rPr>
              <a:t>. Hãy nhớ rằng tất cả các từ khóa trong Java đều là chữ thường. Theo sau từ khóa lớp là tên lớp, trong ví dụ của tôi là </a:t>
            </a:r>
            <a:r>
              <a:rPr lang="vi-VN" b="1">
                <a:highlight>
                  <a:srgbClr val="FFFFFF"/>
                </a:highlight>
              </a:rPr>
              <a:t>Boy</a:t>
            </a:r>
            <a:r>
              <a:rPr lang="vi-VN">
                <a:highlight>
                  <a:srgbClr val="FFFFFF"/>
                </a:highlight>
              </a:rPr>
              <a:t>.</a:t>
            </a:r>
          </a:p>
        </p:txBody>
      </p:sp>
      <p:sp>
        <p:nvSpPr>
          <p:cNvPr id="4" name="TextBox 3">
            <a:extLst>
              <a:ext uri="{FF2B5EF4-FFF2-40B4-BE49-F238E27FC236}">
                <a16:creationId xmlns:a16="http://schemas.microsoft.com/office/drawing/2014/main" id="{56F76EAB-9B92-3B91-B440-50286E944E73}"/>
              </a:ext>
            </a:extLst>
          </p:cNvPr>
          <p:cNvSpPr txBox="1"/>
          <p:nvPr/>
        </p:nvSpPr>
        <p:spPr>
          <a:xfrm>
            <a:off x="2286000" y="2184740"/>
            <a:ext cx="4572000" cy="2031325"/>
          </a:xfrm>
          <a:prstGeom prst="rect">
            <a:avLst/>
          </a:prstGeom>
          <a:noFill/>
        </p:spPr>
        <p:txBody>
          <a:bodyPr wrap="square">
            <a:spAutoFit/>
          </a:bodyPr>
          <a:lstStyle/>
          <a:p>
            <a:r>
              <a:rPr lang="en-US">
                <a:solidFill>
                  <a:srgbClr val="FF0000"/>
                </a:solidFill>
              </a:rPr>
              <a:t>class</a:t>
            </a:r>
            <a:r>
              <a:rPr lang="en-US"/>
              <a:t> </a:t>
            </a:r>
            <a:r>
              <a:rPr lang="en-US" b="1"/>
              <a:t>Boy</a:t>
            </a:r>
          </a:p>
          <a:p>
            <a:r>
              <a:rPr lang="en-US"/>
              <a:t>{</a:t>
            </a:r>
          </a:p>
          <a:p>
            <a:r>
              <a:rPr lang="en-US"/>
              <a:t>	String name;</a:t>
            </a:r>
          </a:p>
          <a:p>
            <a:r>
              <a:rPr lang="en-US"/>
              <a:t>	String address;</a:t>
            </a:r>
          </a:p>
          <a:p>
            <a:r>
              <a:rPr lang="en-US"/>
              <a:t>	int age;</a:t>
            </a:r>
          </a:p>
          <a:p>
            <a:r>
              <a:rPr lang="en-US"/>
              <a:t>	void tellName(){ };</a:t>
            </a:r>
          </a:p>
          <a:p>
            <a:r>
              <a:rPr lang="en-US"/>
              <a:t>	void tellAddress(){ };</a:t>
            </a:r>
          </a:p>
          <a:p>
            <a:r>
              <a:rPr lang="en-US"/>
              <a:t>	void tellAge(){ };</a:t>
            </a:r>
          </a:p>
          <a:p>
            <a:r>
              <a:rPr lang="en-US"/>
              <a:t>}</a:t>
            </a:r>
          </a:p>
        </p:txBody>
      </p:sp>
      <p:sp>
        <p:nvSpPr>
          <p:cNvPr id="6" name="TextBox 5">
            <a:extLst>
              <a:ext uri="{FF2B5EF4-FFF2-40B4-BE49-F238E27FC236}">
                <a16:creationId xmlns:a16="http://schemas.microsoft.com/office/drawing/2014/main" id="{5A0BCA25-E3D6-9365-9A62-A39B059882FD}"/>
              </a:ext>
            </a:extLst>
          </p:cNvPr>
          <p:cNvSpPr txBox="1"/>
          <p:nvPr/>
        </p:nvSpPr>
        <p:spPr>
          <a:xfrm>
            <a:off x="669472" y="4256691"/>
            <a:ext cx="8049986" cy="738664"/>
          </a:xfrm>
          <a:prstGeom prst="rect">
            <a:avLst/>
          </a:prstGeom>
          <a:solidFill>
            <a:schemeClr val="accent6">
              <a:lumMod val="20000"/>
              <a:lumOff val="80000"/>
            </a:schemeClr>
          </a:solidFill>
        </p:spPr>
        <p:txBody>
          <a:bodyPr wrap="square">
            <a:spAutoFit/>
          </a:bodyPr>
          <a:lstStyle/>
          <a:p>
            <a:pPr algn="just"/>
            <a:r>
              <a:rPr lang="vi-VN"/>
              <a:t>Trong ví dụ trên về lớp Boy, chúng ta có ba biến: name, address và age. Chúng ta cũng có ba phương thức (các hàm trong C và C++) là tellName(), tellAddress() và tellAge(). Chi tiết sẽ được trình bày ở phần sau</a:t>
            </a:r>
            <a:endParaRPr lang="en-US"/>
          </a:p>
        </p:txBody>
      </p:sp>
    </p:spTree>
    <p:extLst>
      <p:ext uri="{BB962C8B-B14F-4D97-AF65-F5344CB8AC3E}">
        <p14:creationId xmlns:p14="http://schemas.microsoft.com/office/powerpoint/2010/main" val="1038838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Tìm hiểu khái niệm Hướng đối tượng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Khai báo lớp</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FFFFF"/>
                </a:highlight>
              </a:rPr>
              <a:t>Theo quy ước của Java, mỗi chữ cái đầu tiên trong một từ phải là một chữ cái viết hoa. Tất cả các lớp Java được xác định trước đều tuân theo quy ước này. Một số lớp Java được định nghĩa trước là:</a:t>
            </a:r>
          </a:p>
        </p:txBody>
      </p:sp>
      <p:sp>
        <p:nvSpPr>
          <p:cNvPr id="3" name="TextBox 2">
            <a:extLst>
              <a:ext uri="{FF2B5EF4-FFF2-40B4-BE49-F238E27FC236}">
                <a16:creationId xmlns:a16="http://schemas.microsoft.com/office/drawing/2014/main" id="{D91F0D77-38F4-163C-3541-D070E0D39C7A}"/>
              </a:ext>
            </a:extLst>
          </p:cNvPr>
          <p:cNvSpPr txBox="1"/>
          <p:nvPr/>
        </p:nvSpPr>
        <p:spPr>
          <a:xfrm>
            <a:off x="2383971" y="2245059"/>
            <a:ext cx="4572000" cy="1600438"/>
          </a:xfrm>
          <a:prstGeom prst="rect">
            <a:avLst/>
          </a:prstGeom>
          <a:noFill/>
        </p:spPr>
        <p:txBody>
          <a:bodyPr wrap="square">
            <a:spAutoFit/>
          </a:bodyPr>
          <a:lstStyle/>
          <a:p>
            <a:r>
              <a:rPr lang="en-US"/>
              <a:t>Object</a:t>
            </a:r>
          </a:p>
          <a:p>
            <a:r>
              <a:rPr lang="en-US"/>
              <a:t>Exception</a:t>
            </a:r>
          </a:p>
          <a:p>
            <a:r>
              <a:rPr lang="en-US"/>
              <a:t>Throwable</a:t>
            </a:r>
          </a:p>
          <a:p>
            <a:r>
              <a:rPr lang="en-US"/>
              <a:t>System</a:t>
            </a:r>
          </a:p>
          <a:p>
            <a:r>
              <a:rPr lang="en-US"/>
              <a:t>PrintStream</a:t>
            </a:r>
          </a:p>
          <a:p>
            <a:r>
              <a:rPr lang="en-US"/>
              <a:t>Scanner</a:t>
            </a:r>
          </a:p>
          <a:p>
            <a:r>
              <a:rPr lang="en-US"/>
              <a:t>StringTokenizer</a:t>
            </a:r>
          </a:p>
        </p:txBody>
      </p:sp>
    </p:spTree>
    <p:extLst>
      <p:ext uri="{BB962C8B-B14F-4D97-AF65-F5344CB8AC3E}">
        <p14:creationId xmlns:p14="http://schemas.microsoft.com/office/powerpoint/2010/main" val="37647717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Cấu trúc một lớp trong Java</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FFFFF"/>
                </a:highlight>
              </a:rPr>
              <a:t>Tên lớp được theo sau bởi phần thân của lớp được phân cách bằng dấu ngoặc nhọn { và }, chứa các thành viên của lớp. Để biết danh sách đầy đủ các thành viên của lớp, hãy xem hình dưới đây.</a:t>
            </a:r>
          </a:p>
        </p:txBody>
      </p:sp>
      <p:pic>
        <p:nvPicPr>
          <p:cNvPr id="2" name="Picture 1">
            <a:extLst>
              <a:ext uri="{FF2B5EF4-FFF2-40B4-BE49-F238E27FC236}">
                <a16:creationId xmlns:a16="http://schemas.microsoft.com/office/drawing/2014/main" id="{35BBD5EF-DA2F-BBDF-EF06-1E213B801361}"/>
              </a:ext>
            </a:extLst>
          </p:cNvPr>
          <p:cNvPicPr>
            <a:picLocks noChangeAspect="1"/>
          </p:cNvPicPr>
          <p:nvPr/>
        </p:nvPicPr>
        <p:blipFill rotWithShape="1">
          <a:blip r:embed="rId3"/>
          <a:srcRect t="22733" b="17150"/>
          <a:stretch/>
        </p:blipFill>
        <p:spPr>
          <a:xfrm>
            <a:off x="1828119" y="2204358"/>
            <a:ext cx="5487761" cy="2283999"/>
          </a:xfrm>
          <a:prstGeom prst="rect">
            <a:avLst/>
          </a:prstGeom>
        </p:spPr>
      </p:pic>
      <p:sp>
        <p:nvSpPr>
          <p:cNvPr id="5" name="TextBox 4">
            <a:extLst>
              <a:ext uri="{FF2B5EF4-FFF2-40B4-BE49-F238E27FC236}">
                <a16:creationId xmlns:a16="http://schemas.microsoft.com/office/drawing/2014/main" id="{B2B4066C-47C4-738F-14A2-E8F9D4A66C85}"/>
              </a:ext>
            </a:extLst>
          </p:cNvPr>
          <p:cNvSpPr txBox="1"/>
          <p:nvPr/>
        </p:nvSpPr>
        <p:spPr>
          <a:xfrm>
            <a:off x="330846" y="4523900"/>
            <a:ext cx="8520600" cy="523220"/>
          </a:xfrm>
          <a:prstGeom prst="rect">
            <a:avLst/>
          </a:prstGeom>
          <a:solidFill>
            <a:schemeClr val="accent6">
              <a:lumMod val="20000"/>
              <a:lumOff val="80000"/>
            </a:schemeClr>
          </a:solidFill>
        </p:spPr>
        <p:txBody>
          <a:bodyPr wrap="square">
            <a:spAutoFit/>
          </a:bodyPr>
          <a:lstStyle/>
          <a:p>
            <a:pPr algn="just"/>
            <a:r>
              <a:rPr lang="vi-VN"/>
              <a:t>Nếu bạn đang tạo một lớp, điều đó có nghĩa là bạn đang tạo một kiểu mới do người dùng định nghĩa. Lớp (kiểu) đó sẽ được sử dụng để tạo các đối tượng sau này.</a:t>
            </a:r>
            <a:endParaRPr lang="en-US"/>
          </a:p>
        </p:txBody>
      </p:sp>
    </p:spTree>
    <p:extLst>
      <p:ext uri="{BB962C8B-B14F-4D97-AF65-F5344CB8AC3E}">
        <p14:creationId xmlns:p14="http://schemas.microsoft.com/office/powerpoint/2010/main" val="32648185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Cấu trúc một lớp trong Java</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FFFFF"/>
                </a:highlight>
              </a:rPr>
              <a:t>Một lớp Java có thể chứa các nội dung sau:</a:t>
            </a:r>
          </a:p>
          <a:p>
            <a:pPr marL="742950" lvl="1" indent="-285750" algn="just"/>
            <a:r>
              <a:rPr lang="vi-VN" sz="1600" b="1">
                <a:highlight>
                  <a:srgbClr val="FFFFFF"/>
                </a:highlight>
              </a:rPr>
              <a:t>Câu lệnh gói (</a:t>
            </a:r>
            <a:r>
              <a:rPr lang="vi-VN" sz="1600" b="1">
                <a:solidFill>
                  <a:srgbClr val="FF0000"/>
                </a:solidFill>
                <a:highlight>
                  <a:srgbClr val="FFFFFF"/>
                </a:highlight>
              </a:rPr>
              <a:t>package</a:t>
            </a:r>
            <a:r>
              <a:rPr lang="vi-VN" sz="1600" b="1">
                <a:highlight>
                  <a:srgbClr val="FFFFFF"/>
                </a:highlight>
              </a:rPr>
              <a:t>)</a:t>
            </a:r>
            <a:r>
              <a:rPr lang="vi-VN" sz="1600">
                <a:highlight>
                  <a:srgbClr val="FFFFFF"/>
                </a:highlight>
              </a:rPr>
              <a:t>: Câu lệnh gói được sử dụng để khai báo một lớp Java như một phần của gói đã chỉ định. Thông tin thêm về việc khai báo các gói có ở bài sau. Câu lệnh gói là </a:t>
            </a:r>
            <a:r>
              <a:rPr lang="vi-VN" sz="1600" u="sng">
                <a:highlight>
                  <a:srgbClr val="FFFFFF"/>
                </a:highlight>
              </a:rPr>
              <a:t>tùy chọn</a:t>
            </a:r>
            <a:r>
              <a:rPr lang="vi-VN" sz="1600">
                <a:highlight>
                  <a:srgbClr val="FFFFFF"/>
                </a:highlight>
              </a:rPr>
              <a:t>. Khi chúng ta quyết định viết một câu lệnh gói, nó phải là câu lệnh đầu tiên trong tệp. Chỉ có ngoại lệ cho quy tắc này là viết chú thích.</a:t>
            </a:r>
          </a:p>
          <a:p>
            <a:pPr marL="742950" lvl="1" indent="-285750" algn="just"/>
            <a:r>
              <a:rPr lang="vi-VN" sz="1600" b="1">
                <a:highlight>
                  <a:srgbClr val="FFFFFF"/>
                </a:highlight>
              </a:rPr>
              <a:t>(Các) câu lệnh nhập (</a:t>
            </a:r>
            <a:r>
              <a:rPr lang="vi-VN" sz="1600" b="1">
                <a:solidFill>
                  <a:srgbClr val="FF0000"/>
                </a:solidFill>
                <a:highlight>
                  <a:srgbClr val="FFFFFF"/>
                </a:highlight>
              </a:rPr>
              <a:t>import</a:t>
            </a:r>
            <a:r>
              <a:rPr lang="vi-VN" sz="1600" b="1">
                <a:highlight>
                  <a:srgbClr val="FFFFFF"/>
                </a:highlight>
              </a:rPr>
              <a:t>)</a:t>
            </a:r>
            <a:r>
              <a:rPr lang="vi-VN" sz="1600">
                <a:highlight>
                  <a:srgbClr val="FFFFFF"/>
                </a:highlight>
              </a:rPr>
              <a:t>: Chúng ta có thể viết một hoặc nhiều câu lệnh nhập. Đây cũng là </a:t>
            </a:r>
            <a:r>
              <a:rPr lang="vi-VN" sz="1600" u="sng">
                <a:highlight>
                  <a:srgbClr val="FFFFFF"/>
                </a:highlight>
              </a:rPr>
              <a:t>tùy chọn</a:t>
            </a:r>
            <a:r>
              <a:rPr lang="vi-VN" sz="1600">
                <a:highlight>
                  <a:srgbClr val="FFFFFF"/>
                </a:highlight>
              </a:rPr>
              <a:t>. Một câu lệnh nhập được sử dụng để liên kết lớp của chúng ta với các lớp khác trong cùng một gói hoặc các gói khác để sử dụng chức năng của chúng. Thông tin thêm về câu lệnh nhập khẩu trong các bài viết khác.</a:t>
            </a:r>
          </a:p>
          <a:p>
            <a:pPr marL="742950" lvl="1" indent="-285750" algn="just"/>
            <a:r>
              <a:rPr lang="vi-VN" sz="1600" b="1">
                <a:highlight>
                  <a:srgbClr val="FFFFFF"/>
                </a:highlight>
              </a:rPr>
              <a:t>Chú thích (</a:t>
            </a:r>
            <a:r>
              <a:rPr lang="vi-VN" sz="1600" b="1">
                <a:solidFill>
                  <a:srgbClr val="FF0000"/>
                </a:solidFill>
                <a:highlight>
                  <a:srgbClr val="FFFFFF"/>
                </a:highlight>
              </a:rPr>
              <a:t>comment</a:t>
            </a:r>
            <a:r>
              <a:rPr lang="vi-VN" sz="1600" b="1">
                <a:highlight>
                  <a:srgbClr val="FFFFFF"/>
                </a:highlight>
              </a:rPr>
              <a:t>)</a:t>
            </a:r>
            <a:r>
              <a:rPr lang="vi-VN" sz="1600">
                <a:highlight>
                  <a:srgbClr val="FFFFFF"/>
                </a:highlight>
              </a:rPr>
              <a:t>: Chúng ta có thể viết một hoặc nhiều chú thích trong một lớp Java để giải thích việc sử dụng một số câu lệnh nhất định hoặc cung cấp thêm thông tin như mục đích của lớp, tên tác giả, ngày và giờ tạo, v.v. Chú thích là </a:t>
            </a:r>
            <a:r>
              <a:rPr lang="vi-VN" sz="1600" u="sng">
                <a:highlight>
                  <a:srgbClr val="FFFFFF"/>
                </a:highlight>
              </a:rPr>
              <a:t>tùy chọn</a:t>
            </a:r>
            <a:r>
              <a:rPr lang="vi-VN" sz="1600">
                <a:highlight>
                  <a:srgbClr val="FFFFFF"/>
                </a:highlight>
              </a:rPr>
              <a:t>. Chú thích có thể được viết ở dòng đầu tiên hoặc bất kỳ đâu trong chương trình.</a:t>
            </a:r>
          </a:p>
        </p:txBody>
      </p:sp>
    </p:spTree>
    <p:extLst>
      <p:ext uri="{BB962C8B-B14F-4D97-AF65-F5344CB8AC3E}">
        <p14:creationId xmlns:p14="http://schemas.microsoft.com/office/powerpoint/2010/main" val="7341160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Cấu trúc một lớp trong Java</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FFFFF"/>
                </a:highlight>
              </a:rPr>
              <a:t>Một lớp Java có thể chứa các nội dung sau:</a:t>
            </a:r>
          </a:p>
          <a:p>
            <a:pPr marL="742950" lvl="1" indent="-285750" algn="just"/>
            <a:r>
              <a:rPr lang="vi-VN" sz="1600" b="1">
                <a:highlight>
                  <a:srgbClr val="FFFFFF"/>
                </a:highlight>
              </a:rPr>
              <a:t>Khai báo lớp: </a:t>
            </a:r>
            <a:r>
              <a:rPr lang="vi-VN" sz="1600">
                <a:highlight>
                  <a:srgbClr val="FFFFFF"/>
                </a:highlight>
              </a:rPr>
              <a:t>Khai báo lớp bao gồm từ khóa lớp theo sau là tên lớp, tiếp theo là phần thân của lớp được biểu thị bằng dấu ngoặc nhọn </a:t>
            </a:r>
            <a:r>
              <a:rPr lang="vi-VN" sz="1600">
                <a:solidFill>
                  <a:srgbClr val="FF0000"/>
                </a:solidFill>
                <a:highlight>
                  <a:srgbClr val="FFFFFF"/>
                </a:highlight>
              </a:rPr>
              <a:t>{ }. </a:t>
            </a:r>
            <a:r>
              <a:rPr lang="vi-VN" sz="1600">
                <a:highlight>
                  <a:srgbClr val="FFFFFF"/>
                </a:highlight>
              </a:rPr>
              <a:t>Một khai báo lớp có thể chứa những điều sau đây:</a:t>
            </a:r>
          </a:p>
          <a:p>
            <a:pPr marL="1200150" lvl="2" indent="-285750" algn="just"/>
            <a:r>
              <a:rPr lang="vi-VN" sz="1600">
                <a:highlight>
                  <a:srgbClr val="FFFFFF"/>
                </a:highlight>
              </a:rPr>
              <a:t>Khai báo biến - Variable declarations</a:t>
            </a:r>
          </a:p>
          <a:p>
            <a:pPr marL="1200150" lvl="2" indent="-285750" algn="just"/>
            <a:r>
              <a:rPr lang="vi-VN" sz="1600">
                <a:highlight>
                  <a:srgbClr val="FFFFFF"/>
                </a:highlight>
              </a:rPr>
              <a:t>Chú thích mã - Comments</a:t>
            </a:r>
          </a:p>
          <a:p>
            <a:pPr marL="1200150" lvl="2" indent="-285750" algn="just"/>
            <a:r>
              <a:rPr lang="vi-VN" sz="1600">
                <a:highlight>
                  <a:srgbClr val="FFFFFF"/>
                </a:highlight>
              </a:rPr>
              <a:t>Hàm tạo -Constructors</a:t>
            </a:r>
          </a:p>
          <a:p>
            <a:pPr marL="1200150" lvl="2" indent="-285750" algn="just"/>
            <a:r>
              <a:rPr lang="vi-VN" sz="1600">
                <a:highlight>
                  <a:srgbClr val="FFFFFF"/>
                </a:highlight>
              </a:rPr>
              <a:t>Phương thức - Methods</a:t>
            </a:r>
          </a:p>
          <a:p>
            <a:pPr marL="1200150" lvl="2" indent="-285750" algn="just"/>
            <a:r>
              <a:rPr lang="vi-VN" sz="1600">
                <a:highlight>
                  <a:srgbClr val="FFFFFF"/>
                </a:highlight>
              </a:rPr>
              <a:t>Lớp được lồng - Nested classes</a:t>
            </a:r>
          </a:p>
          <a:p>
            <a:pPr marL="1200150" lvl="2" indent="-285750" algn="just"/>
            <a:r>
              <a:rPr lang="vi-VN" sz="1600">
                <a:highlight>
                  <a:srgbClr val="FFFFFF"/>
                </a:highlight>
              </a:rPr>
              <a:t>Giao diện được lồng - Nested interfaces</a:t>
            </a:r>
          </a:p>
          <a:p>
            <a:pPr marL="1200150" lvl="2" indent="-285750" algn="just"/>
            <a:r>
              <a:rPr lang="vi-VN" sz="1600">
                <a:highlight>
                  <a:srgbClr val="FFFFFF"/>
                </a:highlight>
              </a:rPr>
              <a:t>Enumerations</a:t>
            </a:r>
          </a:p>
        </p:txBody>
      </p:sp>
      <p:sp>
        <p:nvSpPr>
          <p:cNvPr id="3" name="TextBox 2">
            <a:extLst>
              <a:ext uri="{FF2B5EF4-FFF2-40B4-BE49-F238E27FC236}">
                <a16:creationId xmlns:a16="http://schemas.microsoft.com/office/drawing/2014/main" id="{2004F546-1E07-7F07-BF93-F730CC5EAF04}"/>
              </a:ext>
            </a:extLst>
          </p:cNvPr>
          <p:cNvSpPr txBox="1"/>
          <p:nvPr/>
        </p:nvSpPr>
        <p:spPr>
          <a:xfrm>
            <a:off x="693963" y="4544586"/>
            <a:ext cx="7952015" cy="307777"/>
          </a:xfrm>
          <a:prstGeom prst="rect">
            <a:avLst/>
          </a:prstGeom>
          <a:solidFill>
            <a:schemeClr val="accent6">
              <a:lumMod val="20000"/>
              <a:lumOff val="80000"/>
            </a:schemeClr>
          </a:solidFill>
        </p:spPr>
        <p:txBody>
          <a:bodyPr wrap="square">
            <a:spAutoFit/>
          </a:bodyPr>
          <a:lstStyle/>
          <a:p>
            <a:r>
              <a:rPr lang="vi-VN"/>
              <a:t>T</a:t>
            </a:r>
            <a:r>
              <a:rPr lang="en-US"/>
              <a:t>ất cả các yếu tố trên (khai báo biến, nhận xét, v.v.) có thể xảy ra theo bất kỳ thứ tự nào.</a:t>
            </a:r>
          </a:p>
        </p:txBody>
      </p:sp>
    </p:spTree>
    <p:extLst>
      <p:ext uri="{BB962C8B-B14F-4D97-AF65-F5344CB8AC3E}">
        <p14:creationId xmlns:p14="http://schemas.microsoft.com/office/powerpoint/2010/main" val="36192526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Cấu trúc một lớp trong Java</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FFFFF"/>
                </a:highlight>
              </a:rPr>
              <a:t>Quy tắc viết tên lớp hoặc bất kỳ định danh nào khác (tên biến, tên phương thức, v.v.)</a:t>
            </a:r>
          </a:p>
          <a:p>
            <a:pPr marL="742950" lvl="1" indent="-285750" algn="just"/>
            <a:r>
              <a:rPr lang="vi-VN" sz="1600">
                <a:highlight>
                  <a:srgbClr val="FFFFFF"/>
                </a:highlight>
              </a:rPr>
              <a:t>Tên phải bắt đầu bằng một chữ cái hoặc dấu gạch dưới ( _ ) hoặc ký hiệu đô la ($). Nên bắt đầu tên bằng một chữ cái. Từ ký tự thứ hai trở đi, tên cũng có thể chứa chữ số hoặc số.</a:t>
            </a:r>
          </a:p>
          <a:p>
            <a:pPr marL="742950" lvl="1" indent="-285750" algn="just"/>
            <a:r>
              <a:rPr lang="vi-VN" sz="1600">
                <a:highlight>
                  <a:srgbClr val="FFFFFF"/>
                </a:highlight>
              </a:rPr>
              <a:t>Khoảng trắng và các ký hiệu đặc biệt như %, @, * không được phép trong tên.</a:t>
            </a:r>
          </a:p>
          <a:p>
            <a:pPr marL="742950" lvl="1" indent="-285750" algn="just"/>
            <a:r>
              <a:rPr lang="vi-VN" sz="1600">
                <a:highlight>
                  <a:srgbClr val="FFFFFF"/>
                </a:highlight>
              </a:rPr>
              <a:t>Các ký tự chữ hoa khác với các ký tự chữ thường. Tên phân biệt chữ hoa chữ thường, tức là var khác với VAR.</a:t>
            </a:r>
          </a:p>
          <a:p>
            <a:pPr marL="742950" lvl="1" indent="-285750" algn="just"/>
            <a:r>
              <a:rPr lang="vi-VN" sz="1600">
                <a:highlight>
                  <a:srgbClr val="FFFFFF"/>
                </a:highlight>
              </a:rPr>
              <a:t>Không thể sử dụng từ khóa hoặc từ dành riêng cho tên. Ví dụ: không thể sử dụng goto cho một tên vì đó là một từ dành riêng trong Java.</a:t>
            </a:r>
          </a:p>
        </p:txBody>
      </p:sp>
    </p:spTree>
    <p:extLst>
      <p:ext uri="{BB962C8B-B14F-4D97-AF65-F5344CB8AC3E}">
        <p14:creationId xmlns:p14="http://schemas.microsoft.com/office/powerpoint/2010/main" val="19771398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Cấu trúc một lớp trong Java</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FFFFF"/>
                </a:highlight>
              </a:rPr>
              <a:t>Một số tên lớp hợp lệ sẽ là:</a:t>
            </a:r>
          </a:p>
          <a:p>
            <a:pPr marL="742950" lvl="1" indent="-285750" algn="just"/>
            <a:r>
              <a:rPr lang="en-US" sz="1600">
                <a:highlight>
                  <a:srgbClr val="FFFFFF"/>
                </a:highlight>
              </a:rPr>
              <a:t>Student</a:t>
            </a:r>
          </a:p>
          <a:p>
            <a:pPr marL="742950" lvl="1" indent="-285750" algn="just"/>
            <a:r>
              <a:rPr lang="en-US" sz="1600">
                <a:highlight>
                  <a:srgbClr val="FFFFFF"/>
                </a:highlight>
              </a:rPr>
              <a:t>Contact</a:t>
            </a:r>
          </a:p>
          <a:p>
            <a:pPr marL="742950" lvl="1" indent="-285750" algn="just"/>
            <a:r>
              <a:rPr lang="en-US" sz="1600">
                <a:highlight>
                  <a:srgbClr val="FFFFFF"/>
                </a:highlight>
              </a:rPr>
              <a:t>UserDetails</a:t>
            </a:r>
          </a:p>
          <a:p>
            <a:pPr marL="742950" lvl="1" indent="-285750" algn="just"/>
            <a:r>
              <a:rPr lang="en-US" sz="1600">
                <a:highlight>
                  <a:srgbClr val="FFFFFF"/>
                </a:highlight>
              </a:rPr>
              <a:t>Registration</a:t>
            </a:r>
          </a:p>
          <a:p>
            <a:pPr marL="742950" lvl="1" indent="-285750" algn="just"/>
            <a:r>
              <a:rPr lang="en-US" sz="1600">
                <a:highlight>
                  <a:srgbClr val="FFFFFF"/>
                </a:highlight>
              </a:rPr>
              <a:t>Marks</a:t>
            </a:r>
          </a:p>
          <a:p>
            <a:pPr marL="742950" lvl="1" indent="-285750" algn="just"/>
            <a:r>
              <a:rPr lang="en-US" sz="1600">
                <a:highlight>
                  <a:srgbClr val="FFFFFF"/>
                </a:highlight>
              </a:rPr>
              <a:t>Sem2Marks</a:t>
            </a:r>
          </a:p>
          <a:p>
            <a:pPr marL="742950" lvl="1" indent="-285750" algn="just"/>
            <a:r>
              <a:rPr lang="en-US" sz="1600">
                <a:highlight>
                  <a:srgbClr val="FFFFFF"/>
                </a:highlight>
              </a:rPr>
              <a:t>_Names</a:t>
            </a:r>
          </a:p>
          <a:p>
            <a:pPr marL="742950" lvl="1" indent="-285750" algn="just"/>
            <a:r>
              <a:rPr lang="en-US" sz="1600">
                <a:highlight>
                  <a:srgbClr val="FFFFFF"/>
                </a:highlight>
              </a:rPr>
              <a:t>$Product</a:t>
            </a:r>
            <a:endParaRPr lang="vi-VN" sz="1600">
              <a:highlight>
                <a:srgbClr val="FFFFFF"/>
              </a:highlight>
            </a:endParaRPr>
          </a:p>
        </p:txBody>
      </p:sp>
    </p:spTree>
    <p:extLst>
      <p:ext uri="{BB962C8B-B14F-4D97-AF65-F5344CB8AC3E}">
        <p14:creationId xmlns:p14="http://schemas.microsoft.com/office/powerpoint/2010/main" val="23524207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Cấu trúc một lớp trong Java</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FFFFF"/>
                </a:highlight>
              </a:rPr>
              <a:t>Một số ví dụ không hợp lệ cho tên lớp là:</a:t>
            </a:r>
          </a:p>
          <a:p>
            <a:pPr marL="742950" lvl="1" indent="-285750" algn="just"/>
            <a:r>
              <a:rPr lang="en-US" sz="1600">
                <a:highlight>
                  <a:srgbClr val="FFFFFF"/>
                </a:highlight>
              </a:rPr>
              <a:t>2Inventory (</a:t>
            </a:r>
            <a:r>
              <a:rPr lang="vi-VN" sz="1600">
                <a:highlight>
                  <a:srgbClr val="FFFFFF"/>
                </a:highlight>
              </a:rPr>
              <a:t>Tên không được bắt đầu bằng số</a:t>
            </a:r>
            <a:r>
              <a:rPr lang="en-US" sz="1600">
                <a:highlight>
                  <a:srgbClr val="FFFFFF"/>
                </a:highlight>
              </a:rPr>
              <a:t>)</a:t>
            </a:r>
          </a:p>
          <a:p>
            <a:pPr marL="742950" lvl="1" indent="-285750" algn="just"/>
            <a:r>
              <a:rPr lang="en-US" sz="1600">
                <a:highlight>
                  <a:srgbClr val="FFFFFF"/>
                </a:highlight>
              </a:rPr>
              <a:t>User Details (</a:t>
            </a:r>
            <a:r>
              <a:rPr lang="vi-VN" sz="1600">
                <a:highlight>
                  <a:srgbClr val="FFFFFF"/>
                </a:highlight>
              </a:rPr>
              <a:t>Tên không thể chứa khoảng trắng</a:t>
            </a:r>
            <a:r>
              <a:rPr lang="en-US" sz="1600">
                <a:highlight>
                  <a:srgbClr val="FFFFFF"/>
                </a:highlight>
              </a:rPr>
              <a:t>)</a:t>
            </a:r>
          </a:p>
          <a:p>
            <a:pPr marL="742950" lvl="1" indent="-285750" algn="just"/>
            <a:r>
              <a:rPr lang="en-US" sz="1600">
                <a:highlight>
                  <a:srgbClr val="FFFFFF"/>
                </a:highlight>
              </a:rPr>
              <a:t>Cart@Shop (</a:t>
            </a:r>
            <a:r>
              <a:rPr lang="vi-VN" sz="1600">
                <a:highlight>
                  <a:srgbClr val="FFFFFF"/>
                </a:highlight>
              </a:rPr>
              <a:t>Tên không thể chứa kí tự đặc biệt</a:t>
            </a:r>
            <a:r>
              <a:rPr lang="en-US" sz="1600">
                <a:highlight>
                  <a:srgbClr val="FFFFFF"/>
                </a:highlight>
              </a:rPr>
              <a:t>)</a:t>
            </a:r>
          </a:p>
          <a:p>
            <a:pPr marL="742950" lvl="1" indent="-285750" algn="just"/>
            <a:r>
              <a:rPr lang="en-US" sz="1600">
                <a:highlight>
                  <a:srgbClr val="FFFFFF"/>
                </a:highlight>
              </a:rPr>
              <a:t>switch (</a:t>
            </a:r>
            <a:r>
              <a:rPr lang="vi-VN" sz="1600">
                <a:highlight>
                  <a:srgbClr val="FFFFFF"/>
                </a:highlight>
              </a:rPr>
              <a:t>Từ khóa Java không được phép sử dụng để đặt tên</a:t>
            </a:r>
            <a:r>
              <a:rPr lang="en-US" sz="1600">
                <a:highlight>
                  <a:srgbClr val="FFFFFF"/>
                </a:highlight>
              </a:rPr>
              <a:t>)</a:t>
            </a:r>
            <a:endParaRPr lang="vi-VN" sz="1600">
              <a:highlight>
                <a:srgbClr val="FFFFFF"/>
              </a:highlight>
            </a:endParaRPr>
          </a:p>
        </p:txBody>
      </p:sp>
    </p:spTree>
    <p:extLst>
      <p:ext uri="{BB962C8B-B14F-4D97-AF65-F5344CB8AC3E}">
        <p14:creationId xmlns:p14="http://schemas.microsoft.com/office/powerpoint/2010/main" val="31339658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Tạo</a:t>
            </a:r>
            <a:br>
              <a:rPr lang="vi-VN"/>
            </a:br>
            <a:r>
              <a:rPr lang="vi-VN"/>
              <a:t>Đối tượng</a:t>
            </a:r>
            <a:endParaRPr/>
          </a:p>
        </p:txBody>
      </p:sp>
    </p:spTree>
    <p:extLst>
      <p:ext uri="{BB962C8B-B14F-4D97-AF65-F5344CB8AC3E}">
        <p14:creationId xmlns:p14="http://schemas.microsoft.com/office/powerpoint/2010/main" val="33307186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Khởi tạo đối tượng</a:t>
            </a:r>
            <a:endParaRPr/>
          </a:p>
        </p:txBody>
      </p:sp>
      <p:sp>
        <p:nvSpPr>
          <p:cNvPr id="176" name="Google Shape;176;p32"/>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AFAFA"/>
                </a:highlight>
              </a:rPr>
              <a:t>Cú pháp để tạo một đối tượng trong Java như sau:</a:t>
            </a:r>
          </a:p>
          <a:p>
            <a:pPr marL="285750" indent="-285750" algn="just"/>
            <a:endParaRPr lang="vi-VN">
              <a:highlight>
                <a:srgbClr val="FAFAFA"/>
              </a:highlight>
            </a:endParaRPr>
          </a:p>
          <a:p>
            <a:pPr marL="285750" indent="-285750" algn="just"/>
            <a:r>
              <a:rPr lang="vi-VN">
                <a:highlight>
                  <a:srgbClr val="FAFAFA"/>
                </a:highlight>
              </a:rPr>
              <a:t>Một ví dụ để tạo một đối tượng cho lớp Boy được khai báo ở trên như sau:</a:t>
            </a:r>
            <a:endParaRPr>
              <a:highlight>
                <a:srgbClr val="FAFAFA"/>
              </a:highlight>
            </a:endParaRPr>
          </a:p>
        </p:txBody>
      </p:sp>
      <p:sp>
        <p:nvSpPr>
          <p:cNvPr id="3" name="TextBox 2">
            <a:extLst>
              <a:ext uri="{FF2B5EF4-FFF2-40B4-BE49-F238E27FC236}">
                <a16:creationId xmlns:a16="http://schemas.microsoft.com/office/drawing/2014/main" id="{E552BE14-E370-3A84-25DB-272B05B321AA}"/>
              </a:ext>
            </a:extLst>
          </p:cNvPr>
          <p:cNvSpPr txBox="1"/>
          <p:nvPr/>
        </p:nvSpPr>
        <p:spPr>
          <a:xfrm>
            <a:off x="2286000" y="1585105"/>
            <a:ext cx="4572000" cy="307777"/>
          </a:xfrm>
          <a:prstGeom prst="rect">
            <a:avLst/>
          </a:prstGeom>
          <a:noFill/>
        </p:spPr>
        <p:txBody>
          <a:bodyPr wrap="square">
            <a:spAutoFit/>
          </a:bodyPr>
          <a:lstStyle/>
          <a:p>
            <a:r>
              <a:rPr lang="en-US"/>
              <a:t>ClassName   object-reference = new   ClassName();</a:t>
            </a:r>
          </a:p>
        </p:txBody>
      </p:sp>
      <p:pic>
        <p:nvPicPr>
          <p:cNvPr id="5" name="Picture 4">
            <a:extLst>
              <a:ext uri="{FF2B5EF4-FFF2-40B4-BE49-F238E27FC236}">
                <a16:creationId xmlns:a16="http://schemas.microsoft.com/office/drawing/2014/main" id="{FB22AEF1-733A-7EB4-C382-21A3B0F09020}"/>
              </a:ext>
            </a:extLst>
          </p:cNvPr>
          <p:cNvPicPr>
            <a:picLocks noChangeAspect="1"/>
          </p:cNvPicPr>
          <p:nvPr/>
        </p:nvPicPr>
        <p:blipFill rotWithShape="1">
          <a:blip r:embed="rId3"/>
          <a:srcRect t="10000" b="14000"/>
          <a:stretch/>
        </p:blipFill>
        <p:spPr>
          <a:xfrm>
            <a:off x="2506519" y="2198658"/>
            <a:ext cx="4130961" cy="2173522"/>
          </a:xfrm>
          <a:prstGeom prst="rect">
            <a:avLst/>
          </a:prstGeom>
          <a:ln>
            <a:noFill/>
          </a:ln>
        </p:spPr>
      </p:pic>
      <p:sp>
        <p:nvSpPr>
          <p:cNvPr id="7" name="TextBox 6">
            <a:extLst>
              <a:ext uri="{FF2B5EF4-FFF2-40B4-BE49-F238E27FC236}">
                <a16:creationId xmlns:a16="http://schemas.microsoft.com/office/drawing/2014/main" id="{1AF8ECEA-BA0A-4588-B810-60B3467E8152}"/>
              </a:ext>
            </a:extLst>
          </p:cNvPr>
          <p:cNvSpPr txBox="1"/>
          <p:nvPr/>
        </p:nvSpPr>
        <p:spPr>
          <a:xfrm>
            <a:off x="311701" y="4404836"/>
            <a:ext cx="8520599" cy="738664"/>
          </a:xfrm>
          <a:prstGeom prst="rect">
            <a:avLst/>
          </a:prstGeom>
          <a:solidFill>
            <a:schemeClr val="accent6">
              <a:lumMod val="20000"/>
              <a:lumOff val="80000"/>
            </a:schemeClr>
          </a:solidFill>
        </p:spPr>
        <p:txBody>
          <a:bodyPr wrap="square">
            <a:spAutoFit/>
          </a:bodyPr>
          <a:lstStyle/>
          <a:p>
            <a:r>
              <a:rPr lang="vi-VN"/>
              <a:t>Như đã được biểu thị trong hình, Boy là tên của lớp mà chúng ta đang tạo đối tượng. Hãy nhớ rằng các đối tượng không tồn tại nếu không có lớp. obj là tham chiếu đến đối tượng. Đối tượng thực tế được tạo bởi toán tử </a:t>
            </a:r>
            <a:r>
              <a:rPr lang="vi-VN">
                <a:solidFill>
                  <a:srgbClr val="FF0000"/>
                </a:solidFill>
              </a:rPr>
              <a:t>new</a:t>
            </a:r>
            <a:r>
              <a:rPr lang="vi-VN"/>
              <a:t>, một trong những từ khóa của Java.</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Khởi tạo đối tượng</a:t>
            </a:r>
            <a:endParaRPr/>
          </a:p>
        </p:txBody>
      </p:sp>
      <p:sp>
        <p:nvSpPr>
          <p:cNvPr id="176" name="Google Shape;176;p32"/>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AFAFA"/>
                </a:highlight>
              </a:rPr>
              <a:t>Từ khóa </a:t>
            </a:r>
            <a:r>
              <a:rPr lang="vi-VN">
                <a:solidFill>
                  <a:srgbClr val="FF0000"/>
                </a:solidFill>
                <a:highlight>
                  <a:srgbClr val="FAFAFA"/>
                </a:highlight>
              </a:rPr>
              <a:t>new</a:t>
            </a:r>
            <a:r>
              <a:rPr lang="vi-VN">
                <a:highlight>
                  <a:srgbClr val="FAFAFA"/>
                </a:highlight>
              </a:rPr>
              <a:t> tạo đối tượng động (tại thời điểm chạy) trong </a:t>
            </a:r>
            <a:r>
              <a:rPr lang="vi-VN">
                <a:solidFill>
                  <a:srgbClr val="FF0000"/>
                </a:solidFill>
                <a:highlight>
                  <a:srgbClr val="FAFAFA"/>
                </a:highlight>
              </a:rPr>
              <a:t>RAM</a:t>
            </a:r>
            <a:r>
              <a:rPr lang="vi-VN">
                <a:highlight>
                  <a:srgbClr val="FAFAFA"/>
                </a:highlight>
              </a:rPr>
              <a:t> (Bộ nhớ truy cập ngẫu nhiên) và </a:t>
            </a:r>
            <a:r>
              <a:rPr lang="vi-VN">
                <a:solidFill>
                  <a:srgbClr val="FF0000"/>
                </a:solidFill>
                <a:highlight>
                  <a:srgbClr val="FAFAFA"/>
                </a:highlight>
              </a:rPr>
              <a:t>trả về tham chiếu</a:t>
            </a:r>
            <a:r>
              <a:rPr lang="vi-VN">
                <a:highlight>
                  <a:srgbClr val="FAFAFA"/>
                </a:highlight>
              </a:rPr>
              <a:t> (địa chỉ) của đối tượng đã tạo. Tham chiếu đó được lưu trữ trong obj sẽ được dùng để truy cập đối tượng trong tương lai.</a:t>
            </a:r>
          </a:p>
          <a:p>
            <a:pPr marL="285750" indent="-285750" algn="just"/>
            <a:r>
              <a:rPr lang="vi-VN">
                <a:highlight>
                  <a:srgbClr val="FAFAFA"/>
                </a:highlight>
              </a:rPr>
              <a:t>Phần cuối cùng của dòng là Boy() là hàm tạo. Bây giờ hãy nhớ rằng hàm tạo là một phương thức sẽ có cùng tên với tên lớp. Hàm tạo sẽ được giải thích chi tiết trong bài học sau.</a:t>
            </a:r>
          </a:p>
          <a:p>
            <a:pPr marL="285750" indent="-285750" algn="just"/>
            <a:r>
              <a:rPr lang="vi-VN">
                <a:highlight>
                  <a:srgbClr val="FAFAFA"/>
                </a:highlight>
              </a:rPr>
              <a:t>Việc tạo đối tượng trên có thể được tách thành hai dòng như hình bên dưới:</a:t>
            </a:r>
          </a:p>
          <a:p>
            <a:pPr marL="285750" indent="-285750" algn="just"/>
            <a:endParaRPr>
              <a:highlight>
                <a:srgbClr val="FAFAFA"/>
              </a:highlight>
            </a:endParaRPr>
          </a:p>
        </p:txBody>
      </p:sp>
      <p:sp>
        <p:nvSpPr>
          <p:cNvPr id="4" name="TextBox 3">
            <a:extLst>
              <a:ext uri="{FF2B5EF4-FFF2-40B4-BE49-F238E27FC236}">
                <a16:creationId xmlns:a16="http://schemas.microsoft.com/office/drawing/2014/main" id="{B774BFA4-538E-4AC5-622D-4DE256EA4505}"/>
              </a:ext>
            </a:extLst>
          </p:cNvPr>
          <p:cNvSpPr txBox="1"/>
          <p:nvPr/>
        </p:nvSpPr>
        <p:spPr>
          <a:xfrm>
            <a:off x="2204357" y="3632754"/>
            <a:ext cx="4572000" cy="523220"/>
          </a:xfrm>
          <a:prstGeom prst="rect">
            <a:avLst/>
          </a:prstGeom>
          <a:noFill/>
        </p:spPr>
        <p:txBody>
          <a:bodyPr wrap="square">
            <a:spAutoFit/>
          </a:bodyPr>
          <a:lstStyle/>
          <a:p>
            <a:r>
              <a:rPr lang="en-US"/>
              <a:t>Boy obj;</a:t>
            </a:r>
          </a:p>
          <a:p>
            <a:r>
              <a:rPr lang="en-US"/>
              <a:t>obj = new Boy();</a:t>
            </a:r>
          </a:p>
        </p:txBody>
      </p:sp>
      <p:pic>
        <p:nvPicPr>
          <p:cNvPr id="6" name="Picture 5">
            <a:extLst>
              <a:ext uri="{FF2B5EF4-FFF2-40B4-BE49-F238E27FC236}">
                <a16:creationId xmlns:a16="http://schemas.microsoft.com/office/drawing/2014/main" id="{F67A537D-C99E-9F5F-B108-CD878711803E}"/>
              </a:ext>
            </a:extLst>
          </p:cNvPr>
          <p:cNvPicPr>
            <a:picLocks noChangeAspect="1"/>
          </p:cNvPicPr>
          <p:nvPr/>
        </p:nvPicPr>
        <p:blipFill rotWithShape="1">
          <a:blip r:embed="rId3"/>
          <a:srcRect t="9548" b="11113"/>
          <a:stretch/>
        </p:blipFill>
        <p:spPr>
          <a:xfrm>
            <a:off x="4261758" y="32123"/>
            <a:ext cx="2039732" cy="1120351"/>
          </a:xfrm>
          <a:prstGeom prst="rect">
            <a:avLst/>
          </a:prstGeom>
        </p:spPr>
      </p:pic>
    </p:spTree>
    <p:extLst>
      <p:ext uri="{BB962C8B-B14F-4D97-AF65-F5344CB8AC3E}">
        <p14:creationId xmlns:p14="http://schemas.microsoft.com/office/powerpoint/2010/main" val="3413995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Tìm hiểu khái niệm hướng đối tượng</a:t>
            </a:r>
            <a:endParaRP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Trong bài học đầu tiên: giới thiệu về java, chúng ta đã biết </a:t>
            </a:r>
            <a:r>
              <a:rPr lang="vi-VN">
                <a:solidFill>
                  <a:srgbClr val="FF0000"/>
                </a:solidFill>
                <a:highlight>
                  <a:srgbClr val="FFFFFF"/>
                </a:highlight>
                <a:latin typeface="Roboto"/>
                <a:ea typeface="Roboto"/>
                <a:cs typeface="Roboto"/>
                <a:sym typeface="Roboto"/>
              </a:rPr>
              <a:t>Java là một ngôn ngữ lập trình hướng đối tượng</a:t>
            </a:r>
            <a:r>
              <a:rPr lang="vi-VN">
                <a:solidFill>
                  <a:srgbClr val="212529"/>
                </a:solidFill>
                <a:highlight>
                  <a:srgbClr val="FFFFFF"/>
                </a:highlight>
                <a:latin typeface="Roboto"/>
                <a:ea typeface="Roboto"/>
                <a:cs typeface="Roboto"/>
                <a:sym typeface="Roboto"/>
              </a:rPr>
              <a:t>. Java tuân theo hoặc được xây dựng dựa trên mô hình hướng đối tượng. Nói chung, mọi ngôn ngữ lập trình đều hỗ trợ ít nhất một trong các mô hình lập trình nào đó.</a:t>
            </a:r>
          </a:p>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Để hiểu một chương trình Java và cấu trúc của nó, điều cần thiết là phải biết về các khái niệm hướng đối tượng.</a:t>
            </a:r>
            <a:endParaRPr>
              <a:solidFill>
                <a:srgbClr val="212529"/>
              </a:solidFill>
              <a:highlight>
                <a:srgbClr val="FFFFFF"/>
              </a:highlight>
              <a:latin typeface="Roboto"/>
              <a:ea typeface="Roboto"/>
              <a:cs typeface="Roboto"/>
              <a:sym typeface="Roboto"/>
            </a:endParaRPr>
          </a:p>
        </p:txBody>
      </p:sp>
      <p:pic>
        <p:nvPicPr>
          <p:cNvPr id="1026" name="Picture 2" descr="Programming Paradigms Compared: Functional, Procedural, and Object-Oriented">
            <a:extLst>
              <a:ext uri="{FF2B5EF4-FFF2-40B4-BE49-F238E27FC236}">
                <a16:creationId xmlns:a16="http://schemas.microsoft.com/office/drawing/2014/main" id="{33C3A6FD-34EE-48AD-8AE3-8F55163759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948401"/>
            <a:ext cx="4170493" cy="20852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Khởi tạo đối tượng</a:t>
            </a:r>
            <a:endParaRPr/>
          </a:p>
        </p:txBody>
      </p:sp>
      <p:sp>
        <p:nvSpPr>
          <p:cNvPr id="176" name="Google Shape;176;p32"/>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AFAFA"/>
                </a:highlight>
              </a:rPr>
              <a:t>Trong dòng đầu tiên, theo mặc định, obj tham chiếu đến </a:t>
            </a:r>
            <a:r>
              <a:rPr lang="vi-VN">
                <a:solidFill>
                  <a:srgbClr val="FF0000"/>
                </a:solidFill>
                <a:highlight>
                  <a:srgbClr val="FAFAFA"/>
                </a:highlight>
              </a:rPr>
              <a:t>null</a:t>
            </a:r>
            <a:r>
              <a:rPr lang="vi-VN">
                <a:highlight>
                  <a:srgbClr val="FAFAFA"/>
                </a:highlight>
              </a:rPr>
              <a:t>. Biểu diễn bộ nhớ của hai dòng trên như hình dưới đây:</a:t>
            </a:r>
            <a:endParaRPr>
              <a:highlight>
                <a:srgbClr val="FAFAFA"/>
              </a:highlight>
            </a:endParaRPr>
          </a:p>
        </p:txBody>
      </p:sp>
      <p:pic>
        <p:nvPicPr>
          <p:cNvPr id="6" name="Picture 5">
            <a:extLst>
              <a:ext uri="{FF2B5EF4-FFF2-40B4-BE49-F238E27FC236}">
                <a16:creationId xmlns:a16="http://schemas.microsoft.com/office/drawing/2014/main" id="{F67A537D-C99E-9F5F-B108-CD878711803E}"/>
              </a:ext>
            </a:extLst>
          </p:cNvPr>
          <p:cNvPicPr>
            <a:picLocks noChangeAspect="1"/>
          </p:cNvPicPr>
          <p:nvPr/>
        </p:nvPicPr>
        <p:blipFill rotWithShape="1">
          <a:blip r:embed="rId3"/>
          <a:srcRect t="9548" b="11113"/>
          <a:stretch/>
        </p:blipFill>
        <p:spPr>
          <a:xfrm>
            <a:off x="4261758" y="32123"/>
            <a:ext cx="2039732" cy="1120351"/>
          </a:xfrm>
          <a:prstGeom prst="rect">
            <a:avLst/>
          </a:prstGeom>
        </p:spPr>
      </p:pic>
      <p:pic>
        <p:nvPicPr>
          <p:cNvPr id="2" name="Picture 1">
            <a:extLst>
              <a:ext uri="{FF2B5EF4-FFF2-40B4-BE49-F238E27FC236}">
                <a16:creationId xmlns:a16="http://schemas.microsoft.com/office/drawing/2014/main" id="{54085E13-B0AA-4B18-28DE-3584A9165645}"/>
              </a:ext>
            </a:extLst>
          </p:cNvPr>
          <p:cNvPicPr>
            <a:picLocks noChangeAspect="1"/>
          </p:cNvPicPr>
          <p:nvPr/>
        </p:nvPicPr>
        <p:blipFill rotWithShape="1">
          <a:blip r:embed="rId4"/>
          <a:srcRect t="3831" b="21768"/>
          <a:stretch/>
        </p:blipFill>
        <p:spPr>
          <a:xfrm>
            <a:off x="1795462" y="2119904"/>
            <a:ext cx="5553075" cy="2860311"/>
          </a:xfrm>
          <a:prstGeom prst="rect">
            <a:avLst/>
          </a:prstGeom>
        </p:spPr>
      </p:pic>
    </p:spTree>
    <p:extLst>
      <p:ext uri="{BB962C8B-B14F-4D97-AF65-F5344CB8AC3E}">
        <p14:creationId xmlns:p14="http://schemas.microsoft.com/office/powerpoint/2010/main" val="33236333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Khởi tạo đối tượng</a:t>
            </a:r>
            <a:endParaRPr/>
          </a:p>
        </p:txBody>
      </p:sp>
      <p:sp>
        <p:nvSpPr>
          <p:cNvPr id="176" name="Google Shape;176;p32"/>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AFAFA"/>
                </a:highlight>
              </a:rPr>
              <a:t>Sau khi tạo một đối tượng bằng cú pháp trên, chúng ta có thể truy cập các thành viên của lớp như biến và phương thức bằng cách sử dụng toán tử dấu chấm (.) hay còn gọi là dấu phân cách dấu chấm. Vì vậy, chúng ta có thể truy cập ba biến (trường) name, address và age như hình bên dưới:</a:t>
            </a:r>
          </a:p>
          <a:p>
            <a:pPr marL="285750" indent="-285750" algn="just"/>
            <a:endParaRPr lang="vi-VN">
              <a:highlight>
                <a:srgbClr val="FAFAFA"/>
              </a:highlight>
            </a:endParaRPr>
          </a:p>
          <a:p>
            <a:pPr marL="285750" indent="-285750" algn="just"/>
            <a:endParaRPr lang="vi-VN">
              <a:highlight>
                <a:srgbClr val="FAFAFA"/>
              </a:highlight>
            </a:endParaRPr>
          </a:p>
          <a:p>
            <a:pPr marL="285750" indent="-285750" algn="just"/>
            <a:endParaRPr lang="vi-VN">
              <a:highlight>
                <a:srgbClr val="FAFAFA"/>
              </a:highlight>
            </a:endParaRPr>
          </a:p>
          <a:p>
            <a:pPr marL="285750" indent="-285750" algn="just"/>
            <a:r>
              <a:rPr lang="vi-VN">
                <a:highlight>
                  <a:srgbClr val="FAFAFA"/>
                </a:highlight>
              </a:rPr>
              <a:t>Cú pháp chung để truy cập một thành viên lớp như sau:</a:t>
            </a:r>
          </a:p>
          <a:p>
            <a:pPr marL="285750" indent="-285750" algn="just"/>
            <a:endParaRPr lang="vi-VN">
              <a:highlight>
                <a:srgbClr val="FAFAFA"/>
              </a:highlight>
            </a:endParaRPr>
          </a:p>
          <a:p>
            <a:pPr marL="285750" indent="-285750" algn="just"/>
            <a:endParaRPr lang="vi-VN">
              <a:highlight>
                <a:srgbClr val="FAFAFA"/>
              </a:highlight>
            </a:endParaRPr>
          </a:p>
          <a:p>
            <a:pPr marL="285750" indent="-285750" algn="just"/>
            <a:endParaRPr>
              <a:highlight>
                <a:srgbClr val="FAFAFA"/>
              </a:highlight>
            </a:endParaRPr>
          </a:p>
        </p:txBody>
      </p:sp>
      <p:sp>
        <p:nvSpPr>
          <p:cNvPr id="4" name="TextBox 3">
            <a:extLst>
              <a:ext uri="{FF2B5EF4-FFF2-40B4-BE49-F238E27FC236}">
                <a16:creationId xmlns:a16="http://schemas.microsoft.com/office/drawing/2014/main" id="{3B38A29E-56B5-F8B3-B51E-246B0E12F8A1}"/>
              </a:ext>
            </a:extLst>
          </p:cNvPr>
          <p:cNvSpPr txBox="1"/>
          <p:nvPr/>
        </p:nvSpPr>
        <p:spPr>
          <a:xfrm>
            <a:off x="2383971" y="2571750"/>
            <a:ext cx="4572000" cy="738664"/>
          </a:xfrm>
          <a:prstGeom prst="rect">
            <a:avLst/>
          </a:prstGeom>
          <a:noFill/>
        </p:spPr>
        <p:txBody>
          <a:bodyPr wrap="square">
            <a:spAutoFit/>
          </a:bodyPr>
          <a:lstStyle/>
          <a:p>
            <a:r>
              <a:rPr lang="en-US"/>
              <a:t>obj.name = “George”;</a:t>
            </a:r>
          </a:p>
          <a:p>
            <a:r>
              <a:rPr lang="en-US"/>
              <a:t>obj.address = “Los Angels, USA”;</a:t>
            </a:r>
          </a:p>
          <a:p>
            <a:r>
              <a:rPr lang="en-US"/>
              <a:t>obj.age = 23;</a:t>
            </a:r>
          </a:p>
        </p:txBody>
      </p:sp>
      <p:sp>
        <p:nvSpPr>
          <p:cNvPr id="9" name="TextBox 8">
            <a:extLst>
              <a:ext uri="{FF2B5EF4-FFF2-40B4-BE49-F238E27FC236}">
                <a16:creationId xmlns:a16="http://schemas.microsoft.com/office/drawing/2014/main" id="{805D926C-00A9-2F40-B1A4-33C55B5009BD}"/>
              </a:ext>
            </a:extLst>
          </p:cNvPr>
          <p:cNvSpPr txBox="1"/>
          <p:nvPr/>
        </p:nvSpPr>
        <p:spPr>
          <a:xfrm>
            <a:off x="2383971" y="3785756"/>
            <a:ext cx="4572000" cy="307777"/>
          </a:xfrm>
          <a:prstGeom prst="rect">
            <a:avLst/>
          </a:prstGeom>
          <a:noFill/>
        </p:spPr>
        <p:txBody>
          <a:bodyPr wrap="square">
            <a:spAutoFit/>
          </a:bodyPr>
          <a:lstStyle/>
          <a:p>
            <a:r>
              <a:rPr lang="en-US"/>
              <a:t>object_reference.member_name;</a:t>
            </a:r>
          </a:p>
        </p:txBody>
      </p:sp>
    </p:spTree>
    <p:extLst>
      <p:ext uri="{BB962C8B-B14F-4D97-AF65-F5344CB8AC3E}">
        <p14:creationId xmlns:p14="http://schemas.microsoft.com/office/powerpoint/2010/main" val="36257497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Khởi tạo đối tượng</a:t>
            </a:r>
            <a:endParaRPr/>
          </a:p>
        </p:txBody>
      </p:sp>
      <p:sp>
        <p:nvSpPr>
          <p:cNvPr id="176" name="Google Shape;176;p32"/>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endParaRPr lang="vi-VN">
              <a:highlight>
                <a:srgbClr val="FAFAFA"/>
              </a:highlight>
            </a:endParaRPr>
          </a:p>
          <a:p>
            <a:pPr marL="285750" indent="-285750" algn="just"/>
            <a:endParaRPr lang="vi-VN">
              <a:highlight>
                <a:srgbClr val="FAFAFA"/>
              </a:highlight>
            </a:endParaRPr>
          </a:p>
          <a:p>
            <a:pPr marL="285750" indent="-285750" algn="just"/>
            <a:endParaRPr>
              <a:highlight>
                <a:srgbClr val="FAFAFA"/>
              </a:highlight>
            </a:endParaRPr>
          </a:p>
        </p:txBody>
      </p:sp>
      <p:sp>
        <p:nvSpPr>
          <p:cNvPr id="7" name="TextBox 6">
            <a:extLst>
              <a:ext uri="{FF2B5EF4-FFF2-40B4-BE49-F238E27FC236}">
                <a16:creationId xmlns:a16="http://schemas.microsoft.com/office/drawing/2014/main" id="{5FAE9C49-C326-22E8-8959-DC8C592C36C0}"/>
              </a:ext>
            </a:extLst>
          </p:cNvPr>
          <p:cNvSpPr txBox="1"/>
          <p:nvPr/>
        </p:nvSpPr>
        <p:spPr>
          <a:xfrm>
            <a:off x="419450" y="882238"/>
            <a:ext cx="8288322" cy="4185761"/>
          </a:xfrm>
          <a:prstGeom prst="rect">
            <a:avLst/>
          </a:prstGeom>
          <a:noFill/>
        </p:spPr>
        <p:txBody>
          <a:bodyPr wrap="square">
            <a:spAutoFit/>
          </a:bodyPr>
          <a:lstStyle/>
          <a:p>
            <a:r>
              <a:rPr lang="en-US"/>
              <a:t>class Boy</a:t>
            </a:r>
          </a:p>
          <a:p>
            <a:r>
              <a:rPr lang="en-US"/>
              <a:t>{</a:t>
            </a:r>
          </a:p>
          <a:p>
            <a:r>
              <a:rPr lang="en-US"/>
              <a:t>	String name;</a:t>
            </a:r>
          </a:p>
          <a:p>
            <a:r>
              <a:rPr lang="en-US"/>
              <a:t>	String address;</a:t>
            </a:r>
          </a:p>
          <a:p>
            <a:r>
              <a:rPr lang="en-US"/>
              <a:t>	int age;</a:t>
            </a:r>
          </a:p>
          <a:p>
            <a:r>
              <a:rPr lang="en-US"/>
              <a:t>	void tellName(){ };</a:t>
            </a:r>
          </a:p>
          <a:p>
            <a:r>
              <a:rPr lang="en-US"/>
              <a:t>	void tellAddress(){ };</a:t>
            </a:r>
          </a:p>
          <a:p>
            <a:r>
              <a:rPr lang="en-US"/>
              <a:t>	void tellAge(){ };</a:t>
            </a:r>
          </a:p>
          <a:p>
            <a:r>
              <a:rPr lang="en-US"/>
              <a:t>	public static void main(String[] args)</a:t>
            </a:r>
          </a:p>
          <a:p>
            <a:r>
              <a:rPr lang="en-US"/>
              <a:t>	{</a:t>
            </a:r>
          </a:p>
          <a:p>
            <a:r>
              <a:rPr lang="en-US"/>
              <a:t>		Boy obj = new Boy();</a:t>
            </a:r>
          </a:p>
          <a:p>
            <a:r>
              <a:rPr lang="en-US"/>
              <a:t>		obj.name = "George";</a:t>
            </a:r>
          </a:p>
          <a:p>
            <a:r>
              <a:rPr lang="en-US"/>
              <a:t>		obj.address = "Los Angels, USA";</a:t>
            </a:r>
          </a:p>
          <a:p>
            <a:r>
              <a:rPr lang="en-US"/>
              <a:t>		obj.age = 23;</a:t>
            </a:r>
          </a:p>
          <a:p>
            <a:r>
              <a:rPr lang="en-US"/>
              <a:t>		System.out.println("Name of the boy is: "+obj.name);</a:t>
            </a:r>
          </a:p>
          <a:p>
            <a:r>
              <a:rPr lang="en-US"/>
              <a:t>		System.out.println("Address of the boy is: "+obj.address);</a:t>
            </a:r>
          </a:p>
          <a:p>
            <a:r>
              <a:rPr lang="en-US"/>
              <a:t>		System.out.println("Age of the boy is: "+obj.age);</a:t>
            </a:r>
          </a:p>
          <a:p>
            <a:r>
              <a:rPr lang="en-US"/>
              <a:t>	}</a:t>
            </a:r>
          </a:p>
          <a:p>
            <a:r>
              <a:rPr lang="en-US"/>
              <a:t>}</a:t>
            </a:r>
          </a:p>
        </p:txBody>
      </p:sp>
      <p:sp>
        <p:nvSpPr>
          <p:cNvPr id="10" name="TextBox 9">
            <a:extLst>
              <a:ext uri="{FF2B5EF4-FFF2-40B4-BE49-F238E27FC236}">
                <a16:creationId xmlns:a16="http://schemas.microsoft.com/office/drawing/2014/main" id="{A0F47D04-C3AF-B1D5-498C-C7B19DB144D7}"/>
              </a:ext>
            </a:extLst>
          </p:cNvPr>
          <p:cNvSpPr txBox="1"/>
          <p:nvPr/>
        </p:nvSpPr>
        <p:spPr>
          <a:xfrm>
            <a:off x="4260300" y="1279105"/>
            <a:ext cx="4464250" cy="954107"/>
          </a:xfrm>
          <a:prstGeom prst="rect">
            <a:avLst/>
          </a:prstGeom>
          <a:solidFill>
            <a:schemeClr val="accent6">
              <a:lumMod val="20000"/>
              <a:lumOff val="80000"/>
            </a:schemeClr>
          </a:solidFill>
        </p:spPr>
        <p:txBody>
          <a:bodyPr wrap="square">
            <a:spAutoFit/>
          </a:bodyPr>
          <a:lstStyle/>
          <a:p>
            <a:r>
              <a:rPr lang="vi-VN" b="1">
                <a:solidFill>
                  <a:srgbClr val="FF0000"/>
                </a:solidFill>
              </a:rPr>
              <a:t>Output:</a:t>
            </a:r>
          </a:p>
          <a:p>
            <a:r>
              <a:rPr lang="en-US"/>
              <a:t>Name of the boy is: George</a:t>
            </a:r>
          </a:p>
          <a:p>
            <a:r>
              <a:rPr lang="en-US"/>
              <a:t>Address of the boy is: Los Angels, USA</a:t>
            </a:r>
          </a:p>
          <a:p>
            <a:r>
              <a:rPr lang="en-US"/>
              <a:t>Age of the boy is: 23</a:t>
            </a:r>
          </a:p>
        </p:txBody>
      </p:sp>
    </p:spTree>
    <p:extLst>
      <p:ext uri="{BB962C8B-B14F-4D97-AF65-F5344CB8AC3E}">
        <p14:creationId xmlns:p14="http://schemas.microsoft.com/office/powerpoint/2010/main" val="10856237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Sự khác nhau giữa Lớp và Đối tượng</a:t>
            </a:r>
            <a:endParaRPr/>
          </a:p>
        </p:txBody>
      </p:sp>
      <p:sp>
        <p:nvSpPr>
          <p:cNvPr id="176" name="Google Shape;176;p32"/>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endParaRPr lang="vi-VN">
              <a:highlight>
                <a:srgbClr val="FAFAFA"/>
              </a:highlight>
            </a:endParaRPr>
          </a:p>
          <a:p>
            <a:pPr marL="285750" indent="-285750" algn="just"/>
            <a:endParaRPr lang="vi-VN">
              <a:highlight>
                <a:srgbClr val="FAFAFA"/>
              </a:highlight>
            </a:endParaRPr>
          </a:p>
          <a:p>
            <a:pPr marL="285750" indent="-285750" algn="just"/>
            <a:endParaRPr>
              <a:highlight>
                <a:srgbClr val="FAFAFA"/>
              </a:highlight>
            </a:endParaRPr>
          </a:p>
        </p:txBody>
      </p:sp>
      <p:pic>
        <p:nvPicPr>
          <p:cNvPr id="2" name="Picture 1">
            <a:extLst>
              <a:ext uri="{FF2B5EF4-FFF2-40B4-BE49-F238E27FC236}">
                <a16:creationId xmlns:a16="http://schemas.microsoft.com/office/drawing/2014/main" id="{C00573F8-79FD-AB31-7F4D-6FC5A36C6255}"/>
              </a:ext>
            </a:extLst>
          </p:cNvPr>
          <p:cNvPicPr>
            <a:picLocks noChangeAspect="1"/>
          </p:cNvPicPr>
          <p:nvPr/>
        </p:nvPicPr>
        <p:blipFill rotWithShape="1">
          <a:blip r:embed="rId3"/>
          <a:srcRect t="1687" b="7010"/>
          <a:stretch/>
        </p:blipFill>
        <p:spPr>
          <a:xfrm>
            <a:off x="1476375" y="1201178"/>
            <a:ext cx="6191250" cy="3913485"/>
          </a:xfrm>
          <a:prstGeom prst="rect">
            <a:avLst/>
          </a:prstGeom>
        </p:spPr>
      </p:pic>
    </p:spTree>
    <p:extLst>
      <p:ext uri="{BB962C8B-B14F-4D97-AF65-F5344CB8AC3E}">
        <p14:creationId xmlns:p14="http://schemas.microsoft.com/office/powerpoint/2010/main" val="24697083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Một số câu hỏi thường gặp</a:t>
            </a:r>
            <a:endParaRPr/>
          </a:p>
        </p:txBody>
      </p:sp>
      <p:sp>
        <p:nvSpPr>
          <p:cNvPr id="176" name="Google Shape;176;p32"/>
          <p:cNvSpPr txBox="1">
            <a:spLocks noGrp="1"/>
          </p:cNvSpPr>
          <p:nvPr>
            <p:ph type="body" idx="4294967295"/>
          </p:nvPr>
        </p:nvSpPr>
        <p:spPr>
          <a:xfrm>
            <a:off x="0" y="1152525"/>
            <a:ext cx="8521700" cy="3416300"/>
          </a:xfrm>
          <a:prstGeom prst="rect">
            <a:avLst/>
          </a:prstGeom>
        </p:spPr>
        <p:txBody>
          <a:bodyPr spcFirstLastPara="1" wrap="square" lIns="91425" tIns="91425" rIns="91425" bIns="91425" anchor="t" anchorCtr="0">
            <a:noAutofit/>
          </a:bodyPr>
          <a:lstStyle/>
          <a:p>
            <a:pPr marL="285750" indent="-285750" algn="just"/>
            <a:endParaRPr lang="vi-VN">
              <a:highlight>
                <a:srgbClr val="FAFAFA"/>
              </a:highlight>
            </a:endParaRPr>
          </a:p>
          <a:p>
            <a:pPr marL="285750" indent="-285750" algn="just"/>
            <a:endParaRPr lang="vi-VN">
              <a:highlight>
                <a:srgbClr val="FAFAFA"/>
              </a:highlight>
            </a:endParaRPr>
          </a:p>
          <a:p>
            <a:pPr marL="285750" indent="-285750" algn="just"/>
            <a:endParaRPr>
              <a:highlight>
                <a:srgbClr val="FAFAFA"/>
              </a:highlight>
            </a:endParaRPr>
          </a:p>
        </p:txBody>
      </p:sp>
      <p:sp>
        <p:nvSpPr>
          <p:cNvPr id="4" name="TextBox 3">
            <a:extLst>
              <a:ext uri="{FF2B5EF4-FFF2-40B4-BE49-F238E27FC236}">
                <a16:creationId xmlns:a16="http://schemas.microsoft.com/office/drawing/2014/main" id="{E53F0522-5A89-DA04-88FF-B7AD42FA74BB}"/>
              </a:ext>
            </a:extLst>
          </p:cNvPr>
          <p:cNvSpPr txBox="1"/>
          <p:nvPr/>
        </p:nvSpPr>
        <p:spPr>
          <a:xfrm>
            <a:off x="311700" y="1402269"/>
            <a:ext cx="4572000" cy="307777"/>
          </a:xfrm>
          <a:prstGeom prst="rect">
            <a:avLst/>
          </a:prstGeom>
          <a:noFill/>
        </p:spPr>
        <p:txBody>
          <a:bodyPr wrap="square">
            <a:spAutoFit/>
          </a:bodyPr>
          <a:lstStyle/>
          <a:p>
            <a:r>
              <a:rPr lang="en-US"/>
              <a:t>Are object references same as pointers in C and C++?</a:t>
            </a:r>
          </a:p>
        </p:txBody>
      </p:sp>
      <p:sp>
        <p:nvSpPr>
          <p:cNvPr id="6" name="TextBox 5">
            <a:extLst>
              <a:ext uri="{FF2B5EF4-FFF2-40B4-BE49-F238E27FC236}">
                <a16:creationId xmlns:a16="http://schemas.microsoft.com/office/drawing/2014/main" id="{F22646E3-5956-D43B-F7C9-FD09957CC11E}"/>
              </a:ext>
            </a:extLst>
          </p:cNvPr>
          <p:cNvSpPr txBox="1"/>
          <p:nvPr/>
        </p:nvSpPr>
        <p:spPr>
          <a:xfrm>
            <a:off x="311700" y="1805901"/>
            <a:ext cx="4572000" cy="307777"/>
          </a:xfrm>
          <a:prstGeom prst="rect">
            <a:avLst/>
          </a:prstGeom>
          <a:noFill/>
        </p:spPr>
        <p:txBody>
          <a:bodyPr wrap="square">
            <a:spAutoFit/>
          </a:bodyPr>
          <a:lstStyle/>
          <a:p>
            <a:r>
              <a:rPr lang="en-US"/>
              <a:t>Where are objects created?</a:t>
            </a:r>
          </a:p>
        </p:txBody>
      </p:sp>
      <p:sp>
        <p:nvSpPr>
          <p:cNvPr id="8" name="TextBox 7">
            <a:extLst>
              <a:ext uri="{FF2B5EF4-FFF2-40B4-BE49-F238E27FC236}">
                <a16:creationId xmlns:a16="http://schemas.microsoft.com/office/drawing/2014/main" id="{4E8386C1-7F25-595C-EDCB-E35572AB2092}"/>
              </a:ext>
            </a:extLst>
          </p:cNvPr>
          <p:cNvSpPr txBox="1"/>
          <p:nvPr/>
        </p:nvSpPr>
        <p:spPr>
          <a:xfrm>
            <a:off x="311700" y="2194474"/>
            <a:ext cx="4572000" cy="307777"/>
          </a:xfrm>
          <a:prstGeom prst="rect">
            <a:avLst/>
          </a:prstGeom>
          <a:noFill/>
        </p:spPr>
        <p:txBody>
          <a:bodyPr wrap="square">
            <a:spAutoFit/>
          </a:bodyPr>
          <a:lstStyle/>
          <a:p>
            <a:r>
              <a:rPr lang="en-US"/>
              <a:t>Can classes exist without objects?</a:t>
            </a:r>
          </a:p>
        </p:txBody>
      </p:sp>
      <p:sp>
        <p:nvSpPr>
          <p:cNvPr id="10" name="TextBox 9">
            <a:extLst>
              <a:ext uri="{FF2B5EF4-FFF2-40B4-BE49-F238E27FC236}">
                <a16:creationId xmlns:a16="http://schemas.microsoft.com/office/drawing/2014/main" id="{963C2130-6728-4F23-FE7E-18C5C9EFC5FA}"/>
              </a:ext>
            </a:extLst>
          </p:cNvPr>
          <p:cNvSpPr txBox="1"/>
          <p:nvPr/>
        </p:nvSpPr>
        <p:spPr>
          <a:xfrm>
            <a:off x="311700" y="2583047"/>
            <a:ext cx="4572000" cy="307777"/>
          </a:xfrm>
          <a:prstGeom prst="rect">
            <a:avLst/>
          </a:prstGeom>
          <a:noFill/>
        </p:spPr>
        <p:txBody>
          <a:bodyPr wrap="square">
            <a:spAutoFit/>
          </a:bodyPr>
          <a:lstStyle/>
          <a:p>
            <a:r>
              <a:rPr lang="en-US"/>
              <a:t>What does an instance actually mean?</a:t>
            </a:r>
          </a:p>
        </p:txBody>
      </p:sp>
    </p:spTree>
    <p:extLst>
      <p:ext uri="{BB962C8B-B14F-4D97-AF65-F5344CB8AC3E}">
        <p14:creationId xmlns:p14="http://schemas.microsoft.com/office/powerpoint/2010/main" val="10671997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Từ khóa</a:t>
            </a:r>
            <a:br>
              <a:rPr lang="vi-VN"/>
            </a:br>
            <a:r>
              <a:rPr lang="vi-VN"/>
              <a:t>this</a:t>
            </a:r>
            <a:endParaRPr/>
          </a:p>
        </p:txBody>
      </p:sp>
    </p:spTree>
    <p:extLst>
      <p:ext uri="{BB962C8B-B14F-4D97-AF65-F5344CB8AC3E}">
        <p14:creationId xmlns:p14="http://schemas.microsoft.com/office/powerpoint/2010/main" val="30805771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Từ khóa this</a:t>
            </a:r>
            <a:endParaRPr/>
          </a:p>
        </p:txBody>
      </p:sp>
      <p:sp>
        <p:nvSpPr>
          <p:cNvPr id="176" name="Google Shape;176;p32"/>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AFAFA"/>
                </a:highlight>
              </a:rPr>
              <a:t>Từ khóa </a:t>
            </a:r>
            <a:r>
              <a:rPr lang="vi-VN" b="1">
                <a:solidFill>
                  <a:srgbClr val="FF0000"/>
                </a:solidFill>
                <a:highlight>
                  <a:srgbClr val="FAFAFA"/>
                </a:highlight>
              </a:rPr>
              <a:t>this</a:t>
            </a:r>
            <a:r>
              <a:rPr lang="vi-VN">
                <a:highlight>
                  <a:srgbClr val="FAFAFA"/>
                </a:highlight>
              </a:rPr>
              <a:t> trong Java được sử dụng để chỉ </a:t>
            </a:r>
            <a:r>
              <a:rPr lang="vi-VN">
                <a:solidFill>
                  <a:srgbClr val="FF0000"/>
                </a:solidFill>
                <a:highlight>
                  <a:srgbClr val="FAFAFA"/>
                </a:highlight>
              </a:rPr>
              <a:t>đối tượng hiện tại</a:t>
            </a:r>
            <a:r>
              <a:rPr lang="vi-VN">
                <a:highlight>
                  <a:srgbClr val="FAFAFA"/>
                </a:highlight>
              </a:rPr>
              <a:t> mà một phương thức được gọi. Sử dụng thuộc tính như vậy, chúng ta có thể </a:t>
            </a:r>
            <a:r>
              <a:rPr lang="vi-VN">
                <a:solidFill>
                  <a:srgbClr val="FF0000"/>
                </a:solidFill>
                <a:highlight>
                  <a:srgbClr val="FAFAFA"/>
                </a:highlight>
              </a:rPr>
              <a:t>tham chiếu các trường và các phương thức khác bên trong lớp của đối tượng đó</a:t>
            </a:r>
            <a:r>
              <a:rPr lang="vi-VN">
                <a:highlight>
                  <a:srgbClr val="FAFAFA"/>
                </a:highlight>
              </a:rPr>
              <a:t>. Từ khóa này có hai cách sử dụng chính được liệt kê dưới đây:</a:t>
            </a:r>
          </a:p>
          <a:p>
            <a:pPr marL="742950" lvl="1" indent="-285750" algn="just"/>
            <a:r>
              <a:rPr lang="vi-VN" sz="1600">
                <a:highlight>
                  <a:srgbClr val="FAFAFA"/>
                </a:highlight>
              </a:rPr>
              <a:t>Nó được sử dụng để loại bỏ sự mơ hồ giữa các trường và tham số phương thức có cùng tên.</a:t>
            </a:r>
          </a:p>
          <a:p>
            <a:pPr marL="742950" lvl="1" indent="-285750" algn="just"/>
            <a:r>
              <a:rPr lang="vi-VN" sz="1600">
                <a:highlight>
                  <a:srgbClr val="FAFAFA"/>
                </a:highlight>
              </a:rPr>
              <a:t>Nó được sử dụng để xâu chuỗi các hàm tạo.</a:t>
            </a:r>
          </a:p>
          <a:p>
            <a:pPr marL="285750" indent="-285750" algn="just"/>
            <a:endParaRPr lang="vi-VN">
              <a:highlight>
                <a:srgbClr val="FAFAFA"/>
              </a:highlight>
            </a:endParaRPr>
          </a:p>
          <a:p>
            <a:pPr marL="285750" indent="-285750" algn="just"/>
            <a:endParaRPr>
              <a:highlight>
                <a:srgbClr val="FAFAFA"/>
              </a:highlight>
            </a:endParaRPr>
          </a:p>
        </p:txBody>
      </p:sp>
    </p:spTree>
    <p:extLst>
      <p:ext uri="{BB962C8B-B14F-4D97-AF65-F5344CB8AC3E}">
        <p14:creationId xmlns:p14="http://schemas.microsoft.com/office/powerpoint/2010/main" val="5713066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Từ khóa this</a:t>
            </a:r>
            <a:endParaRPr/>
          </a:p>
        </p:txBody>
      </p:sp>
      <p:sp>
        <p:nvSpPr>
          <p:cNvPr id="176" name="Google Shape;176;p32"/>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AFAFA"/>
                </a:highlight>
              </a:rPr>
              <a:t>Để giải thích cách sử dụng đầu tiên, hãy xem xét chương trình sau, chương trình này tạo ra một hình vuông và hiển thị nó:</a:t>
            </a:r>
          </a:p>
          <a:p>
            <a:pPr marL="285750" indent="-285750" algn="just"/>
            <a:endParaRPr>
              <a:highlight>
                <a:srgbClr val="FAFAFA"/>
              </a:highlight>
            </a:endParaRPr>
          </a:p>
        </p:txBody>
      </p:sp>
      <p:sp>
        <p:nvSpPr>
          <p:cNvPr id="3" name="TextBox 2">
            <a:extLst>
              <a:ext uri="{FF2B5EF4-FFF2-40B4-BE49-F238E27FC236}">
                <a16:creationId xmlns:a16="http://schemas.microsoft.com/office/drawing/2014/main" id="{D63BC867-1B2A-8BA1-9684-5BD7954491E8}"/>
              </a:ext>
            </a:extLst>
          </p:cNvPr>
          <p:cNvSpPr txBox="1"/>
          <p:nvPr/>
        </p:nvSpPr>
        <p:spPr>
          <a:xfrm>
            <a:off x="1031846" y="1847465"/>
            <a:ext cx="7164198" cy="2893100"/>
          </a:xfrm>
          <a:prstGeom prst="rect">
            <a:avLst/>
          </a:prstGeom>
          <a:noFill/>
        </p:spPr>
        <p:txBody>
          <a:bodyPr wrap="square">
            <a:spAutoFit/>
          </a:bodyPr>
          <a:lstStyle/>
          <a:p>
            <a:r>
              <a:rPr lang="en-US"/>
              <a:t>class Square</a:t>
            </a:r>
          </a:p>
          <a:p>
            <a:r>
              <a:rPr lang="en-US"/>
              <a:t>{</a:t>
            </a:r>
          </a:p>
          <a:p>
            <a:r>
              <a:rPr lang="en-US"/>
              <a:t>	int side;</a:t>
            </a:r>
          </a:p>
          <a:p>
            <a:r>
              <a:rPr lang="en-US"/>
              <a:t>	Square(int  s)</a:t>
            </a:r>
          </a:p>
          <a:p>
            <a:r>
              <a:rPr lang="en-US"/>
              <a:t>	{</a:t>
            </a:r>
          </a:p>
          <a:p>
            <a:r>
              <a:rPr lang="en-US"/>
              <a:t>		side = s;</a:t>
            </a:r>
          </a:p>
          <a:p>
            <a:r>
              <a:rPr lang="en-US"/>
              <a:t>		//Code to display a square with side s</a:t>
            </a:r>
          </a:p>
          <a:p>
            <a:r>
              <a:rPr lang="en-US"/>
              <a:t>	}</a:t>
            </a:r>
          </a:p>
          <a:p>
            <a:r>
              <a:rPr lang="en-US"/>
              <a:t>}</a:t>
            </a:r>
          </a:p>
          <a:p>
            <a:r>
              <a:rPr lang="en-US"/>
              <a:t>class SquareDemo</a:t>
            </a:r>
          </a:p>
          <a:p>
            <a:r>
              <a:rPr lang="en-US"/>
              <a:t>{</a:t>
            </a:r>
          </a:p>
          <a:p>
            <a:r>
              <a:rPr lang="en-US"/>
              <a:t>	Square s1 = new Square(4);</a:t>
            </a:r>
          </a:p>
          <a:p>
            <a:r>
              <a:rPr lang="en-US"/>
              <a:t>}</a:t>
            </a:r>
          </a:p>
        </p:txBody>
      </p:sp>
      <p:sp>
        <p:nvSpPr>
          <p:cNvPr id="5" name="TextBox 4">
            <a:extLst>
              <a:ext uri="{FF2B5EF4-FFF2-40B4-BE49-F238E27FC236}">
                <a16:creationId xmlns:a16="http://schemas.microsoft.com/office/drawing/2014/main" id="{1632589A-35A3-737B-6709-A60005D28CC3}"/>
              </a:ext>
            </a:extLst>
          </p:cNvPr>
          <p:cNvSpPr txBox="1"/>
          <p:nvPr/>
        </p:nvSpPr>
        <p:spPr>
          <a:xfrm>
            <a:off x="528507" y="4620280"/>
            <a:ext cx="8303793" cy="523220"/>
          </a:xfrm>
          <a:prstGeom prst="rect">
            <a:avLst/>
          </a:prstGeom>
          <a:solidFill>
            <a:schemeClr val="accent6">
              <a:lumMod val="20000"/>
              <a:lumOff val="80000"/>
            </a:schemeClr>
          </a:solidFill>
        </p:spPr>
        <p:txBody>
          <a:bodyPr wrap="square">
            <a:spAutoFit/>
          </a:bodyPr>
          <a:lstStyle/>
          <a:p>
            <a:pPr algn="just"/>
            <a:r>
              <a:rPr lang="vi-VN"/>
              <a:t>Trong đoạn mã trên, không có lỗi vì tên trường </a:t>
            </a:r>
            <a:r>
              <a:rPr lang="vi-VN" b="1"/>
              <a:t>side</a:t>
            </a:r>
            <a:r>
              <a:rPr lang="vi-VN"/>
              <a:t> và tên tham số </a:t>
            </a:r>
            <a:r>
              <a:rPr lang="vi-VN" b="1"/>
              <a:t>s</a:t>
            </a:r>
            <a:r>
              <a:rPr lang="vi-VN"/>
              <a:t> là khác nhau. Bây giờ, hãy sửa đổi lớp Square</a:t>
            </a:r>
            <a:endParaRPr lang="en-US"/>
          </a:p>
        </p:txBody>
      </p:sp>
    </p:spTree>
    <p:extLst>
      <p:ext uri="{BB962C8B-B14F-4D97-AF65-F5344CB8AC3E}">
        <p14:creationId xmlns:p14="http://schemas.microsoft.com/office/powerpoint/2010/main" val="35331502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Từ khóa this</a:t>
            </a:r>
            <a:endParaRPr/>
          </a:p>
        </p:txBody>
      </p:sp>
      <p:sp>
        <p:nvSpPr>
          <p:cNvPr id="176" name="Google Shape;176;p32"/>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AFAFA"/>
                </a:highlight>
              </a:rPr>
              <a:t>Sửa lại lớp Square:</a:t>
            </a:r>
            <a:endParaRPr>
              <a:highlight>
                <a:srgbClr val="FAFAFA"/>
              </a:highlight>
            </a:endParaRPr>
          </a:p>
        </p:txBody>
      </p:sp>
      <p:sp>
        <p:nvSpPr>
          <p:cNvPr id="5" name="TextBox 4">
            <a:extLst>
              <a:ext uri="{FF2B5EF4-FFF2-40B4-BE49-F238E27FC236}">
                <a16:creationId xmlns:a16="http://schemas.microsoft.com/office/drawing/2014/main" id="{1632589A-35A3-737B-6709-A60005D28CC3}"/>
              </a:ext>
            </a:extLst>
          </p:cNvPr>
          <p:cNvSpPr txBox="1"/>
          <p:nvPr/>
        </p:nvSpPr>
        <p:spPr>
          <a:xfrm>
            <a:off x="420103" y="4329143"/>
            <a:ext cx="8303793" cy="738664"/>
          </a:xfrm>
          <a:prstGeom prst="rect">
            <a:avLst/>
          </a:prstGeom>
          <a:solidFill>
            <a:schemeClr val="accent6">
              <a:lumMod val="20000"/>
              <a:lumOff val="80000"/>
            </a:schemeClr>
          </a:solidFill>
        </p:spPr>
        <p:txBody>
          <a:bodyPr wrap="square">
            <a:spAutoFit/>
          </a:bodyPr>
          <a:lstStyle/>
          <a:p>
            <a:pPr algn="just"/>
            <a:r>
              <a:rPr lang="vi-VN"/>
              <a:t>Trong đoạn mã trên, hãy quan sát dòng số: 6. Tại dòng này, JVM sẽ ở trong một tình huống mơ hồ để quyết định nên khởi tạo trường </a:t>
            </a:r>
            <a:r>
              <a:rPr lang="vi-VN" b="1"/>
              <a:t>side</a:t>
            </a:r>
            <a:r>
              <a:rPr lang="vi-VN"/>
              <a:t> hay tham số </a:t>
            </a:r>
            <a:r>
              <a:rPr lang="vi-VN" b="1"/>
              <a:t>side</a:t>
            </a:r>
            <a:r>
              <a:rPr lang="vi-VN"/>
              <a:t>. Để loại bỏ sự mơ hồ như vậy, các biến bên trái có thể được đặt trước từ khóa </a:t>
            </a:r>
            <a:r>
              <a:rPr lang="vi-VN" b="1"/>
              <a:t>this</a:t>
            </a:r>
            <a:r>
              <a:rPr lang="vi-VN"/>
              <a:t> như dưới đây:</a:t>
            </a:r>
            <a:endParaRPr lang="en-US"/>
          </a:p>
        </p:txBody>
      </p:sp>
      <p:sp>
        <p:nvSpPr>
          <p:cNvPr id="4" name="TextBox 3">
            <a:extLst>
              <a:ext uri="{FF2B5EF4-FFF2-40B4-BE49-F238E27FC236}">
                <a16:creationId xmlns:a16="http://schemas.microsoft.com/office/drawing/2014/main" id="{91161C8A-9120-10F6-B6D7-D8A8BE26F4ED}"/>
              </a:ext>
            </a:extLst>
          </p:cNvPr>
          <p:cNvSpPr txBox="1"/>
          <p:nvPr/>
        </p:nvSpPr>
        <p:spPr>
          <a:xfrm>
            <a:off x="3032620" y="1234901"/>
            <a:ext cx="5691276" cy="2893100"/>
          </a:xfrm>
          <a:prstGeom prst="rect">
            <a:avLst/>
          </a:prstGeom>
          <a:noFill/>
        </p:spPr>
        <p:txBody>
          <a:bodyPr wrap="square">
            <a:spAutoFit/>
          </a:bodyPr>
          <a:lstStyle/>
          <a:p>
            <a:r>
              <a:rPr lang="en-US"/>
              <a:t>class Square</a:t>
            </a:r>
          </a:p>
          <a:p>
            <a:r>
              <a:rPr lang="en-US"/>
              <a:t>{</a:t>
            </a:r>
          </a:p>
          <a:p>
            <a:r>
              <a:rPr lang="en-US"/>
              <a:t>	int side;</a:t>
            </a:r>
          </a:p>
          <a:p>
            <a:r>
              <a:rPr lang="en-US"/>
              <a:t>	Square(int side)</a:t>
            </a:r>
          </a:p>
          <a:p>
            <a:r>
              <a:rPr lang="en-US"/>
              <a:t>	{</a:t>
            </a:r>
          </a:p>
          <a:p>
            <a:r>
              <a:rPr lang="en-US"/>
              <a:t>		</a:t>
            </a:r>
            <a:r>
              <a:rPr lang="en-US">
                <a:solidFill>
                  <a:srgbClr val="FF0000"/>
                </a:solidFill>
              </a:rPr>
              <a:t>side = side;</a:t>
            </a:r>
          </a:p>
          <a:p>
            <a:r>
              <a:rPr lang="en-US"/>
              <a:t>		//Code to display a square with side side</a:t>
            </a:r>
          </a:p>
          <a:p>
            <a:r>
              <a:rPr lang="en-US"/>
              <a:t>	}</a:t>
            </a:r>
          </a:p>
          <a:p>
            <a:r>
              <a:rPr lang="en-US"/>
              <a:t>}</a:t>
            </a:r>
          </a:p>
          <a:p>
            <a:r>
              <a:rPr lang="en-US"/>
              <a:t>class SquareDemo</a:t>
            </a:r>
          </a:p>
          <a:p>
            <a:r>
              <a:rPr lang="en-US"/>
              <a:t>{</a:t>
            </a:r>
          </a:p>
          <a:p>
            <a:r>
              <a:rPr lang="en-US"/>
              <a:t>	Square s1 = new Square(4);</a:t>
            </a:r>
          </a:p>
          <a:p>
            <a:r>
              <a:rPr lang="en-US"/>
              <a:t>}</a:t>
            </a:r>
          </a:p>
        </p:txBody>
      </p:sp>
    </p:spTree>
    <p:extLst>
      <p:ext uri="{BB962C8B-B14F-4D97-AF65-F5344CB8AC3E}">
        <p14:creationId xmlns:p14="http://schemas.microsoft.com/office/powerpoint/2010/main" val="1319231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Từ khóa this</a:t>
            </a:r>
            <a:endParaRPr/>
          </a:p>
        </p:txBody>
      </p:sp>
      <p:sp>
        <p:nvSpPr>
          <p:cNvPr id="176" name="Google Shape;176;p32"/>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AFAFA"/>
                </a:highlight>
              </a:rPr>
              <a:t>Sửa lại lớp Square:</a:t>
            </a:r>
            <a:endParaRPr>
              <a:highlight>
                <a:srgbClr val="FAFAFA"/>
              </a:highlight>
            </a:endParaRPr>
          </a:p>
        </p:txBody>
      </p:sp>
      <p:sp>
        <p:nvSpPr>
          <p:cNvPr id="5" name="TextBox 4">
            <a:extLst>
              <a:ext uri="{FF2B5EF4-FFF2-40B4-BE49-F238E27FC236}">
                <a16:creationId xmlns:a16="http://schemas.microsoft.com/office/drawing/2014/main" id="{1632589A-35A3-737B-6709-A60005D28CC3}"/>
              </a:ext>
            </a:extLst>
          </p:cNvPr>
          <p:cNvSpPr txBox="1"/>
          <p:nvPr/>
        </p:nvSpPr>
        <p:spPr>
          <a:xfrm>
            <a:off x="420103" y="4329143"/>
            <a:ext cx="8303793" cy="307777"/>
          </a:xfrm>
          <a:prstGeom prst="rect">
            <a:avLst/>
          </a:prstGeom>
          <a:solidFill>
            <a:schemeClr val="accent6">
              <a:lumMod val="20000"/>
              <a:lumOff val="80000"/>
            </a:schemeClr>
          </a:solidFill>
        </p:spPr>
        <p:txBody>
          <a:bodyPr wrap="square">
            <a:spAutoFit/>
          </a:bodyPr>
          <a:lstStyle/>
          <a:p>
            <a:pPr algn="just"/>
            <a:r>
              <a:rPr lang="vi-VN"/>
              <a:t>Bây giờ, JVM sẽ có thể quyết định rằng biến bên trái là trường </a:t>
            </a:r>
            <a:r>
              <a:rPr lang="vi-VN" b="1"/>
              <a:t>side</a:t>
            </a:r>
            <a:r>
              <a:rPr lang="vi-VN"/>
              <a:t> và biến bên phải là tham số </a:t>
            </a:r>
            <a:r>
              <a:rPr lang="vi-VN" b="1"/>
              <a:t>side</a:t>
            </a:r>
            <a:r>
              <a:rPr lang="vi-VN"/>
              <a:t>.</a:t>
            </a:r>
            <a:endParaRPr lang="en-US"/>
          </a:p>
        </p:txBody>
      </p:sp>
      <p:sp>
        <p:nvSpPr>
          <p:cNvPr id="3" name="TextBox 2">
            <a:extLst>
              <a:ext uri="{FF2B5EF4-FFF2-40B4-BE49-F238E27FC236}">
                <a16:creationId xmlns:a16="http://schemas.microsoft.com/office/drawing/2014/main" id="{A568A13D-DDFC-1234-3D67-AD25BB65666C}"/>
              </a:ext>
            </a:extLst>
          </p:cNvPr>
          <p:cNvSpPr txBox="1"/>
          <p:nvPr/>
        </p:nvSpPr>
        <p:spPr>
          <a:xfrm>
            <a:off x="2848062" y="1152475"/>
            <a:ext cx="5875834" cy="2893100"/>
          </a:xfrm>
          <a:prstGeom prst="rect">
            <a:avLst/>
          </a:prstGeom>
          <a:noFill/>
        </p:spPr>
        <p:txBody>
          <a:bodyPr wrap="square">
            <a:spAutoFit/>
          </a:bodyPr>
          <a:lstStyle/>
          <a:p>
            <a:r>
              <a:rPr lang="en-US"/>
              <a:t>class Square</a:t>
            </a:r>
          </a:p>
          <a:p>
            <a:r>
              <a:rPr lang="en-US"/>
              <a:t>{</a:t>
            </a:r>
          </a:p>
          <a:p>
            <a:r>
              <a:rPr lang="en-US"/>
              <a:t>	int side;</a:t>
            </a:r>
          </a:p>
          <a:p>
            <a:r>
              <a:rPr lang="en-US"/>
              <a:t>	Square(int side)</a:t>
            </a:r>
          </a:p>
          <a:p>
            <a:r>
              <a:rPr lang="en-US"/>
              <a:t>	{</a:t>
            </a:r>
          </a:p>
          <a:p>
            <a:r>
              <a:rPr lang="en-US"/>
              <a:t>		this.side = side;</a:t>
            </a:r>
          </a:p>
          <a:p>
            <a:r>
              <a:rPr lang="en-US"/>
              <a:t>		//Code to display a square with side side</a:t>
            </a:r>
          </a:p>
          <a:p>
            <a:r>
              <a:rPr lang="en-US"/>
              <a:t>	}</a:t>
            </a:r>
          </a:p>
          <a:p>
            <a:r>
              <a:rPr lang="en-US"/>
              <a:t>}</a:t>
            </a:r>
          </a:p>
          <a:p>
            <a:r>
              <a:rPr lang="en-US"/>
              <a:t>class SquareDemo</a:t>
            </a:r>
          </a:p>
          <a:p>
            <a:r>
              <a:rPr lang="en-US"/>
              <a:t>{</a:t>
            </a:r>
          </a:p>
          <a:p>
            <a:r>
              <a:rPr lang="en-US"/>
              <a:t>	Square s1 = new Square(4);</a:t>
            </a:r>
          </a:p>
          <a:p>
            <a:r>
              <a:rPr lang="en-US"/>
              <a:t>}</a:t>
            </a:r>
          </a:p>
        </p:txBody>
      </p:sp>
    </p:spTree>
    <p:extLst>
      <p:ext uri="{BB962C8B-B14F-4D97-AF65-F5344CB8AC3E}">
        <p14:creationId xmlns:p14="http://schemas.microsoft.com/office/powerpoint/2010/main" val="1395423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Tìm hiểu khái niệm hướng đối tượng</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Mô hình có cấu trúc Vs Mô hình hướng đối tượng:</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Trong các ngôn ngữ lập trình theo mô hình có cấu trúc hoặc mô hình thủ tục được viết bằng các khối tuyến tính hoặc sử dụng các hàm. Chúng ta có thể nói rằng trong mô hình có cấu trúc hoặc theo thủ tục, “Mã cho phép truy cập vào dữ liệu”. </a:t>
            </a:r>
          </a:p>
          <a:p>
            <a:pPr lvl="1" indent="-301625" algn="just">
              <a:buClr>
                <a:srgbClr val="212529"/>
              </a:buClr>
              <a:buSzPts val="1150"/>
              <a:buFont typeface="Roboto"/>
              <a:buChar char="●"/>
            </a:pPr>
            <a:r>
              <a:rPr lang="vi-VN" sz="1600">
                <a:solidFill>
                  <a:srgbClr val="212529"/>
                </a:solidFill>
                <a:highlight>
                  <a:srgbClr val="FFFFFF"/>
                </a:highlight>
                <a:latin typeface="Roboto"/>
                <a:ea typeface="Roboto"/>
                <a:cs typeface="Roboto"/>
                <a:sym typeface="Roboto"/>
              </a:rPr>
              <a:t>Trong mô hình hướng đối tượng, chương trình được viết bằng các đối tượng và lớp. Một vấn đề có thể được giải quyết thông qua tương tác giữa các đối tượng. Chúng ta có thể nói rằng trong mô hình hướng đối tượng, “Dữ liệu cho phép truy cập mã”.</a:t>
            </a:r>
            <a:endParaRPr sz="1600">
              <a:solidFill>
                <a:srgbClr val="212529"/>
              </a:solidFill>
              <a:highlight>
                <a:srgbClr val="FFFFFF"/>
              </a:highlight>
              <a:latin typeface="Roboto"/>
              <a:ea typeface="Roboto"/>
              <a:cs typeface="Roboto"/>
              <a:sym typeface="Roboto"/>
            </a:endParaRPr>
          </a:p>
        </p:txBody>
      </p:sp>
      <p:pic>
        <p:nvPicPr>
          <p:cNvPr id="2" name="Picture 1">
            <a:extLst>
              <a:ext uri="{FF2B5EF4-FFF2-40B4-BE49-F238E27FC236}">
                <a16:creationId xmlns:a16="http://schemas.microsoft.com/office/drawing/2014/main" id="{57228CAE-56FA-75A9-0855-E434DA7D2D18}"/>
              </a:ext>
            </a:extLst>
          </p:cNvPr>
          <p:cNvPicPr>
            <a:picLocks noChangeAspect="1"/>
          </p:cNvPicPr>
          <p:nvPr/>
        </p:nvPicPr>
        <p:blipFill rotWithShape="1">
          <a:blip r:embed="rId3"/>
          <a:srcRect b="7715"/>
          <a:stretch/>
        </p:blipFill>
        <p:spPr>
          <a:xfrm>
            <a:off x="2432956" y="3256484"/>
            <a:ext cx="2439173" cy="1887015"/>
          </a:xfrm>
          <a:prstGeom prst="rect">
            <a:avLst/>
          </a:prstGeom>
          <a:ln>
            <a:solidFill>
              <a:schemeClr val="accent1"/>
            </a:solidFill>
          </a:ln>
        </p:spPr>
      </p:pic>
      <p:pic>
        <p:nvPicPr>
          <p:cNvPr id="3" name="Picture 2">
            <a:extLst>
              <a:ext uri="{FF2B5EF4-FFF2-40B4-BE49-F238E27FC236}">
                <a16:creationId xmlns:a16="http://schemas.microsoft.com/office/drawing/2014/main" id="{7DE7DFA2-3CE5-8604-D76B-C304F9E0F862}"/>
              </a:ext>
            </a:extLst>
          </p:cNvPr>
          <p:cNvPicPr>
            <a:picLocks noChangeAspect="1"/>
          </p:cNvPicPr>
          <p:nvPr/>
        </p:nvPicPr>
        <p:blipFill>
          <a:blip r:embed="rId4"/>
          <a:stretch>
            <a:fillRect/>
          </a:stretch>
        </p:blipFill>
        <p:spPr>
          <a:xfrm>
            <a:off x="5286967" y="3256484"/>
            <a:ext cx="2654932" cy="1887015"/>
          </a:xfrm>
          <a:prstGeom prst="rect">
            <a:avLst/>
          </a:prstGeom>
          <a:ln>
            <a:solidFill>
              <a:schemeClr val="accent1"/>
            </a:solidFill>
          </a:ln>
        </p:spPr>
      </p:pic>
    </p:spTree>
    <p:extLst>
      <p:ext uri="{BB962C8B-B14F-4D97-AF65-F5344CB8AC3E}">
        <p14:creationId xmlns:p14="http://schemas.microsoft.com/office/powerpoint/2010/main" val="5636938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Từ khóa this</a:t>
            </a:r>
            <a:endParaRPr/>
          </a:p>
        </p:txBody>
      </p:sp>
      <p:sp>
        <p:nvSpPr>
          <p:cNvPr id="176" name="Google Shape;176;p32"/>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AFAFA"/>
                </a:highlight>
              </a:rPr>
              <a:t>Cách sử dụng thứ hai của từ khóa này là chuỗi hàm tạo </a:t>
            </a:r>
            <a:r>
              <a:rPr lang="vi-VN" i="1">
                <a:solidFill>
                  <a:srgbClr val="FF0000"/>
                </a:solidFill>
                <a:highlight>
                  <a:srgbClr val="FAFAFA"/>
                </a:highlight>
              </a:rPr>
              <a:t>(constructor chaining)</a:t>
            </a:r>
            <a:r>
              <a:rPr lang="vi-VN">
                <a:highlight>
                  <a:srgbClr val="FAFAFA"/>
                </a:highlight>
              </a:rPr>
              <a:t>, dùng để chỉ việc gọi một hàm tạo từ một hàm tạo khác. Chúng ta có thể gọi một hàm tạo từ một hàm tạo khác bằng cách sử dụng từ khóa </a:t>
            </a:r>
            <a:r>
              <a:rPr lang="vi-VN" b="1">
                <a:solidFill>
                  <a:srgbClr val="FF0000"/>
                </a:solidFill>
                <a:highlight>
                  <a:srgbClr val="FAFAFA"/>
                </a:highlight>
              </a:rPr>
              <a:t>this</a:t>
            </a:r>
            <a:r>
              <a:rPr lang="vi-VN">
                <a:highlight>
                  <a:srgbClr val="FAFAFA"/>
                </a:highlight>
              </a:rPr>
              <a:t> như hình dưới đây:</a:t>
            </a:r>
            <a:endParaRPr>
              <a:highlight>
                <a:srgbClr val="FAFAFA"/>
              </a:highlight>
            </a:endParaRPr>
          </a:p>
        </p:txBody>
      </p:sp>
      <p:sp>
        <p:nvSpPr>
          <p:cNvPr id="5" name="TextBox 4">
            <a:extLst>
              <a:ext uri="{FF2B5EF4-FFF2-40B4-BE49-F238E27FC236}">
                <a16:creationId xmlns:a16="http://schemas.microsoft.com/office/drawing/2014/main" id="{1632589A-35A3-737B-6709-A60005D28CC3}"/>
              </a:ext>
            </a:extLst>
          </p:cNvPr>
          <p:cNvSpPr txBox="1"/>
          <p:nvPr/>
        </p:nvSpPr>
        <p:spPr>
          <a:xfrm>
            <a:off x="722107" y="2636501"/>
            <a:ext cx="7968888" cy="523220"/>
          </a:xfrm>
          <a:prstGeom prst="rect">
            <a:avLst/>
          </a:prstGeom>
          <a:solidFill>
            <a:schemeClr val="accent6">
              <a:lumMod val="20000"/>
              <a:lumOff val="80000"/>
            </a:schemeClr>
          </a:solidFill>
        </p:spPr>
        <p:txBody>
          <a:bodyPr wrap="square">
            <a:spAutoFit/>
          </a:bodyPr>
          <a:lstStyle/>
          <a:p>
            <a:pPr algn="just"/>
            <a:r>
              <a:rPr lang="vi-VN"/>
              <a:t>Trong khi sử dụng cú pháp trên, hàm tạo có chữ ký (số lượng và loại tham số) khớp với nhau sẽ được gọi.</a:t>
            </a:r>
            <a:endParaRPr lang="en-US"/>
          </a:p>
        </p:txBody>
      </p:sp>
      <p:sp>
        <p:nvSpPr>
          <p:cNvPr id="4" name="TextBox 3">
            <a:extLst>
              <a:ext uri="{FF2B5EF4-FFF2-40B4-BE49-F238E27FC236}">
                <a16:creationId xmlns:a16="http://schemas.microsoft.com/office/drawing/2014/main" id="{A4651186-A2F1-42F6-9FF8-8E0C8A426EC6}"/>
              </a:ext>
            </a:extLst>
          </p:cNvPr>
          <p:cNvSpPr txBox="1"/>
          <p:nvPr/>
        </p:nvSpPr>
        <p:spPr>
          <a:xfrm>
            <a:off x="2285999" y="2199223"/>
            <a:ext cx="4572000" cy="307777"/>
          </a:xfrm>
          <a:prstGeom prst="rect">
            <a:avLst/>
          </a:prstGeom>
          <a:noFill/>
        </p:spPr>
        <p:txBody>
          <a:bodyPr wrap="square">
            <a:spAutoFit/>
          </a:bodyPr>
          <a:lstStyle/>
          <a:p>
            <a:r>
              <a:rPr lang="en-US"/>
              <a:t>this(param1, param2, …, paramn);</a:t>
            </a:r>
          </a:p>
        </p:txBody>
      </p:sp>
      <p:sp>
        <p:nvSpPr>
          <p:cNvPr id="7" name="TextBox 6">
            <a:extLst>
              <a:ext uri="{FF2B5EF4-FFF2-40B4-BE49-F238E27FC236}">
                <a16:creationId xmlns:a16="http://schemas.microsoft.com/office/drawing/2014/main" id="{CD44C68B-AE48-A379-8DF8-682729B4E7EC}"/>
              </a:ext>
            </a:extLst>
          </p:cNvPr>
          <p:cNvSpPr txBox="1"/>
          <p:nvPr/>
        </p:nvSpPr>
        <p:spPr>
          <a:xfrm>
            <a:off x="722106" y="3387244"/>
            <a:ext cx="7968887" cy="523220"/>
          </a:xfrm>
          <a:prstGeom prst="rect">
            <a:avLst/>
          </a:prstGeom>
          <a:solidFill>
            <a:schemeClr val="tx1">
              <a:lumMod val="20000"/>
              <a:lumOff val="80000"/>
            </a:schemeClr>
          </a:solidFill>
        </p:spPr>
        <p:txBody>
          <a:bodyPr wrap="square">
            <a:spAutoFit/>
          </a:bodyPr>
          <a:lstStyle/>
          <a:p>
            <a:pPr algn="just"/>
            <a:r>
              <a:rPr lang="vi-VN"/>
              <a:t>Lưu ý: Trong khi gọi hàm tạo khác bằng từ khóa </a:t>
            </a:r>
            <a:r>
              <a:rPr lang="vi-VN" b="1"/>
              <a:t>this</a:t>
            </a:r>
            <a:r>
              <a:rPr lang="vi-VN"/>
              <a:t>, nó phải là dòng đầu tiên bên trong định nghĩa của hàm tạo. Để rõ ràng về điều này, hãy xem ví dụ được đưa ra dưới đây:</a:t>
            </a:r>
            <a:endParaRPr lang="en-US"/>
          </a:p>
        </p:txBody>
      </p:sp>
    </p:spTree>
    <p:extLst>
      <p:ext uri="{BB962C8B-B14F-4D97-AF65-F5344CB8AC3E}">
        <p14:creationId xmlns:p14="http://schemas.microsoft.com/office/powerpoint/2010/main" val="25533187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Từ khóa this</a:t>
            </a:r>
            <a:endParaRPr/>
          </a:p>
        </p:txBody>
      </p:sp>
      <p:sp>
        <p:nvSpPr>
          <p:cNvPr id="176" name="Google Shape;176;p32"/>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AFAFA"/>
                </a:highlight>
              </a:rPr>
              <a:t>Khi gọi hàm tạo khác bằng từ khóa </a:t>
            </a:r>
            <a:r>
              <a:rPr lang="vi-VN" b="1">
                <a:solidFill>
                  <a:srgbClr val="FF0000"/>
                </a:solidFill>
                <a:highlight>
                  <a:srgbClr val="FAFAFA"/>
                </a:highlight>
              </a:rPr>
              <a:t>this</a:t>
            </a:r>
            <a:r>
              <a:rPr lang="vi-VN">
                <a:highlight>
                  <a:srgbClr val="FAFAFA"/>
                </a:highlight>
              </a:rPr>
              <a:t>, nó phải là dòng đầu tiên bên trong định nghĩa của hàm tạo. Để rõ ràng về điều này, hãy xem ví dụ được đưa ra dưới đây:</a:t>
            </a:r>
            <a:endParaRPr>
              <a:highlight>
                <a:srgbClr val="FAFAFA"/>
              </a:highlight>
            </a:endParaRPr>
          </a:p>
        </p:txBody>
      </p:sp>
      <p:sp>
        <p:nvSpPr>
          <p:cNvPr id="3" name="TextBox 2">
            <a:extLst>
              <a:ext uri="{FF2B5EF4-FFF2-40B4-BE49-F238E27FC236}">
                <a16:creationId xmlns:a16="http://schemas.microsoft.com/office/drawing/2014/main" id="{A95B213B-308E-A3C2-163D-9DC82468FCE1}"/>
              </a:ext>
            </a:extLst>
          </p:cNvPr>
          <p:cNvSpPr txBox="1"/>
          <p:nvPr/>
        </p:nvSpPr>
        <p:spPr>
          <a:xfrm>
            <a:off x="595619" y="1906568"/>
            <a:ext cx="5611583" cy="3323987"/>
          </a:xfrm>
          <a:prstGeom prst="rect">
            <a:avLst/>
          </a:prstGeom>
          <a:noFill/>
        </p:spPr>
        <p:txBody>
          <a:bodyPr wrap="square">
            <a:spAutoFit/>
          </a:bodyPr>
          <a:lstStyle/>
          <a:p>
            <a:r>
              <a:rPr lang="en-US"/>
              <a:t>class Square</a:t>
            </a:r>
          </a:p>
          <a:p>
            <a:r>
              <a:rPr lang="en-US"/>
              <a:t>{</a:t>
            </a:r>
          </a:p>
          <a:p>
            <a:r>
              <a:rPr lang="en-US"/>
              <a:t>	int side;</a:t>
            </a:r>
          </a:p>
          <a:p>
            <a:r>
              <a:rPr lang="en-US"/>
              <a:t>	Square( )</a:t>
            </a:r>
          </a:p>
          <a:p>
            <a:r>
              <a:rPr lang="en-US"/>
              <a:t>	{</a:t>
            </a:r>
          </a:p>
          <a:p>
            <a:r>
              <a:rPr lang="en-US"/>
              <a:t>		</a:t>
            </a:r>
            <a:r>
              <a:rPr lang="en-US">
                <a:solidFill>
                  <a:srgbClr val="FF0000"/>
                </a:solidFill>
              </a:rPr>
              <a:t>this(4);  </a:t>
            </a:r>
            <a:endParaRPr lang="vi-VN">
              <a:solidFill>
                <a:srgbClr val="FF0000"/>
              </a:solidFill>
            </a:endParaRPr>
          </a:p>
          <a:p>
            <a:r>
              <a:rPr lang="vi-VN"/>
              <a:t>		</a:t>
            </a:r>
            <a:r>
              <a:rPr lang="en-US"/>
              <a:t>//demonstrates constructor chaining</a:t>
            </a:r>
          </a:p>
          <a:p>
            <a:r>
              <a:rPr lang="en-US"/>
              <a:t>		//Code to display a square</a:t>
            </a:r>
          </a:p>
          <a:p>
            <a:r>
              <a:rPr lang="en-US"/>
              <a:t>	}</a:t>
            </a:r>
          </a:p>
          <a:p>
            <a:r>
              <a:rPr lang="en-US"/>
              <a:t>	Square(int  s)</a:t>
            </a:r>
          </a:p>
          <a:p>
            <a:r>
              <a:rPr lang="en-US"/>
              <a:t>	{</a:t>
            </a:r>
          </a:p>
          <a:p>
            <a:r>
              <a:rPr lang="en-US"/>
              <a:t>		side = s;</a:t>
            </a:r>
          </a:p>
          <a:p>
            <a:r>
              <a:rPr lang="en-US"/>
              <a:t>	}</a:t>
            </a:r>
          </a:p>
          <a:p>
            <a:r>
              <a:rPr lang="en-US"/>
              <a:t>}</a:t>
            </a:r>
          </a:p>
          <a:p>
            <a:endParaRPr lang="en-US"/>
          </a:p>
        </p:txBody>
      </p:sp>
      <p:sp>
        <p:nvSpPr>
          <p:cNvPr id="8" name="TextBox 7">
            <a:extLst>
              <a:ext uri="{FF2B5EF4-FFF2-40B4-BE49-F238E27FC236}">
                <a16:creationId xmlns:a16="http://schemas.microsoft.com/office/drawing/2014/main" id="{6E0DDFAE-21A0-EDF5-3967-B88B438FBA85}"/>
              </a:ext>
            </a:extLst>
          </p:cNvPr>
          <p:cNvSpPr txBox="1"/>
          <p:nvPr/>
        </p:nvSpPr>
        <p:spPr>
          <a:xfrm>
            <a:off x="5455732" y="1906568"/>
            <a:ext cx="3376568" cy="954107"/>
          </a:xfrm>
          <a:prstGeom prst="rect">
            <a:avLst/>
          </a:prstGeom>
          <a:noFill/>
        </p:spPr>
        <p:txBody>
          <a:bodyPr wrap="square">
            <a:spAutoFit/>
          </a:bodyPr>
          <a:lstStyle/>
          <a:p>
            <a:r>
              <a:rPr lang="en-US"/>
              <a:t>class SquareDemo</a:t>
            </a:r>
          </a:p>
          <a:p>
            <a:r>
              <a:rPr lang="en-US"/>
              <a:t>{</a:t>
            </a:r>
          </a:p>
          <a:p>
            <a:r>
              <a:rPr lang="en-US"/>
              <a:t>	Sqaure s1 = new Sqaure(4);</a:t>
            </a:r>
          </a:p>
          <a:p>
            <a:r>
              <a:rPr lang="en-US"/>
              <a:t>}</a:t>
            </a:r>
          </a:p>
        </p:txBody>
      </p:sp>
      <p:sp>
        <p:nvSpPr>
          <p:cNvPr id="10" name="TextBox 9">
            <a:extLst>
              <a:ext uri="{FF2B5EF4-FFF2-40B4-BE49-F238E27FC236}">
                <a16:creationId xmlns:a16="http://schemas.microsoft.com/office/drawing/2014/main" id="{9A3E72C4-2287-FB5C-FB58-951FD76846DC}"/>
              </a:ext>
            </a:extLst>
          </p:cNvPr>
          <p:cNvSpPr txBox="1"/>
          <p:nvPr/>
        </p:nvSpPr>
        <p:spPr>
          <a:xfrm>
            <a:off x="3886717" y="4404836"/>
            <a:ext cx="5257283" cy="738664"/>
          </a:xfrm>
          <a:prstGeom prst="rect">
            <a:avLst/>
          </a:prstGeom>
          <a:solidFill>
            <a:schemeClr val="tx1">
              <a:lumMod val="20000"/>
              <a:lumOff val="80000"/>
            </a:schemeClr>
          </a:solidFill>
        </p:spPr>
        <p:txBody>
          <a:bodyPr wrap="square">
            <a:spAutoFit/>
          </a:bodyPr>
          <a:lstStyle/>
          <a:p>
            <a:pPr algn="just"/>
            <a:r>
              <a:rPr lang="vi-VN"/>
              <a:t>Trong chương trình trên, tại dòng số 6, hàm tạo thứ hai được gọi vì nó có một tham số nguyên duy nhất và 4 được truyền cho tham số </a:t>
            </a:r>
            <a:r>
              <a:rPr lang="vi-VN" b="1"/>
              <a:t>s</a:t>
            </a:r>
            <a:r>
              <a:rPr lang="vi-VN"/>
              <a:t> sẽ được gán cho trường </a:t>
            </a:r>
            <a:r>
              <a:rPr lang="vi-VN" b="1"/>
              <a:t>side</a:t>
            </a:r>
            <a:endParaRPr lang="en-US" b="1"/>
          </a:p>
        </p:txBody>
      </p:sp>
    </p:spTree>
    <p:extLst>
      <p:ext uri="{BB962C8B-B14F-4D97-AF65-F5344CB8AC3E}">
        <p14:creationId xmlns:p14="http://schemas.microsoft.com/office/powerpoint/2010/main" val="3177637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Tìm hiểu khái niệm hướng đối tượng</a:t>
            </a: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just" rtl="0">
              <a:spcBef>
                <a:spcPts val="0"/>
              </a:spcBef>
              <a:spcAft>
                <a:spcPts val="0"/>
              </a:spcAft>
              <a:buClr>
                <a:srgbClr val="212529"/>
              </a:buClr>
              <a:buSzPts val="1150"/>
              <a:buFont typeface="Roboto"/>
              <a:buChar char="●"/>
            </a:pPr>
            <a:r>
              <a:rPr lang="vi-VN">
                <a:solidFill>
                  <a:srgbClr val="212529"/>
                </a:solidFill>
                <a:highlight>
                  <a:srgbClr val="FFFFFF"/>
                </a:highlight>
                <a:latin typeface="Roboto"/>
                <a:ea typeface="Roboto"/>
                <a:cs typeface="Roboto"/>
                <a:sym typeface="Roboto"/>
              </a:rPr>
              <a:t>Bảng sau đây cho thấy sự khác biệt giữa lập trình thủ tục/có cấu trúc và lập trình hướng đối tượng:</a:t>
            </a:r>
            <a:endParaRPr sz="1600">
              <a:solidFill>
                <a:srgbClr val="212529"/>
              </a:solidFill>
              <a:highlight>
                <a:srgbClr val="FFFFFF"/>
              </a:highlight>
              <a:latin typeface="Roboto"/>
              <a:ea typeface="Roboto"/>
              <a:cs typeface="Roboto"/>
              <a:sym typeface="Roboto"/>
            </a:endParaRPr>
          </a:p>
        </p:txBody>
      </p:sp>
      <p:pic>
        <p:nvPicPr>
          <p:cNvPr id="2" name="Picture 1">
            <a:extLst>
              <a:ext uri="{FF2B5EF4-FFF2-40B4-BE49-F238E27FC236}">
                <a16:creationId xmlns:a16="http://schemas.microsoft.com/office/drawing/2014/main" id="{569E6F9A-7BC2-89E7-23E3-A52E1C320F30}"/>
              </a:ext>
            </a:extLst>
          </p:cNvPr>
          <p:cNvPicPr>
            <a:picLocks noChangeAspect="1"/>
          </p:cNvPicPr>
          <p:nvPr/>
        </p:nvPicPr>
        <p:blipFill>
          <a:blip r:embed="rId3"/>
          <a:stretch>
            <a:fillRect/>
          </a:stretch>
        </p:blipFill>
        <p:spPr>
          <a:xfrm>
            <a:off x="1547132" y="1955345"/>
            <a:ext cx="6049735" cy="3024868"/>
          </a:xfrm>
          <a:prstGeom prst="rect">
            <a:avLst/>
          </a:prstGeom>
        </p:spPr>
      </p:pic>
    </p:spTree>
    <p:extLst>
      <p:ext uri="{BB962C8B-B14F-4D97-AF65-F5344CB8AC3E}">
        <p14:creationId xmlns:p14="http://schemas.microsoft.com/office/powerpoint/2010/main" val="1553660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7"/>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Lược đồ </a:t>
            </a:r>
            <a:br>
              <a:rPr lang="vi-VN"/>
            </a:br>
            <a:r>
              <a:rPr lang="vi-VN"/>
              <a:t>hướng đối tượng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Lược đồ hướng đối tượng</a:t>
            </a:r>
            <a:endParaRPr/>
          </a:p>
        </p:txBody>
      </p:sp>
      <p:sp>
        <p:nvSpPr>
          <p:cNvPr id="153" name="Google Shape;153;p28"/>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t>Đơn vị cơ bản trong mô hình hướng đối tượng là một đối tượng. Hãy xem xét một đối tượng một cách chi tiết.</a:t>
            </a:r>
            <a:endParaRPr lang="vi-VN" sz="1600"/>
          </a:p>
        </p:txBody>
      </p:sp>
      <p:pic>
        <p:nvPicPr>
          <p:cNvPr id="4" name="Picture 3">
            <a:extLst>
              <a:ext uri="{FF2B5EF4-FFF2-40B4-BE49-F238E27FC236}">
                <a16:creationId xmlns:a16="http://schemas.microsoft.com/office/drawing/2014/main" id="{CAE7ADBB-DFF9-58F0-932A-74C83E9C1A24}"/>
              </a:ext>
            </a:extLst>
          </p:cNvPr>
          <p:cNvPicPr>
            <a:picLocks noChangeAspect="1"/>
          </p:cNvPicPr>
          <p:nvPr/>
        </p:nvPicPr>
        <p:blipFill>
          <a:blip r:embed="rId3"/>
          <a:stretch>
            <a:fillRect/>
          </a:stretch>
        </p:blipFill>
        <p:spPr>
          <a:xfrm>
            <a:off x="3397704" y="1632857"/>
            <a:ext cx="5238750" cy="33147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Đối tượng (Object)</a:t>
            </a:r>
            <a:endParaRPr/>
          </a:p>
        </p:txBody>
      </p:sp>
      <p:sp>
        <p:nvSpPr>
          <p:cNvPr id="159" name="Google Shape;159;p29"/>
          <p:cNvSpPr txBox="1">
            <a:spLocks noGrp="1"/>
          </p:cNvSpPr>
          <p:nvPr>
            <p:ph type="body" idx="4294967295"/>
          </p:nvPr>
        </p:nvSpPr>
        <p:spPr>
          <a:xfrm>
            <a:off x="311700" y="1152475"/>
            <a:ext cx="8520600" cy="3698400"/>
          </a:xfrm>
          <a:prstGeom prst="rect">
            <a:avLst/>
          </a:prstGeom>
        </p:spPr>
        <p:txBody>
          <a:bodyPr spcFirstLastPara="1" wrap="square" lIns="91425" tIns="91425" rIns="91425" bIns="91425" anchor="t" anchorCtr="0">
            <a:noAutofit/>
          </a:bodyPr>
          <a:lstStyle/>
          <a:p>
            <a:pPr marL="285750" indent="-285750"/>
            <a:r>
              <a:rPr lang="vi-VN"/>
              <a:t>Đối tượng là một sự vật hoặc thực thể trong thế giới thực hữu hình hoặc vô hình. Một đối tượng bao gồm các thuộc tính và/hoặc hành vi. Ví dụ, hãy xem xét một đối tượng sinh viên có tên là John. Đối tượng sinh viên chứa các thuộc tính hoặc đặc điểm như tên, tuổi, giới tính, ngày sinh, v.v. và các hành vi như ăn, ngủ, đăng ký, viết bài kiểm tra, v.v.</a:t>
            </a:r>
            <a:endParaRPr lang="vi-VN" sz="1600"/>
          </a:p>
          <a:p>
            <a:pPr marL="742950" lvl="1" indent="-285750"/>
            <a:endParaRPr/>
          </a:p>
        </p:txBody>
      </p:sp>
      <p:pic>
        <p:nvPicPr>
          <p:cNvPr id="4" name="Picture 3">
            <a:extLst>
              <a:ext uri="{FF2B5EF4-FFF2-40B4-BE49-F238E27FC236}">
                <a16:creationId xmlns:a16="http://schemas.microsoft.com/office/drawing/2014/main" id="{C2BEAAAB-1183-213E-C00C-3A63F6E7CA5C}"/>
              </a:ext>
            </a:extLst>
          </p:cNvPr>
          <p:cNvPicPr>
            <a:picLocks noChangeAspect="1"/>
          </p:cNvPicPr>
          <p:nvPr/>
        </p:nvPicPr>
        <p:blipFill rotWithShape="1">
          <a:blip r:embed="rId3"/>
          <a:srcRect t="3059"/>
          <a:stretch/>
        </p:blipFill>
        <p:spPr>
          <a:xfrm>
            <a:off x="3373359" y="2556917"/>
            <a:ext cx="5298330" cy="2586583"/>
          </a:xfrm>
          <a:prstGeom prst="rect">
            <a:avLst/>
          </a:prstGeom>
        </p:spPr>
      </p:pic>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TotalTime>
  <Words>5746</Words>
  <Application>Microsoft Office PowerPoint</Application>
  <PresentationFormat>On-screen Show (16:9)</PresentationFormat>
  <Paragraphs>513</Paragraphs>
  <Slides>51</Slides>
  <Notes>51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Roboto</vt:lpstr>
      <vt:lpstr>Alfa Slab One</vt:lpstr>
      <vt:lpstr>Courier New</vt:lpstr>
      <vt:lpstr>Arial</vt:lpstr>
      <vt:lpstr>Proxima Nova</vt:lpstr>
      <vt:lpstr>Gameday</vt:lpstr>
      <vt:lpstr>Giới thiệu về Lập trình hướng đối tượng Java</vt:lpstr>
      <vt:lpstr>Mục tiêu bài học</vt:lpstr>
      <vt:lpstr>Tìm hiểu khái niệm Hướng đối tượng</vt:lpstr>
      <vt:lpstr>Tìm hiểu khái niệm hướng đối tượng</vt:lpstr>
      <vt:lpstr>Tìm hiểu khái niệm hướng đối tượng</vt:lpstr>
      <vt:lpstr>Tìm hiểu khái niệm hướng đối tượng</vt:lpstr>
      <vt:lpstr>Lược đồ  hướng đối tượng</vt:lpstr>
      <vt:lpstr>Lược đồ hướng đối tượng</vt:lpstr>
      <vt:lpstr>Đối tượng (Object)</vt:lpstr>
      <vt:lpstr>Đối tượng (Object)</vt:lpstr>
      <vt:lpstr>Lớp</vt:lpstr>
      <vt:lpstr>Lớp</vt:lpstr>
      <vt:lpstr>Lớp</vt:lpstr>
      <vt:lpstr>Trạng thái đối tượng</vt:lpstr>
      <vt:lpstr>Thông điệp</vt:lpstr>
      <vt:lpstr>Thông điệp</vt:lpstr>
      <vt:lpstr>Đặc trưng của lập trình hướng đối tượng</vt:lpstr>
      <vt:lpstr>Bốn đặc trưng chính</vt:lpstr>
      <vt:lpstr>Tính trừu tượng Abstraction</vt:lpstr>
      <vt:lpstr>Tính trừu tượng Abstraction</vt:lpstr>
      <vt:lpstr>Tính bao đóng Encapsulation</vt:lpstr>
      <vt:lpstr>Tính bao đóng Encapsulation</vt:lpstr>
      <vt:lpstr>Tính bao đóng Encapsulation</vt:lpstr>
      <vt:lpstr>Tính kế thừa Inheritance</vt:lpstr>
      <vt:lpstr>Tính kế thừa Inheritance</vt:lpstr>
      <vt:lpstr>Tính kế thừa Inheritance</vt:lpstr>
      <vt:lpstr>Tính đa hình Polymorphism</vt:lpstr>
      <vt:lpstr>Khai báo lớp</vt:lpstr>
      <vt:lpstr>Khai báo lớp</vt:lpstr>
      <vt:lpstr>Khai báo lớp</vt:lpstr>
      <vt:lpstr>Cấu trúc một lớp trong Java</vt:lpstr>
      <vt:lpstr>Cấu trúc một lớp trong Java</vt:lpstr>
      <vt:lpstr>Cấu trúc một lớp trong Java</vt:lpstr>
      <vt:lpstr>Cấu trúc một lớp trong Java</vt:lpstr>
      <vt:lpstr>Cấu trúc một lớp trong Java</vt:lpstr>
      <vt:lpstr>Cấu trúc một lớp trong Java</vt:lpstr>
      <vt:lpstr>Tạo Đối tượng</vt:lpstr>
      <vt:lpstr>Khởi tạo đối tượng</vt:lpstr>
      <vt:lpstr>Khởi tạo đối tượng</vt:lpstr>
      <vt:lpstr>Khởi tạo đối tượng</vt:lpstr>
      <vt:lpstr>Khởi tạo đối tượng</vt:lpstr>
      <vt:lpstr>Khởi tạo đối tượng</vt:lpstr>
      <vt:lpstr>Sự khác nhau giữa Lớp và Đối tượng</vt:lpstr>
      <vt:lpstr>Một số câu hỏi thường gặp</vt:lpstr>
      <vt:lpstr>Từ khóa this</vt:lpstr>
      <vt:lpstr>Từ khóa this</vt:lpstr>
      <vt:lpstr>Từ khóa this</vt:lpstr>
      <vt:lpstr>Từ khóa this</vt:lpstr>
      <vt:lpstr>Từ khóa this</vt:lpstr>
      <vt:lpstr>Từ khóa this</vt:lpstr>
      <vt:lpstr>Từ khóa this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Java</dc:title>
  <dc:creator>Kieu Tuan Dung</dc:creator>
  <cp:lastModifiedBy>Kieu Tuan Dung</cp:lastModifiedBy>
  <cp:revision>153</cp:revision>
  <dcterms:modified xsi:type="dcterms:W3CDTF">2023-04-01T21:34:48Z</dcterms:modified>
</cp:coreProperties>
</file>