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sldIdLst>
    <p:sldId id="256" r:id="rId2"/>
    <p:sldId id="257" r:id="rId3"/>
    <p:sldId id="359" r:id="rId4"/>
    <p:sldId id="391" r:id="rId5"/>
    <p:sldId id="431" r:id="rId6"/>
    <p:sldId id="432" r:id="rId7"/>
    <p:sldId id="433" r:id="rId8"/>
    <p:sldId id="434" r:id="rId9"/>
    <p:sldId id="435" r:id="rId10"/>
    <p:sldId id="436" r:id="rId11"/>
    <p:sldId id="437" r:id="rId12"/>
    <p:sldId id="384" r:id="rId13"/>
    <p:sldId id="404" r:id="rId14"/>
    <p:sldId id="439" r:id="rId15"/>
    <p:sldId id="440" r:id="rId16"/>
    <p:sldId id="438" r:id="rId17"/>
    <p:sldId id="448" r:id="rId18"/>
    <p:sldId id="449" r:id="rId19"/>
    <p:sldId id="443" r:id="rId20"/>
    <p:sldId id="444" r:id="rId21"/>
    <p:sldId id="445" r:id="rId22"/>
    <p:sldId id="446" r:id="rId23"/>
    <p:sldId id="447" r:id="rId24"/>
    <p:sldId id="450" r:id="rId25"/>
    <p:sldId id="385" r:id="rId26"/>
    <p:sldId id="406" r:id="rId27"/>
    <p:sldId id="452" r:id="rId28"/>
    <p:sldId id="453" r:id="rId29"/>
    <p:sldId id="454" r:id="rId30"/>
    <p:sldId id="455" r:id="rId31"/>
    <p:sldId id="451" r:id="rId32"/>
    <p:sldId id="456" r:id="rId33"/>
    <p:sldId id="399" r:id="rId34"/>
    <p:sldId id="387" r:id="rId35"/>
    <p:sldId id="460" r:id="rId36"/>
    <p:sldId id="461" r:id="rId37"/>
    <p:sldId id="462" r:id="rId38"/>
    <p:sldId id="414" r:id="rId39"/>
    <p:sldId id="458" r:id="rId40"/>
    <p:sldId id="464" r:id="rId41"/>
    <p:sldId id="465" r:id="rId42"/>
    <p:sldId id="466" r:id="rId43"/>
    <p:sldId id="467" r:id="rId44"/>
    <p:sldId id="468" r:id="rId45"/>
    <p:sldId id="459" r:id="rId46"/>
    <p:sldId id="471" r:id="rId47"/>
    <p:sldId id="472" r:id="rId48"/>
    <p:sldId id="473" r:id="rId49"/>
    <p:sldId id="430" r:id="rId50"/>
    <p:sldId id="469" r:id="rId51"/>
    <p:sldId id="470" r:id="rId52"/>
    <p:sldId id="282"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08"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6308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720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8051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843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7177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6695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6139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134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4409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83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55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487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42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9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6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158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4224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522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534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6133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lvl1pPr>
          </a:lstStyle>
          <a:p>
            <a:pPr>
              <a:defRPr/>
            </a:pPr>
            <a:fld id="{C1913D23-0C47-43E1-93CA-74E8FDFE4D76}" type="datetimeFigureOut">
              <a:rPr lang="en-US">
                <a:solidFill>
                  <a:prstClr val="black">
                    <a:tint val="75000"/>
                  </a:prstClr>
                </a:solidFill>
              </a:rPr>
              <a:pPr>
                <a:defRPr/>
              </a:pPr>
              <a:t>17/03/2023</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70E0643-6728-4212-B780-99C25A8EED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1439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6"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E7EBE42-EA63-4AC3-9251-7D1698EADC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853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028700"/>
            <a:ext cx="3924300" cy="3486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028700"/>
            <a:ext cx="3924300" cy="1685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2828925"/>
            <a:ext cx="3924300" cy="1685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8" name="Rectangle 8"/>
          <p:cNvSpPr>
            <a:spLocks noGrp="1" noChangeArrowheads="1"/>
          </p:cNvSpPr>
          <p:nvPr>
            <p:ph type="sldNum" sz="quarter" idx="12"/>
          </p:nvPr>
        </p:nvSpPr>
        <p:spPr>
          <a:ln/>
        </p:spPr>
        <p:txBody>
          <a:bodyPr/>
          <a:lstStyle>
            <a:lvl1pPr>
              <a:defRPr/>
            </a:lvl1pPr>
          </a:lstStyle>
          <a:p>
            <a:pPr>
              <a:defRPr/>
            </a:pPr>
            <a:fld id="{9D62A89A-5E6F-48C4-AB82-8477B3A0CA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59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44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6">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Autofit/>
          </a:bodyPr>
          <a:lstStyle/>
          <a:p>
            <a:pPr lvl="0"/>
            <a:r>
              <a:rPr lang="en-US" sz="4800" dirty="0" err="1" smtClean="0"/>
              <a:t>ĐA</a:t>
            </a:r>
            <a:r>
              <a:rPr lang="en-US" sz="4800" dirty="0" smtClean="0"/>
              <a:t> </a:t>
            </a:r>
            <a:r>
              <a:rPr lang="en-US" sz="4800" dirty="0" err="1" smtClean="0"/>
              <a:t>HÌNH</a:t>
            </a:r>
            <a:endParaRPr lang="en-US" sz="48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a:t>
            </a:r>
            <a:r>
              <a:rPr lang="en" dirty="0" smtClean="0"/>
              <a:t>Java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152400"/>
            <a:ext cx="7064460" cy="819605"/>
          </a:xfrm>
          <a:extLst>
            <a:ext uri="{FAA26D3D-D897-4be2-8F04-BA451C77F1D7}">
              <ma14:placeholderFlag xmlns:ma14="http://schemas.microsoft.com/office/mac/drawingml/2011/main" xmlns="" val="1"/>
            </a:ext>
          </a:extLst>
        </p:spPr>
        <p:txBody>
          <a:bodyPr anchor="b">
            <a:noAutofit/>
          </a:bodyPr>
          <a:lstStyle/>
          <a:p>
            <a:r>
              <a:rPr lang="vi-VN" altLang="en-US" sz="2000" dirty="0" smtClean="0"/>
              <a:t>NẠP CHỒNG PHƯƠNG THỨC VÀ CHUYỂN ĐỔI CÁC KIỂU DỮ LIỆU</a:t>
            </a:r>
            <a:endParaRPr lang="vi-VN" altLang="en-US" sz="2000" dirty="0"/>
          </a:p>
        </p:txBody>
      </p:sp>
      <p:sp>
        <p:nvSpPr>
          <p:cNvPr id="3" name="Rectangle 2"/>
          <p:cNvSpPr/>
          <p:nvPr/>
        </p:nvSpPr>
        <p:spPr>
          <a:xfrm>
            <a:off x="160020" y="1219697"/>
            <a:ext cx="8755380" cy="670055"/>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chuyển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thành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tìm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thấy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phù</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hợp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Java Method Overloading with Type Promotion"/>
          <p:cNvPicPr/>
          <p:nvPr/>
        </p:nvPicPr>
        <p:blipFill>
          <a:blip r:embed="rId2">
            <a:extLst>
              <a:ext uri="{28A0092B-C50C-407E-A947-70E740481C1C}">
                <a14:useLocalDpi xmlns:a14="http://schemas.microsoft.com/office/drawing/2010/main" val="0"/>
              </a:ext>
            </a:extLst>
          </a:blip>
          <a:srcRect/>
          <a:stretch>
            <a:fillRect/>
          </a:stretch>
        </p:blipFill>
        <p:spPr bwMode="auto">
          <a:xfrm>
            <a:off x="1971040" y="1953894"/>
            <a:ext cx="4620260" cy="3067685"/>
          </a:xfrm>
          <a:prstGeom prst="rect">
            <a:avLst/>
          </a:prstGeom>
          <a:noFill/>
          <a:ln>
            <a:noFill/>
          </a:ln>
        </p:spPr>
      </p:pic>
    </p:spTree>
    <p:extLst>
      <p:ext uri="{BB962C8B-B14F-4D97-AF65-F5344CB8AC3E}">
        <p14:creationId xmlns:p14="http://schemas.microsoft.com/office/powerpoint/2010/main" val="3707403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152400"/>
            <a:ext cx="7064460" cy="819605"/>
          </a:xfrm>
          <a:extLst>
            <a:ext uri="{FAA26D3D-D897-4be2-8F04-BA451C77F1D7}">
              <ma14:placeholderFlag xmlns:ma14="http://schemas.microsoft.com/office/mac/drawingml/2011/main" xmlns="" val="1"/>
            </a:ext>
          </a:extLst>
        </p:spPr>
        <p:txBody>
          <a:bodyPr anchor="b">
            <a:noAutofit/>
          </a:bodyPr>
          <a:lstStyle/>
          <a:p>
            <a:r>
              <a:rPr lang="vi-VN" altLang="en-US" sz="2000" dirty="0" smtClean="0"/>
              <a:t>NẠP CHỒNG PHƯƠNG THỨC VÀ CHUYỂN ĐỔI CÁC KIỂU DỮ LIỆU</a:t>
            </a:r>
            <a:endParaRPr lang="vi-VN" altLang="en-US" sz="2000" dirty="0"/>
          </a:p>
        </p:txBody>
      </p:sp>
      <p:sp>
        <p:nvSpPr>
          <p:cNvPr id="4" name="Rectangle 3"/>
          <p:cNvSpPr/>
          <p:nvPr/>
        </p:nvSpPr>
        <p:spPr>
          <a:xfrm>
            <a:off x="243840" y="1281613"/>
            <a:ext cx="8389620" cy="322845"/>
          </a:xfrm>
          <a:prstGeom prst="rect">
            <a:avLst/>
          </a:prstGeom>
        </p:spPr>
        <p:txBody>
          <a:bodyPr wrap="square">
            <a:spAutoFit/>
          </a:bodyPr>
          <a:lstStyle/>
          <a:p>
            <a:pPr algn="just">
              <a:lnSpc>
                <a:spcPct val="107000"/>
              </a:lnSpc>
              <a:spcAft>
                <a:spcPts val="800"/>
              </a:spcAft>
            </a:pP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a:t>
            </a:r>
            <a:r>
              <a:rPr lang="en-US"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ạp</a:t>
            </a:r>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chồng</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tìm</a:t>
            </a:r>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thấy</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phù</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hợp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2409" y="1847522"/>
            <a:ext cx="6182211" cy="3006418"/>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6679638" y="3134643"/>
            <a:ext cx="2243382" cy="323976"/>
          </a:xfrm>
          <a:prstGeom prst="rect">
            <a:avLst/>
          </a:prstGeom>
        </p:spPr>
      </p:pic>
    </p:spTree>
    <p:extLst>
      <p:ext uri="{BB962C8B-B14F-4D97-AF65-F5344CB8AC3E}">
        <p14:creationId xmlns:p14="http://schemas.microsoft.com/office/powerpoint/2010/main" val="432188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6710650" cy="4090800"/>
          </a:xfrm>
          <a:prstGeom prst="rect">
            <a:avLst/>
          </a:prstGeom>
        </p:spPr>
        <p:txBody>
          <a:bodyPr spcFirstLastPara="1" wrap="square" lIns="91425" tIns="91425" rIns="91425" bIns="91425" anchor="ctr" anchorCtr="0">
            <a:normAutofit/>
          </a:bodyPr>
          <a:lstStyle/>
          <a:p>
            <a:pPr lvl="0">
              <a:lnSpc>
                <a:spcPct val="115000"/>
              </a:lnSpc>
            </a:pPr>
            <a:r>
              <a:rPr lang="vi-VN" dirty="0"/>
              <a:t>Ghi đè phương thức</a:t>
            </a:r>
          </a:p>
        </p:txBody>
      </p:sp>
    </p:spTree>
    <p:extLst>
      <p:ext uri="{BB962C8B-B14F-4D97-AF65-F5344CB8AC3E}">
        <p14:creationId xmlns:p14="http://schemas.microsoft.com/office/powerpoint/2010/main" val="3663285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KHÁI </a:t>
            </a:r>
            <a:r>
              <a:rPr lang="en-US" altLang="en-US" sz="2700" dirty="0" err="1" smtClean="0"/>
              <a:t>NIỆM</a:t>
            </a:r>
            <a:endParaRPr lang="en-US" altLang="en-US" sz="2700" dirty="0"/>
          </a:p>
        </p:txBody>
      </p:sp>
      <p:sp>
        <p:nvSpPr>
          <p:cNvPr id="3" name="Rectangle 2"/>
          <p:cNvSpPr/>
          <p:nvPr/>
        </p:nvSpPr>
        <p:spPr>
          <a:xfrm>
            <a:off x="121920" y="1657113"/>
            <a:ext cx="5798820" cy="2787238"/>
          </a:xfrm>
          <a:prstGeom prst="rect">
            <a:avLst/>
          </a:prstGeom>
        </p:spPr>
        <p:txBody>
          <a:bodyPr wrap="square">
            <a:spAutoFit/>
          </a:bodyPr>
          <a:lstStyle/>
          <a:p>
            <a:pPr algn="just">
              <a:lnSpc>
                <a:spcPct val="130000"/>
              </a:lnSpc>
              <a:spcBef>
                <a:spcPts val="800"/>
              </a:spcBef>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cài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này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cài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800"/>
              </a:spcBef>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rotWithShape="1">
          <a:blip r:embed="rId2"/>
          <a:srcRect l="5047" t="2883" r="15035" b="6282"/>
          <a:stretch/>
        </p:blipFill>
        <p:spPr>
          <a:xfrm>
            <a:off x="5996940" y="1333500"/>
            <a:ext cx="2956560" cy="3360420"/>
          </a:xfrm>
          <a:prstGeom prst="rect">
            <a:avLst/>
          </a:prstGeom>
        </p:spPr>
      </p:pic>
    </p:spTree>
    <p:extLst>
      <p:ext uri="{BB962C8B-B14F-4D97-AF65-F5344CB8AC3E}">
        <p14:creationId xmlns:p14="http://schemas.microsoft.com/office/powerpoint/2010/main" val="3208966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KHÁI </a:t>
            </a:r>
            <a:r>
              <a:rPr lang="en-US" altLang="en-US" sz="2700" dirty="0" err="1" smtClean="0"/>
              <a:t>NIỆM</a:t>
            </a:r>
            <a:endParaRPr lang="en-US" altLang="en-US" sz="2700" dirty="0"/>
          </a:p>
        </p:txBody>
      </p:sp>
      <p:sp>
        <p:nvSpPr>
          <p:cNvPr id="3" name="Rectangle 2"/>
          <p:cNvSpPr/>
          <p:nvPr/>
        </p:nvSpPr>
        <p:spPr>
          <a:xfrm>
            <a:off x="144780" y="1382793"/>
            <a:ext cx="5029200" cy="3660105"/>
          </a:xfrm>
          <a:prstGeom prst="rect">
            <a:avLst/>
          </a:prstGeom>
        </p:spPr>
        <p:txBody>
          <a:bodyPr wrap="square">
            <a:spAutoFit/>
          </a:bodyPr>
          <a:lstStyle/>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những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Phiên</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phiên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thì</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phiên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l="6430" t="19087" r="10786" b="3408"/>
          <a:stretch/>
        </p:blipFill>
        <p:spPr>
          <a:xfrm>
            <a:off x="5429697" y="1790700"/>
            <a:ext cx="3630483" cy="2308860"/>
          </a:xfrm>
          <a:prstGeom prst="rect">
            <a:avLst/>
          </a:prstGeom>
        </p:spPr>
      </p:pic>
    </p:spTree>
    <p:extLst>
      <p:ext uri="{BB962C8B-B14F-4D97-AF65-F5344CB8AC3E}">
        <p14:creationId xmlns:p14="http://schemas.microsoft.com/office/powerpoint/2010/main" val="826446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smtClean="0"/>
              <a:t>ƯU ĐIỂM </a:t>
            </a:r>
            <a:endParaRPr lang="en-US" altLang="en-US" sz="2700" dirty="0"/>
          </a:p>
        </p:txBody>
      </p:sp>
      <p:sp>
        <p:nvSpPr>
          <p:cNvPr id="3" name="Rectangle 2"/>
          <p:cNvSpPr/>
          <p:nvPr/>
        </p:nvSpPr>
        <p:spPr>
          <a:xfrm>
            <a:off x="144780" y="1382793"/>
            <a:ext cx="8671560" cy="787652"/>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Để cài đặt cụ thể của một phương thức đã được cài đặt trong lớp cha.</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Cho đa hình thời gian chạy</a:t>
            </a:r>
          </a:p>
        </p:txBody>
      </p:sp>
      <p:pic>
        <p:nvPicPr>
          <p:cNvPr id="7" name="Picture 6"/>
          <p:cNvPicPr>
            <a:picLocks noChangeAspect="1"/>
          </p:cNvPicPr>
          <p:nvPr/>
        </p:nvPicPr>
        <p:blipFill>
          <a:blip r:embed="rId2"/>
          <a:stretch>
            <a:fillRect/>
          </a:stretch>
        </p:blipFill>
        <p:spPr>
          <a:xfrm>
            <a:off x="769620" y="2128250"/>
            <a:ext cx="4823460" cy="2923810"/>
          </a:xfrm>
          <a:prstGeom prst="rect">
            <a:avLst/>
          </a:prstGeom>
        </p:spPr>
      </p:pic>
      <p:pic>
        <p:nvPicPr>
          <p:cNvPr id="10" name="Picture 9"/>
          <p:cNvPicPr>
            <a:picLocks noChangeAspect="1"/>
          </p:cNvPicPr>
          <p:nvPr/>
        </p:nvPicPr>
        <p:blipFill rotWithShape="1">
          <a:blip r:embed="rId3"/>
          <a:srcRect l="65658"/>
          <a:stretch/>
        </p:blipFill>
        <p:spPr>
          <a:xfrm>
            <a:off x="6781800" y="1856423"/>
            <a:ext cx="1495298" cy="3287077"/>
          </a:xfrm>
          <a:prstGeom prst="rect">
            <a:avLst/>
          </a:prstGeom>
        </p:spPr>
      </p:pic>
    </p:spTree>
    <p:extLst>
      <p:ext uri="{BB962C8B-B14F-4D97-AF65-F5344CB8AC3E}">
        <p14:creationId xmlns:p14="http://schemas.microsoft.com/office/powerpoint/2010/main" val="997023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KHAI </a:t>
            </a:r>
            <a:r>
              <a:rPr lang="en-US" altLang="en-US" sz="2700" dirty="0" err="1" smtClean="0"/>
              <a:t>BÁO</a:t>
            </a:r>
            <a:endParaRPr lang="en-US" altLang="en-US" sz="2700" dirty="0"/>
          </a:p>
        </p:txBody>
      </p:sp>
      <p:pic>
        <p:nvPicPr>
          <p:cNvPr id="3" name="Picture 2"/>
          <p:cNvPicPr>
            <a:picLocks noChangeAspect="1"/>
          </p:cNvPicPr>
          <p:nvPr/>
        </p:nvPicPr>
        <p:blipFill>
          <a:blip r:embed="rId2"/>
          <a:stretch>
            <a:fillRect/>
          </a:stretch>
        </p:blipFill>
        <p:spPr>
          <a:xfrm>
            <a:off x="5634037" y="1312545"/>
            <a:ext cx="3412633" cy="3830955"/>
          </a:xfrm>
          <a:prstGeom prst="rect">
            <a:avLst/>
          </a:prstGeom>
        </p:spPr>
      </p:pic>
      <p:sp>
        <p:nvSpPr>
          <p:cNvPr id="8" name="Rectangle 7"/>
          <p:cNvSpPr/>
          <p:nvPr/>
        </p:nvSpPr>
        <p:spPr>
          <a:xfrm>
            <a:off x="259080" y="1311682"/>
            <a:ext cx="5052060" cy="3662349"/>
          </a:xfrm>
          <a:prstGeom prst="rect">
            <a:avLst/>
          </a:prstGeom>
          <a:ln>
            <a:solidFill>
              <a:srgbClr val="FF0000"/>
            </a:solidFill>
          </a:ln>
        </p:spPr>
        <p:txBody>
          <a:bodyPr wrap="square">
            <a:spAutoFit/>
          </a:bodyPr>
          <a:lstStyle/>
          <a:p>
            <a:pPr marL="60325" indent="-60325" algn="just">
              <a:lnSpc>
                <a:spcPct val="130000"/>
              </a:lnSpc>
            </a:pP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class</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Superclass-name</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600" dirty="0" smtClean="0">
                <a:solidFill>
                  <a:srgbClr val="008200"/>
                </a:solidFill>
                <a:latin typeface="Segoe UI" panose="020B0502040204020203" pitchFamily="34" charset="0"/>
                <a:ea typeface="Times New Roman" panose="02020603050405020304" pitchFamily="18" charset="0"/>
                <a:cs typeface="Times New Roman" panose="02020603050405020304" pitchFamily="18" charset="0"/>
              </a:rPr>
              <a:t>&lt;</a:t>
            </a:r>
            <a:r>
              <a:rPr lang="en-US" sz="1600" dirty="0" err="1" smtClean="0">
                <a:solidFill>
                  <a:srgbClr val="008200"/>
                </a:solidFill>
                <a:latin typeface="Segoe UI" panose="020B0502040204020203" pitchFamily="34" charset="0"/>
                <a:ea typeface="Times New Roman" panose="02020603050405020304" pitchFamily="18" charset="0"/>
                <a:cs typeface="Times New Roman" panose="02020603050405020304" pitchFamily="18" charset="0"/>
              </a:rPr>
              <a:t>DataType</a:t>
            </a:r>
            <a:r>
              <a:rPr lang="en-US" sz="1600" dirty="0" smtClean="0">
                <a:solidFill>
                  <a:srgbClr val="008200"/>
                </a:solidFill>
                <a:latin typeface="Segoe UI" panose="020B0502040204020203" pitchFamily="34" charset="0"/>
                <a:ea typeface="Times New Roman" panose="02020603050405020304" pitchFamily="18" charset="0"/>
                <a:cs typeface="Times New Roman" panose="02020603050405020304" pitchFamily="18" charset="0"/>
              </a:rPr>
              <a:t>&gt; Method Name(Parameter List)</a:t>
            </a:r>
            <a:r>
              <a:rPr lang="en-US" sz="1600" dirty="0" smtClean="0">
                <a:solidFill>
                  <a:srgbClr val="008200"/>
                </a:solidFill>
                <a:latin typeface="Segoe UI" panose="020B0502040204020203"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endParaRPr lang="en-US" sz="1800" b="1" dirty="0" smtClean="0">
              <a:solidFill>
                <a:srgbClr val="006699"/>
              </a:solidFill>
              <a:latin typeface="Segoe UI" panose="020B0502040204020203" pitchFamily="34" charset="0"/>
              <a:ea typeface="Times New Roman" panose="02020603050405020304" pitchFamily="18" charset="0"/>
              <a:cs typeface="Times New Roman" panose="02020603050405020304" pitchFamily="18" charset="0"/>
            </a:endParaRPr>
          </a:p>
          <a:p>
            <a:pPr marL="60325" indent="-60325" algn="just">
              <a:lnSpc>
                <a:spcPct val="130000"/>
              </a:lnSpc>
            </a:pPr>
            <a:r>
              <a:rPr lang="en-US" sz="1800" b="1" dirty="0" smtClean="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class</a:t>
            </a:r>
            <a:r>
              <a:rPr lang="en-US" sz="1800" dirty="0">
                <a:latin typeface="Segoe UI" panose="020B0502040204020203" pitchFamily="34" charset="0"/>
                <a:ea typeface="Times New Roman" panose="02020603050405020304" pitchFamily="18" charset="0"/>
                <a:cs typeface="Times New Roman" panose="02020603050405020304" pitchFamily="18" charset="0"/>
              </a:rPr>
              <a:t> Subclass-name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extends</a:t>
            </a:r>
            <a:r>
              <a:rPr lang="en-US" sz="1800" dirty="0">
                <a:latin typeface="Segoe UI" panose="020B0502040204020203" pitchFamily="34" charset="0"/>
                <a:ea typeface="Times New Roman" panose="02020603050405020304" pitchFamily="18" charset="0"/>
                <a:cs typeface="Times New Roman" panose="02020603050405020304" pitchFamily="18" charset="0"/>
              </a:rPr>
              <a:t> Superclass-name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   @Override</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smtClean="0">
              <a:latin typeface="Segoe UI" panose="020B0502040204020203" pitchFamily="34" charset="0"/>
              <a:ea typeface="Times New Roman" panose="02020603050405020304" pitchFamily="18" charset="0"/>
              <a:cs typeface="Times New Roman" panose="02020603050405020304" pitchFamily="18" charset="0"/>
            </a:endParaRPr>
          </a:p>
          <a:p>
            <a:pPr marL="60325" indent="-60325" algn="just">
              <a:lnSpc>
                <a:spcPct val="130000"/>
              </a:lnSpc>
            </a:pPr>
            <a:r>
              <a:rPr lang="en-US" sz="1800" dirty="0" smtClean="0">
                <a:solidFill>
                  <a:srgbClr val="008200"/>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rgbClr val="008200"/>
                </a:solidFill>
                <a:latin typeface="Segoe UI" panose="020B0502040204020203" pitchFamily="34" charset="0"/>
                <a:ea typeface="Times New Roman" panose="02020603050405020304" pitchFamily="18" charset="0"/>
                <a:cs typeface="Times New Roman" panose="02020603050405020304" pitchFamily="18" charset="0"/>
              </a:rPr>
              <a:t>DataType</a:t>
            </a:r>
            <a:r>
              <a:rPr lang="en-US" sz="1800" dirty="0">
                <a:solidFill>
                  <a:srgbClr val="008200"/>
                </a:solidFill>
                <a:latin typeface="Segoe UI" panose="020B0502040204020203" pitchFamily="34" charset="0"/>
                <a:ea typeface="Times New Roman" panose="02020603050405020304" pitchFamily="18" charset="0"/>
                <a:cs typeface="Times New Roman" panose="02020603050405020304" pitchFamily="18" charset="0"/>
              </a:rPr>
              <a:t>&gt; Method Name(Parameter List)</a:t>
            </a:r>
            <a:r>
              <a:rPr lang="en-US" sz="1800" dirty="0">
                <a:solidFill>
                  <a:srgbClr val="008200"/>
                </a:solidFill>
                <a:latin typeface="Segoe UI" panose="020B0502040204020203"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r>
              <a:rPr lang="en-US" sz="1800" dirty="0" smtClean="0">
                <a:latin typeface="Segoe UI" panose="020B0502040204020203" pitchFamily="34" charset="0"/>
                <a:ea typeface="Times New Roman" panose="02020603050405020304" pitchFamily="18" charset="0"/>
                <a:cs typeface="Times New Roman" panose="02020603050405020304" pitchFamily="18" charset="0"/>
              </a:rPr>
              <a:t>}</a:t>
            </a: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61976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KHAI </a:t>
            </a:r>
            <a:r>
              <a:rPr lang="en-US" altLang="en-US" sz="2700" dirty="0" err="1" smtClean="0"/>
              <a:t>BÁO</a:t>
            </a:r>
            <a:endParaRPr lang="en-US" altLang="en-US" sz="2700" dirty="0"/>
          </a:p>
        </p:txBody>
      </p:sp>
      <p:pic>
        <p:nvPicPr>
          <p:cNvPr id="2" name="Picture 1"/>
          <p:cNvPicPr>
            <a:picLocks noChangeAspect="1"/>
          </p:cNvPicPr>
          <p:nvPr/>
        </p:nvPicPr>
        <p:blipFill>
          <a:blip r:embed="rId2"/>
          <a:stretch>
            <a:fillRect/>
          </a:stretch>
        </p:blipFill>
        <p:spPr>
          <a:xfrm>
            <a:off x="2500040" y="1333501"/>
            <a:ext cx="2641622" cy="3695700"/>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5690007" y="2606040"/>
            <a:ext cx="1411960" cy="919245"/>
          </a:xfrm>
          <a:prstGeom prst="rect">
            <a:avLst/>
          </a:prstGeom>
          <a:ln>
            <a:solidFill>
              <a:srgbClr val="FF0000"/>
            </a:solidFill>
          </a:ln>
        </p:spPr>
      </p:pic>
    </p:spTree>
    <p:extLst>
      <p:ext uri="{BB962C8B-B14F-4D97-AF65-F5344CB8AC3E}">
        <p14:creationId xmlns:p14="http://schemas.microsoft.com/office/powerpoint/2010/main" val="3023475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KHAI </a:t>
            </a:r>
            <a:r>
              <a:rPr lang="en-US" altLang="en-US" sz="2700" dirty="0" err="1" smtClean="0"/>
              <a:t>BÁO</a:t>
            </a:r>
            <a:endParaRPr lang="en-US" altLang="en-US" sz="2700" dirty="0"/>
          </a:p>
        </p:txBody>
      </p:sp>
      <p:pic>
        <p:nvPicPr>
          <p:cNvPr id="3" name="Picture 2"/>
          <p:cNvPicPr>
            <a:picLocks noChangeAspect="1"/>
          </p:cNvPicPr>
          <p:nvPr/>
        </p:nvPicPr>
        <p:blipFill>
          <a:blip r:embed="rId2"/>
          <a:stretch>
            <a:fillRect/>
          </a:stretch>
        </p:blipFill>
        <p:spPr>
          <a:xfrm>
            <a:off x="60960" y="1277619"/>
            <a:ext cx="7517319" cy="3858261"/>
          </a:xfrm>
          <a:prstGeom prst="rect">
            <a:avLst/>
          </a:prstGeom>
        </p:spPr>
      </p:pic>
      <p:pic>
        <p:nvPicPr>
          <p:cNvPr id="5" name="Picture 4"/>
          <p:cNvPicPr>
            <a:picLocks noChangeAspect="1"/>
          </p:cNvPicPr>
          <p:nvPr/>
        </p:nvPicPr>
        <p:blipFill rotWithShape="1">
          <a:blip r:embed="rId3"/>
          <a:srcRect t="52482"/>
          <a:stretch/>
        </p:blipFill>
        <p:spPr>
          <a:xfrm>
            <a:off x="4752362" y="4686300"/>
            <a:ext cx="4391638" cy="457200"/>
          </a:xfrm>
          <a:prstGeom prst="rect">
            <a:avLst/>
          </a:prstGeom>
        </p:spPr>
      </p:pic>
    </p:spTree>
    <p:extLst>
      <p:ext uri="{BB962C8B-B14F-4D97-AF65-F5344CB8AC3E}">
        <p14:creationId xmlns:p14="http://schemas.microsoft.com/office/powerpoint/2010/main" val="2282712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smtClean="0"/>
              <a:t>CÁC QUY TẮC GHI ĐÈ PHƯƠNG THỨC</a:t>
            </a:r>
            <a:endParaRPr lang="en-US" altLang="en-US" sz="2700" dirty="0"/>
          </a:p>
        </p:txBody>
      </p:sp>
      <p:sp>
        <p:nvSpPr>
          <p:cNvPr id="6" name="Rectangle 5"/>
          <p:cNvSpPr/>
          <p:nvPr/>
        </p:nvSpPr>
        <p:spPr>
          <a:xfrm>
            <a:off x="251460" y="1332348"/>
            <a:ext cx="8663940" cy="3375155"/>
          </a:xfrm>
          <a:prstGeom prst="rect">
            <a:avLst/>
          </a:prstGeom>
        </p:spPr>
        <p:txBody>
          <a:bodyPr wrap="square">
            <a:spAutoFit/>
          </a:bodyPr>
          <a:lstStyle/>
          <a:p>
            <a:pPr>
              <a:lnSpc>
                <a:spcPct val="107000"/>
              </a:lnSpc>
              <a:spcAft>
                <a:spcPts val="800"/>
              </a:spcAft>
            </a:pP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1: Ghi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phạm</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Phạm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nhưng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thấp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so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phạm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protected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phạm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public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nhưng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private</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2: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 dùng với từ khóa final</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 dùng từ khóa final không thể bị ghi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3: </a:t>
            </a:r>
            <a:r>
              <a:rPr lang="vi-VN" sz="1800" dirty="0" smtClean="0">
                <a:latin typeface="Calibri" panose="020F0502020204030204" pitchFamily="34" charset="0"/>
                <a:ea typeface="Calibri" panose="020F0502020204030204" pitchFamily="34" charset="0"/>
                <a:cs typeface="Times New Roman" panose="02020603050405020304" pitchFamily="18" charset="0"/>
              </a:rPr>
              <a:t>Khôn</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 dùng với từ khóa static</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 tĩnh không thể bị ghi đè.</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058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96460" y="1442035"/>
            <a:ext cx="8520600" cy="2962325"/>
          </a:xfrm>
          <a:prstGeom prst="rect">
            <a:avLst/>
          </a:prstGeom>
        </p:spPr>
        <p:txBody>
          <a:bodyPr spcFirstLastPara="1" wrap="square" lIns="91425" tIns="91425" rIns="91425" bIns="91425" anchor="t" anchorCtr="0">
            <a:noAutofit/>
          </a:bodyPr>
          <a:lstStyle/>
          <a:p>
            <a:pPr lvl="0">
              <a:spcBef>
                <a:spcPts val="600"/>
              </a:spcBef>
              <a:spcAft>
                <a:spcPts val="600"/>
              </a:spcAft>
            </a:pPr>
            <a:r>
              <a:rPr lang="en-US" dirty="0" err="1" smtClean="0"/>
              <a:t>Hiểu</a:t>
            </a:r>
            <a:r>
              <a:rPr lang="en-US" dirty="0" smtClean="0"/>
              <a:t> </a:t>
            </a:r>
            <a:r>
              <a:rPr lang="en-US" dirty="0" err="1" smtClean="0"/>
              <a:t>được</a:t>
            </a:r>
            <a:r>
              <a:rPr lang="en-US" dirty="0" smtClean="0"/>
              <a:t> </a:t>
            </a:r>
            <a:r>
              <a:rPr lang="en-US" dirty="0" err="1" smtClean="0"/>
              <a:t>các</a:t>
            </a:r>
            <a:r>
              <a:rPr lang="en-US" dirty="0" smtClean="0"/>
              <a:t>  </a:t>
            </a:r>
            <a:r>
              <a:rPr lang="en-US" dirty="0" err="1" smtClean="0"/>
              <a:t>các</a:t>
            </a:r>
            <a:r>
              <a:rPr lang="en-US" dirty="0" smtClean="0"/>
              <a:t> </a:t>
            </a:r>
            <a:r>
              <a:rPr lang="en-US" dirty="0" err="1"/>
              <a:t>thuật</a:t>
            </a:r>
            <a:r>
              <a:rPr lang="en-US" dirty="0"/>
              <a:t> </a:t>
            </a:r>
            <a:r>
              <a:rPr lang="en-US" dirty="0" err="1"/>
              <a:t>ngữ</a:t>
            </a:r>
            <a:endParaRPr lang="en-US" dirty="0"/>
          </a:p>
          <a:p>
            <a:pPr>
              <a:spcBef>
                <a:spcPts val="600"/>
              </a:spcBef>
              <a:spcAft>
                <a:spcPts val="600"/>
              </a:spcAft>
            </a:pPr>
            <a:r>
              <a:rPr lang="en-US" dirty="0" err="1" smtClean="0"/>
              <a:t>Biết</a:t>
            </a:r>
            <a:r>
              <a:rPr lang="en-US" dirty="0" smtClean="0"/>
              <a:t> </a:t>
            </a:r>
            <a:r>
              <a:rPr lang="en-US" dirty="0" err="1" smtClean="0"/>
              <a:t>cách</a:t>
            </a:r>
            <a:r>
              <a:rPr lang="en-US" dirty="0" smtClean="0"/>
              <a:t> n</a:t>
            </a:r>
            <a:r>
              <a:rPr lang="vi-VN" dirty="0" smtClean="0"/>
              <a:t>ạp </a:t>
            </a:r>
            <a:r>
              <a:rPr lang="vi-VN" dirty="0"/>
              <a:t>chồng phương thức</a:t>
            </a:r>
          </a:p>
          <a:p>
            <a:pPr>
              <a:spcBef>
                <a:spcPts val="600"/>
              </a:spcBef>
              <a:spcAft>
                <a:spcPts val="600"/>
              </a:spcAft>
            </a:pPr>
            <a:r>
              <a:rPr lang="en-US" dirty="0" err="1"/>
              <a:t>Biết</a:t>
            </a:r>
            <a:r>
              <a:rPr lang="en-US" dirty="0"/>
              <a:t> </a:t>
            </a:r>
            <a:r>
              <a:rPr lang="en-US" dirty="0" err="1" smtClean="0"/>
              <a:t>cách</a:t>
            </a:r>
            <a:r>
              <a:rPr lang="en-US" dirty="0" smtClean="0"/>
              <a:t> g</a:t>
            </a:r>
            <a:r>
              <a:rPr lang="vi-VN" dirty="0" smtClean="0"/>
              <a:t>hi </a:t>
            </a:r>
            <a:r>
              <a:rPr lang="vi-VN" dirty="0"/>
              <a:t>đè phương thức</a:t>
            </a:r>
          </a:p>
          <a:p>
            <a:pPr>
              <a:spcBef>
                <a:spcPts val="600"/>
              </a:spcBef>
              <a:spcAft>
                <a:spcPts val="600"/>
              </a:spcAft>
            </a:pPr>
            <a:r>
              <a:rPr lang="en-US" dirty="0" err="1"/>
              <a:t>Biết</a:t>
            </a:r>
            <a:r>
              <a:rPr lang="en-US" dirty="0"/>
              <a:t> </a:t>
            </a:r>
            <a:r>
              <a:rPr lang="en-US" dirty="0" err="1" smtClean="0"/>
              <a:t>cách</a:t>
            </a:r>
            <a:r>
              <a:rPr lang="en-US" dirty="0" smtClean="0"/>
              <a:t> </a:t>
            </a:r>
            <a:r>
              <a:rPr lang="en-US" dirty="0" err="1" smtClean="0"/>
              <a:t>tạo</a:t>
            </a:r>
            <a:r>
              <a:rPr lang="en-US" dirty="0" smtClean="0"/>
              <a:t> </a:t>
            </a:r>
            <a:r>
              <a:rPr lang="vi-VN" dirty="0" smtClean="0"/>
              <a:t>đa hình</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chạy</a:t>
            </a:r>
            <a:endParaRPr lang="en-US" dirty="0" smtClean="0"/>
          </a:p>
          <a:p>
            <a:pPr>
              <a:spcBef>
                <a:spcPts val="600"/>
              </a:spcBef>
              <a:spcAft>
                <a:spcPts val="600"/>
              </a:spcAft>
            </a:pPr>
            <a:r>
              <a:rPr lang="en-US" dirty="0" err="1" smtClean="0"/>
              <a:t>Biết</a:t>
            </a:r>
            <a:r>
              <a:rPr lang="en-US" dirty="0" smtClean="0"/>
              <a:t> </a:t>
            </a:r>
            <a:r>
              <a:rPr lang="en-US" dirty="0" err="1" smtClean="0"/>
              <a:t>cách</a:t>
            </a:r>
            <a:r>
              <a:rPr lang="en-US" dirty="0" smtClean="0"/>
              <a:t> </a:t>
            </a:r>
            <a:r>
              <a:rPr lang="en-US" dirty="0" err="1" smtClean="0"/>
              <a:t>tạo</a:t>
            </a:r>
            <a:r>
              <a:rPr lang="en-US" dirty="0" smtClean="0"/>
              <a:t> </a:t>
            </a:r>
            <a:r>
              <a:rPr lang="en-US" dirty="0" err="1" smtClean="0"/>
              <a:t>đa</a:t>
            </a:r>
            <a:r>
              <a:rPr lang="en-US" dirty="0" smtClean="0"/>
              <a:t> </a:t>
            </a:r>
            <a:r>
              <a:rPr lang="en-US" dirty="0" err="1" smtClean="0"/>
              <a:t>hình</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biên</a:t>
            </a:r>
            <a:r>
              <a:rPr lang="en-US" dirty="0" smtClean="0"/>
              <a:t> </a:t>
            </a:r>
            <a:r>
              <a:rPr lang="en-US" dirty="0" err="1" smtClean="0"/>
              <a:t>dịch</a:t>
            </a:r>
            <a:endParaRPr lang="vi-VN" dirty="0"/>
          </a:p>
          <a:p>
            <a:pPr>
              <a:spcBef>
                <a:spcPts val="600"/>
              </a:spcBef>
              <a:spcAft>
                <a:spcPts val="600"/>
              </a:spcAft>
            </a:pPr>
            <a:r>
              <a:rPr lang="en-US" dirty="0" err="1" smtClean="0"/>
              <a:t>Hiểu</a:t>
            </a:r>
            <a:r>
              <a:rPr lang="en-US" dirty="0" smtClean="0"/>
              <a:t> </a:t>
            </a:r>
            <a:r>
              <a:rPr lang="en-US" dirty="0" err="1" smtClean="0"/>
              <a:t>được</a:t>
            </a:r>
            <a:r>
              <a:rPr lang="en-US" dirty="0" smtClean="0"/>
              <a:t> c</a:t>
            </a:r>
            <a:r>
              <a:rPr lang="vi-VN" dirty="0" smtClean="0"/>
              <a:t>ác </a:t>
            </a:r>
            <a:r>
              <a:rPr lang="vi-VN" dirty="0"/>
              <a:t>tính chất của đa hình</a:t>
            </a:r>
          </a:p>
          <a:p>
            <a:pPr lvl="0">
              <a:spcBef>
                <a:spcPts val="600"/>
              </a:spcBef>
              <a:spcAft>
                <a:spcPts val="600"/>
              </a:spcAft>
            </a:pPr>
            <a:endParaRPr lang="en-US" dirty="0" smtClean="0"/>
          </a:p>
          <a:p>
            <a:pPr lvl="0">
              <a:spcBef>
                <a:spcPts val="600"/>
              </a:spcBef>
              <a:spcAft>
                <a:spcPts val="600"/>
              </a:spcAft>
            </a:pPr>
            <a:endParaRPr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smtClean="0"/>
              <a:t>CÁC QUY TẮC GHI ĐÈ PHƯƠNG THỨC</a:t>
            </a:r>
            <a:endParaRPr lang="en-US" altLang="en-US" sz="2700" dirty="0"/>
          </a:p>
        </p:txBody>
      </p:sp>
      <p:sp>
        <p:nvSpPr>
          <p:cNvPr id="6" name="Rectangle 5"/>
          <p:cNvSpPr/>
          <p:nvPr/>
        </p:nvSpPr>
        <p:spPr>
          <a:xfrm>
            <a:off x="251460" y="1332348"/>
            <a:ext cx="8663940" cy="3272563"/>
          </a:xfrm>
          <a:prstGeom prst="rect">
            <a:avLst/>
          </a:prstGeom>
        </p:spPr>
        <p:txBody>
          <a:bodyPr wrap="square">
            <a:spAutoFit/>
          </a:bodyPr>
          <a:lstStyle/>
          <a:p>
            <a:pPr>
              <a:lnSpc>
                <a:spcPct val="107000"/>
              </a:lnSpc>
              <a:spcAft>
                <a:spcPts val="800"/>
              </a:spcAft>
            </a:pP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4: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 dùng với từ khóa private</a:t>
            </a:r>
          </a:p>
          <a:p>
            <a:pPr>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 có phạm vi truy cập private không thể bị ghi đè vì chúng được liên kết trong thời gian biên dịch.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5: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Phải có cùng kiểu trả về</a:t>
            </a:r>
          </a:p>
          <a:p>
            <a:pPr>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 dữ liệu trả của phương thức ghi đè về trong lớp con phải cùng kiểu với kiểu dữ liệu trả về của phương thức bị ghi đè về trong lớp cha.</a:t>
            </a:r>
          </a:p>
          <a:p>
            <a:pPr algn="just">
              <a:lnSpc>
                <a:spcPct val="107000"/>
              </a:lnSpc>
              <a:spcAft>
                <a:spcPts val="800"/>
              </a:spcAft>
            </a:pP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6: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Dùng từ khóa super </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Dùng từ khóa super để gọi phương thức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cha trong phương thức ghi đè ở lớp con.</a:t>
            </a:r>
          </a:p>
        </p:txBody>
      </p:sp>
    </p:spTree>
    <p:extLst>
      <p:ext uri="{BB962C8B-B14F-4D97-AF65-F5344CB8AC3E}">
        <p14:creationId xmlns:p14="http://schemas.microsoft.com/office/powerpoint/2010/main" val="851974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smtClean="0"/>
              <a:t>CÁC QUY TẮC GHI ĐÈ PHƯƠNG THỨC</a:t>
            </a:r>
            <a:endParaRPr lang="en-US" altLang="en-US" sz="2700" dirty="0"/>
          </a:p>
        </p:txBody>
      </p:sp>
      <p:sp>
        <p:nvSpPr>
          <p:cNvPr id="6" name="Rectangle 5"/>
          <p:cNvSpPr/>
          <p:nvPr/>
        </p:nvSpPr>
        <p:spPr>
          <a:xfrm>
            <a:off x="251460" y="1332348"/>
            <a:ext cx="8663940" cy="3272563"/>
          </a:xfrm>
          <a:prstGeom prst="rect">
            <a:avLst/>
          </a:prstGeom>
        </p:spPr>
        <p:txBody>
          <a:bodyPr wrap="square">
            <a:spAutoFit/>
          </a:bodyPr>
          <a:lstStyle/>
          <a:p>
            <a:pPr>
              <a:lnSpc>
                <a:spcPct val="107000"/>
              </a:lnSpc>
              <a:spcAft>
                <a:spcPts val="800"/>
              </a:spcAft>
            </a:pP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7: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đè và hàm tạo</a:t>
            </a:r>
          </a:p>
          <a:p>
            <a:pPr>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 thể ghi đè hàm tạo vì lớp cha và lớp con không bao giờ có thể có hàm tạo có cùng tên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8: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đè và phương thức trừu </a:t>
            </a:r>
            <a:r>
              <a:rPr lang="vi-VN"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endPar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 thức trừu tượng trong một giao diện hoặc lớp trừu tượng có thể ghi đè trong các lớp con nếu không sẽ xảy ra lỗi thời gian biên dịch</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9: </a:t>
            </a:r>
            <a:r>
              <a:rPr lang="vi-VN"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đè và phương thức được đồng bộ </a:t>
            </a:r>
            <a:r>
              <a:rPr lang="vi-VN"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hóa</a:t>
            </a:r>
            <a:endPar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hương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 được đồng bộ hóa có thể ghi đè lên một phương thức không được đồng bộ hóa và ngược lại.</a:t>
            </a:r>
          </a:p>
        </p:txBody>
      </p:sp>
    </p:spTree>
    <p:extLst>
      <p:ext uri="{BB962C8B-B14F-4D97-AF65-F5344CB8AC3E}">
        <p14:creationId xmlns:p14="http://schemas.microsoft.com/office/powerpoint/2010/main" val="2954595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smtClean="0"/>
              <a:t>CÁC QUY TẮC GHI ĐÈ PHƯƠNG THỨC</a:t>
            </a:r>
            <a:endParaRPr lang="en-US" altLang="en-US" sz="2700" dirty="0"/>
          </a:p>
        </p:txBody>
      </p:sp>
      <p:sp>
        <p:nvSpPr>
          <p:cNvPr id="6" name="Rectangle 5"/>
          <p:cNvSpPr/>
          <p:nvPr/>
        </p:nvSpPr>
        <p:spPr>
          <a:xfrm>
            <a:off x="266700" y="1873368"/>
            <a:ext cx="8663940" cy="1779333"/>
          </a:xfrm>
          <a:prstGeom prst="rect">
            <a:avLst/>
          </a:prstGeom>
        </p:spPr>
        <p:txBody>
          <a:bodyPr wrap="square">
            <a:spAutoFit/>
          </a:bodyPr>
          <a:lstStyle/>
          <a:p>
            <a:pPr>
              <a:lnSpc>
                <a:spcPct val="107000"/>
              </a:lnSpc>
              <a:spcAft>
                <a:spcPts val="800"/>
              </a:spcAft>
            </a:pP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10: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đè và xử lý ngoại lệ </a:t>
            </a:r>
            <a:endParaRPr lang="en-US" sz="1800" b="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 thức ghi đè trong lớp cha không ném ngoại lệ, thì phương thức ghi đè trong lớp con chỉ có thể ném ngoại lệ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unchecked</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 thức ghi đè trong lớp cha ném ngoại lệ, thì phương thức ghi đè trong lớp con chỉ có thể ném ngoại lệ giống như lớp con. </a:t>
            </a:r>
          </a:p>
        </p:txBody>
      </p:sp>
    </p:spTree>
    <p:extLst>
      <p:ext uri="{BB962C8B-B14F-4D97-AF65-F5344CB8AC3E}">
        <p14:creationId xmlns:p14="http://schemas.microsoft.com/office/powerpoint/2010/main" val="16790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ma14="http://schemas.microsoft.com/office/mac/drawingml/2011/main" xmlns="" val="1"/>
            </a:ext>
          </a:extLst>
        </p:spPr>
        <p:txBody>
          <a:bodyPr anchor="b">
            <a:noAutofit/>
          </a:bodyPr>
          <a:lstStyle/>
          <a:p>
            <a:r>
              <a:rPr lang="vi-VN" altLang="en-US" sz="2700" dirty="0" smtClean="0"/>
              <a:t>CÁC QUY TẮC GHI ĐÈ PHƯƠNG THỨC</a:t>
            </a:r>
            <a:endParaRPr lang="en-US" altLang="en-US" sz="2700" dirty="0"/>
          </a:p>
        </p:txBody>
      </p:sp>
      <p:pic>
        <p:nvPicPr>
          <p:cNvPr id="2" name="Picture 1"/>
          <p:cNvPicPr>
            <a:picLocks noChangeAspect="1"/>
          </p:cNvPicPr>
          <p:nvPr/>
        </p:nvPicPr>
        <p:blipFill>
          <a:blip r:embed="rId2"/>
          <a:stretch>
            <a:fillRect/>
          </a:stretch>
        </p:blipFill>
        <p:spPr>
          <a:xfrm>
            <a:off x="99061" y="1234440"/>
            <a:ext cx="3131820" cy="3780327"/>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404079" y="1295400"/>
            <a:ext cx="1279791" cy="678180"/>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4889700" y="1211580"/>
            <a:ext cx="4208580" cy="3238500"/>
          </a:xfrm>
          <a:prstGeom prst="rect">
            <a:avLst/>
          </a:prstGeom>
          <a:ln>
            <a:solidFill>
              <a:srgbClr val="FF0000"/>
            </a:solidFill>
          </a:ln>
        </p:spPr>
      </p:pic>
      <p:pic>
        <p:nvPicPr>
          <p:cNvPr id="5" name="Picture 4"/>
          <p:cNvPicPr>
            <a:picLocks noChangeAspect="1"/>
          </p:cNvPicPr>
          <p:nvPr/>
        </p:nvPicPr>
        <p:blipFill>
          <a:blip r:embed="rId5"/>
          <a:stretch>
            <a:fillRect/>
          </a:stretch>
        </p:blipFill>
        <p:spPr>
          <a:xfrm>
            <a:off x="5906169" y="4494684"/>
            <a:ext cx="2232694" cy="664056"/>
          </a:xfrm>
          <a:prstGeom prst="rect">
            <a:avLst/>
          </a:prstGeom>
          <a:ln>
            <a:solidFill>
              <a:srgbClr val="FF0000"/>
            </a:solidFill>
          </a:ln>
        </p:spPr>
      </p:pic>
    </p:spTree>
    <p:extLst>
      <p:ext uri="{BB962C8B-B14F-4D97-AF65-F5344CB8AC3E}">
        <p14:creationId xmlns:p14="http://schemas.microsoft.com/office/powerpoint/2010/main" val="3472285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ma14="http://schemas.microsoft.com/office/mac/drawingml/2011/main" xmlns="" val="1"/>
            </a:ext>
          </a:extLst>
        </p:spPr>
        <p:txBody>
          <a:bodyPr anchor="b">
            <a:noAutofit/>
          </a:bodyPr>
          <a:lstStyle/>
          <a:p>
            <a:r>
              <a:rPr lang="en-US" altLang="en-US" sz="2600" dirty="0" smtClean="0"/>
              <a:t>SO </a:t>
            </a:r>
            <a:r>
              <a:rPr lang="en-US" altLang="en-US" sz="2600" dirty="0" err="1" smtClean="0"/>
              <a:t>SÁNH</a:t>
            </a:r>
            <a:r>
              <a:rPr lang="en-US" altLang="en-US" sz="2600" dirty="0" smtClean="0"/>
              <a:t> </a:t>
            </a:r>
            <a:r>
              <a:rPr lang="en-US" altLang="en-US" sz="2600" dirty="0" err="1" smtClean="0"/>
              <a:t>VỚI</a:t>
            </a:r>
            <a:r>
              <a:rPr lang="en-US" altLang="en-US" sz="2600" dirty="0" smtClean="0"/>
              <a:t> </a:t>
            </a:r>
            <a:r>
              <a:rPr lang="vi-VN" altLang="en-US" sz="2600" dirty="0" smtClean="0"/>
              <a:t>NẠP CHỒNG PHƯƠNG THỨC</a:t>
            </a:r>
            <a:endParaRPr lang="en-US" altLang="en-US" sz="2600" dirty="0"/>
          </a:p>
        </p:txBody>
      </p:sp>
      <p:graphicFrame>
        <p:nvGraphicFramePr>
          <p:cNvPr id="3" name="Table 2"/>
          <p:cNvGraphicFramePr>
            <a:graphicFrameLocks noGrp="1"/>
          </p:cNvGraphicFramePr>
          <p:nvPr>
            <p:extLst>
              <p:ext uri="{D42A27DB-BD31-4B8C-83A1-F6EECF244321}">
                <p14:modId xmlns:p14="http://schemas.microsoft.com/office/powerpoint/2010/main" val="3186572620"/>
              </p:ext>
            </p:extLst>
          </p:nvPr>
        </p:nvGraphicFramePr>
        <p:xfrm>
          <a:off x="288805" y="1175383"/>
          <a:ext cx="8626596" cy="3937952"/>
        </p:xfrm>
        <a:graphic>
          <a:graphicData uri="http://schemas.openxmlformats.org/drawingml/2006/table">
            <a:tbl>
              <a:tblPr firstRow="1" firstCol="1" bandRow="1">
                <a:tableStyleId>{0660B408-B3CF-4A94-85FC-2B1E0A45F4A2}</a:tableStyleId>
              </a:tblPr>
              <a:tblGrid>
                <a:gridCol w="4527035"/>
                <a:gridCol w="4099561"/>
              </a:tblGrid>
              <a:tr h="319792">
                <a:tc>
                  <a:txBody>
                    <a:bodyPr/>
                    <a:lstStyle/>
                    <a:p>
                      <a:pPr algn="ctr">
                        <a:lnSpc>
                          <a:spcPct val="100000"/>
                        </a:lnSpc>
                        <a:spcAft>
                          <a:spcPts val="0"/>
                        </a:spcAft>
                      </a:pPr>
                      <a:r>
                        <a:rPr lang="en-US" sz="1050" spc="10">
                          <a:effectLst/>
                        </a:rPr>
                        <a:t>Nạp chồng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gn="ctr">
                        <a:lnSpc>
                          <a:spcPct val="100000"/>
                        </a:lnSpc>
                        <a:spcAft>
                          <a:spcPts val="0"/>
                        </a:spcAft>
                      </a:pPr>
                      <a:r>
                        <a:rPr lang="en-US" sz="1050" spc="10">
                          <a:effectLst/>
                        </a:rPr>
                        <a:t>Ghi đè</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r>
              <a:tr h="312393">
                <a:tc>
                  <a:txBody>
                    <a:bodyPr/>
                    <a:lstStyle/>
                    <a:p>
                      <a:pPr>
                        <a:lnSpc>
                          <a:spcPct val="100000"/>
                        </a:lnSpc>
                        <a:spcAft>
                          <a:spcPts val="0"/>
                        </a:spcAft>
                      </a:pPr>
                      <a:r>
                        <a:rPr lang="en-US" sz="1000" b="0" dirty="0" err="1">
                          <a:solidFill>
                            <a:schemeClr val="bg2">
                              <a:lumMod val="50000"/>
                            </a:schemeClr>
                          </a:solidFill>
                          <a:effectLst/>
                        </a:rPr>
                        <a:t>Là</a:t>
                      </a:r>
                      <a:r>
                        <a:rPr lang="en-US" sz="1000" b="0" dirty="0">
                          <a:solidFill>
                            <a:schemeClr val="bg2">
                              <a:lumMod val="50000"/>
                            </a:schemeClr>
                          </a:solidFill>
                          <a:effectLst/>
                        </a:rPr>
                        <a:t> </a:t>
                      </a:r>
                      <a:r>
                        <a:rPr lang="en-US" sz="1000" b="0" dirty="0" err="1">
                          <a:solidFill>
                            <a:schemeClr val="bg2">
                              <a:lumMod val="50000"/>
                            </a:schemeClr>
                          </a:solidFill>
                          <a:effectLst/>
                        </a:rPr>
                        <a:t>một</a:t>
                      </a:r>
                      <a:r>
                        <a:rPr lang="en-US" sz="1000" b="0" dirty="0">
                          <a:solidFill>
                            <a:schemeClr val="bg2">
                              <a:lumMod val="50000"/>
                            </a:schemeClr>
                          </a:solidFill>
                          <a:effectLst/>
                        </a:rPr>
                        <a:t> </a:t>
                      </a:r>
                      <a:r>
                        <a:rPr lang="en-US" sz="1000" b="0" dirty="0" err="1">
                          <a:solidFill>
                            <a:schemeClr val="bg2">
                              <a:lumMod val="50000"/>
                            </a:schemeClr>
                          </a:solidFill>
                          <a:effectLst/>
                        </a:rPr>
                        <a:t>đa</a:t>
                      </a:r>
                      <a:r>
                        <a:rPr lang="en-US" sz="1000" b="0" dirty="0">
                          <a:solidFill>
                            <a:schemeClr val="bg2">
                              <a:lumMod val="50000"/>
                            </a:schemeClr>
                          </a:solidFill>
                          <a:effectLst/>
                        </a:rPr>
                        <a:t> </a:t>
                      </a:r>
                      <a:r>
                        <a:rPr lang="en-US" sz="1000" b="0" dirty="0" err="1">
                          <a:solidFill>
                            <a:schemeClr val="bg2">
                              <a:lumMod val="50000"/>
                            </a:schemeClr>
                          </a:solidFill>
                          <a:effectLst/>
                        </a:rPr>
                        <a:t>hình</a:t>
                      </a:r>
                      <a:r>
                        <a:rPr lang="en-US" sz="1000" b="0" dirty="0">
                          <a:solidFill>
                            <a:schemeClr val="bg2">
                              <a:lumMod val="50000"/>
                            </a:schemeClr>
                          </a:solidFill>
                          <a:effectLst/>
                        </a:rPr>
                        <a:t> </a:t>
                      </a:r>
                      <a:r>
                        <a:rPr lang="en-US" sz="1000" b="0" dirty="0" err="1">
                          <a:solidFill>
                            <a:schemeClr val="bg2">
                              <a:lumMod val="50000"/>
                            </a:schemeClr>
                          </a:solidFill>
                          <a:effectLst/>
                        </a:rPr>
                        <a:t>thời</a:t>
                      </a:r>
                      <a:r>
                        <a:rPr lang="en-US" sz="1000" b="0" dirty="0">
                          <a:solidFill>
                            <a:schemeClr val="bg2">
                              <a:lumMod val="50000"/>
                            </a:schemeClr>
                          </a:solidFill>
                          <a:effectLst/>
                        </a:rPr>
                        <a:t> </a:t>
                      </a:r>
                      <a:r>
                        <a:rPr lang="en-US" sz="1000" b="0" dirty="0" err="1">
                          <a:solidFill>
                            <a:schemeClr val="bg2">
                              <a:lumMod val="50000"/>
                            </a:schemeClr>
                          </a:solidFill>
                          <a:effectLst/>
                        </a:rPr>
                        <a:t>gian</a:t>
                      </a:r>
                      <a:r>
                        <a:rPr lang="en-US" sz="1000" b="0" dirty="0">
                          <a:solidFill>
                            <a:schemeClr val="bg2">
                              <a:lumMod val="50000"/>
                            </a:schemeClr>
                          </a:solidFill>
                          <a:effectLst/>
                        </a:rPr>
                        <a:t> </a:t>
                      </a:r>
                      <a:r>
                        <a:rPr lang="en-US" sz="1000" b="0" dirty="0" err="1">
                          <a:solidFill>
                            <a:schemeClr val="bg2">
                              <a:lumMod val="50000"/>
                            </a:schemeClr>
                          </a:solidFill>
                          <a:effectLst/>
                        </a:rPr>
                        <a:t>biên</a:t>
                      </a:r>
                      <a:r>
                        <a:rPr lang="en-US" sz="1000" b="0" dirty="0">
                          <a:solidFill>
                            <a:schemeClr val="bg2">
                              <a:lumMod val="50000"/>
                            </a:schemeClr>
                          </a:solidFill>
                          <a:effectLst/>
                        </a:rPr>
                        <a:t> </a:t>
                      </a:r>
                      <a:r>
                        <a:rPr lang="en-US" sz="1000" b="0" dirty="0" err="1">
                          <a:solidFill>
                            <a:schemeClr val="bg2">
                              <a:lumMod val="50000"/>
                            </a:schemeClr>
                          </a:solidFill>
                          <a:effectLst/>
                        </a:rPr>
                        <a:t>dịch</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a:solidFill>
                            <a:schemeClr val="bg2">
                              <a:lumMod val="50000"/>
                            </a:schemeClr>
                          </a:solidFill>
                          <a:effectLst/>
                        </a:rPr>
                        <a:t>Là một đa hình thời gian chạy</a:t>
                      </a:r>
                      <a:endParaRPr lang="en-US" sz="10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r>
              <a:tr h="468156">
                <a:tc>
                  <a:txBody>
                    <a:bodyPr/>
                    <a:lstStyle/>
                    <a:p>
                      <a:pPr>
                        <a:lnSpc>
                          <a:spcPct val="100000"/>
                        </a:lnSpc>
                        <a:spcAft>
                          <a:spcPts val="0"/>
                        </a:spcAft>
                      </a:pPr>
                      <a:r>
                        <a:rPr lang="en-US" sz="1000" b="0" dirty="0" err="1">
                          <a:solidFill>
                            <a:schemeClr val="bg2">
                              <a:lumMod val="50000"/>
                            </a:schemeClr>
                          </a:solidFill>
                          <a:effectLst/>
                        </a:rPr>
                        <a:t>Giúp</a:t>
                      </a:r>
                      <a:r>
                        <a:rPr lang="en-US" sz="1000" b="0" dirty="0">
                          <a:solidFill>
                            <a:schemeClr val="bg2">
                              <a:lumMod val="50000"/>
                            </a:schemeClr>
                          </a:solidFill>
                          <a:effectLst/>
                        </a:rPr>
                        <a:t> </a:t>
                      </a:r>
                      <a:r>
                        <a:rPr lang="en-US" sz="1000" b="0" dirty="0" err="1">
                          <a:solidFill>
                            <a:schemeClr val="bg2">
                              <a:lumMod val="50000"/>
                            </a:schemeClr>
                          </a:solidFill>
                          <a:effectLst/>
                        </a:rPr>
                        <a:t>tăng</a:t>
                      </a:r>
                      <a:r>
                        <a:rPr lang="en-US" sz="1000" b="0" dirty="0">
                          <a:solidFill>
                            <a:schemeClr val="bg2">
                              <a:lumMod val="50000"/>
                            </a:schemeClr>
                          </a:solidFill>
                          <a:effectLst/>
                        </a:rPr>
                        <a:t> </a:t>
                      </a:r>
                      <a:r>
                        <a:rPr lang="en-US" sz="1000" b="0" dirty="0" err="1">
                          <a:solidFill>
                            <a:schemeClr val="bg2">
                              <a:lumMod val="50000"/>
                            </a:schemeClr>
                          </a:solidFill>
                          <a:effectLst/>
                        </a:rPr>
                        <a:t>khả</a:t>
                      </a:r>
                      <a:r>
                        <a:rPr lang="en-US" sz="1000" b="0" dirty="0">
                          <a:solidFill>
                            <a:schemeClr val="bg2">
                              <a:lumMod val="50000"/>
                            </a:schemeClr>
                          </a:solidFill>
                          <a:effectLst/>
                        </a:rPr>
                        <a:t> </a:t>
                      </a:r>
                      <a:r>
                        <a:rPr lang="en-US" sz="1000" b="0" dirty="0" err="1">
                          <a:solidFill>
                            <a:schemeClr val="bg2">
                              <a:lumMod val="50000"/>
                            </a:schemeClr>
                          </a:solidFill>
                          <a:effectLst/>
                        </a:rPr>
                        <a:t>năng</a:t>
                      </a:r>
                      <a:r>
                        <a:rPr lang="en-US" sz="1000" b="0" dirty="0">
                          <a:solidFill>
                            <a:schemeClr val="bg2">
                              <a:lumMod val="50000"/>
                            </a:schemeClr>
                          </a:solidFill>
                          <a:effectLst/>
                        </a:rPr>
                        <a:t> </a:t>
                      </a:r>
                      <a:r>
                        <a:rPr lang="en-US" sz="1000" b="0" dirty="0" err="1">
                          <a:solidFill>
                            <a:schemeClr val="bg2">
                              <a:lumMod val="50000"/>
                            </a:schemeClr>
                          </a:solidFill>
                          <a:effectLst/>
                        </a:rPr>
                        <a:t>đọc</a:t>
                      </a:r>
                      <a:r>
                        <a:rPr lang="en-US" sz="1000" b="0" dirty="0">
                          <a:solidFill>
                            <a:schemeClr val="bg2">
                              <a:lumMod val="50000"/>
                            </a:schemeClr>
                          </a:solidFill>
                          <a:effectLst/>
                        </a:rPr>
                        <a:t> </a:t>
                      </a:r>
                      <a:r>
                        <a:rPr lang="en-US" sz="1000" b="0" dirty="0" err="1">
                          <a:solidFill>
                            <a:schemeClr val="bg2">
                              <a:lumMod val="50000"/>
                            </a:schemeClr>
                          </a:solidFill>
                          <a:effectLst/>
                        </a:rPr>
                        <a:t>của</a:t>
                      </a:r>
                      <a:r>
                        <a:rPr lang="en-US" sz="1000" b="0" dirty="0">
                          <a:solidFill>
                            <a:schemeClr val="bg2">
                              <a:lumMod val="50000"/>
                            </a:schemeClr>
                          </a:solidFill>
                          <a:effectLst/>
                        </a:rPr>
                        <a:t> </a:t>
                      </a:r>
                      <a:r>
                        <a:rPr lang="en-US" sz="1000" b="0" dirty="0" err="1">
                          <a:solidFill>
                            <a:schemeClr val="bg2">
                              <a:lumMod val="50000"/>
                            </a:schemeClr>
                          </a:solidFill>
                          <a:effectLst/>
                        </a:rPr>
                        <a:t>chương</a:t>
                      </a:r>
                      <a:r>
                        <a:rPr lang="en-US" sz="1000" b="0" dirty="0">
                          <a:solidFill>
                            <a:schemeClr val="bg2">
                              <a:lumMod val="50000"/>
                            </a:schemeClr>
                          </a:solidFill>
                          <a:effectLst/>
                        </a:rPr>
                        <a:t> </a:t>
                      </a:r>
                      <a:r>
                        <a:rPr lang="en-US" sz="1000" b="0" dirty="0" err="1">
                          <a:solidFill>
                            <a:schemeClr val="bg2">
                              <a:lumMod val="50000"/>
                            </a:schemeClr>
                          </a:solidFill>
                          <a:effectLst/>
                        </a:rPr>
                        <a:t>trình</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a:solidFill>
                            <a:schemeClr val="bg2">
                              <a:lumMod val="50000"/>
                            </a:schemeClr>
                          </a:solidFill>
                          <a:effectLst/>
                        </a:rPr>
                        <a:t>Sử dụng để cấp quyền triển khai cụ thể phương thức đã được cung cấp bởi lớp cha hoặc lớp cha của nó.</a:t>
                      </a:r>
                      <a:endParaRPr lang="en-US" sz="10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r>
              <a:tr h="312393">
                <a:tc>
                  <a:txBody>
                    <a:bodyPr/>
                    <a:lstStyle/>
                    <a:p>
                      <a:pPr>
                        <a:lnSpc>
                          <a:spcPct val="100000"/>
                        </a:lnSpc>
                        <a:spcAft>
                          <a:spcPts val="0"/>
                        </a:spcAft>
                      </a:pPr>
                      <a:r>
                        <a:rPr lang="en-US" sz="1000" b="0" dirty="0" err="1">
                          <a:solidFill>
                            <a:schemeClr val="bg2">
                              <a:lumMod val="50000"/>
                            </a:schemeClr>
                          </a:solidFill>
                          <a:effectLst/>
                        </a:rPr>
                        <a:t>Xảy</a:t>
                      </a:r>
                      <a:r>
                        <a:rPr lang="en-US" sz="1000" b="0" dirty="0">
                          <a:solidFill>
                            <a:schemeClr val="bg2">
                              <a:lumMod val="50000"/>
                            </a:schemeClr>
                          </a:solidFill>
                          <a:effectLst/>
                        </a:rPr>
                        <a:t> </a:t>
                      </a:r>
                      <a:r>
                        <a:rPr lang="en-US" sz="1000" b="0" dirty="0" err="1">
                          <a:solidFill>
                            <a:schemeClr val="bg2">
                              <a:lumMod val="50000"/>
                            </a:schemeClr>
                          </a:solidFill>
                          <a:effectLst/>
                        </a:rPr>
                        <a:t>ra</a:t>
                      </a:r>
                      <a:r>
                        <a:rPr lang="en-US" sz="1000" b="0" dirty="0">
                          <a:solidFill>
                            <a:schemeClr val="bg2">
                              <a:lumMod val="50000"/>
                            </a:schemeClr>
                          </a:solidFill>
                          <a:effectLst/>
                        </a:rPr>
                        <a:t> </a:t>
                      </a:r>
                      <a:r>
                        <a:rPr lang="en-US" sz="1000" b="0" dirty="0" err="1">
                          <a:solidFill>
                            <a:schemeClr val="bg2">
                              <a:lumMod val="50000"/>
                            </a:schemeClr>
                          </a:solidFill>
                          <a:effectLst/>
                        </a:rPr>
                        <a:t>trong</a:t>
                      </a:r>
                      <a:r>
                        <a:rPr lang="en-US" sz="1000" b="0" dirty="0">
                          <a:solidFill>
                            <a:schemeClr val="bg2">
                              <a:lumMod val="50000"/>
                            </a:schemeClr>
                          </a:solidFill>
                          <a:effectLst/>
                        </a:rPr>
                        <a:t> </a:t>
                      </a:r>
                      <a:r>
                        <a:rPr lang="en-US" sz="1000" b="0" dirty="0" err="1">
                          <a:solidFill>
                            <a:schemeClr val="bg2">
                              <a:lumMod val="50000"/>
                            </a:schemeClr>
                          </a:solidFill>
                          <a:effectLst/>
                        </a:rPr>
                        <a:t>lớp</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a:solidFill>
                            <a:schemeClr val="bg2">
                              <a:lumMod val="50000"/>
                            </a:schemeClr>
                          </a:solidFill>
                          <a:effectLst/>
                        </a:rPr>
                        <a:t>Được thực hiện trong hai lớp có quan hệ kế thừa</a:t>
                      </a:r>
                      <a:endParaRPr lang="en-US" sz="10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r>
              <a:tr h="207829">
                <a:tc>
                  <a:txBody>
                    <a:bodyPr/>
                    <a:lstStyle/>
                    <a:p>
                      <a:pPr>
                        <a:lnSpc>
                          <a:spcPct val="100000"/>
                        </a:lnSpc>
                        <a:spcAft>
                          <a:spcPts val="0"/>
                        </a:spcAft>
                      </a:pPr>
                      <a:r>
                        <a:rPr lang="en-US" sz="1000" b="0" dirty="0" err="1">
                          <a:solidFill>
                            <a:schemeClr val="bg2">
                              <a:lumMod val="50000"/>
                            </a:schemeClr>
                          </a:solidFill>
                          <a:effectLst/>
                        </a:rPr>
                        <a:t>Có</a:t>
                      </a:r>
                      <a:r>
                        <a:rPr lang="en-US" sz="1000" b="0" dirty="0">
                          <a:solidFill>
                            <a:schemeClr val="bg2">
                              <a:lumMod val="50000"/>
                            </a:schemeClr>
                          </a:solidFill>
                          <a:effectLst/>
                        </a:rPr>
                        <a:t> </a:t>
                      </a:r>
                      <a:r>
                        <a:rPr lang="en-US" sz="1000" b="0" dirty="0" err="1">
                          <a:solidFill>
                            <a:schemeClr val="bg2">
                              <a:lumMod val="50000"/>
                            </a:schemeClr>
                          </a:solidFill>
                          <a:effectLst/>
                        </a:rPr>
                        <a:t>thể</a:t>
                      </a:r>
                      <a:r>
                        <a:rPr lang="en-US" sz="1000" b="0" dirty="0">
                          <a:solidFill>
                            <a:schemeClr val="bg2">
                              <a:lumMod val="50000"/>
                            </a:schemeClr>
                          </a:solidFill>
                          <a:effectLst/>
                        </a:rPr>
                        <a:t> </a:t>
                      </a:r>
                      <a:r>
                        <a:rPr lang="en-US" sz="1000" b="0" dirty="0" err="1">
                          <a:solidFill>
                            <a:schemeClr val="bg2">
                              <a:lumMod val="50000"/>
                            </a:schemeClr>
                          </a:solidFill>
                          <a:effectLst/>
                        </a:rPr>
                        <a:t>hoặc</a:t>
                      </a:r>
                      <a:r>
                        <a:rPr lang="en-US" sz="1000" b="0" dirty="0">
                          <a:solidFill>
                            <a:schemeClr val="bg2">
                              <a:lumMod val="50000"/>
                            </a:schemeClr>
                          </a:solidFill>
                          <a:effectLst/>
                        </a:rPr>
                        <a:t> </a:t>
                      </a:r>
                      <a:r>
                        <a:rPr lang="en-US" sz="1000" b="0" dirty="0" err="1">
                          <a:solidFill>
                            <a:schemeClr val="bg2">
                              <a:lumMod val="50000"/>
                            </a:schemeClr>
                          </a:solidFill>
                          <a:effectLst/>
                        </a:rPr>
                        <a:t>không</a:t>
                      </a:r>
                      <a:r>
                        <a:rPr lang="en-US" sz="1000" b="0" dirty="0">
                          <a:solidFill>
                            <a:schemeClr val="bg2">
                              <a:lumMod val="50000"/>
                            </a:schemeClr>
                          </a:solidFill>
                          <a:effectLst/>
                        </a:rPr>
                        <a:t> </a:t>
                      </a:r>
                      <a:r>
                        <a:rPr lang="en-US" sz="1000" b="0" dirty="0" err="1">
                          <a:solidFill>
                            <a:schemeClr val="bg2">
                              <a:lumMod val="50000"/>
                            </a:schemeClr>
                          </a:solidFill>
                          <a:effectLst/>
                        </a:rPr>
                        <a:t>yêu</a:t>
                      </a:r>
                      <a:r>
                        <a:rPr lang="en-US" sz="1000" b="0" dirty="0">
                          <a:solidFill>
                            <a:schemeClr val="bg2">
                              <a:lumMod val="50000"/>
                            </a:schemeClr>
                          </a:solidFill>
                          <a:effectLst/>
                        </a:rPr>
                        <a:t> </a:t>
                      </a:r>
                      <a:r>
                        <a:rPr lang="en-US" sz="1000" b="0" dirty="0" err="1">
                          <a:solidFill>
                            <a:schemeClr val="bg2">
                              <a:lumMod val="50000"/>
                            </a:schemeClr>
                          </a:solidFill>
                          <a:effectLst/>
                        </a:rPr>
                        <a:t>cầu</a:t>
                      </a:r>
                      <a:r>
                        <a:rPr lang="en-US" sz="1000" b="0" dirty="0">
                          <a:solidFill>
                            <a:schemeClr val="bg2">
                              <a:lumMod val="50000"/>
                            </a:schemeClr>
                          </a:solidFill>
                          <a:effectLst/>
                        </a:rPr>
                        <a:t> </a:t>
                      </a:r>
                      <a:r>
                        <a:rPr lang="en-US" sz="1000" b="0" dirty="0" err="1">
                          <a:solidFill>
                            <a:schemeClr val="bg2">
                              <a:lumMod val="50000"/>
                            </a:schemeClr>
                          </a:solidFill>
                          <a:effectLst/>
                        </a:rPr>
                        <a:t>kế</a:t>
                      </a:r>
                      <a:r>
                        <a:rPr lang="en-US" sz="1000" b="0" dirty="0">
                          <a:solidFill>
                            <a:schemeClr val="bg2">
                              <a:lumMod val="50000"/>
                            </a:schemeClr>
                          </a:solidFill>
                          <a:effectLst/>
                        </a:rPr>
                        <a:t> </a:t>
                      </a:r>
                      <a:r>
                        <a:rPr lang="en-US" sz="1000" b="0" dirty="0" err="1">
                          <a:solidFill>
                            <a:schemeClr val="bg2">
                              <a:lumMod val="50000"/>
                            </a:schemeClr>
                          </a:solidFill>
                          <a:effectLst/>
                        </a:rPr>
                        <a:t>thừa</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Luôn</a:t>
                      </a:r>
                      <a:r>
                        <a:rPr lang="en-US" sz="1000" b="0" dirty="0">
                          <a:solidFill>
                            <a:schemeClr val="bg2">
                              <a:lumMod val="50000"/>
                            </a:schemeClr>
                          </a:solidFill>
                          <a:effectLst/>
                        </a:rPr>
                        <a:t> </a:t>
                      </a:r>
                      <a:r>
                        <a:rPr lang="en-US" sz="1000" b="0" dirty="0" err="1">
                          <a:solidFill>
                            <a:schemeClr val="bg2">
                              <a:lumMod val="50000"/>
                            </a:schemeClr>
                          </a:solidFill>
                          <a:effectLst/>
                        </a:rPr>
                        <a:t>cần</a:t>
                      </a:r>
                      <a:r>
                        <a:rPr lang="en-US" sz="1000" b="0" dirty="0">
                          <a:solidFill>
                            <a:schemeClr val="bg2">
                              <a:lumMod val="50000"/>
                            </a:schemeClr>
                          </a:solidFill>
                          <a:effectLst/>
                        </a:rPr>
                        <a:t> </a:t>
                      </a:r>
                      <a:r>
                        <a:rPr lang="en-US" sz="1000" b="0" dirty="0" err="1">
                          <a:solidFill>
                            <a:schemeClr val="bg2">
                              <a:lumMod val="50000"/>
                            </a:schemeClr>
                          </a:solidFill>
                          <a:effectLst/>
                        </a:rPr>
                        <a:t>kế</a:t>
                      </a:r>
                      <a:r>
                        <a:rPr lang="en-US" sz="1000" b="0" dirty="0">
                          <a:solidFill>
                            <a:schemeClr val="bg2">
                              <a:lumMod val="50000"/>
                            </a:schemeClr>
                          </a:solidFill>
                          <a:effectLst/>
                        </a:rPr>
                        <a:t> </a:t>
                      </a:r>
                      <a:r>
                        <a:rPr lang="en-US" sz="1000" b="0" dirty="0" err="1">
                          <a:solidFill>
                            <a:schemeClr val="bg2">
                              <a:lumMod val="50000"/>
                            </a:schemeClr>
                          </a:solidFill>
                          <a:effectLst/>
                        </a:rPr>
                        <a:t>thừa</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r>
              <a:tr h="312393">
                <a:tc>
                  <a:txBody>
                    <a:bodyPr/>
                    <a:lstStyle/>
                    <a:p>
                      <a:pPr>
                        <a:lnSpc>
                          <a:spcPct val="100000"/>
                        </a:lnSpc>
                        <a:spcAft>
                          <a:spcPts val="0"/>
                        </a:spcAft>
                      </a:pPr>
                      <a:r>
                        <a:rPr lang="en-US" sz="1000" b="0" dirty="0" err="1">
                          <a:solidFill>
                            <a:schemeClr val="bg2">
                              <a:lumMod val="50000"/>
                            </a:schemeClr>
                          </a:solidFill>
                          <a:effectLst/>
                        </a:rPr>
                        <a:t>Các</a:t>
                      </a:r>
                      <a:r>
                        <a:rPr lang="en-US" sz="1000" b="0" dirty="0">
                          <a:solidFill>
                            <a:schemeClr val="bg2">
                              <a:lumMod val="50000"/>
                            </a:schemeClr>
                          </a:solidFill>
                          <a:effectLst/>
                        </a:rPr>
                        <a:t> </a:t>
                      </a:r>
                      <a:r>
                        <a:rPr lang="en-US" sz="1000" b="0" dirty="0" err="1">
                          <a:solidFill>
                            <a:schemeClr val="bg2">
                              <a:lumMod val="50000"/>
                            </a:schemeClr>
                          </a:solidFill>
                          <a:effectLst/>
                        </a:rPr>
                        <a:t>phương</a:t>
                      </a:r>
                      <a:r>
                        <a:rPr lang="en-US" sz="1000" b="0" dirty="0">
                          <a:solidFill>
                            <a:schemeClr val="bg2">
                              <a:lumMod val="50000"/>
                            </a:schemeClr>
                          </a:solidFill>
                          <a:effectLst/>
                        </a:rPr>
                        <a:t> </a:t>
                      </a:r>
                      <a:r>
                        <a:rPr lang="en-US" sz="1000" b="0" dirty="0" err="1">
                          <a:solidFill>
                            <a:schemeClr val="bg2">
                              <a:lumMod val="50000"/>
                            </a:schemeClr>
                          </a:solidFill>
                          <a:effectLst/>
                        </a:rPr>
                        <a:t>thức</a:t>
                      </a:r>
                      <a:r>
                        <a:rPr lang="en-US" sz="1000" b="0" dirty="0">
                          <a:solidFill>
                            <a:schemeClr val="bg2">
                              <a:lumMod val="50000"/>
                            </a:schemeClr>
                          </a:solidFill>
                          <a:effectLst/>
                        </a:rPr>
                        <a:t> </a:t>
                      </a:r>
                      <a:r>
                        <a:rPr lang="en-US" sz="1000" b="0" dirty="0" err="1">
                          <a:solidFill>
                            <a:schemeClr val="bg2">
                              <a:lumMod val="50000"/>
                            </a:schemeClr>
                          </a:solidFill>
                          <a:effectLst/>
                        </a:rPr>
                        <a:t>phải</a:t>
                      </a:r>
                      <a:r>
                        <a:rPr lang="en-US" sz="1000" b="0" dirty="0">
                          <a:solidFill>
                            <a:schemeClr val="bg2">
                              <a:lumMod val="50000"/>
                            </a:schemeClr>
                          </a:solidFill>
                          <a:effectLst/>
                        </a:rPr>
                        <a:t> </a:t>
                      </a:r>
                      <a:r>
                        <a:rPr lang="en-US" sz="1000" b="0" dirty="0" err="1">
                          <a:solidFill>
                            <a:schemeClr val="bg2">
                              <a:lumMod val="50000"/>
                            </a:schemeClr>
                          </a:solidFill>
                          <a:effectLst/>
                        </a:rPr>
                        <a:t>có</a:t>
                      </a:r>
                      <a:r>
                        <a:rPr lang="en-US" sz="1000" b="0" dirty="0">
                          <a:solidFill>
                            <a:schemeClr val="bg2">
                              <a:lumMod val="50000"/>
                            </a:schemeClr>
                          </a:solidFill>
                          <a:effectLst/>
                        </a:rPr>
                        <a:t> </a:t>
                      </a:r>
                      <a:r>
                        <a:rPr lang="en-US" sz="1000" b="0" dirty="0" err="1">
                          <a:solidFill>
                            <a:schemeClr val="bg2">
                              <a:lumMod val="50000"/>
                            </a:schemeClr>
                          </a:solidFill>
                          <a:effectLst/>
                        </a:rPr>
                        <a:t>cùng</a:t>
                      </a:r>
                      <a:r>
                        <a:rPr lang="en-US" sz="1000" b="0" dirty="0">
                          <a:solidFill>
                            <a:schemeClr val="bg2">
                              <a:lumMod val="50000"/>
                            </a:schemeClr>
                          </a:solidFill>
                          <a:effectLst/>
                        </a:rPr>
                        <a:t> </a:t>
                      </a:r>
                      <a:r>
                        <a:rPr lang="en-US" sz="1000" b="0" dirty="0" err="1">
                          <a:solidFill>
                            <a:schemeClr val="bg2">
                              <a:lumMod val="50000"/>
                            </a:schemeClr>
                          </a:solidFill>
                          <a:effectLst/>
                        </a:rPr>
                        <a:t>tên</a:t>
                      </a:r>
                      <a:r>
                        <a:rPr lang="en-US" sz="1000" b="0" dirty="0">
                          <a:solidFill>
                            <a:schemeClr val="bg2">
                              <a:lumMod val="50000"/>
                            </a:schemeClr>
                          </a:solidFill>
                          <a:effectLst/>
                        </a:rPr>
                        <a:t> </a:t>
                      </a:r>
                      <a:r>
                        <a:rPr lang="en-US" sz="1000" b="0" dirty="0" err="1">
                          <a:solidFill>
                            <a:schemeClr val="bg2">
                              <a:lumMod val="50000"/>
                            </a:schemeClr>
                          </a:solidFill>
                          <a:effectLst/>
                        </a:rPr>
                        <a:t>và</a:t>
                      </a:r>
                      <a:r>
                        <a:rPr lang="en-US" sz="1000" b="0" dirty="0">
                          <a:solidFill>
                            <a:schemeClr val="bg2">
                              <a:lumMod val="50000"/>
                            </a:schemeClr>
                          </a:solidFill>
                          <a:effectLst/>
                        </a:rPr>
                        <a:t> </a:t>
                      </a:r>
                      <a:r>
                        <a:rPr lang="en-US" sz="1000" b="0" dirty="0" err="1">
                          <a:solidFill>
                            <a:schemeClr val="bg2">
                              <a:lumMod val="50000"/>
                            </a:schemeClr>
                          </a:solidFill>
                          <a:effectLst/>
                        </a:rPr>
                        <a:t>khác</a:t>
                      </a:r>
                      <a:r>
                        <a:rPr lang="en-US" sz="1000" b="0" dirty="0">
                          <a:solidFill>
                            <a:schemeClr val="bg2">
                              <a:lumMod val="50000"/>
                            </a:schemeClr>
                          </a:solidFill>
                          <a:effectLst/>
                        </a:rPr>
                        <a:t> </a:t>
                      </a:r>
                      <a:r>
                        <a:rPr lang="en-US" sz="1000" b="0" dirty="0" err="1">
                          <a:solidFill>
                            <a:schemeClr val="bg2">
                              <a:lumMod val="50000"/>
                            </a:schemeClr>
                          </a:solidFill>
                          <a:effectLst/>
                        </a:rPr>
                        <a:t>tham</a:t>
                      </a:r>
                      <a:r>
                        <a:rPr lang="en-US" sz="1000" b="0" dirty="0">
                          <a:solidFill>
                            <a:schemeClr val="bg2">
                              <a:lumMod val="50000"/>
                            </a:schemeClr>
                          </a:solidFill>
                          <a:effectLst/>
                        </a:rPr>
                        <a:t> </a:t>
                      </a:r>
                      <a:r>
                        <a:rPr lang="en-US" sz="1000" b="0" dirty="0" err="1">
                          <a:solidFill>
                            <a:schemeClr val="bg2">
                              <a:lumMod val="50000"/>
                            </a:schemeClr>
                          </a:solidFill>
                          <a:effectLst/>
                        </a:rPr>
                        <a:t>số</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Các</a:t>
                      </a:r>
                      <a:r>
                        <a:rPr lang="en-US" sz="1000" b="0" dirty="0">
                          <a:solidFill>
                            <a:schemeClr val="bg2">
                              <a:lumMod val="50000"/>
                            </a:schemeClr>
                          </a:solidFill>
                          <a:effectLst/>
                        </a:rPr>
                        <a:t> </a:t>
                      </a:r>
                      <a:r>
                        <a:rPr lang="en-US" sz="1000" b="0" dirty="0" err="1">
                          <a:solidFill>
                            <a:schemeClr val="bg2">
                              <a:lumMod val="50000"/>
                            </a:schemeClr>
                          </a:solidFill>
                          <a:effectLst/>
                        </a:rPr>
                        <a:t>phương</a:t>
                      </a:r>
                      <a:r>
                        <a:rPr lang="en-US" sz="1000" b="0" dirty="0">
                          <a:solidFill>
                            <a:schemeClr val="bg2">
                              <a:lumMod val="50000"/>
                            </a:schemeClr>
                          </a:solidFill>
                          <a:effectLst/>
                        </a:rPr>
                        <a:t> </a:t>
                      </a:r>
                      <a:r>
                        <a:rPr lang="en-US" sz="1000" b="0" dirty="0" err="1">
                          <a:solidFill>
                            <a:schemeClr val="bg2">
                              <a:lumMod val="50000"/>
                            </a:schemeClr>
                          </a:solidFill>
                          <a:effectLst/>
                        </a:rPr>
                        <a:t>thức</a:t>
                      </a:r>
                      <a:r>
                        <a:rPr lang="en-US" sz="1000" b="0" dirty="0">
                          <a:solidFill>
                            <a:schemeClr val="bg2">
                              <a:lumMod val="50000"/>
                            </a:schemeClr>
                          </a:solidFill>
                          <a:effectLst/>
                        </a:rPr>
                        <a:t> </a:t>
                      </a:r>
                      <a:r>
                        <a:rPr lang="en-US" sz="1000" b="0" dirty="0" err="1">
                          <a:solidFill>
                            <a:schemeClr val="bg2">
                              <a:lumMod val="50000"/>
                            </a:schemeClr>
                          </a:solidFill>
                          <a:effectLst/>
                        </a:rPr>
                        <a:t>phải</a:t>
                      </a:r>
                      <a:r>
                        <a:rPr lang="en-US" sz="1000" b="0" dirty="0">
                          <a:solidFill>
                            <a:schemeClr val="bg2">
                              <a:lumMod val="50000"/>
                            </a:schemeClr>
                          </a:solidFill>
                          <a:effectLst/>
                        </a:rPr>
                        <a:t> </a:t>
                      </a:r>
                      <a:r>
                        <a:rPr lang="en-US" sz="1000" b="0" dirty="0" err="1">
                          <a:solidFill>
                            <a:schemeClr val="bg2">
                              <a:lumMod val="50000"/>
                            </a:schemeClr>
                          </a:solidFill>
                          <a:effectLst/>
                        </a:rPr>
                        <a:t>có</a:t>
                      </a:r>
                      <a:r>
                        <a:rPr lang="en-US" sz="1000" b="0" dirty="0">
                          <a:solidFill>
                            <a:schemeClr val="bg2">
                              <a:lumMod val="50000"/>
                            </a:schemeClr>
                          </a:solidFill>
                          <a:effectLst/>
                        </a:rPr>
                        <a:t> </a:t>
                      </a:r>
                      <a:r>
                        <a:rPr lang="en-US" sz="1000" b="0" dirty="0" err="1">
                          <a:solidFill>
                            <a:schemeClr val="bg2">
                              <a:lumMod val="50000"/>
                            </a:schemeClr>
                          </a:solidFill>
                          <a:effectLst/>
                        </a:rPr>
                        <a:t>cùng</a:t>
                      </a:r>
                      <a:r>
                        <a:rPr lang="en-US" sz="1000" b="0" dirty="0">
                          <a:solidFill>
                            <a:schemeClr val="bg2">
                              <a:lumMod val="50000"/>
                            </a:schemeClr>
                          </a:solidFill>
                          <a:effectLst/>
                        </a:rPr>
                        <a:t> </a:t>
                      </a:r>
                      <a:r>
                        <a:rPr lang="en-US" sz="1000" b="0" dirty="0" err="1">
                          <a:solidFill>
                            <a:schemeClr val="bg2">
                              <a:lumMod val="50000"/>
                            </a:schemeClr>
                          </a:solidFill>
                          <a:effectLst/>
                        </a:rPr>
                        <a:t>tên</a:t>
                      </a:r>
                      <a:r>
                        <a:rPr lang="en-US" sz="1000" b="0" dirty="0">
                          <a:solidFill>
                            <a:schemeClr val="bg2">
                              <a:lumMod val="50000"/>
                            </a:schemeClr>
                          </a:solidFill>
                          <a:effectLst/>
                        </a:rPr>
                        <a:t> </a:t>
                      </a:r>
                      <a:r>
                        <a:rPr lang="en-US" sz="1000" b="0" dirty="0" err="1">
                          <a:solidFill>
                            <a:schemeClr val="bg2">
                              <a:lumMod val="50000"/>
                            </a:schemeClr>
                          </a:solidFill>
                          <a:effectLst/>
                        </a:rPr>
                        <a:t>và</a:t>
                      </a:r>
                      <a:r>
                        <a:rPr lang="en-US" sz="1000" b="0" dirty="0">
                          <a:solidFill>
                            <a:schemeClr val="bg2">
                              <a:lumMod val="50000"/>
                            </a:schemeClr>
                          </a:solidFill>
                          <a:effectLst/>
                        </a:rPr>
                        <a:t> </a:t>
                      </a:r>
                      <a:r>
                        <a:rPr lang="en-US" sz="1000" b="0" dirty="0" err="1">
                          <a:solidFill>
                            <a:schemeClr val="bg2">
                              <a:lumMod val="50000"/>
                            </a:schemeClr>
                          </a:solidFill>
                          <a:effectLst/>
                        </a:rPr>
                        <a:t>cùng</a:t>
                      </a:r>
                      <a:r>
                        <a:rPr lang="en-US" sz="1000" b="0" dirty="0">
                          <a:solidFill>
                            <a:schemeClr val="bg2">
                              <a:lumMod val="50000"/>
                            </a:schemeClr>
                          </a:solidFill>
                          <a:effectLst/>
                        </a:rPr>
                        <a:t> </a:t>
                      </a:r>
                      <a:r>
                        <a:rPr lang="en-US" sz="1000" b="0" dirty="0" err="1">
                          <a:solidFill>
                            <a:schemeClr val="bg2">
                              <a:lumMod val="50000"/>
                            </a:schemeClr>
                          </a:solidFill>
                          <a:effectLst/>
                        </a:rPr>
                        <a:t>tham</a:t>
                      </a:r>
                      <a:r>
                        <a:rPr lang="en-US" sz="1000" b="0" dirty="0">
                          <a:solidFill>
                            <a:schemeClr val="bg2">
                              <a:lumMod val="50000"/>
                            </a:schemeClr>
                          </a:solidFill>
                          <a:effectLst/>
                        </a:rPr>
                        <a:t> </a:t>
                      </a:r>
                      <a:r>
                        <a:rPr lang="en-US" sz="1000" b="0" dirty="0" err="1">
                          <a:solidFill>
                            <a:schemeClr val="bg2">
                              <a:lumMod val="50000"/>
                            </a:schemeClr>
                          </a:solidFill>
                          <a:effectLst/>
                        </a:rPr>
                        <a:t>số</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r>
              <a:tr h="468156">
                <a:tc>
                  <a:txBody>
                    <a:bodyPr/>
                    <a:lstStyle/>
                    <a:p>
                      <a:pPr>
                        <a:lnSpc>
                          <a:spcPct val="100000"/>
                        </a:lnSpc>
                        <a:spcAft>
                          <a:spcPts val="0"/>
                        </a:spcAft>
                      </a:pPr>
                      <a:r>
                        <a:rPr lang="en-US" sz="1000" b="0" dirty="0" err="1" smtClean="0">
                          <a:solidFill>
                            <a:schemeClr val="bg2">
                              <a:lumMod val="50000"/>
                            </a:schemeClr>
                          </a:solidFill>
                          <a:effectLst/>
                        </a:rPr>
                        <a:t>Kiểu</a:t>
                      </a:r>
                      <a:r>
                        <a:rPr lang="en-US" sz="1000" b="0" dirty="0" smtClean="0">
                          <a:solidFill>
                            <a:schemeClr val="bg2">
                              <a:lumMod val="50000"/>
                            </a:schemeClr>
                          </a:solidFill>
                          <a:effectLst/>
                        </a:rPr>
                        <a:t> </a:t>
                      </a:r>
                      <a:r>
                        <a:rPr lang="en-US" sz="1000" b="0" dirty="0" err="1">
                          <a:solidFill>
                            <a:schemeClr val="bg2">
                              <a:lumMod val="50000"/>
                            </a:schemeClr>
                          </a:solidFill>
                          <a:effectLst/>
                        </a:rPr>
                        <a:t>trả</a:t>
                      </a:r>
                      <a:r>
                        <a:rPr lang="en-US" sz="1000" b="0" dirty="0">
                          <a:solidFill>
                            <a:schemeClr val="bg2">
                              <a:lumMod val="50000"/>
                            </a:schemeClr>
                          </a:solidFill>
                          <a:effectLst/>
                        </a:rPr>
                        <a:t> </a:t>
                      </a:r>
                      <a:r>
                        <a:rPr lang="en-US" sz="1000" b="0" dirty="0" err="1">
                          <a:solidFill>
                            <a:schemeClr val="bg2">
                              <a:lumMod val="50000"/>
                            </a:schemeClr>
                          </a:solidFill>
                          <a:effectLst/>
                        </a:rPr>
                        <a:t>về</a:t>
                      </a:r>
                      <a:r>
                        <a:rPr lang="en-US" sz="1000" b="0" dirty="0">
                          <a:solidFill>
                            <a:schemeClr val="bg2">
                              <a:lumMod val="50000"/>
                            </a:schemeClr>
                          </a:solidFill>
                          <a:effectLst/>
                        </a:rPr>
                        <a:t> </a:t>
                      </a:r>
                      <a:r>
                        <a:rPr lang="en-US" sz="1000" b="0" dirty="0" err="1">
                          <a:solidFill>
                            <a:schemeClr val="bg2">
                              <a:lumMod val="50000"/>
                            </a:schemeClr>
                          </a:solidFill>
                          <a:effectLst/>
                        </a:rPr>
                        <a:t>có</a:t>
                      </a:r>
                      <a:r>
                        <a:rPr lang="en-US" sz="1000" b="0" dirty="0">
                          <a:solidFill>
                            <a:schemeClr val="bg2">
                              <a:lumMod val="50000"/>
                            </a:schemeClr>
                          </a:solidFill>
                          <a:effectLst/>
                        </a:rPr>
                        <a:t> </a:t>
                      </a:r>
                      <a:r>
                        <a:rPr lang="en-US" sz="1000" b="0" dirty="0" err="1">
                          <a:solidFill>
                            <a:schemeClr val="bg2">
                              <a:lumMod val="50000"/>
                            </a:schemeClr>
                          </a:solidFill>
                          <a:effectLst/>
                        </a:rPr>
                        <a:t>thể</a:t>
                      </a:r>
                      <a:r>
                        <a:rPr lang="en-US" sz="1000" b="0" dirty="0">
                          <a:solidFill>
                            <a:schemeClr val="bg2">
                              <a:lumMod val="50000"/>
                            </a:schemeClr>
                          </a:solidFill>
                          <a:effectLst/>
                        </a:rPr>
                        <a:t> </a:t>
                      </a:r>
                      <a:r>
                        <a:rPr lang="en-US" sz="1000" b="0" dirty="0" err="1">
                          <a:solidFill>
                            <a:schemeClr val="bg2">
                              <a:lumMod val="50000"/>
                            </a:schemeClr>
                          </a:solidFill>
                          <a:effectLst/>
                        </a:rPr>
                        <a:t>giống</a:t>
                      </a:r>
                      <a:r>
                        <a:rPr lang="en-US" sz="1000" b="0" dirty="0">
                          <a:solidFill>
                            <a:schemeClr val="bg2">
                              <a:lumMod val="50000"/>
                            </a:schemeClr>
                          </a:solidFill>
                          <a:effectLst/>
                        </a:rPr>
                        <a:t> </a:t>
                      </a:r>
                      <a:r>
                        <a:rPr lang="en-US" sz="1000" b="0" dirty="0" err="1">
                          <a:solidFill>
                            <a:schemeClr val="bg2">
                              <a:lumMod val="50000"/>
                            </a:schemeClr>
                          </a:solidFill>
                          <a:effectLst/>
                        </a:rPr>
                        <a:t>hoặc</a:t>
                      </a:r>
                      <a:r>
                        <a:rPr lang="en-US" sz="1000" b="0" dirty="0">
                          <a:solidFill>
                            <a:schemeClr val="bg2">
                              <a:lumMod val="50000"/>
                            </a:schemeClr>
                          </a:solidFill>
                          <a:effectLst/>
                        </a:rPr>
                        <a:t> </a:t>
                      </a:r>
                      <a:r>
                        <a:rPr lang="en-US" sz="1000" b="0" dirty="0" err="1">
                          <a:solidFill>
                            <a:schemeClr val="bg2">
                              <a:lumMod val="50000"/>
                            </a:schemeClr>
                          </a:solidFill>
                          <a:effectLst/>
                        </a:rPr>
                        <a:t>không</a:t>
                      </a:r>
                      <a:r>
                        <a:rPr lang="en-US" sz="1000" b="0" dirty="0">
                          <a:solidFill>
                            <a:schemeClr val="bg2">
                              <a:lumMod val="50000"/>
                            </a:schemeClr>
                          </a:solidFill>
                          <a:effectLst/>
                        </a:rPr>
                        <a:t>, </a:t>
                      </a:r>
                      <a:r>
                        <a:rPr lang="en-US" sz="1000" b="0" dirty="0" err="1">
                          <a:solidFill>
                            <a:schemeClr val="bg2">
                              <a:lumMod val="50000"/>
                            </a:schemeClr>
                          </a:solidFill>
                          <a:effectLst/>
                        </a:rPr>
                        <a:t>nhưng</a:t>
                      </a:r>
                      <a:r>
                        <a:rPr lang="en-US" sz="1000" b="0" dirty="0">
                          <a:solidFill>
                            <a:schemeClr val="bg2">
                              <a:lumMod val="50000"/>
                            </a:schemeClr>
                          </a:solidFill>
                          <a:effectLst/>
                        </a:rPr>
                        <a:t> </a:t>
                      </a:r>
                      <a:r>
                        <a:rPr lang="en-US" sz="1000" b="0" dirty="0" err="1">
                          <a:solidFill>
                            <a:schemeClr val="bg2">
                              <a:lumMod val="50000"/>
                            </a:schemeClr>
                          </a:solidFill>
                          <a:effectLst/>
                        </a:rPr>
                        <a:t>chúng</a:t>
                      </a:r>
                      <a:r>
                        <a:rPr lang="en-US" sz="1000" b="0" dirty="0">
                          <a:solidFill>
                            <a:schemeClr val="bg2">
                              <a:lumMod val="50000"/>
                            </a:schemeClr>
                          </a:solidFill>
                          <a:effectLst/>
                        </a:rPr>
                        <a:t> ta </a:t>
                      </a:r>
                      <a:r>
                        <a:rPr lang="en-US" sz="1000" b="0" dirty="0" err="1">
                          <a:solidFill>
                            <a:schemeClr val="bg2">
                              <a:lumMod val="50000"/>
                            </a:schemeClr>
                          </a:solidFill>
                          <a:effectLst/>
                        </a:rPr>
                        <a:t>chỉ</a:t>
                      </a:r>
                      <a:r>
                        <a:rPr lang="en-US" sz="1000" b="0" dirty="0">
                          <a:solidFill>
                            <a:schemeClr val="bg2">
                              <a:lumMod val="50000"/>
                            </a:schemeClr>
                          </a:solidFill>
                          <a:effectLst/>
                        </a:rPr>
                        <a:t> </a:t>
                      </a:r>
                      <a:r>
                        <a:rPr lang="en-US" sz="1000" b="0" dirty="0" err="1">
                          <a:solidFill>
                            <a:schemeClr val="bg2">
                              <a:lumMod val="50000"/>
                            </a:schemeClr>
                          </a:solidFill>
                          <a:effectLst/>
                        </a:rPr>
                        <a:t>cần</a:t>
                      </a:r>
                      <a:r>
                        <a:rPr lang="en-US" sz="1000" b="0" dirty="0">
                          <a:solidFill>
                            <a:schemeClr val="bg2">
                              <a:lumMod val="50000"/>
                            </a:schemeClr>
                          </a:solidFill>
                          <a:effectLst/>
                        </a:rPr>
                        <a:t> </a:t>
                      </a:r>
                      <a:r>
                        <a:rPr lang="en-US" sz="1000" b="0" dirty="0" err="1">
                          <a:solidFill>
                            <a:schemeClr val="bg2">
                              <a:lumMod val="50000"/>
                            </a:schemeClr>
                          </a:solidFill>
                          <a:effectLst/>
                        </a:rPr>
                        <a:t>thay</a:t>
                      </a:r>
                      <a:r>
                        <a:rPr lang="en-US" sz="1000" b="0" dirty="0">
                          <a:solidFill>
                            <a:schemeClr val="bg2">
                              <a:lumMod val="50000"/>
                            </a:schemeClr>
                          </a:solidFill>
                          <a:effectLst/>
                        </a:rPr>
                        <a:t> </a:t>
                      </a:r>
                      <a:r>
                        <a:rPr lang="en-US" sz="1000" b="0" dirty="0" err="1">
                          <a:solidFill>
                            <a:schemeClr val="bg2">
                              <a:lumMod val="50000"/>
                            </a:schemeClr>
                          </a:solidFill>
                          <a:effectLst/>
                        </a:rPr>
                        <a:t>đổi</a:t>
                      </a:r>
                      <a:r>
                        <a:rPr lang="en-US" sz="1000" b="0" dirty="0">
                          <a:solidFill>
                            <a:schemeClr val="bg2">
                              <a:lumMod val="50000"/>
                            </a:schemeClr>
                          </a:solidFill>
                          <a:effectLst/>
                        </a:rPr>
                        <a:t> </a:t>
                      </a:r>
                      <a:r>
                        <a:rPr lang="en-US" sz="1000" b="0" dirty="0" err="1">
                          <a:solidFill>
                            <a:schemeClr val="bg2">
                              <a:lumMod val="50000"/>
                            </a:schemeClr>
                          </a:solidFill>
                          <a:effectLst/>
                        </a:rPr>
                        <a:t>tham</a:t>
                      </a:r>
                      <a:r>
                        <a:rPr lang="en-US" sz="1000" b="0" dirty="0">
                          <a:solidFill>
                            <a:schemeClr val="bg2">
                              <a:lumMod val="50000"/>
                            </a:schemeClr>
                          </a:solidFill>
                          <a:effectLst/>
                        </a:rPr>
                        <a:t> </a:t>
                      </a:r>
                      <a:r>
                        <a:rPr lang="en-US" sz="1000" b="0" dirty="0" err="1">
                          <a:solidFill>
                            <a:schemeClr val="bg2">
                              <a:lumMod val="50000"/>
                            </a:schemeClr>
                          </a:solidFill>
                          <a:effectLst/>
                        </a:rPr>
                        <a:t>số</a:t>
                      </a:r>
                      <a:r>
                        <a:rPr lang="en-US" sz="1000" b="0" dirty="0">
                          <a:solidFill>
                            <a:schemeClr val="bg2">
                              <a:lumMod val="50000"/>
                            </a:schemeClr>
                          </a:solidFill>
                          <a:effectLst/>
                        </a:rPr>
                        <a:t>. </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smtClean="0">
                          <a:solidFill>
                            <a:schemeClr val="bg2">
                              <a:lumMod val="50000"/>
                            </a:schemeClr>
                          </a:solidFill>
                          <a:effectLst/>
                        </a:rPr>
                        <a:t>Kiểu</a:t>
                      </a:r>
                      <a:r>
                        <a:rPr lang="en-US" sz="1000" b="0" dirty="0" smtClean="0">
                          <a:solidFill>
                            <a:schemeClr val="bg2">
                              <a:lumMod val="50000"/>
                            </a:schemeClr>
                          </a:solidFill>
                          <a:effectLst/>
                        </a:rPr>
                        <a:t> </a:t>
                      </a:r>
                      <a:r>
                        <a:rPr lang="en-US" sz="1000" b="0" dirty="0" err="1">
                          <a:solidFill>
                            <a:schemeClr val="bg2">
                              <a:lumMod val="50000"/>
                            </a:schemeClr>
                          </a:solidFill>
                          <a:effectLst/>
                        </a:rPr>
                        <a:t>trả</a:t>
                      </a:r>
                      <a:r>
                        <a:rPr lang="en-US" sz="1000" b="0" dirty="0">
                          <a:solidFill>
                            <a:schemeClr val="bg2">
                              <a:lumMod val="50000"/>
                            </a:schemeClr>
                          </a:solidFill>
                          <a:effectLst/>
                        </a:rPr>
                        <a:t> </a:t>
                      </a:r>
                      <a:r>
                        <a:rPr lang="en-US" sz="1000" b="0" dirty="0" err="1">
                          <a:solidFill>
                            <a:schemeClr val="bg2">
                              <a:lumMod val="50000"/>
                            </a:schemeClr>
                          </a:solidFill>
                          <a:effectLst/>
                        </a:rPr>
                        <a:t>về</a:t>
                      </a:r>
                      <a:r>
                        <a:rPr lang="en-US" sz="1000" b="0" dirty="0">
                          <a:solidFill>
                            <a:schemeClr val="bg2">
                              <a:lumMod val="50000"/>
                            </a:schemeClr>
                          </a:solidFill>
                          <a:effectLst/>
                        </a:rPr>
                        <a:t> </a:t>
                      </a:r>
                      <a:r>
                        <a:rPr lang="en-US" sz="1000" b="0" dirty="0" err="1">
                          <a:solidFill>
                            <a:schemeClr val="bg2">
                              <a:lumMod val="50000"/>
                            </a:schemeClr>
                          </a:solidFill>
                          <a:effectLst/>
                        </a:rPr>
                        <a:t>phải</a:t>
                      </a:r>
                      <a:r>
                        <a:rPr lang="en-US" sz="1000" b="0" dirty="0">
                          <a:solidFill>
                            <a:schemeClr val="bg2">
                              <a:lumMod val="50000"/>
                            </a:schemeClr>
                          </a:solidFill>
                          <a:effectLst/>
                        </a:rPr>
                        <a:t> </a:t>
                      </a:r>
                      <a:r>
                        <a:rPr lang="en-US" sz="1000" b="0" dirty="0" err="1">
                          <a:solidFill>
                            <a:schemeClr val="bg2">
                              <a:lumMod val="50000"/>
                            </a:schemeClr>
                          </a:solidFill>
                          <a:effectLst/>
                        </a:rPr>
                        <a:t>giống</a:t>
                      </a:r>
                      <a:r>
                        <a:rPr lang="en-US" sz="1000" b="0" dirty="0">
                          <a:solidFill>
                            <a:schemeClr val="bg2">
                              <a:lumMod val="50000"/>
                            </a:schemeClr>
                          </a:solidFill>
                          <a:effectLst/>
                        </a:rPr>
                        <a:t> </a:t>
                      </a:r>
                      <a:r>
                        <a:rPr lang="en-US" sz="1000" b="0" dirty="0" err="1">
                          <a:solidFill>
                            <a:schemeClr val="bg2">
                              <a:lumMod val="50000"/>
                            </a:schemeClr>
                          </a:solidFill>
                          <a:effectLst/>
                        </a:rPr>
                        <a:t>hoặc</a:t>
                      </a:r>
                      <a:r>
                        <a:rPr lang="en-US" sz="1000" b="0" dirty="0">
                          <a:solidFill>
                            <a:schemeClr val="bg2">
                              <a:lumMod val="50000"/>
                            </a:schemeClr>
                          </a:solidFill>
                          <a:effectLst/>
                        </a:rPr>
                        <a:t> </a:t>
                      </a:r>
                      <a:r>
                        <a:rPr lang="en-US" sz="1000" b="0" dirty="0" err="1">
                          <a:solidFill>
                            <a:schemeClr val="bg2">
                              <a:lumMod val="50000"/>
                            </a:schemeClr>
                          </a:solidFill>
                          <a:effectLst/>
                        </a:rPr>
                        <a:t>cùng</a:t>
                      </a:r>
                      <a:r>
                        <a:rPr lang="en-US" sz="1000" b="0" dirty="0">
                          <a:solidFill>
                            <a:schemeClr val="bg2">
                              <a:lumMod val="50000"/>
                            </a:schemeClr>
                          </a:solidFill>
                          <a:effectLst/>
                        </a:rPr>
                        <a:t> </a:t>
                      </a:r>
                      <a:r>
                        <a:rPr lang="en-US" sz="1000" b="0" dirty="0" err="1">
                          <a:solidFill>
                            <a:schemeClr val="bg2">
                              <a:lumMod val="50000"/>
                            </a:schemeClr>
                          </a:solidFill>
                          <a:effectLst/>
                        </a:rPr>
                        <a:t>biến</a:t>
                      </a:r>
                      <a:r>
                        <a:rPr lang="en-US" sz="1000" b="0" dirty="0">
                          <a:solidFill>
                            <a:schemeClr val="bg2">
                              <a:lumMod val="50000"/>
                            </a:schemeClr>
                          </a:solidFill>
                          <a:effectLst/>
                        </a:rPr>
                        <a:t> </a:t>
                      </a:r>
                      <a:r>
                        <a:rPr lang="en-US" sz="1000" b="0" dirty="0" err="1">
                          <a:solidFill>
                            <a:schemeClr val="bg2">
                              <a:lumMod val="50000"/>
                            </a:schemeClr>
                          </a:solidFill>
                          <a:effectLst/>
                        </a:rPr>
                        <a:t>thể</a:t>
                      </a:r>
                      <a:r>
                        <a:rPr lang="en-US" sz="1000" b="0" dirty="0">
                          <a:solidFill>
                            <a:schemeClr val="bg2">
                              <a:lumMod val="50000"/>
                            </a:schemeClr>
                          </a:solidFill>
                          <a:effectLst/>
                        </a:rPr>
                        <a:t>.</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r>
              <a:tr h="312393">
                <a:tc>
                  <a:txBody>
                    <a:bodyPr/>
                    <a:lstStyle/>
                    <a:p>
                      <a:pPr>
                        <a:lnSpc>
                          <a:spcPct val="100000"/>
                        </a:lnSpc>
                        <a:spcAft>
                          <a:spcPts val="0"/>
                        </a:spcAft>
                      </a:pPr>
                      <a:r>
                        <a:rPr lang="en-US" sz="1000" b="0">
                          <a:solidFill>
                            <a:schemeClr val="bg2">
                              <a:lumMod val="50000"/>
                            </a:schemeClr>
                          </a:solidFill>
                          <a:effectLst/>
                        </a:rPr>
                        <a:t>Liên kết tĩnh được sử dụng </a:t>
                      </a:r>
                      <a:endParaRPr lang="en-US" sz="10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Liên</a:t>
                      </a:r>
                      <a:r>
                        <a:rPr lang="en-US" sz="1000" b="0" dirty="0">
                          <a:solidFill>
                            <a:schemeClr val="bg2">
                              <a:lumMod val="50000"/>
                            </a:schemeClr>
                          </a:solidFill>
                          <a:effectLst/>
                        </a:rPr>
                        <a:t> </a:t>
                      </a:r>
                      <a:r>
                        <a:rPr lang="en-US" sz="1000" b="0" dirty="0" err="1">
                          <a:solidFill>
                            <a:schemeClr val="bg2">
                              <a:lumMod val="50000"/>
                            </a:schemeClr>
                          </a:solidFill>
                          <a:effectLst/>
                        </a:rPr>
                        <a:t>kết</a:t>
                      </a:r>
                      <a:r>
                        <a:rPr lang="en-US" sz="1000" b="0" dirty="0">
                          <a:solidFill>
                            <a:schemeClr val="bg2">
                              <a:lumMod val="50000"/>
                            </a:schemeClr>
                          </a:solidFill>
                          <a:effectLst/>
                        </a:rPr>
                        <a:t> </a:t>
                      </a:r>
                      <a:r>
                        <a:rPr lang="en-US" sz="1000" b="0" dirty="0" err="1">
                          <a:solidFill>
                            <a:schemeClr val="bg2">
                              <a:lumMod val="50000"/>
                            </a:schemeClr>
                          </a:solidFill>
                          <a:effectLst/>
                        </a:rPr>
                        <a:t>động</a:t>
                      </a:r>
                      <a:r>
                        <a:rPr lang="en-US" sz="1000" b="0" dirty="0">
                          <a:solidFill>
                            <a:schemeClr val="bg2">
                              <a:lumMod val="50000"/>
                            </a:schemeClr>
                          </a:solidFill>
                          <a:effectLst/>
                        </a:rPr>
                        <a:t> </a:t>
                      </a:r>
                      <a:r>
                        <a:rPr lang="en-US" sz="1000" b="0" dirty="0" err="1">
                          <a:solidFill>
                            <a:schemeClr val="bg2">
                              <a:lumMod val="50000"/>
                            </a:schemeClr>
                          </a:solidFill>
                          <a:effectLst/>
                        </a:rPr>
                        <a:t>được</a:t>
                      </a:r>
                      <a:r>
                        <a:rPr lang="en-US" sz="1000" b="0" dirty="0">
                          <a:solidFill>
                            <a:schemeClr val="bg2">
                              <a:lumMod val="50000"/>
                            </a:schemeClr>
                          </a:solidFill>
                          <a:effectLst/>
                        </a:rPr>
                        <a:t> </a:t>
                      </a:r>
                      <a:r>
                        <a:rPr lang="en-US" sz="1000" b="0" dirty="0" err="1">
                          <a:solidFill>
                            <a:schemeClr val="bg2">
                              <a:lumMod val="50000"/>
                            </a:schemeClr>
                          </a:solidFill>
                          <a:effectLst/>
                        </a:rPr>
                        <a:t>sử</a:t>
                      </a:r>
                      <a:r>
                        <a:rPr lang="en-US" sz="1000" b="0" dirty="0">
                          <a:solidFill>
                            <a:schemeClr val="bg2">
                              <a:lumMod val="50000"/>
                            </a:schemeClr>
                          </a:solidFill>
                          <a:effectLst/>
                        </a:rPr>
                        <a:t> </a:t>
                      </a:r>
                      <a:r>
                        <a:rPr lang="en-US" sz="1000" b="0" dirty="0" err="1">
                          <a:solidFill>
                            <a:schemeClr val="bg2">
                              <a:lumMod val="50000"/>
                            </a:schemeClr>
                          </a:solidFill>
                          <a:effectLst/>
                        </a:rPr>
                        <a:t>dụng</a:t>
                      </a:r>
                      <a:r>
                        <a:rPr lang="en-US" sz="1000" b="0" dirty="0">
                          <a:solidFill>
                            <a:schemeClr val="bg2">
                              <a:lumMod val="50000"/>
                            </a:schemeClr>
                          </a:solidFill>
                          <a:effectLst/>
                        </a:rPr>
                        <a:t> </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r>
              <a:tr h="312393">
                <a:tc>
                  <a:txBody>
                    <a:bodyPr/>
                    <a:lstStyle/>
                    <a:p>
                      <a:pPr>
                        <a:lnSpc>
                          <a:spcPct val="100000"/>
                        </a:lnSpc>
                        <a:spcAft>
                          <a:spcPts val="0"/>
                        </a:spcAft>
                      </a:pPr>
                      <a:r>
                        <a:rPr lang="en-US" sz="1000" b="0">
                          <a:solidFill>
                            <a:schemeClr val="bg2">
                              <a:lumMod val="50000"/>
                            </a:schemeClr>
                          </a:solidFill>
                          <a:effectLst/>
                        </a:rPr>
                        <a:t>Hiệu suất kém do đa hình thời gian biên dịch</a:t>
                      </a:r>
                      <a:endParaRPr lang="en-US" sz="10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Hiệu</a:t>
                      </a:r>
                      <a:r>
                        <a:rPr lang="en-US" sz="1000" b="0" dirty="0">
                          <a:solidFill>
                            <a:schemeClr val="bg2">
                              <a:lumMod val="50000"/>
                            </a:schemeClr>
                          </a:solidFill>
                          <a:effectLst/>
                        </a:rPr>
                        <a:t> </a:t>
                      </a:r>
                      <a:r>
                        <a:rPr lang="en-US" sz="1000" b="0" dirty="0" err="1">
                          <a:solidFill>
                            <a:schemeClr val="bg2">
                              <a:lumMod val="50000"/>
                            </a:schemeClr>
                          </a:solidFill>
                          <a:effectLst/>
                        </a:rPr>
                        <a:t>suất</a:t>
                      </a:r>
                      <a:r>
                        <a:rPr lang="en-US" sz="1000" b="0" dirty="0">
                          <a:solidFill>
                            <a:schemeClr val="bg2">
                              <a:lumMod val="50000"/>
                            </a:schemeClr>
                          </a:solidFill>
                          <a:effectLst/>
                        </a:rPr>
                        <a:t> </a:t>
                      </a:r>
                      <a:r>
                        <a:rPr lang="en-US" sz="1000" b="0" dirty="0" err="1">
                          <a:solidFill>
                            <a:schemeClr val="bg2">
                              <a:lumMod val="50000"/>
                            </a:schemeClr>
                          </a:solidFill>
                          <a:effectLst/>
                        </a:rPr>
                        <a:t>tốt</a:t>
                      </a:r>
                      <a:r>
                        <a:rPr lang="en-US" sz="1000" b="0" dirty="0">
                          <a:solidFill>
                            <a:schemeClr val="bg2">
                              <a:lumMod val="50000"/>
                            </a:schemeClr>
                          </a:solidFill>
                          <a:effectLst/>
                        </a:rPr>
                        <a:t> </a:t>
                      </a:r>
                      <a:r>
                        <a:rPr lang="en-US" sz="1000" b="0" dirty="0" err="1">
                          <a:solidFill>
                            <a:schemeClr val="bg2">
                              <a:lumMod val="50000"/>
                            </a:schemeClr>
                          </a:solidFill>
                          <a:effectLst/>
                        </a:rPr>
                        <a:t>hơn</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r>
              <a:tr h="312393">
                <a:tc>
                  <a:txBody>
                    <a:bodyPr/>
                    <a:lstStyle/>
                    <a:p>
                      <a:pPr>
                        <a:lnSpc>
                          <a:spcPct val="100000"/>
                        </a:lnSpc>
                        <a:spcAft>
                          <a:spcPts val="0"/>
                        </a:spcAft>
                      </a:pPr>
                      <a:r>
                        <a:rPr lang="en-US" sz="1000" b="0">
                          <a:solidFill>
                            <a:schemeClr val="bg2">
                              <a:lumMod val="50000"/>
                            </a:schemeClr>
                          </a:solidFill>
                          <a:effectLst/>
                        </a:rPr>
                        <a:t>Dùng được với từ khóa private và final </a:t>
                      </a:r>
                      <a:endParaRPr lang="en-US" sz="10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Không</a:t>
                      </a:r>
                      <a:r>
                        <a:rPr lang="en-US" sz="1000" b="0" dirty="0">
                          <a:solidFill>
                            <a:schemeClr val="bg2">
                              <a:lumMod val="50000"/>
                            </a:schemeClr>
                          </a:solidFill>
                          <a:effectLst/>
                        </a:rPr>
                        <a:t> </a:t>
                      </a:r>
                      <a:r>
                        <a:rPr lang="en-US" sz="1000" b="0" dirty="0" err="1">
                          <a:solidFill>
                            <a:schemeClr val="bg2">
                              <a:lumMod val="50000"/>
                            </a:schemeClr>
                          </a:solidFill>
                          <a:effectLst/>
                        </a:rPr>
                        <a:t>dùng</a:t>
                      </a:r>
                      <a:r>
                        <a:rPr lang="en-US" sz="1000" b="0" dirty="0">
                          <a:solidFill>
                            <a:schemeClr val="bg2">
                              <a:lumMod val="50000"/>
                            </a:schemeClr>
                          </a:solidFill>
                          <a:effectLst/>
                        </a:rPr>
                        <a:t> </a:t>
                      </a:r>
                      <a:r>
                        <a:rPr lang="en-US" sz="1000" b="0" dirty="0" err="1">
                          <a:solidFill>
                            <a:schemeClr val="bg2">
                              <a:lumMod val="50000"/>
                            </a:schemeClr>
                          </a:solidFill>
                          <a:effectLst/>
                        </a:rPr>
                        <a:t>được</a:t>
                      </a:r>
                      <a:r>
                        <a:rPr lang="en-US" sz="1000" b="0" dirty="0">
                          <a:solidFill>
                            <a:schemeClr val="bg2">
                              <a:lumMod val="50000"/>
                            </a:schemeClr>
                          </a:solidFill>
                          <a:effectLst/>
                        </a:rPr>
                        <a:t> </a:t>
                      </a:r>
                      <a:r>
                        <a:rPr lang="en-US" sz="1000" b="0" dirty="0" err="1">
                          <a:solidFill>
                            <a:schemeClr val="bg2">
                              <a:lumMod val="50000"/>
                            </a:schemeClr>
                          </a:solidFill>
                          <a:effectLst/>
                        </a:rPr>
                        <a:t>với</a:t>
                      </a:r>
                      <a:r>
                        <a:rPr lang="en-US" sz="1000" b="0" dirty="0">
                          <a:solidFill>
                            <a:schemeClr val="bg2">
                              <a:lumMod val="50000"/>
                            </a:schemeClr>
                          </a:solidFill>
                          <a:effectLst/>
                        </a:rPr>
                        <a:t> </a:t>
                      </a:r>
                      <a:r>
                        <a:rPr lang="en-US" sz="1000" b="0" dirty="0" err="1">
                          <a:solidFill>
                            <a:schemeClr val="bg2">
                              <a:lumMod val="50000"/>
                            </a:schemeClr>
                          </a:solidFill>
                          <a:effectLst/>
                        </a:rPr>
                        <a:t>từ</a:t>
                      </a:r>
                      <a:r>
                        <a:rPr lang="en-US" sz="1000" b="0" dirty="0">
                          <a:solidFill>
                            <a:schemeClr val="bg2">
                              <a:lumMod val="50000"/>
                            </a:schemeClr>
                          </a:solidFill>
                          <a:effectLst/>
                        </a:rPr>
                        <a:t> </a:t>
                      </a:r>
                      <a:r>
                        <a:rPr lang="en-US" sz="1000" b="0" dirty="0" err="1">
                          <a:solidFill>
                            <a:schemeClr val="bg2">
                              <a:lumMod val="50000"/>
                            </a:schemeClr>
                          </a:solidFill>
                          <a:effectLst/>
                        </a:rPr>
                        <a:t>khóa</a:t>
                      </a:r>
                      <a:r>
                        <a:rPr lang="en-US" sz="1000" b="0" dirty="0">
                          <a:solidFill>
                            <a:schemeClr val="bg2">
                              <a:lumMod val="50000"/>
                            </a:schemeClr>
                          </a:solidFill>
                          <a:effectLst/>
                        </a:rPr>
                        <a:t> private </a:t>
                      </a:r>
                      <a:r>
                        <a:rPr lang="en-US" sz="1000" b="0" dirty="0" err="1">
                          <a:solidFill>
                            <a:schemeClr val="bg2">
                              <a:lumMod val="50000"/>
                            </a:schemeClr>
                          </a:solidFill>
                          <a:effectLst/>
                        </a:rPr>
                        <a:t>và</a:t>
                      </a:r>
                      <a:r>
                        <a:rPr lang="en-US" sz="1000" b="0" dirty="0">
                          <a:solidFill>
                            <a:schemeClr val="bg2">
                              <a:lumMod val="50000"/>
                            </a:schemeClr>
                          </a:solidFill>
                          <a:effectLst/>
                        </a:rPr>
                        <a:t> final</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r>
              <a:tr h="388106">
                <a:tc>
                  <a:txBody>
                    <a:bodyPr/>
                    <a:lstStyle/>
                    <a:p>
                      <a:pPr>
                        <a:lnSpc>
                          <a:spcPct val="100000"/>
                        </a:lnSpc>
                        <a:spcAft>
                          <a:spcPts val="0"/>
                        </a:spcAft>
                      </a:pPr>
                      <a:r>
                        <a:rPr lang="en-US" sz="1000" b="0" dirty="0" err="1">
                          <a:solidFill>
                            <a:schemeClr val="bg2">
                              <a:lumMod val="50000"/>
                            </a:schemeClr>
                          </a:solidFill>
                          <a:effectLst/>
                        </a:rPr>
                        <a:t>Danh</a:t>
                      </a:r>
                      <a:r>
                        <a:rPr lang="en-US" sz="1000" b="0" dirty="0">
                          <a:solidFill>
                            <a:schemeClr val="bg2">
                              <a:lumMod val="50000"/>
                            </a:schemeClr>
                          </a:solidFill>
                          <a:effectLst/>
                        </a:rPr>
                        <a:t> </a:t>
                      </a:r>
                      <a:r>
                        <a:rPr lang="en-US" sz="1000" b="0" dirty="0" err="1">
                          <a:solidFill>
                            <a:schemeClr val="bg2">
                              <a:lumMod val="50000"/>
                            </a:schemeClr>
                          </a:solidFill>
                          <a:effectLst/>
                        </a:rPr>
                        <a:t>sách</a:t>
                      </a:r>
                      <a:r>
                        <a:rPr lang="en-US" sz="1000" b="0" dirty="0">
                          <a:solidFill>
                            <a:schemeClr val="bg2">
                              <a:lumMod val="50000"/>
                            </a:schemeClr>
                          </a:solidFill>
                          <a:effectLst/>
                        </a:rPr>
                        <a:t> </a:t>
                      </a:r>
                      <a:r>
                        <a:rPr lang="en-US" sz="1000" b="0" dirty="0" err="1">
                          <a:solidFill>
                            <a:schemeClr val="bg2">
                              <a:lumMod val="50000"/>
                            </a:schemeClr>
                          </a:solidFill>
                          <a:effectLst/>
                        </a:rPr>
                        <a:t>tham</a:t>
                      </a:r>
                      <a:r>
                        <a:rPr lang="en-US" sz="1000" b="0" dirty="0">
                          <a:solidFill>
                            <a:schemeClr val="bg2">
                              <a:lumMod val="50000"/>
                            </a:schemeClr>
                          </a:solidFill>
                          <a:effectLst/>
                        </a:rPr>
                        <a:t> </a:t>
                      </a:r>
                      <a:r>
                        <a:rPr lang="en-US" sz="1000" b="0" dirty="0" err="1">
                          <a:solidFill>
                            <a:schemeClr val="bg2">
                              <a:lumMod val="50000"/>
                            </a:schemeClr>
                          </a:solidFill>
                          <a:effectLst/>
                        </a:rPr>
                        <a:t>số</a:t>
                      </a:r>
                      <a:r>
                        <a:rPr lang="en-US" sz="1000" b="0" dirty="0">
                          <a:solidFill>
                            <a:schemeClr val="bg2">
                              <a:lumMod val="50000"/>
                            </a:schemeClr>
                          </a:solidFill>
                          <a:effectLst/>
                        </a:rPr>
                        <a:t> </a:t>
                      </a:r>
                      <a:r>
                        <a:rPr lang="en-US" sz="1000" b="0" dirty="0" err="1">
                          <a:solidFill>
                            <a:schemeClr val="bg2">
                              <a:lumMod val="50000"/>
                            </a:schemeClr>
                          </a:solidFill>
                          <a:effectLst/>
                        </a:rPr>
                        <a:t>phải</a:t>
                      </a:r>
                      <a:r>
                        <a:rPr lang="en-US" sz="1000" b="0" dirty="0">
                          <a:solidFill>
                            <a:schemeClr val="bg2">
                              <a:lumMod val="50000"/>
                            </a:schemeClr>
                          </a:solidFill>
                          <a:effectLst/>
                        </a:rPr>
                        <a:t> </a:t>
                      </a:r>
                      <a:r>
                        <a:rPr lang="en-US" sz="1000" b="0" dirty="0" err="1">
                          <a:solidFill>
                            <a:schemeClr val="bg2">
                              <a:lumMod val="50000"/>
                            </a:schemeClr>
                          </a:solidFill>
                          <a:effectLst/>
                        </a:rPr>
                        <a:t>khác</a:t>
                      </a:r>
                      <a:r>
                        <a:rPr lang="en-US" sz="1000" b="0" dirty="0">
                          <a:solidFill>
                            <a:schemeClr val="bg2">
                              <a:lumMod val="50000"/>
                            </a:schemeClr>
                          </a:solidFill>
                          <a:effectLst/>
                        </a:rPr>
                        <a:t> </a:t>
                      </a:r>
                      <a:r>
                        <a:rPr lang="en-US" sz="1000" b="0" dirty="0" err="1">
                          <a:solidFill>
                            <a:schemeClr val="bg2">
                              <a:lumMod val="50000"/>
                            </a:schemeClr>
                          </a:solidFill>
                          <a:effectLst/>
                        </a:rPr>
                        <a:t>khi</a:t>
                      </a:r>
                      <a:r>
                        <a:rPr lang="en-US" sz="1000" b="0" dirty="0">
                          <a:solidFill>
                            <a:schemeClr val="bg2">
                              <a:lumMod val="50000"/>
                            </a:schemeClr>
                          </a:solidFill>
                          <a:effectLst/>
                        </a:rPr>
                        <a:t> </a:t>
                      </a:r>
                      <a:r>
                        <a:rPr lang="en-US" sz="1000" b="0" dirty="0" err="1">
                          <a:solidFill>
                            <a:schemeClr val="bg2">
                              <a:lumMod val="50000"/>
                            </a:schemeClr>
                          </a:solidFill>
                          <a:effectLst/>
                        </a:rPr>
                        <a:t>thực</a:t>
                      </a:r>
                      <a:r>
                        <a:rPr lang="en-US" sz="1000" b="0" dirty="0">
                          <a:solidFill>
                            <a:schemeClr val="bg2">
                              <a:lumMod val="50000"/>
                            </a:schemeClr>
                          </a:solidFill>
                          <a:effectLst/>
                        </a:rPr>
                        <a:t> </a:t>
                      </a:r>
                      <a:r>
                        <a:rPr lang="en-US" sz="1000" b="0" dirty="0" err="1">
                          <a:solidFill>
                            <a:schemeClr val="bg2">
                              <a:lumMod val="50000"/>
                            </a:schemeClr>
                          </a:solidFill>
                          <a:effectLst/>
                        </a:rPr>
                        <a:t>hiện</a:t>
                      </a:r>
                      <a:r>
                        <a:rPr lang="en-US" sz="1000" b="0" dirty="0">
                          <a:solidFill>
                            <a:schemeClr val="bg2">
                              <a:lumMod val="50000"/>
                            </a:schemeClr>
                          </a:solidFill>
                          <a:effectLst/>
                        </a:rPr>
                        <a:t> </a:t>
                      </a:r>
                      <a:r>
                        <a:rPr lang="en-US" sz="1000" b="0" dirty="0" err="1">
                          <a:solidFill>
                            <a:schemeClr val="bg2">
                              <a:lumMod val="50000"/>
                            </a:schemeClr>
                          </a:solidFill>
                          <a:effectLst/>
                        </a:rPr>
                        <a:t>nạp</a:t>
                      </a:r>
                      <a:r>
                        <a:rPr lang="en-US" sz="1000" b="0" dirty="0">
                          <a:solidFill>
                            <a:schemeClr val="bg2">
                              <a:lumMod val="50000"/>
                            </a:schemeClr>
                          </a:solidFill>
                          <a:effectLst/>
                        </a:rPr>
                        <a:t> </a:t>
                      </a:r>
                      <a:r>
                        <a:rPr lang="en-US" sz="1000" b="0" dirty="0" err="1">
                          <a:solidFill>
                            <a:schemeClr val="bg2">
                              <a:lumMod val="50000"/>
                            </a:schemeClr>
                          </a:solidFill>
                          <a:effectLst/>
                        </a:rPr>
                        <a:t>chồng</a:t>
                      </a:r>
                      <a:r>
                        <a:rPr lang="en-US" sz="1000" b="0" dirty="0">
                          <a:solidFill>
                            <a:schemeClr val="bg2">
                              <a:lumMod val="50000"/>
                            </a:schemeClr>
                          </a:solidFill>
                          <a:effectLst/>
                        </a:rPr>
                        <a:t> </a:t>
                      </a:r>
                      <a:r>
                        <a:rPr lang="en-US" sz="1000" b="0" dirty="0" err="1">
                          <a:solidFill>
                            <a:schemeClr val="bg2">
                              <a:lumMod val="50000"/>
                            </a:schemeClr>
                          </a:solidFill>
                          <a:effectLst/>
                        </a:rPr>
                        <a:t>phương</a:t>
                      </a:r>
                      <a:r>
                        <a:rPr lang="en-US" sz="1000" b="0" dirty="0">
                          <a:solidFill>
                            <a:schemeClr val="bg2">
                              <a:lumMod val="50000"/>
                            </a:schemeClr>
                          </a:solidFill>
                          <a:effectLst/>
                        </a:rPr>
                        <a:t> </a:t>
                      </a:r>
                      <a:r>
                        <a:rPr lang="en-US" sz="1000" b="0" dirty="0" err="1">
                          <a:solidFill>
                            <a:schemeClr val="bg2">
                              <a:lumMod val="50000"/>
                            </a:schemeClr>
                          </a:solidFill>
                          <a:effectLst/>
                        </a:rPr>
                        <a:t>thức</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Danh</a:t>
                      </a:r>
                      <a:r>
                        <a:rPr lang="en-US" sz="1000" b="0" dirty="0">
                          <a:solidFill>
                            <a:schemeClr val="bg2">
                              <a:lumMod val="50000"/>
                            </a:schemeClr>
                          </a:solidFill>
                          <a:effectLst/>
                        </a:rPr>
                        <a:t> </a:t>
                      </a:r>
                      <a:r>
                        <a:rPr lang="en-US" sz="1000" b="0" dirty="0" err="1">
                          <a:solidFill>
                            <a:schemeClr val="bg2">
                              <a:lumMod val="50000"/>
                            </a:schemeClr>
                          </a:solidFill>
                          <a:effectLst/>
                        </a:rPr>
                        <a:t>sách</a:t>
                      </a:r>
                      <a:r>
                        <a:rPr lang="en-US" sz="1000" b="0" dirty="0">
                          <a:solidFill>
                            <a:schemeClr val="bg2">
                              <a:lumMod val="50000"/>
                            </a:schemeClr>
                          </a:solidFill>
                          <a:effectLst/>
                        </a:rPr>
                        <a:t> </a:t>
                      </a:r>
                      <a:r>
                        <a:rPr lang="en-US" sz="1000" b="0" dirty="0" err="1">
                          <a:solidFill>
                            <a:schemeClr val="bg2">
                              <a:lumMod val="50000"/>
                            </a:schemeClr>
                          </a:solidFill>
                          <a:effectLst/>
                        </a:rPr>
                        <a:t>tham</a:t>
                      </a:r>
                      <a:r>
                        <a:rPr lang="en-US" sz="1000" b="0" dirty="0">
                          <a:solidFill>
                            <a:schemeClr val="bg2">
                              <a:lumMod val="50000"/>
                            </a:schemeClr>
                          </a:solidFill>
                          <a:effectLst/>
                        </a:rPr>
                        <a:t> </a:t>
                      </a:r>
                      <a:r>
                        <a:rPr lang="en-US" sz="1000" b="0" dirty="0" err="1">
                          <a:solidFill>
                            <a:schemeClr val="bg2">
                              <a:lumMod val="50000"/>
                            </a:schemeClr>
                          </a:solidFill>
                          <a:effectLst/>
                        </a:rPr>
                        <a:t>số</a:t>
                      </a:r>
                      <a:r>
                        <a:rPr lang="en-US" sz="1000" b="0" dirty="0">
                          <a:solidFill>
                            <a:schemeClr val="bg2">
                              <a:lumMod val="50000"/>
                            </a:schemeClr>
                          </a:solidFill>
                          <a:effectLst/>
                        </a:rPr>
                        <a:t> </a:t>
                      </a:r>
                      <a:r>
                        <a:rPr lang="en-US" sz="1000" b="0" dirty="0" err="1">
                          <a:solidFill>
                            <a:schemeClr val="bg2">
                              <a:lumMod val="50000"/>
                            </a:schemeClr>
                          </a:solidFill>
                          <a:effectLst/>
                        </a:rPr>
                        <a:t>phải</a:t>
                      </a:r>
                      <a:r>
                        <a:rPr lang="en-US" sz="1000" b="0" dirty="0">
                          <a:solidFill>
                            <a:schemeClr val="bg2">
                              <a:lumMod val="50000"/>
                            </a:schemeClr>
                          </a:solidFill>
                          <a:effectLst/>
                        </a:rPr>
                        <a:t> </a:t>
                      </a:r>
                      <a:r>
                        <a:rPr lang="en-US" sz="1000" b="0" dirty="0" err="1">
                          <a:solidFill>
                            <a:schemeClr val="bg2">
                              <a:lumMod val="50000"/>
                            </a:schemeClr>
                          </a:solidFill>
                          <a:effectLst/>
                        </a:rPr>
                        <a:t>giống</a:t>
                      </a:r>
                      <a:r>
                        <a:rPr lang="en-US" sz="1000" b="0" dirty="0">
                          <a:solidFill>
                            <a:schemeClr val="bg2">
                              <a:lumMod val="50000"/>
                            </a:schemeClr>
                          </a:solidFill>
                          <a:effectLst/>
                        </a:rPr>
                        <a:t> </a:t>
                      </a:r>
                      <a:r>
                        <a:rPr lang="en-US" sz="1000" b="0" dirty="0" err="1">
                          <a:solidFill>
                            <a:schemeClr val="bg2">
                              <a:lumMod val="50000"/>
                            </a:schemeClr>
                          </a:solidFill>
                          <a:effectLst/>
                        </a:rPr>
                        <a:t>nhau</a:t>
                      </a:r>
                      <a:r>
                        <a:rPr lang="en-US" sz="1000" b="0" dirty="0">
                          <a:solidFill>
                            <a:schemeClr val="bg2">
                              <a:lumMod val="50000"/>
                            </a:schemeClr>
                          </a:solidFill>
                          <a:effectLst/>
                        </a:rPr>
                        <a:t> </a:t>
                      </a:r>
                      <a:r>
                        <a:rPr lang="en-US" sz="1000" b="0" dirty="0" err="1">
                          <a:solidFill>
                            <a:schemeClr val="bg2">
                              <a:lumMod val="50000"/>
                            </a:schemeClr>
                          </a:solidFill>
                          <a:effectLst/>
                        </a:rPr>
                        <a:t>khi</a:t>
                      </a:r>
                      <a:r>
                        <a:rPr lang="en-US" sz="1000" b="0" dirty="0">
                          <a:solidFill>
                            <a:schemeClr val="bg2">
                              <a:lumMod val="50000"/>
                            </a:schemeClr>
                          </a:solidFill>
                          <a:effectLst/>
                        </a:rPr>
                        <a:t> </a:t>
                      </a:r>
                      <a:r>
                        <a:rPr lang="en-US" sz="1000" b="0" dirty="0" err="1">
                          <a:solidFill>
                            <a:schemeClr val="bg2">
                              <a:lumMod val="50000"/>
                            </a:schemeClr>
                          </a:solidFill>
                          <a:effectLst/>
                        </a:rPr>
                        <a:t>thực</a:t>
                      </a:r>
                      <a:r>
                        <a:rPr lang="en-US" sz="1000" b="0" dirty="0">
                          <a:solidFill>
                            <a:schemeClr val="bg2">
                              <a:lumMod val="50000"/>
                            </a:schemeClr>
                          </a:solidFill>
                          <a:effectLst/>
                        </a:rPr>
                        <a:t> </a:t>
                      </a:r>
                      <a:r>
                        <a:rPr lang="en-US" sz="1000" b="0" dirty="0" err="1">
                          <a:solidFill>
                            <a:schemeClr val="bg2">
                              <a:lumMod val="50000"/>
                            </a:schemeClr>
                          </a:solidFill>
                          <a:effectLst/>
                        </a:rPr>
                        <a:t>hiện</a:t>
                      </a:r>
                      <a:r>
                        <a:rPr lang="en-US" sz="1000" b="0" dirty="0">
                          <a:solidFill>
                            <a:schemeClr val="bg2">
                              <a:lumMod val="50000"/>
                            </a:schemeClr>
                          </a:solidFill>
                          <a:effectLst/>
                        </a:rPr>
                        <a:t> </a:t>
                      </a:r>
                      <a:r>
                        <a:rPr lang="en-US" sz="1000" b="0" dirty="0" err="1">
                          <a:solidFill>
                            <a:schemeClr val="bg2">
                              <a:lumMod val="50000"/>
                            </a:schemeClr>
                          </a:solidFill>
                          <a:effectLst/>
                        </a:rPr>
                        <a:t>ghi</a:t>
                      </a:r>
                      <a:r>
                        <a:rPr lang="en-US" sz="1000" b="0" dirty="0">
                          <a:solidFill>
                            <a:schemeClr val="bg2">
                              <a:lumMod val="50000"/>
                            </a:schemeClr>
                          </a:solidFill>
                          <a:effectLst/>
                        </a:rPr>
                        <a:t> </a:t>
                      </a:r>
                      <a:r>
                        <a:rPr lang="en-US" sz="1000" b="0" dirty="0" err="1">
                          <a:solidFill>
                            <a:schemeClr val="bg2">
                              <a:lumMod val="50000"/>
                            </a:schemeClr>
                          </a:solidFill>
                          <a:effectLst/>
                        </a:rPr>
                        <a:t>đè</a:t>
                      </a:r>
                      <a:r>
                        <a:rPr lang="en-US" sz="1000" b="0" dirty="0">
                          <a:solidFill>
                            <a:schemeClr val="bg2">
                              <a:lumMod val="50000"/>
                            </a:schemeClr>
                          </a:solidFill>
                          <a:effectLst/>
                        </a:rPr>
                        <a:t> </a:t>
                      </a:r>
                      <a:r>
                        <a:rPr lang="en-US" sz="1000" b="0" dirty="0" err="1">
                          <a:solidFill>
                            <a:schemeClr val="bg2">
                              <a:lumMod val="50000"/>
                            </a:schemeClr>
                          </a:solidFill>
                          <a:effectLst/>
                        </a:rPr>
                        <a:t>thức</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r>
            </a:tbl>
          </a:graphicData>
        </a:graphic>
      </p:graphicFrame>
    </p:spTree>
    <p:extLst>
      <p:ext uri="{BB962C8B-B14F-4D97-AF65-F5344CB8AC3E}">
        <p14:creationId xmlns:p14="http://schemas.microsoft.com/office/powerpoint/2010/main" val="3228997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a:t>Các </a:t>
            </a:r>
            <a:r>
              <a:rPr lang="en-US" dirty="0" err="1"/>
              <a:t>loại</a:t>
            </a:r>
            <a:r>
              <a:rPr lang="en-US" dirty="0"/>
              <a:t> </a:t>
            </a:r>
            <a:r>
              <a:rPr lang="en-US" dirty="0" err="1"/>
              <a:t>đa</a:t>
            </a:r>
            <a:r>
              <a:rPr lang="en-US" dirty="0"/>
              <a:t> </a:t>
            </a:r>
            <a:r>
              <a:rPr lang="en-US" dirty="0" err="1"/>
              <a:t>hình</a:t>
            </a:r>
            <a:endParaRPr lang="en-US" dirty="0"/>
          </a:p>
        </p:txBody>
      </p:sp>
    </p:spTree>
    <p:extLst>
      <p:ext uri="{BB962C8B-B14F-4D97-AF65-F5344CB8AC3E}">
        <p14:creationId xmlns:p14="http://schemas.microsoft.com/office/powerpoint/2010/main" val="3185689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KHÁI </a:t>
            </a:r>
            <a:r>
              <a:rPr lang="en-US" altLang="en-US" sz="2700" dirty="0" err="1" smtClean="0"/>
              <a:t>NIỆM</a:t>
            </a:r>
            <a:endParaRPr lang="en-US" altLang="en-US" sz="2700" dirty="0"/>
          </a:p>
        </p:txBody>
      </p:sp>
      <p:sp>
        <p:nvSpPr>
          <p:cNvPr id="3" name="Rectangle 2"/>
          <p:cNvSpPr/>
          <p:nvPr/>
        </p:nvSpPr>
        <p:spPr>
          <a:xfrm>
            <a:off x="83820" y="1438469"/>
            <a:ext cx="8785860" cy="3402791"/>
          </a:xfrm>
          <a:prstGeom prst="rect">
            <a:avLst/>
          </a:prstGeom>
        </p:spPr>
        <p:txBody>
          <a:bodyPr wrap="square">
            <a:spAutoFit/>
          </a:bodyPr>
          <a:lstStyle/>
          <a:p>
            <a:pPr algn="just">
              <a:lnSpc>
                <a:spcPct val="130000"/>
              </a:lnSpc>
              <a:spcBef>
                <a:spcPts val="800"/>
              </a:spcBef>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nghĩa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theo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những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cảnh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800"/>
              </a:spcBef>
              <a:spcAft>
                <a:spcPts val="800"/>
              </a:spcAft>
            </a:pP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Java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khái</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niệm</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theo</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chương</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hành</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đơn</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lẻ</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theo</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i="1" dirty="0" smtClean="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0536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KHÁI </a:t>
            </a:r>
            <a:r>
              <a:rPr lang="en-US" altLang="en-US" sz="2700" dirty="0" err="1" smtClean="0"/>
              <a:t>NIỆM</a:t>
            </a:r>
            <a:endParaRPr lang="en-US" altLang="en-US" sz="2700" dirty="0"/>
          </a:p>
        </p:txBody>
      </p:sp>
      <p:pic>
        <p:nvPicPr>
          <p:cNvPr id="2" name="Picture 1"/>
          <p:cNvPicPr>
            <a:picLocks noChangeAspect="1"/>
          </p:cNvPicPr>
          <p:nvPr/>
        </p:nvPicPr>
        <p:blipFill>
          <a:blip r:embed="rId2"/>
          <a:stretch>
            <a:fillRect/>
          </a:stretch>
        </p:blipFill>
        <p:spPr>
          <a:xfrm>
            <a:off x="120650" y="1289050"/>
            <a:ext cx="4470399" cy="2514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146" name="Picture 2" descr="Polymorphism explained with real world example in Java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899" y="2507655"/>
            <a:ext cx="4415013" cy="24834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986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CÁC</a:t>
            </a:r>
            <a:r>
              <a:rPr lang="en-US" altLang="en-US" sz="2700" dirty="0" smtClean="0"/>
              <a:t> </a:t>
            </a:r>
            <a:r>
              <a:rPr lang="en-US" altLang="en-US" sz="2700" dirty="0" err="1" smtClean="0"/>
              <a:t>LOẠI</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sp>
        <p:nvSpPr>
          <p:cNvPr id="4" name="Rectangle 3"/>
          <p:cNvSpPr/>
          <p:nvPr/>
        </p:nvSpPr>
        <p:spPr>
          <a:xfrm>
            <a:off x="273050" y="1268863"/>
            <a:ext cx="8782050" cy="1186607"/>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loại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dịch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06867" y="2514859"/>
            <a:ext cx="5662613" cy="2562918"/>
          </a:xfrm>
          <a:prstGeom prst="rect">
            <a:avLst/>
          </a:prstGeom>
        </p:spPr>
      </p:pic>
    </p:spTree>
    <p:extLst>
      <p:ext uri="{BB962C8B-B14F-4D97-AF65-F5344CB8AC3E}">
        <p14:creationId xmlns:p14="http://schemas.microsoft.com/office/powerpoint/2010/main" val="3138070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THỜI</a:t>
            </a:r>
            <a:r>
              <a:rPr lang="en-US" altLang="en-US" sz="2700" dirty="0" smtClean="0"/>
              <a:t> </a:t>
            </a:r>
            <a:r>
              <a:rPr lang="en-US" altLang="en-US" sz="2700" dirty="0" err="1" smtClean="0"/>
              <a:t>GIAN</a:t>
            </a:r>
            <a:r>
              <a:rPr lang="en-US" altLang="en-US" sz="2700" dirty="0" smtClean="0"/>
              <a:t> </a:t>
            </a:r>
            <a:r>
              <a:rPr lang="en-US" altLang="en-US" sz="2700" dirty="0" err="1" smtClean="0"/>
              <a:t>BIÊN</a:t>
            </a:r>
            <a:r>
              <a:rPr lang="en-US" altLang="en-US" sz="2700" dirty="0" smtClean="0"/>
              <a:t> </a:t>
            </a:r>
            <a:r>
              <a:rPr lang="en-US" altLang="en-US" sz="2700" dirty="0" err="1" smtClean="0"/>
              <a:t>DỊCH</a:t>
            </a:r>
            <a:r>
              <a:rPr lang="en-US" altLang="en-US" sz="2700" dirty="0" smtClean="0"/>
              <a:t> </a:t>
            </a:r>
            <a:endParaRPr lang="en-US" altLang="en-US" sz="2700" dirty="0"/>
          </a:p>
        </p:txBody>
      </p:sp>
      <p:sp>
        <p:nvSpPr>
          <p:cNvPr id="4" name="Rectangle 3"/>
          <p:cNvSpPr/>
          <p:nvPr/>
        </p:nvSpPr>
        <p:spPr>
          <a:xfrm>
            <a:off x="259080" y="1323640"/>
            <a:ext cx="8656320" cy="2745688"/>
          </a:xfrm>
          <a:prstGeom prst="rect">
            <a:avLst/>
          </a:prstGeom>
        </p:spPr>
        <p:txBody>
          <a:bodyPr wrap="square">
            <a:spAutoFit/>
          </a:bodyPr>
          <a:lstStyle/>
          <a:p>
            <a:pPr algn="just">
              <a:lnSpc>
                <a:spcPct val="150000"/>
              </a:lnSpc>
              <a:spcBef>
                <a:spcPts val="800"/>
              </a:spcBef>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dịch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(Compile-time Polymorphism)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còn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(static polymorphism)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gửi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(static method dispatch).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800"/>
              </a:spcBef>
              <a:spcAft>
                <a:spcPts val="800"/>
              </a:spcAft>
            </a:pP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biên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dịch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mà</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chồng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giải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quyết</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điểm</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biên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dịch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tức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biên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dịch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đạt</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bằng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chồng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a:solidFill>
                  <a:srgbClr val="24292E"/>
                </a:solidFill>
                <a:latin typeface="Segoe UI" panose="020B0502040204020203" pitchFamily="34" charset="0"/>
                <a:ea typeface="Calibri" panose="020F0502020204030204" pitchFamily="34" charset="0"/>
                <a:cs typeface="Times New Roman" panose="02020603050405020304" pitchFamily="18" charset="0"/>
              </a:rPr>
              <a:t>method overloading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72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vi-VN" dirty="0"/>
              <a:t>Nạp chồng phương thức</a:t>
            </a:r>
          </a:p>
        </p:txBody>
      </p:sp>
    </p:spTree>
    <p:extLst>
      <p:ext uri="{BB962C8B-B14F-4D97-AF65-F5344CB8AC3E}">
        <p14:creationId xmlns:p14="http://schemas.microsoft.com/office/powerpoint/2010/main" val="18535723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THỜI</a:t>
            </a:r>
            <a:r>
              <a:rPr lang="en-US" altLang="en-US" sz="2700" dirty="0" smtClean="0"/>
              <a:t> </a:t>
            </a:r>
            <a:r>
              <a:rPr lang="en-US" altLang="en-US" sz="2700" dirty="0" err="1" smtClean="0"/>
              <a:t>GIAN</a:t>
            </a:r>
            <a:r>
              <a:rPr lang="en-US" altLang="en-US" sz="2700" dirty="0" smtClean="0"/>
              <a:t> </a:t>
            </a:r>
            <a:r>
              <a:rPr lang="en-US" altLang="en-US" sz="2700" dirty="0" err="1" smtClean="0"/>
              <a:t>BIÊN</a:t>
            </a:r>
            <a:r>
              <a:rPr lang="en-US" altLang="en-US" sz="2700" dirty="0" smtClean="0"/>
              <a:t> </a:t>
            </a:r>
            <a:r>
              <a:rPr lang="en-US" altLang="en-US" sz="2700" dirty="0" err="1" smtClean="0"/>
              <a:t>DỊCH</a:t>
            </a:r>
            <a:r>
              <a:rPr lang="en-US" altLang="en-US" sz="2700" dirty="0" smtClean="0"/>
              <a:t> </a:t>
            </a:r>
            <a:endParaRPr lang="en-US" altLang="en-US" sz="2700" dirty="0"/>
          </a:p>
        </p:txBody>
      </p:sp>
      <p:pic>
        <p:nvPicPr>
          <p:cNvPr id="2" name="Picture 1"/>
          <p:cNvPicPr>
            <a:picLocks noChangeAspect="1"/>
          </p:cNvPicPr>
          <p:nvPr/>
        </p:nvPicPr>
        <p:blipFill>
          <a:blip r:embed="rId2"/>
          <a:stretch>
            <a:fillRect/>
          </a:stretch>
        </p:blipFill>
        <p:spPr>
          <a:xfrm>
            <a:off x="97625" y="1271483"/>
            <a:ext cx="4655410" cy="3872017"/>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924594" y="2276375"/>
            <a:ext cx="1162212" cy="1428949"/>
          </a:xfrm>
          <a:prstGeom prst="rect">
            <a:avLst/>
          </a:prstGeom>
          <a:ln>
            <a:solidFill>
              <a:srgbClr val="FF0000"/>
            </a:solidFill>
          </a:ln>
        </p:spPr>
      </p:pic>
    </p:spTree>
    <p:extLst>
      <p:ext uri="{BB962C8B-B14F-4D97-AF65-F5344CB8AC3E}">
        <p14:creationId xmlns:p14="http://schemas.microsoft.com/office/powerpoint/2010/main" val="3147297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THỜI</a:t>
            </a:r>
            <a:r>
              <a:rPr lang="en-US" altLang="en-US" sz="2700" dirty="0" smtClean="0"/>
              <a:t> </a:t>
            </a:r>
            <a:r>
              <a:rPr lang="en-US" altLang="en-US" sz="2700" dirty="0" err="1" smtClean="0"/>
              <a:t>GIAN</a:t>
            </a:r>
            <a:r>
              <a:rPr lang="en-US" altLang="en-US" sz="2700" dirty="0" smtClean="0"/>
              <a:t> </a:t>
            </a:r>
            <a:r>
              <a:rPr lang="en-US" altLang="en-US" sz="2700" dirty="0" err="1" smtClean="0"/>
              <a:t>CHẠY</a:t>
            </a:r>
            <a:r>
              <a:rPr lang="en-US" altLang="en-US" sz="2700" dirty="0" smtClean="0"/>
              <a:t> </a:t>
            </a:r>
            <a:endParaRPr lang="en-US" altLang="en-US" sz="2700" dirty="0"/>
          </a:p>
        </p:txBody>
      </p:sp>
      <p:sp>
        <p:nvSpPr>
          <p:cNvPr id="3" name="Rectangle 2"/>
          <p:cNvSpPr/>
          <p:nvPr/>
        </p:nvSpPr>
        <p:spPr>
          <a:xfrm>
            <a:off x="152400" y="1400796"/>
            <a:ext cx="8755380" cy="3161186"/>
          </a:xfrm>
          <a:prstGeom prst="rect">
            <a:avLst/>
          </a:prstGeom>
        </p:spPr>
        <p:txBody>
          <a:bodyPr wrap="square">
            <a:spAutoFit/>
          </a:bodyPr>
          <a:lstStyle/>
          <a:p>
            <a:pPr algn="just">
              <a:lnSpc>
                <a:spcPct val="150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(Runtime Polymorphism)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còn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(Dynamic polymorphism)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gửi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(Dynamic method dispatch).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giải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quyết</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i="1"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5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 hình thời gian chạy trong Java xảy ra khi có hai hoặc nhiều lớp và tất cả các lớp đều có quan hệ với nhau thông qua kế thừa. Để đạt được tính đa hình trong thời gian chạy, cần xây dựng mối quan hệ "IS-A" giữa các lớp và ghi đè phương thức</a:t>
            </a:r>
            <a:r>
              <a:rPr lang="vi-VN"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691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THỜI</a:t>
            </a:r>
            <a:r>
              <a:rPr lang="en-US" altLang="en-US" sz="2700" dirty="0" smtClean="0"/>
              <a:t> </a:t>
            </a:r>
            <a:r>
              <a:rPr lang="en-US" altLang="en-US" sz="2700" dirty="0" err="1" smtClean="0"/>
              <a:t>GIAN</a:t>
            </a:r>
            <a:r>
              <a:rPr lang="en-US" altLang="en-US" sz="2700" dirty="0" smtClean="0"/>
              <a:t> </a:t>
            </a:r>
            <a:r>
              <a:rPr lang="en-US" altLang="en-US" sz="2700" dirty="0" err="1" smtClean="0"/>
              <a:t>CHẠY</a:t>
            </a:r>
            <a:r>
              <a:rPr lang="en-US" altLang="en-US" sz="2700" dirty="0" smtClean="0"/>
              <a:t> </a:t>
            </a:r>
            <a:endParaRPr lang="en-US" altLang="en-US" sz="2700" dirty="0"/>
          </a:p>
        </p:txBody>
      </p:sp>
      <p:pic>
        <p:nvPicPr>
          <p:cNvPr id="2" name="Picture 1"/>
          <p:cNvPicPr>
            <a:picLocks noChangeAspect="1"/>
          </p:cNvPicPr>
          <p:nvPr/>
        </p:nvPicPr>
        <p:blipFill>
          <a:blip r:embed="rId2"/>
          <a:stretch>
            <a:fillRect/>
          </a:stretch>
        </p:blipFill>
        <p:spPr>
          <a:xfrm>
            <a:off x="149000" y="1211579"/>
            <a:ext cx="4636359" cy="3891129"/>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5524499" y="2463474"/>
            <a:ext cx="3045983" cy="935045"/>
          </a:xfrm>
          <a:prstGeom prst="rect">
            <a:avLst/>
          </a:prstGeom>
          <a:ln>
            <a:solidFill>
              <a:srgbClr val="FF0000"/>
            </a:solidFill>
          </a:ln>
        </p:spPr>
      </p:pic>
    </p:spTree>
    <p:extLst>
      <p:ext uri="{BB962C8B-B14F-4D97-AF65-F5344CB8AC3E}">
        <p14:creationId xmlns:p14="http://schemas.microsoft.com/office/powerpoint/2010/main" val="35949226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UPCASTING</a:t>
            </a:r>
            <a:endParaRPr lang="en-US" altLang="en-US" sz="2700" dirty="0"/>
          </a:p>
        </p:txBody>
      </p:sp>
      <p:sp>
        <p:nvSpPr>
          <p:cNvPr id="3" name="Rectangle 2"/>
          <p:cNvSpPr/>
          <p:nvPr/>
        </p:nvSpPr>
        <p:spPr>
          <a:xfrm>
            <a:off x="281940" y="1281613"/>
            <a:ext cx="8572500" cy="388696"/>
          </a:xfrm>
          <a:prstGeom prst="rect">
            <a:avLst/>
          </a:prstGeom>
        </p:spPr>
        <p:txBody>
          <a:bodyPr wrap="square">
            <a:spAutoFit/>
          </a:bodyPr>
          <a:lstStyle/>
          <a:p>
            <a:pPr algn="just">
              <a:lnSpc>
                <a:spcPct val="107000"/>
              </a:lnSpc>
              <a:spcAft>
                <a:spcPts val="8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Con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upcasting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Upcasting in Java"/>
          <p:cNvPicPr/>
          <p:nvPr/>
        </p:nvPicPr>
        <p:blipFill>
          <a:blip r:embed="rId2">
            <a:extLst>
              <a:ext uri="{28A0092B-C50C-407E-A947-70E740481C1C}">
                <a14:useLocalDpi xmlns:a14="http://schemas.microsoft.com/office/drawing/2010/main" val="0"/>
              </a:ext>
            </a:extLst>
          </a:blip>
          <a:srcRect/>
          <a:stretch>
            <a:fillRect/>
          </a:stretch>
        </p:blipFill>
        <p:spPr bwMode="auto">
          <a:xfrm>
            <a:off x="3199130" y="3695382"/>
            <a:ext cx="3178810" cy="1509078"/>
          </a:xfrm>
          <a:prstGeom prst="rect">
            <a:avLst/>
          </a:prstGeom>
          <a:noFill/>
          <a:ln>
            <a:noFill/>
          </a:ln>
        </p:spPr>
      </p:pic>
      <p:sp>
        <p:nvSpPr>
          <p:cNvPr id="8" name="Rectangle 7"/>
          <p:cNvSpPr/>
          <p:nvPr/>
        </p:nvSpPr>
        <p:spPr>
          <a:xfrm>
            <a:off x="400050" y="1796345"/>
            <a:ext cx="6271260" cy="1865704"/>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 A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 B extends A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 Demo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 a = new B();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upcasting</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9514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632670" cy="3801810"/>
          </a:xfrm>
          <a:prstGeom prst="rect">
            <a:avLst/>
          </a:prstGeom>
        </p:spPr>
        <p:txBody>
          <a:bodyPr spcFirstLastPara="1" wrap="square" lIns="91425" tIns="91425" rIns="91425" bIns="91425" anchor="ctr" anchorCtr="0">
            <a:normAutofit/>
          </a:bodyPr>
          <a:lstStyle/>
          <a:p>
            <a:pPr lvl="0">
              <a:spcBef>
                <a:spcPts val="600"/>
              </a:spcBef>
              <a:spcAft>
                <a:spcPts val="600"/>
              </a:spcAft>
            </a:pPr>
            <a:r>
              <a:rPr lang="vi-VN" dirty="0"/>
              <a:t>Các tính chất của đa hình</a:t>
            </a:r>
          </a:p>
        </p:txBody>
      </p:sp>
    </p:spTree>
    <p:extLst>
      <p:ext uri="{BB962C8B-B14F-4D97-AF65-F5344CB8AC3E}">
        <p14:creationId xmlns:p14="http://schemas.microsoft.com/office/powerpoint/2010/main" val="884349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GIỚI </a:t>
            </a:r>
            <a:r>
              <a:rPr lang="en-US" altLang="en-US" sz="2700" dirty="0" err="1" smtClean="0"/>
              <a:t>THIỆU</a:t>
            </a:r>
            <a:endParaRPr lang="en-US" altLang="en-US" sz="2700" dirty="0"/>
          </a:p>
        </p:txBody>
      </p:sp>
      <p:sp>
        <p:nvSpPr>
          <p:cNvPr id="5" name="Rectangle 4"/>
          <p:cNvSpPr/>
          <p:nvPr/>
        </p:nvSpPr>
        <p:spPr>
          <a:xfrm>
            <a:off x="175260" y="1314532"/>
            <a:ext cx="8846820" cy="2280881"/>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Ngoài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còn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(Coercion)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toán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nội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(Internal Operator Overloading)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(Polymorphic Variables or Parameters)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(Subtype polymorphism)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83229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NẠP</a:t>
            </a:r>
            <a:r>
              <a:rPr lang="en-US" altLang="en-US" sz="2700" dirty="0" smtClean="0"/>
              <a:t> </a:t>
            </a:r>
            <a:r>
              <a:rPr lang="en-US" altLang="en-US" sz="2700" dirty="0" err="1" smtClean="0"/>
              <a:t>CHỒNG</a:t>
            </a:r>
            <a:r>
              <a:rPr lang="en-US" altLang="en-US" sz="2700" dirty="0" smtClean="0"/>
              <a:t> </a:t>
            </a:r>
            <a:r>
              <a:rPr lang="en-US" altLang="en-US" sz="2700" dirty="0" err="1" smtClean="0"/>
              <a:t>TOÁN</a:t>
            </a:r>
            <a:r>
              <a:rPr lang="en-US" altLang="en-US" sz="2700" dirty="0" smtClean="0"/>
              <a:t> </a:t>
            </a:r>
            <a:r>
              <a:rPr lang="en-US" altLang="en-US" sz="2700" dirty="0" err="1" smtClean="0"/>
              <a:t>TỬ</a:t>
            </a:r>
            <a:r>
              <a:rPr lang="en-US" altLang="en-US" sz="2700" dirty="0" smtClean="0"/>
              <a:t> </a:t>
            </a:r>
            <a:r>
              <a:rPr lang="en-US" altLang="en-US" sz="2700" dirty="0" err="1" smtClean="0"/>
              <a:t>NỘI</a:t>
            </a:r>
            <a:r>
              <a:rPr lang="en-US" altLang="en-US" sz="2700" dirty="0" smtClean="0"/>
              <a:t> </a:t>
            </a:r>
            <a:r>
              <a:rPr lang="en-US" altLang="en-US" sz="2700" dirty="0" err="1" smtClean="0"/>
              <a:t>BỘ</a:t>
            </a:r>
            <a:r>
              <a:rPr lang="en-US" altLang="en-US" sz="2700" dirty="0" smtClean="0"/>
              <a:t> </a:t>
            </a:r>
            <a:endParaRPr lang="en-US" altLang="en-US" sz="2700" dirty="0"/>
          </a:p>
        </p:txBody>
      </p:sp>
      <p:sp>
        <p:nvSpPr>
          <p:cNvPr id="5" name="Rectangle 4"/>
          <p:cNvSpPr/>
          <p:nvPr/>
        </p:nvSpPr>
        <p:spPr>
          <a:xfrm>
            <a:off x="175260" y="1314532"/>
            <a:ext cx="8846820" cy="787652"/>
          </a:xfrm>
          <a:prstGeom prst="rect">
            <a:avLst/>
          </a:prstGeom>
        </p:spPr>
        <p:txBody>
          <a:bodyPr wrap="square">
            <a:spAutoFit/>
          </a:bodyPr>
          <a:lstStyle/>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ột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toán tử được sử dụng theo nhiều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chồng toán tử</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ý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hiệu ‘+’ được sử dụng để cộng hai số hoặc dùng để nối hai chuỗi.</a:t>
            </a:r>
          </a:p>
        </p:txBody>
      </p:sp>
      <p:grpSp>
        <p:nvGrpSpPr>
          <p:cNvPr id="11" name="Group 10"/>
          <p:cNvGrpSpPr/>
          <p:nvPr/>
        </p:nvGrpSpPr>
        <p:grpSpPr>
          <a:xfrm>
            <a:off x="6355080" y="3002280"/>
            <a:ext cx="2446020" cy="853440"/>
            <a:chOff x="6362700" y="3093720"/>
            <a:chExt cx="1348740" cy="914400"/>
          </a:xfrm>
        </p:grpSpPr>
        <p:sp>
          <p:nvSpPr>
            <p:cNvPr id="8" name="Rectangle 7"/>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3"/>
          <a:stretch>
            <a:fillRect/>
          </a:stretch>
        </p:blipFill>
        <p:spPr>
          <a:xfrm>
            <a:off x="157677" y="2214699"/>
            <a:ext cx="5999283" cy="2789940"/>
          </a:xfrm>
          <a:prstGeom prst="rect">
            <a:avLst/>
          </a:prstGeom>
          <a:ln>
            <a:solidFill>
              <a:srgbClr val="FF0000"/>
            </a:solidFill>
          </a:ln>
        </p:spPr>
      </p:pic>
      <p:pic>
        <p:nvPicPr>
          <p:cNvPr id="12" name="Picture 11"/>
          <p:cNvPicPr>
            <a:picLocks noChangeAspect="1"/>
          </p:cNvPicPr>
          <p:nvPr/>
        </p:nvPicPr>
        <p:blipFill>
          <a:blip r:embed="rId4"/>
          <a:stretch>
            <a:fillRect/>
          </a:stretch>
        </p:blipFill>
        <p:spPr>
          <a:xfrm>
            <a:off x="6455849" y="3323236"/>
            <a:ext cx="2322391" cy="434461"/>
          </a:xfrm>
          <a:prstGeom prst="rect">
            <a:avLst/>
          </a:prstGeom>
        </p:spPr>
      </p:pic>
    </p:spTree>
    <p:extLst>
      <p:ext uri="{BB962C8B-B14F-4D97-AF65-F5344CB8AC3E}">
        <p14:creationId xmlns:p14="http://schemas.microsoft.com/office/powerpoint/2010/main" val="22181747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ÉP </a:t>
            </a:r>
            <a:r>
              <a:rPr lang="en-US" altLang="en-US" sz="2700" dirty="0" err="1" smtClean="0"/>
              <a:t>KIỂU</a:t>
            </a:r>
            <a:endParaRPr lang="en-US" altLang="en-US" sz="2700" dirty="0"/>
          </a:p>
        </p:txBody>
      </p:sp>
      <p:sp>
        <p:nvSpPr>
          <p:cNvPr id="5" name="Rectangle 4"/>
          <p:cNvSpPr/>
          <p:nvPr/>
        </p:nvSpPr>
        <p:spPr>
          <a:xfrm>
            <a:off x="175260" y="1314532"/>
            <a:ext cx="8846820" cy="1069011"/>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Việc chuyển đổi ngầm định một kiểu dữ dữ liệu này sang kiểu dữ liệu khác mà không thay đổi ngữ cảnh của nó được gọi là ép kiểu.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Ép</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tránh lỗi kiểu dữ liệu.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59679" y="2631616"/>
            <a:ext cx="5058481" cy="2029108"/>
          </a:xfrm>
          <a:prstGeom prst="rect">
            <a:avLst/>
          </a:prstGeom>
          <a:ln>
            <a:solidFill>
              <a:srgbClr val="FF0000"/>
            </a:solidFill>
          </a:ln>
        </p:spPr>
      </p:pic>
      <p:pic>
        <p:nvPicPr>
          <p:cNvPr id="7" name="Picture 6"/>
          <p:cNvPicPr>
            <a:picLocks noChangeAspect="1"/>
          </p:cNvPicPr>
          <p:nvPr/>
        </p:nvPicPr>
        <p:blipFill>
          <a:blip r:embed="rId4"/>
          <a:stretch>
            <a:fillRect/>
          </a:stretch>
        </p:blipFill>
        <p:spPr>
          <a:xfrm>
            <a:off x="6499785" y="3499462"/>
            <a:ext cx="1066949" cy="323895"/>
          </a:xfrm>
          <a:prstGeom prst="rect">
            <a:avLst/>
          </a:prstGeom>
        </p:spPr>
      </p:pic>
      <p:sp>
        <p:nvSpPr>
          <p:cNvPr id="8" name="Rectangle 7"/>
          <p:cNvSpPr/>
          <p:nvPr/>
        </p:nvSpPr>
        <p:spPr>
          <a:xfrm>
            <a:off x="6425550" y="311128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9966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BIẾN </a:t>
            </a:r>
            <a:r>
              <a:rPr lang="en-US" altLang="en-US" sz="2700" dirty="0" err="1" smtClean="0"/>
              <a:t>ĐA</a:t>
            </a:r>
            <a:r>
              <a:rPr lang="en-US" altLang="en-US" sz="2700" dirty="0" smtClean="0"/>
              <a:t> </a:t>
            </a:r>
            <a:r>
              <a:rPr lang="en-US" altLang="en-US" sz="2700" dirty="0" err="1" smtClean="0"/>
              <a:t>HÌNH</a:t>
            </a:r>
            <a:endParaRPr lang="en-US" altLang="en-US" sz="2700" dirty="0"/>
          </a:p>
        </p:txBody>
      </p:sp>
      <p:sp>
        <p:nvSpPr>
          <p:cNvPr id="4" name="Rectangle 3"/>
          <p:cNvSpPr/>
          <p:nvPr/>
        </p:nvSpPr>
        <p:spPr>
          <a:xfrm>
            <a:off x="289560" y="1302824"/>
            <a:ext cx="8602980" cy="1084015"/>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diễn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3283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BIẾN </a:t>
            </a:r>
            <a:r>
              <a:rPr lang="en-US" altLang="en-US" sz="2700" dirty="0" err="1" smtClean="0"/>
              <a:t>ĐA</a:t>
            </a:r>
            <a:r>
              <a:rPr lang="en-US" altLang="en-US" sz="2700" dirty="0" smtClean="0"/>
              <a:t> </a:t>
            </a:r>
            <a:r>
              <a:rPr lang="en-US" altLang="en-US" sz="2700" dirty="0" err="1" smtClean="0"/>
              <a:t>HÌNH</a:t>
            </a:r>
            <a:endParaRPr lang="en-US" altLang="en-US" sz="2700" dirty="0"/>
          </a:p>
        </p:txBody>
      </p:sp>
      <p:pic>
        <p:nvPicPr>
          <p:cNvPr id="2" name="Picture 1"/>
          <p:cNvPicPr>
            <a:picLocks noChangeAspect="1"/>
          </p:cNvPicPr>
          <p:nvPr/>
        </p:nvPicPr>
        <p:blipFill>
          <a:blip r:embed="rId3"/>
          <a:stretch>
            <a:fillRect/>
          </a:stretch>
        </p:blipFill>
        <p:spPr>
          <a:xfrm>
            <a:off x="1669342" y="1224929"/>
            <a:ext cx="3588457" cy="3918571"/>
          </a:xfrm>
          <a:prstGeom prst="rect">
            <a:avLst/>
          </a:prstGeom>
        </p:spPr>
      </p:pic>
      <p:pic>
        <p:nvPicPr>
          <p:cNvPr id="3" name="Picture 2"/>
          <p:cNvPicPr>
            <a:picLocks noChangeAspect="1"/>
          </p:cNvPicPr>
          <p:nvPr/>
        </p:nvPicPr>
        <p:blipFill>
          <a:blip r:embed="rId4"/>
          <a:stretch>
            <a:fillRect/>
          </a:stretch>
        </p:blipFill>
        <p:spPr>
          <a:xfrm>
            <a:off x="5906317" y="2290680"/>
            <a:ext cx="1933845" cy="1171739"/>
          </a:xfrm>
          <a:prstGeom prst="rect">
            <a:avLst/>
          </a:prstGeom>
        </p:spPr>
      </p:pic>
    </p:spTree>
    <p:extLst>
      <p:ext uri="{BB962C8B-B14F-4D97-AF65-F5344CB8AC3E}">
        <p14:creationId xmlns:p14="http://schemas.microsoft.com/office/powerpoint/2010/main" val="1684031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KHÁI </a:t>
            </a:r>
            <a:r>
              <a:rPr lang="en-US" altLang="en-US" sz="2700" dirty="0" err="1" smtClean="0"/>
              <a:t>NIỆM</a:t>
            </a:r>
            <a:endParaRPr lang="en-US" altLang="en-US" sz="2700" dirty="0"/>
          </a:p>
        </p:txBody>
      </p:sp>
      <p:sp>
        <p:nvSpPr>
          <p:cNvPr id="4" name="Rectangle 3"/>
          <p:cNvSpPr/>
          <p:nvPr/>
        </p:nvSpPr>
        <p:spPr>
          <a:xfrm>
            <a:off x="198120" y="1260901"/>
            <a:ext cx="8740140" cy="1914691"/>
          </a:xfrm>
          <a:prstGeom prst="rect">
            <a:avLst/>
          </a:prstGeom>
        </p:spPr>
        <p:txBody>
          <a:bodyPr wrap="square">
            <a:spAutoFit/>
          </a:bodyPr>
          <a:lstStyle/>
          <a:p>
            <a:pPr algn="just">
              <a:lnSpc>
                <a:spcPct val="150000"/>
              </a:lnSpc>
              <a:spcBef>
                <a:spcPts val="800"/>
              </a:spcBef>
              <a:spcAft>
                <a:spcPts val="800"/>
              </a:spcAft>
            </a:pP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ai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 nhiều phương thức có thể có cùng tên nhưng chúng khác nhau về tham số (số lượng tham số khác nhau, kiểu dữ liệu tham số khác nhau hoặc cả hai).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800"/>
              </a:spcBef>
              <a:spcAft>
                <a:spcPts val="800"/>
              </a:spcAft>
            </a:pP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 thức này được gọi là phương thức được nạp chồng và tính chất này được gọi là nạp chồng phương thức.</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https://logicmojo.com/assets/dist/new_pages/images/Overriding-java.jpg"/>
          <p:cNvPicPr>
            <a:picLocks noChangeAspect="1" noChangeArrowheads="1"/>
          </p:cNvPicPr>
          <p:nvPr/>
        </p:nvPicPr>
        <p:blipFill rotWithShape="1">
          <a:blip r:embed="rId2">
            <a:extLst>
              <a:ext uri="{28A0092B-C50C-407E-A947-70E740481C1C}">
                <a14:useLocalDpi xmlns:a14="http://schemas.microsoft.com/office/drawing/2010/main" val="0"/>
              </a:ext>
            </a:extLst>
          </a:blip>
          <a:srcRect l="5825" t="42091" r="5697" b="9754"/>
          <a:stretch/>
        </p:blipFill>
        <p:spPr bwMode="auto">
          <a:xfrm>
            <a:off x="2354580" y="3241569"/>
            <a:ext cx="4533900" cy="1726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7325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THAM </a:t>
            </a:r>
            <a:r>
              <a:rPr lang="en-US" altLang="en-US" sz="2700" dirty="0" err="1" smtClean="0"/>
              <a:t>SỐ</a:t>
            </a:r>
            <a:r>
              <a:rPr lang="en-US" altLang="en-US" sz="2700" dirty="0" smtClean="0"/>
              <a:t> </a:t>
            </a:r>
            <a:r>
              <a:rPr lang="en-US" altLang="en-US" sz="2700" dirty="0" err="1" smtClean="0"/>
              <a:t>ĐA</a:t>
            </a:r>
            <a:r>
              <a:rPr lang="en-US" altLang="en-US" sz="2700" dirty="0" smtClean="0"/>
              <a:t> </a:t>
            </a:r>
            <a:r>
              <a:rPr lang="en-US" altLang="en-US" sz="2700" dirty="0" err="1" smtClean="0"/>
              <a:t>HÌNH</a:t>
            </a:r>
            <a:r>
              <a:rPr lang="en-US" altLang="en-US" sz="2700" dirty="0" smtClean="0"/>
              <a:t> </a:t>
            </a:r>
            <a:endParaRPr lang="en-US" altLang="en-US" sz="2700" dirty="0"/>
          </a:p>
        </p:txBody>
      </p:sp>
      <p:sp>
        <p:nvSpPr>
          <p:cNvPr id="5" name="Rectangle 4"/>
          <p:cNvSpPr/>
          <p:nvPr/>
        </p:nvSpPr>
        <p:spPr>
          <a:xfrm>
            <a:off x="190500" y="2099392"/>
            <a:ext cx="8846820" cy="1467966"/>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thuộc tính của lớp có thể có nhiều kiểu dữ liệu khác nhau.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 thức có thể có nhiều tham số có kiểu dữ liệu khác nhau và trả về các kiểu dữ liệu khác nhau.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 số đó được gọi là tham số đa hình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01093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smtClean="0"/>
              <a:t>THAM </a:t>
            </a:r>
            <a:r>
              <a:rPr lang="en-US" altLang="en-US" sz="2700" dirty="0" err="1" smtClean="0"/>
              <a:t>SỐ</a:t>
            </a:r>
            <a:r>
              <a:rPr lang="en-US" altLang="en-US" sz="2700" dirty="0" smtClean="0"/>
              <a:t> </a:t>
            </a:r>
            <a:r>
              <a:rPr lang="en-US" altLang="en-US" sz="2700" dirty="0" err="1" smtClean="0"/>
              <a:t>ĐA</a:t>
            </a:r>
            <a:r>
              <a:rPr lang="en-US" altLang="en-US" sz="2700" dirty="0" smtClean="0"/>
              <a:t> </a:t>
            </a:r>
            <a:r>
              <a:rPr lang="en-US" altLang="en-US" sz="2700" dirty="0" err="1" smtClean="0"/>
              <a:t>HÌNH</a:t>
            </a:r>
            <a:r>
              <a:rPr lang="en-US" altLang="en-US" sz="2700" dirty="0" smtClean="0"/>
              <a:t> </a:t>
            </a:r>
            <a:endParaRPr lang="en-US" altLang="en-US" sz="2700" dirty="0"/>
          </a:p>
        </p:txBody>
      </p:sp>
      <p:grpSp>
        <p:nvGrpSpPr>
          <p:cNvPr id="4" name="Group 3"/>
          <p:cNvGrpSpPr/>
          <p:nvPr/>
        </p:nvGrpSpPr>
        <p:grpSpPr>
          <a:xfrm>
            <a:off x="5692140" y="2720340"/>
            <a:ext cx="1859280" cy="914400"/>
            <a:chOff x="5692140" y="2720340"/>
            <a:chExt cx="1859280" cy="914400"/>
          </a:xfrm>
        </p:grpSpPr>
        <p:sp>
          <p:nvSpPr>
            <p:cNvPr id="8" name="Rectangle 7"/>
            <p:cNvSpPr/>
            <p:nvPr/>
          </p:nvSpPr>
          <p:spPr>
            <a:xfrm>
              <a:off x="5754990" y="273790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5692140" y="2720340"/>
              <a:ext cx="185928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3"/>
          <a:stretch>
            <a:fillRect/>
          </a:stretch>
        </p:blipFill>
        <p:spPr>
          <a:xfrm>
            <a:off x="280623" y="1276682"/>
            <a:ext cx="4056130" cy="3775377"/>
          </a:xfrm>
          <a:prstGeom prst="rect">
            <a:avLst/>
          </a:prstGeom>
          <a:ln>
            <a:solidFill>
              <a:srgbClr val="FF0000"/>
            </a:solidFill>
          </a:ln>
        </p:spPr>
      </p:pic>
      <p:pic>
        <p:nvPicPr>
          <p:cNvPr id="3" name="Picture 2"/>
          <p:cNvPicPr>
            <a:picLocks noChangeAspect="1"/>
          </p:cNvPicPr>
          <p:nvPr/>
        </p:nvPicPr>
        <p:blipFill>
          <a:blip r:embed="rId4"/>
          <a:stretch>
            <a:fillRect/>
          </a:stretch>
        </p:blipFill>
        <p:spPr>
          <a:xfrm>
            <a:off x="5798703" y="3107029"/>
            <a:ext cx="1676634" cy="362001"/>
          </a:xfrm>
          <a:prstGeom prst="rect">
            <a:avLst/>
          </a:prstGeom>
        </p:spPr>
      </p:pic>
    </p:spTree>
    <p:extLst>
      <p:ext uri="{BB962C8B-B14F-4D97-AF65-F5344CB8AC3E}">
        <p14:creationId xmlns:p14="http://schemas.microsoft.com/office/powerpoint/2010/main" val="21145948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KIỂU</a:t>
            </a:r>
            <a:r>
              <a:rPr lang="en-US" altLang="en-US" sz="2700" dirty="0" smtClean="0"/>
              <a:t> </a:t>
            </a:r>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PHỤ</a:t>
            </a:r>
            <a:r>
              <a:rPr lang="en-US" altLang="en-US" sz="2700" dirty="0" smtClean="0"/>
              <a:t> </a:t>
            </a:r>
            <a:endParaRPr lang="en-US" altLang="en-US" sz="2700" dirty="0"/>
          </a:p>
        </p:txBody>
      </p:sp>
      <p:sp>
        <p:nvSpPr>
          <p:cNvPr id="5" name="Rectangle 4"/>
          <p:cNvSpPr/>
          <p:nvPr/>
        </p:nvSpPr>
        <p:spPr>
          <a:xfrm>
            <a:off x="99060" y="1413592"/>
            <a:ext cx="8846820" cy="1467966"/>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Khả năng sử dụng lớp con thay vì lớp cha được gọi là đa hình phụ.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 phụ liên quan đến upcasting và liên kết muộn.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Upcasting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 thể được gọi là typecasting một đối tượng con thành một đối tượng cha và liên kết muộn chỉ đơn giản là liên kết hoặc ghi đè động.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17392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KIỂU</a:t>
            </a:r>
            <a:r>
              <a:rPr lang="en-US" altLang="en-US" sz="2700" dirty="0" smtClean="0"/>
              <a:t> </a:t>
            </a:r>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PHỤ</a:t>
            </a:r>
            <a:r>
              <a:rPr lang="en-US" altLang="en-US" sz="2700" dirty="0" smtClean="0"/>
              <a:t> </a:t>
            </a:r>
            <a:endParaRPr lang="en-US" altLang="en-US" sz="2700" dirty="0"/>
          </a:p>
        </p:txBody>
      </p:sp>
      <p:pic>
        <p:nvPicPr>
          <p:cNvPr id="3" name="Picture 2"/>
          <p:cNvPicPr>
            <a:picLocks noChangeAspect="1"/>
          </p:cNvPicPr>
          <p:nvPr/>
        </p:nvPicPr>
        <p:blipFill>
          <a:blip r:embed="rId3"/>
          <a:stretch>
            <a:fillRect/>
          </a:stretch>
        </p:blipFill>
        <p:spPr>
          <a:xfrm>
            <a:off x="715711" y="1357735"/>
            <a:ext cx="7719629" cy="3598285"/>
          </a:xfrm>
          <a:prstGeom prst="rect">
            <a:avLst/>
          </a:prstGeom>
          <a:ln>
            <a:solidFill>
              <a:srgbClr val="FF0000"/>
            </a:solidFill>
          </a:ln>
        </p:spPr>
      </p:pic>
    </p:spTree>
    <p:extLst>
      <p:ext uri="{BB962C8B-B14F-4D97-AF65-F5344CB8AC3E}">
        <p14:creationId xmlns:p14="http://schemas.microsoft.com/office/powerpoint/2010/main" val="34340385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ma14="http://schemas.microsoft.com/office/mac/drawingml/2011/main" xmlns="" val="1"/>
            </a:ext>
          </a:extLst>
        </p:spPr>
        <p:txBody>
          <a:bodyPr anchor="b">
            <a:noAutofit/>
          </a:bodyPr>
          <a:lstStyle/>
          <a:p>
            <a:r>
              <a:rPr lang="en-US" altLang="en-US" sz="2700" dirty="0" err="1" smtClean="0"/>
              <a:t>KIỂU</a:t>
            </a:r>
            <a:r>
              <a:rPr lang="en-US" altLang="en-US" sz="2700" dirty="0" smtClean="0"/>
              <a:t> </a:t>
            </a:r>
            <a:r>
              <a:rPr lang="en-US" altLang="en-US" sz="2700" dirty="0" err="1" smtClean="0"/>
              <a:t>ĐA</a:t>
            </a:r>
            <a:r>
              <a:rPr lang="en-US" altLang="en-US" sz="2700" dirty="0" smtClean="0"/>
              <a:t> </a:t>
            </a:r>
            <a:r>
              <a:rPr lang="en-US" altLang="en-US" sz="2700" dirty="0" err="1" smtClean="0"/>
              <a:t>HÌNH</a:t>
            </a:r>
            <a:r>
              <a:rPr lang="en-US" altLang="en-US" sz="2700" dirty="0" smtClean="0"/>
              <a:t> </a:t>
            </a:r>
            <a:r>
              <a:rPr lang="en-US" altLang="en-US" sz="2700" dirty="0" err="1" smtClean="0"/>
              <a:t>PHỤ</a:t>
            </a:r>
            <a:r>
              <a:rPr lang="en-US" altLang="en-US" sz="2700" dirty="0" smtClean="0"/>
              <a:t> </a:t>
            </a:r>
            <a:endParaRPr lang="en-US" altLang="en-US" sz="2700" dirty="0"/>
          </a:p>
        </p:txBody>
      </p:sp>
      <p:pic>
        <p:nvPicPr>
          <p:cNvPr id="2" name="Picture 1"/>
          <p:cNvPicPr>
            <a:picLocks noChangeAspect="1"/>
          </p:cNvPicPr>
          <p:nvPr/>
        </p:nvPicPr>
        <p:blipFill rotWithShape="1">
          <a:blip r:embed="rId3"/>
          <a:srcRect t="1530"/>
          <a:stretch/>
        </p:blipFill>
        <p:spPr>
          <a:xfrm>
            <a:off x="155686" y="1347499"/>
            <a:ext cx="6405134" cy="3625804"/>
          </a:xfrm>
          <a:prstGeom prst="rect">
            <a:avLst/>
          </a:prstGeom>
          <a:ln>
            <a:solidFill>
              <a:srgbClr val="FF0000"/>
            </a:solidFill>
          </a:ln>
        </p:spPr>
      </p:pic>
      <p:grpSp>
        <p:nvGrpSpPr>
          <p:cNvPr id="6" name="Group 5"/>
          <p:cNvGrpSpPr/>
          <p:nvPr/>
        </p:nvGrpSpPr>
        <p:grpSpPr>
          <a:xfrm>
            <a:off x="6797040" y="2606040"/>
            <a:ext cx="2042160" cy="1234440"/>
            <a:chOff x="5692140" y="2720340"/>
            <a:chExt cx="1859280" cy="914400"/>
          </a:xfrm>
        </p:grpSpPr>
        <p:sp>
          <p:nvSpPr>
            <p:cNvPr id="7" name="Rectangle 6"/>
            <p:cNvSpPr/>
            <p:nvPr/>
          </p:nvSpPr>
          <p:spPr>
            <a:xfrm>
              <a:off x="5754990" y="273790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5692140" y="2720340"/>
              <a:ext cx="185928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4"/>
          <a:stretch>
            <a:fillRect/>
          </a:stretch>
        </p:blipFill>
        <p:spPr>
          <a:xfrm>
            <a:off x="6865423" y="2988431"/>
            <a:ext cx="1912817" cy="820701"/>
          </a:xfrm>
          <a:prstGeom prst="rect">
            <a:avLst/>
          </a:prstGeom>
        </p:spPr>
      </p:pic>
    </p:spTree>
    <p:extLst>
      <p:ext uri="{BB962C8B-B14F-4D97-AF65-F5344CB8AC3E}">
        <p14:creationId xmlns:p14="http://schemas.microsoft.com/office/powerpoint/2010/main" val="22375890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632670" cy="3801810"/>
          </a:xfrm>
          <a:prstGeom prst="rect">
            <a:avLst/>
          </a:prstGeom>
        </p:spPr>
        <p:txBody>
          <a:bodyPr spcFirstLastPara="1" wrap="square" lIns="91425" tIns="91425" rIns="91425" bIns="91425" anchor="ctr" anchorCtr="0">
            <a:normAutofit/>
          </a:bodyPr>
          <a:lstStyle/>
          <a:p>
            <a:pPr lvl="0">
              <a:spcBef>
                <a:spcPts val="600"/>
              </a:spcBef>
              <a:spcAft>
                <a:spcPts val="600"/>
              </a:spcAft>
            </a:pPr>
            <a:r>
              <a:rPr lang="en-US" dirty="0" err="1" smtClean="0"/>
              <a:t>Một</a:t>
            </a:r>
            <a:r>
              <a:rPr lang="en-US" dirty="0" smtClean="0"/>
              <a:t> </a:t>
            </a:r>
            <a:r>
              <a:rPr lang="en-US" dirty="0" err="1" smtClean="0"/>
              <a:t>số</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khác</a:t>
            </a:r>
            <a:r>
              <a:rPr lang="en-US" dirty="0" smtClean="0"/>
              <a:t> </a:t>
            </a:r>
            <a:r>
              <a:rPr lang="en-US" dirty="0" err="1" smtClean="0"/>
              <a:t>của</a:t>
            </a:r>
            <a:r>
              <a:rPr lang="vi-VN" dirty="0" smtClean="0"/>
              <a:t> </a:t>
            </a:r>
            <a:r>
              <a:rPr lang="vi-VN" dirty="0"/>
              <a:t>đa hình</a:t>
            </a:r>
          </a:p>
        </p:txBody>
      </p:sp>
    </p:spTree>
    <p:extLst>
      <p:ext uri="{BB962C8B-B14F-4D97-AF65-F5344CB8AC3E}">
        <p14:creationId xmlns:p14="http://schemas.microsoft.com/office/powerpoint/2010/main" val="9794883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smtClean="0"/>
              <a:t>SO </a:t>
            </a:r>
            <a:r>
              <a:rPr lang="en-US" altLang="en-US" sz="2700" dirty="0" err="1" smtClean="0"/>
              <a:t>SÁNH</a:t>
            </a:r>
            <a:r>
              <a:rPr lang="en-US" altLang="en-US" sz="2700" dirty="0" smtClean="0"/>
              <a:t> </a:t>
            </a:r>
            <a:r>
              <a:rPr lang="en-US" altLang="en-US" sz="2700" dirty="0" err="1" smtClean="0"/>
              <a:t>CÁC</a:t>
            </a:r>
            <a:r>
              <a:rPr lang="en-US" altLang="en-US" sz="2700" dirty="0" smtClean="0"/>
              <a:t> </a:t>
            </a:r>
            <a:r>
              <a:rPr lang="en-US" altLang="en-US" sz="2700" dirty="0" err="1" smtClean="0"/>
              <a:t>LOẠI</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graphicFrame>
        <p:nvGraphicFramePr>
          <p:cNvPr id="8" name="Table 7"/>
          <p:cNvGraphicFramePr>
            <a:graphicFrameLocks noGrp="1"/>
          </p:cNvGraphicFramePr>
          <p:nvPr>
            <p:extLst>
              <p:ext uri="{D42A27DB-BD31-4B8C-83A1-F6EECF244321}">
                <p14:modId xmlns:p14="http://schemas.microsoft.com/office/powerpoint/2010/main" val="2512336899"/>
              </p:ext>
            </p:extLst>
          </p:nvPr>
        </p:nvGraphicFramePr>
        <p:xfrm>
          <a:off x="186434" y="1235893"/>
          <a:ext cx="8698486" cy="3859391"/>
        </p:xfrm>
        <a:graphic>
          <a:graphicData uri="http://schemas.openxmlformats.org/drawingml/2006/table">
            <a:tbl>
              <a:tblPr firstRow="1" firstCol="1" bandRow="1">
                <a:tableStyleId>{0660B408-B3CF-4A94-85FC-2B1E0A45F4A2}</a:tableStyleId>
              </a:tblPr>
              <a:tblGrid>
                <a:gridCol w="4349243"/>
                <a:gridCol w="4349243"/>
              </a:tblGrid>
              <a:tr h="335407">
                <a:tc>
                  <a:txBody>
                    <a:bodyPr/>
                    <a:lstStyle/>
                    <a:p>
                      <a:pPr algn="ctr">
                        <a:lnSpc>
                          <a:spcPct val="107000"/>
                        </a:lnSpc>
                        <a:spcAft>
                          <a:spcPts val="0"/>
                        </a:spcAft>
                      </a:pPr>
                      <a:r>
                        <a:rPr lang="en-US" sz="1400" spc="10">
                          <a:effectLst/>
                        </a:rPr>
                        <a:t>Đa hình thời gian biên dịch</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0562" marR="30562" marT="76404" marB="76404" anchor="b"/>
                </a:tc>
                <a:tc>
                  <a:txBody>
                    <a:bodyPr/>
                    <a:lstStyle/>
                    <a:p>
                      <a:pPr algn="ctr">
                        <a:lnSpc>
                          <a:spcPct val="107000"/>
                        </a:lnSpc>
                        <a:spcAft>
                          <a:spcPts val="0"/>
                        </a:spcAft>
                      </a:pPr>
                      <a:r>
                        <a:rPr lang="en-US" sz="1400" spc="10">
                          <a:effectLst/>
                        </a:rPr>
                        <a:t>Đa hình thời gian chạy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76404" marB="76404" anchor="b"/>
                </a:tc>
              </a:tr>
              <a:tr h="357276">
                <a:tc>
                  <a:txBody>
                    <a:bodyPr/>
                    <a:lstStyle/>
                    <a:p>
                      <a:pPr>
                        <a:lnSpc>
                          <a:spcPct val="107000"/>
                        </a:lnSpc>
                        <a:spcAft>
                          <a:spcPts val="800"/>
                        </a:spcAft>
                      </a:pPr>
                      <a:r>
                        <a:rPr lang="en-US" sz="1100" b="0" dirty="0" err="1">
                          <a:solidFill>
                            <a:schemeClr val="bg2">
                              <a:lumMod val="50000"/>
                            </a:schemeClr>
                          </a:solidFill>
                          <a:effectLst/>
                        </a:rPr>
                        <a:t>Lời</a:t>
                      </a:r>
                      <a:r>
                        <a:rPr lang="en-US" sz="1100" b="0" dirty="0">
                          <a:solidFill>
                            <a:schemeClr val="bg2">
                              <a:lumMod val="50000"/>
                            </a:schemeClr>
                          </a:solidFill>
                          <a:effectLst/>
                        </a:rPr>
                        <a:t> </a:t>
                      </a:r>
                      <a:r>
                        <a:rPr lang="en-US" sz="1100" b="0" dirty="0" err="1">
                          <a:solidFill>
                            <a:schemeClr val="bg2">
                              <a:lumMod val="50000"/>
                            </a:schemeClr>
                          </a:solidFill>
                          <a:effectLst/>
                        </a:rPr>
                        <a:t>gọi</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giải</a:t>
                      </a:r>
                      <a:r>
                        <a:rPr lang="en-US" sz="1100" b="0" dirty="0">
                          <a:solidFill>
                            <a:schemeClr val="bg2">
                              <a:lumMod val="50000"/>
                            </a:schemeClr>
                          </a:solidFill>
                          <a:effectLst/>
                        </a:rPr>
                        <a:t> </a:t>
                      </a:r>
                      <a:r>
                        <a:rPr lang="en-US" sz="1100" b="0" dirty="0" err="1">
                          <a:solidFill>
                            <a:schemeClr val="bg2">
                              <a:lumMod val="50000"/>
                            </a:schemeClr>
                          </a:solidFill>
                          <a:effectLst/>
                        </a:rPr>
                        <a:t>quyết</a:t>
                      </a:r>
                      <a:r>
                        <a:rPr lang="en-US" sz="1100" b="0" dirty="0">
                          <a:solidFill>
                            <a:schemeClr val="bg2">
                              <a:lumMod val="50000"/>
                            </a:schemeClr>
                          </a:solidFill>
                          <a:effectLst/>
                        </a:rPr>
                        <a:t> </a:t>
                      </a:r>
                      <a:r>
                        <a:rPr lang="en-US" sz="1100" b="0" dirty="0" err="1">
                          <a:solidFill>
                            <a:schemeClr val="bg2">
                              <a:lumMod val="50000"/>
                            </a:schemeClr>
                          </a:solidFill>
                          <a:effectLst/>
                        </a:rPr>
                        <a:t>bởi</a:t>
                      </a:r>
                      <a:r>
                        <a:rPr lang="en-US" sz="1100" b="0" dirty="0">
                          <a:solidFill>
                            <a:schemeClr val="bg2">
                              <a:lumMod val="50000"/>
                            </a:schemeClr>
                          </a:solidFill>
                          <a:effectLst/>
                        </a:rPr>
                        <a:t> </a:t>
                      </a:r>
                      <a:r>
                        <a:rPr lang="en-US" sz="1100" b="0" dirty="0" err="1">
                          <a:solidFill>
                            <a:schemeClr val="bg2">
                              <a:lumMod val="50000"/>
                            </a:schemeClr>
                          </a:solidFill>
                          <a:effectLst/>
                        </a:rPr>
                        <a:t>trình</a:t>
                      </a:r>
                      <a:r>
                        <a:rPr lang="en-US" sz="1100" b="0" dirty="0">
                          <a:solidFill>
                            <a:schemeClr val="bg2">
                              <a:lumMod val="50000"/>
                            </a:schemeClr>
                          </a:solidFill>
                          <a:effectLst/>
                        </a:rPr>
                        <a:t> </a:t>
                      </a:r>
                      <a:r>
                        <a:rPr lang="en-US" sz="1100" b="0" dirty="0" err="1">
                          <a:solidFill>
                            <a:schemeClr val="bg2">
                              <a:lumMod val="50000"/>
                            </a:schemeClr>
                          </a:solidFill>
                          <a:effectLst/>
                        </a:rPr>
                        <a:t>biên</a:t>
                      </a:r>
                      <a:r>
                        <a:rPr lang="en-US" sz="1100" b="0" dirty="0">
                          <a:solidFill>
                            <a:schemeClr val="bg2">
                              <a:lumMod val="50000"/>
                            </a:schemeClr>
                          </a:solidFill>
                          <a:effectLst/>
                        </a:rPr>
                        <a:t> </a:t>
                      </a:r>
                      <a:r>
                        <a:rPr lang="en-US" sz="1100" b="0" dirty="0" err="1">
                          <a:solidFill>
                            <a:schemeClr val="bg2">
                              <a:lumMod val="50000"/>
                            </a:schemeClr>
                          </a:solidFill>
                          <a:effectLst/>
                        </a:rPr>
                        <a:t>dịch</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a:solidFill>
                            <a:schemeClr val="bg2">
                              <a:lumMod val="50000"/>
                            </a:schemeClr>
                          </a:solidFill>
                          <a:effectLst/>
                        </a:rPr>
                        <a:t>Lời gọi phương thức không được giải quyết bởi trình biên dịch.</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r>
              <a:tr h="357276">
                <a:tc>
                  <a:txBody>
                    <a:bodyPr/>
                    <a:lstStyle/>
                    <a:p>
                      <a:pPr>
                        <a:lnSpc>
                          <a:spcPct val="107000"/>
                        </a:lnSpc>
                        <a:spcAft>
                          <a:spcPts val="800"/>
                        </a:spcAft>
                      </a:pP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gọi</a:t>
                      </a:r>
                      <a:r>
                        <a:rPr lang="en-US" sz="1100" b="0" dirty="0">
                          <a:solidFill>
                            <a:schemeClr val="bg2">
                              <a:lumMod val="50000"/>
                            </a:schemeClr>
                          </a:solidFill>
                          <a:effectLst/>
                        </a:rPr>
                        <a:t> </a:t>
                      </a:r>
                      <a:r>
                        <a:rPr lang="en-US" sz="1100" b="0" dirty="0" err="1">
                          <a:solidFill>
                            <a:schemeClr val="bg2">
                              <a:lumMod val="50000"/>
                            </a:schemeClr>
                          </a:solidFill>
                          <a:effectLst/>
                        </a:rPr>
                        <a:t>là</a:t>
                      </a:r>
                      <a:r>
                        <a:rPr lang="en-US" sz="1100" b="0" dirty="0">
                          <a:solidFill>
                            <a:schemeClr val="bg2">
                              <a:lumMod val="50000"/>
                            </a:schemeClr>
                          </a:solidFill>
                          <a:effectLst/>
                        </a:rPr>
                        <a:t> </a:t>
                      </a:r>
                      <a:r>
                        <a:rPr lang="en-US" sz="1100" b="0" dirty="0" err="1">
                          <a:solidFill>
                            <a:schemeClr val="bg2">
                              <a:lumMod val="50000"/>
                            </a:schemeClr>
                          </a:solidFill>
                          <a:effectLst/>
                        </a:rPr>
                        <a:t>Liên</a:t>
                      </a:r>
                      <a:r>
                        <a:rPr lang="en-US" sz="1100" b="0" dirty="0">
                          <a:solidFill>
                            <a:schemeClr val="bg2">
                              <a:lumMod val="50000"/>
                            </a:schemeClr>
                          </a:solidFill>
                          <a:effectLst/>
                        </a:rPr>
                        <a:t> </a:t>
                      </a:r>
                      <a:r>
                        <a:rPr lang="en-US" sz="1100" b="0" dirty="0" err="1">
                          <a:solidFill>
                            <a:schemeClr val="bg2">
                              <a:lumMod val="50000"/>
                            </a:schemeClr>
                          </a:solidFill>
                          <a:effectLst/>
                        </a:rPr>
                        <a:t>kết</a:t>
                      </a:r>
                      <a:r>
                        <a:rPr lang="en-US" sz="1100" b="0" dirty="0">
                          <a:solidFill>
                            <a:schemeClr val="bg2">
                              <a:lumMod val="50000"/>
                            </a:schemeClr>
                          </a:solidFill>
                          <a:effectLst/>
                        </a:rPr>
                        <a:t> </a:t>
                      </a:r>
                      <a:r>
                        <a:rPr lang="en-US" sz="1100" b="0" dirty="0" err="1">
                          <a:solidFill>
                            <a:schemeClr val="bg2">
                              <a:lumMod val="50000"/>
                            </a:schemeClr>
                          </a:solidFill>
                          <a:effectLst/>
                        </a:rPr>
                        <a:t>tĩnh</a:t>
                      </a:r>
                      <a:r>
                        <a:rPr lang="en-US" sz="1100" b="0" dirty="0">
                          <a:solidFill>
                            <a:schemeClr val="bg2">
                              <a:lumMod val="50000"/>
                            </a:schemeClr>
                          </a:solidFill>
                          <a:effectLst/>
                        </a:rPr>
                        <a:t>, </a:t>
                      </a:r>
                      <a:r>
                        <a:rPr lang="en-US" sz="1100" b="0" dirty="0" err="1">
                          <a:solidFill>
                            <a:schemeClr val="bg2">
                              <a:lumMod val="50000"/>
                            </a:schemeClr>
                          </a:solidFill>
                          <a:effectLst/>
                        </a:rPr>
                        <a:t>Liên</a:t>
                      </a:r>
                      <a:r>
                        <a:rPr lang="en-US" sz="1100" b="0" dirty="0">
                          <a:solidFill>
                            <a:schemeClr val="bg2">
                              <a:lumMod val="50000"/>
                            </a:schemeClr>
                          </a:solidFill>
                          <a:effectLst/>
                        </a:rPr>
                        <a:t> </a:t>
                      </a:r>
                      <a:r>
                        <a:rPr lang="en-US" sz="1100" b="0" dirty="0" err="1">
                          <a:solidFill>
                            <a:schemeClr val="bg2">
                              <a:lumMod val="50000"/>
                            </a:schemeClr>
                          </a:solidFill>
                          <a:effectLst/>
                        </a:rPr>
                        <a:t>kết</a:t>
                      </a:r>
                      <a:r>
                        <a:rPr lang="en-US" sz="1100" b="0" dirty="0">
                          <a:solidFill>
                            <a:schemeClr val="bg2">
                              <a:lumMod val="50000"/>
                            </a:schemeClr>
                          </a:solidFill>
                          <a:effectLst/>
                        </a:rPr>
                        <a:t> </a:t>
                      </a:r>
                      <a:r>
                        <a:rPr lang="en-US" sz="1100" b="0" dirty="0" err="1">
                          <a:solidFill>
                            <a:schemeClr val="bg2">
                              <a:lumMod val="50000"/>
                            </a:schemeClr>
                          </a:solidFill>
                          <a:effectLst/>
                        </a:rPr>
                        <a:t>sớm</a:t>
                      </a:r>
                      <a:r>
                        <a:rPr lang="en-US" sz="1100" b="0" dirty="0">
                          <a:solidFill>
                            <a:schemeClr val="bg2">
                              <a:lumMod val="50000"/>
                            </a:schemeClr>
                          </a:solidFill>
                          <a:effectLst/>
                        </a:rPr>
                        <a:t> </a:t>
                      </a:r>
                      <a:r>
                        <a:rPr lang="en-US" sz="1100" b="0" dirty="0" err="1">
                          <a:solidFill>
                            <a:schemeClr val="bg2">
                              <a:lumMod val="50000"/>
                            </a:schemeClr>
                          </a:solidFill>
                          <a:effectLst/>
                        </a:rPr>
                        <a:t>và</a:t>
                      </a:r>
                      <a:r>
                        <a:rPr lang="en-US" sz="1100" b="0" dirty="0">
                          <a:solidFill>
                            <a:schemeClr val="bg2">
                              <a:lumMod val="50000"/>
                            </a:schemeClr>
                          </a:solidFill>
                          <a:effectLst/>
                        </a:rPr>
                        <a:t> </a:t>
                      </a:r>
                      <a:r>
                        <a:rPr lang="en-US" sz="1100" b="0" dirty="0" err="1">
                          <a:solidFill>
                            <a:schemeClr val="bg2">
                              <a:lumMod val="50000"/>
                            </a:schemeClr>
                          </a:solidFill>
                          <a:effectLst/>
                        </a:rPr>
                        <a:t>nạp</a:t>
                      </a:r>
                      <a:r>
                        <a:rPr lang="en-US" sz="1100" b="0" dirty="0">
                          <a:solidFill>
                            <a:schemeClr val="bg2">
                              <a:lumMod val="50000"/>
                            </a:schemeClr>
                          </a:solidFill>
                          <a:effectLst/>
                        </a:rPr>
                        <a:t> </a:t>
                      </a:r>
                      <a:r>
                        <a:rPr lang="en-US" sz="1100" b="0" dirty="0" err="1">
                          <a:solidFill>
                            <a:schemeClr val="bg2">
                              <a:lumMod val="50000"/>
                            </a:schemeClr>
                          </a:solidFill>
                          <a:effectLst/>
                        </a:rPr>
                        <a:t>chồng</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a:solidFill>
                            <a:schemeClr val="bg2">
                              <a:lumMod val="50000"/>
                            </a:schemeClr>
                          </a:solidFill>
                          <a:effectLst/>
                        </a:rPr>
                        <a:t>Được gọi là Liên kết động, Liên kết muộn và ghi đè.</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r>
              <a:tr h="645814">
                <a:tc>
                  <a:txBody>
                    <a:bodyPr/>
                    <a:lstStyle/>
                    <a:p>
                      <a:pPr>
                        <a:lnSpc>
                          <a:spcPct val="107000"/>
                        </a:lnSpc>
                        <a:spcAft>
                          <a:spcPts val="800"/>
                        </a:spcAft>
                      </a:pPr>
                      <a:r>
                        <a:rPr lang="en-US" sz="1100" b="0" dirty="0" err="1">
                          <a:solidFill>
                            <a:schemeClr val="bg2">
                              <a:lumMod val="50000"/>
                            </a:schemeClr>
                          </a:solidFill>
                          <a:effectLst/>
                        </a:rPr>
                        <a:t>Nạp</a:t>
                      </a:r>
                      <a:r>
                        <a:rPr lang="en-US" sz="1100" b="0" dirty="0">
                          <a:solidFill>
                            <a:schemeClr val="bg2">
                              <a:lumMod val="50000"/>
                            </a:schemeClr>
                          </a:solidFill>
                          <a:effectLst/>
                        </a:rPr>
                        <a:t> </a:t>
                      </a:r>
                      <a:r>
                        <a:rPr lang="en-US" sz="1100" b="0" dirty="0" err="1">
                          <a:solidFill>
                            <a:schemeClr val="bg2">
                              <a:lumMod val="50000"/>
                            </a:schemeClr>
                          </a:solidFill>
                          <a:effectLst/>
                        </a:rPr>
                        <a:t>chồng</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a:t>
                      </a:r>
                      <a:r>
                        <a:rPr lang="en-US" sz="1100" b="0" dirty="0" err="1">
                          <a:solidFill>
                            <a:schemeClr val="bg2">
                              <a:lumMod val="50000"/>
                            </a:schemeClr>
                          </a:solidFill>
                          <a:effectLst/>
                        </a:rPr>
                        <a:t>là</a:t>
                      </a:r>
                      <a:r>
                        <a:rPr lang="en-US" sz="1100" b="0" dirty="0">
                          <a:solidFill>
                            <a:schemeClr val="bg2">
                              <a:lumMod val="50000"/>
                            </a:schemeClr>
                          </a:solidFill>
                          <a:effectLst/>
                        </a:rPr>
                        <a:t> </a:t>
                      </a:r>
                      <a:r>
                        <a:rPr lang="en-US" sz="1100" b="0" dirty="0" err="1">
                          <a:solidFill>
                            <a:schemeClr val="bg2">
                              <a:lumMod val="50000"/>
                            </a:schemeClr>
                          </a:solidFill>
                          <a:effectLst/>
                        </a:rPr>
                        <a:t>đa</a:t>
                      </a:r>
                      <a:r>
                        <a:rPr lang="en-US" sz="1100" b="0" dirty="0">
                          <a:solidFill>
                            <a:schemeClr val="bg2">
                              <a:lumMod val="50000"/>
                            </a:schemeClr>
                          </a:solidFill>
                          <a:effectLst/>
                        </a:rPr>
                        <a:t> </a:t>
                      </a:r>
                      <a:r>
                        <a:rPr lang="en-US" sz="1100" b="0" dirty="0" err="1">
                          <a:solidFill>
                            <a:schemeClr val="bg2">
                              <a:lumMod val="50000"/>
                            </a:schemeClr>
                          </a:solidFill>
                          <a:effectLst/>
                        </a:rPr>
                        <a:t>hình</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biên</a:t>
                      </a:r>
                      <a:r>
                        <a:rPr lang="en-US" sz="1100" b="0" dirty="0">
                          <a:solidFill>
                            <a:schemeClr val="bg2">
                              <a:lumMod val="50000"/>
                            </a:schemeClr>
                          </a:solidFill>
                          <a:effectLst/>
                        </a:rPr>
                        <a:t> </a:t>
                      </a:r>
                      <a:r>
                        <a:rPr lang="en-US" sz="1100" b="0" dirty="0" err="1">
                          <a:solidFill>
                            <a:schemeClr val="bg2">
                              <a:lumMod val="50000"/>
                            </a:schemeClr>
                          </a:solidFill>
                          <a:effectLst/>
                        </a:rPr>
                        <a:t>dịch</a:t>
                      </a:r>
                      <a:r>
                        <a:rPr lang="en-US" sz="1100" b="0" dirty="0">
                          <a:solidFill>
                            <a:schemeClr val="bg2">
                              <a:lumMod val="50000"/>
                            </a:schemeClr>
                          </a:solidFill>
                          <a:effectLst/>
                        </a:rPr>
                        <a:t> </a:t>
                      </a:r>
                      <a:r>
                        <a:rPr lang="en-US" sz="1100" b="0" dirty="0" err="1">
                          <a:solidFill>
                            <a:schemeClr val="bg2">
                              <a:lumMod val="50000"/>
                            </a:schemeClr>
                          </a:solidFill>
                          <a:effectLst/>
                        </a:rPr>
                        <a:t>trong</a:t>
                      </a:r>
                      <a:r>
                        <a:rPr lang="en-US" sz="1100" b="0" dirty="0">
                          <a:solidFill>
                            <a:schemeClr val="bg2">
                              <a:lumMod val="50000"/>
                            </a:schemeClr>
                          </a:solidFill>
                          <a:effectLst/>
                        </a:rPr>
                        <a:t> </a:t>
                      </a:r>
                      <a:r>
                        <a:rPr lang="en-US" sz="1100" b="0" dirty="0" err="1">
                          <a:solidFill>
                            <a:schemeClr val="bg2">
                              <a:lumMod val="50000"/>
                            </a:schemeClr>
                          </a:solidFill>
                          <a:effectLst/>
                        </a:rPr>
                        <a:t>đó</a:t>
                      </a:r>
                      <a:r>
                        <a:rPr lang="en-US" sz="1100" b="0" dirty="0">
                          <a:solidFill>
                            <a:schemeClr val="bg2">
                              <a:lumMod val="50000"/>
                            </a:schemeClr>
                          </a:solidFill>
                          <a:effectLst/>
                        </a:rPr>
                        <a:t> </a:t>
                      </a:r>
                      <a:r>
                        <a:rPr lang="en-US" sz="1100" b="0" dirty="0" err="1">
                          <a:solidFill>
                            <a:schemeClr val="bg2">
                              <a:lumMod val="50000"/>
                            </a:schemeClr>
                          </a:solidFill>
                          <a:effectLst/>
                        </a:rPr>
                        <a:t>nhiều</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chia </a:t>
                      </a:r>
                      <a:r>
                        <a:rPr lang="en-US" sz="1100" b="0" dirty="0" err="1">
                          <a:solidFill>
                            <a:schemeClr val="bg2">
                              <a:lumMod val="50000"/>
                            </a:schemeClr>
                          </a:solidFill>
                          <a:effectLst/>
                        </a:rPr>
                        <a:t>sẻ</a:t>
                      </a:r>
                      <a:r>
                        <a:rPr lang="en-US" sz="1100" b="0" dirty="0">
                          <a:solidFill>
                            <a:schemeClr val="bg2">
                              <a:lumMod val="50000"/>
                            </a:schemeClr>
                          </a:solidFill>
                          <a:effectLst/>
                        </a:rPr>
                        <a:t> </a:t>
                      </a:r>
                      <a:r>
                        <a:rPr lang="en-US" sz="1100" b="0" dirty="0" err="1">
                          <a:solidFill>
                            <a:schemeClr val="bg2">
                              <a:lumMod val="50000"/>
                            </a:schemeClr>
                          </a:solidFill>
                          <a:effectLst/>
                        </a:rPr>
                        <a:t>cùng</a:t>
                      </a:r>
                      <a:r>
                        <a:rPr lang="en-US" sz="1100" b="0" dirty="0">
                          <a:solidFill>
                            <a:schemeClr val="bg2">
                              <a:lumMod val="50000"/>
                            </a:schemeClr>
                          </a:solidFill>
                          <a:effectLst/>
                        </a:rPr>
                        <a:t> </a:t>
                      </a:r>
                      <a:r>
                        <a:rPr lang="en-US" sz="1100" b="0" dirty="0" err="1">
                          <a:solidFill>
                            <a:schemeClr val="bg2">
                              <a:lumMod val="50000"/>
                            </a:schemeClr>
                          </a:solidFill>
                          <a:effectLst/>
                        </a:rPr>
                        <a:t>một</a:t>
                      </a:r>
                      <a:r>
                        <a:rPr lang="en-US" sz="1100" b="0" dirty="0">
                          <a:solidFill>
                            <a:schemeClr val="bg2">
                              <a:lumMod val="50000"/>
                            </a:schemeClr>
                          </a:solidFill>
                          <a:effectLst/>
                        </a:rPr>
                        <a:t> </a:t>
                      </a:r>
                      <a:r>
                        <a:rPr lang="en-US" sz="1100" b="0" dirty="0" err="1">
                          <a:solidFill>
                            <a:schemeClr val="bg2">
                              <a:lumMod val="50000"/>
                            </a:schemeClr>
                          </a:solidFill>
                          <a:effectLst/>
                        </a:rPr>
                        <a:t>tên</a:t>
                      </a:r>
                      <a:r>
                        <a:rPr lang="en-US" sz="1100" b="0" dirty="0">
                          <a:solidFill>
                            <a:schemeClr val="bg2">
                              <a:lumMod val="50000"/>
                            </a:schemeClr>
                          </a:solidFill>
                          <a:effectLst/>
                        </a:rPr>
                        <a:t> </a:t>
                      </a:r>
                      <a:r>
                        <a:rPr lang="en-US" sz="1100" b="0" dirty="0" err="1">
                          <a:solidFill>
                            <a:schemeClr val="bg2">
                              <a:lumMod val="50000"/>
                            </a:schemeClr>
                          </a:solidFill>
                          <a:effectLst/>
                        </a:rPr>
                        <a:t>với</a:t>
                      </a:r>
                      <a:r>
                        <a:rPr lang="en-US" sz="1100" b="0" dirty="0">
                          <a:solidFill>
                            <a:schemeClr val="bg2">
                              <a:lumMod val="50000"/>
                            </a:schemeClr>
                          </a:solidFill>
                          <a:effectLst/>
                        </a:rPr>
                        <a:t> </a:t>
                      </a:r>
                      <a:r>
                        <a:rPr lang="en-US" sz="1100" b="0" dirty="0" err="1">
                          <a:solidFill>
                            <a:schemeClr val="bg2">
                              <a:lumMod val="50000"/>
                            </a:schemeClr>
                          </a:solidFill>
                          <a:effectLst/>
                        </a:rPr>
                        <a:t>các</a:t>
                      </a:r>
                      <a:r>
                        <a:rPr lang="en-US" sz="1100" b="0" dirty="0">
                          <a:solidFill>
                            <a:schemeClr val="bg2">
                              <a:lumMod val="50000"/>
                            </a:schemeClr>
                          </a:solidFill>
                          <a:effectLst/>
                        </a:rPr>
                        <a:t> </a:t>
                      </a:r>
                      <a:r>
                        <a:rPr lang="en-US" sz="1100" b="0" dirty="0" err="1">
                          <a:solidFill>
                            <a:schemeClr val="bg2">
                              <a:lumMod val="50000"/>
                            </a:schemeClr>
                          </a:solidFill>
                          <a:effectLst/>
                        </a:rPr>
                        <a:t>tham</a:t>
                      </a:r>
                      <a:r>
                        <a:rPr lang="en-US" sz="1100" b="0" dirty="0">
                          <a:solidFill>
                            <a:schemeClr val="bg2">
                              <a:lumMod val="50000"/>
                            </a:schemeClr>
                          </a:solidFill>
                          <a:effectLst/>
                        </a:rPr>
                        <a:t> </a:t>
                      </a:r>
                      <a:r>
                        <a:rPr lang="en-US" sz="1100" b="0" dirty="0" err="1">
                          <a:solidFill>
                            <a:schemeClr val="bg2">
                              <a:lumMod val="50000"/>
                            </a:schemeClr>
                          </a:solidFill>
                          <a:effectLst/>
                        </a:rPr>
                        <a:t>số</a:t>
                      </a:r>
                      <a:r>
                        <a:rPr lang="en-US" sz="1100" b="0" dirty="0">
                          <a:solidFill>
                            <a:schemeClr val="bg2">
                              <a:lumMod val="50000"/>
                            </a:schemeClr>
                          </a:solidFill>
                          <a:effectLst/>
                        </a:rPr>
                        <a:t> </a:t>
                      </a:r>
                      <a:r>
                        <a:rPr lang="en-US" sz="1100" b="0" dirty="0" err="1">
                          <a:solidFill>
                            <a:schemeClr val="bg2">
                              <a:lumMod val="50000"/>
                            </a:schemeClr>
                          </a:solidFill>
                          <a:effectLst/>
                        </a:rPr>
                        <a:t>hoặc</a:t>
                      </a:r>
                      <a:r>
                        <a:rPr lang="en-US" sz="1100" b="0" dirty="0">
                          <a:solidFill>
                            <a:schemeClr val="bg2">
                              <a:lumMod val="50000"/>
                            </a:schemeClr>
                          </a:solidFill>
                          <a:effectLst/>
                        </a:rPr>
                        <a:t> </a:t>
                      </a:r>
                      <a:r>
                        <a:rPr lang="en-US" sz="1100" b="0" dirty="0" err="1">
                          <a:solidFill>
                            <a:schemeClr val="bg2">
                              <a:lumMod val="50000"/>
                            </a:schemeClr>
                          </a:solidFill>
                          <a:effectLst/>
                        </a:rPr>
                        <a:t>chữ</a:t>
                      </a:r>
                      <a:r>
                        <a:rPr lang="en-US" sz="1100" b="0" dirty="0">
                          <a:solidFill>
                            <a:schemeClr val="bg2">
                              <a:lumMod val="50000"/>
                            </a:schemeClr>
                          </a:solidFill>
                          <a:effectLst/>
                        </a:rPr>
                        <a:t> </a:t>
                      </a:r>
                      <a:r>
                        <a:rPr lang="en-US" sz="1100" b="0" dirty="0" err="1">
                          <a:solidFill>
                            <a:schemeClr val="bg2">
                              <a:lumMod val="50000"/>
                            </a:schemeClr>
                          </a:solidFill>
                          <a:effectLst/>
                        </a:rPr>
                        <a:t>ký</a:t>
                      </a:r>
                      <a:r>
                        <a:rPr lang="en-US" sz="1100" b="0" dirty="0">
                          <a:solidFill>
                            <a:schemeClr val="bg2">
                              <a:lumMod val="50000"/>
                            </a:schemeClr>
                          </a:solidFill>
                          <a:effectLst/>
                        </a:rPr>
                        <a:t> </a:t>
                      </a:r>
                      <a:r>
                        <a:rPr lang="en-US" sz="1100" b="0" dirty="0" err="1">
                          <a:solidFill>
                            <a:schemeClr val="bg2">
                              <a:lumMod val="50000"/>
                            </a:schemeClr>
                          </a:solidFill>
                          <a:effectLst/>
                        </a:rPr>
                        <a:t>khác</a:t>
                      </a:r>
                      <a:r>
                        <a:rPr lang="en-US" sz="1100" b="0" dirty="0">
                          <a:solidFill>
                            <a:schemeClr val="bg2">
                              <a:lumMod val="50000"/>
                            </a:schemeClr>
                          </a:solidFill>
                          <a:effectLst/>
                        </a:rPr>
                        <a:t> </a:t>
                      </a:r>
                      <a:r>
                        <a:rPr lang="en-US" sz="1100" b="0" dirty="0" err="1">
                          <a:solidFill>
                            <a:schemeClr val="bg2">
                              <a:lumMod val="50000"/>
                            </a:schemeClr>
                          </a:solidFill>
                          <a:effectLst/>
                        </a:rPr>
                        <a:t>nhau</a:t>
                      </a:r>
                      <a:r>
                        <a:rPr lang="en-US" sz="1100" b="0" dirty="0">
                          <a:solidFill>
                            <a:schemeClr val="bg2">
                              <a:lumMod val="50000"/>
                            </a:schemeClr>
                          </a:solidFill>
                          <a:effectLst/>
                        </a:rPr>
                        <a:t> </a:t>
                      </a:r>
                      <a:r>
                        <a:rPr lang="en-US" sz="1100" b="0" dirty="0" err="1">
                          <a:solidFill>
                            <a:schemeClr val="bg2">
                              <a:lumMod val="50000"/>
                            </a:schemeClr>
                          </a:solidFill>
                          <a:effectLst/>
                        </a:rPr>
                        <a:t>và</a:t>
                      </a:r>
                      <a:r>
                        <a:rPr lang="en-US" sz="1100" b="0" dirty="0">
                          <a:solidFill>
                            <a:schemeClr val="bg2">
                              <a:lumMod val="50000"/>
                            </a:schemeClr>
                          </a:solidFill>
                          <a:effectLst/>
                        </a:rPr>
                        <a:t> </a:t>
                      </a:r>
                      <a:r>
                        <a:rPr lang="en-US" sz="1100" b="0" dirty="0" err="1">
                          <a:solidFill>
                            <a:schemeClr val="bg2">
                              <a:lumMod val="50000"/>
                            </a:schemeClr>
                          </a:solidFill>
                          <a:effectLst/>
                        </a:rPr>
                        <a:t>kiểu</a:t>
                      </a:r>
                      <a:r>
                        <a:rPr lang="en-US" sz="1100" b="0" dirty="0">
                          <a:solidFill>
                            <a:schemeClr val="bg2">
                              <a:lumMod val="50000"/>
                            </a:schemeClr>
                          </a:solidFill>
                          <a:effectLst/>
                        </a:rPr>
                        <a:t> </a:t>
                      </a:r>
                      <a:r>
                        <a:rPr lang="en-US" sz="1100" b="0" dirty="0" err="1">
                          <a:solidFill>
                            <a:schemeClr val="bg2">
                              <a:lumMod val="50000"/>
                            </a:schemeClr>
                          </a:solidFill>
                          <a:effectLst/>
                        </a:rPr>
                        <a:t>trả</a:t>
                      </a:r>
                      <a:r>
                        <a:rPr lang="en-US" sz="1100" b="0" dirty="0">
                          <a:solidFill>
                            <a:schemeClr val="bg2">
                              <a:lumMod val="50000"/>
                            </a:schemeClr>
                          </a:solidFill>
                          <a:effectLst/>
                        </a:rPr>
                        <a:t> </a:t>
                      </a:r>
                      <a:r>
                        <a:rPr lang="en-US" sz="1100" b="0" dirty="0" err="1">
                          <a:solidFill>
                            <a:schemeClr val="bg2">
                              <a:lumMod val="50000"/>
                            </a:schemeClr>
                          </a:solidFill>
                          <a:effectLst/>
                        </a:rPr>
                        <a:t>về</a:t>
                      </a:r>
                      <a:r>
                        <a:rPr lang="en-US" sz="1100" b="0" dirty="0">
                          <a:solidFill>
                            <a:schemeClr val="bg2">
                              <a:lumMod val="50000"/>
                            </a:schemeClr>
                          </a:solidFill>
                          <a:effectLst/>
                        </a:rPr>
                        <a:t> </a:t>
                      </a:r>
                      <a:r>
                        <a:rPr lang="en-US" sz="1100" b="0" dirty="0" err="1">
                          <a:solidFill>
                            <a:schemeClr val="bg2">
                              <a:lumMod val="50000"/>
                            </a:schemeClr>
                          </a:solidFill>
                          <a:effectLst/>
                        </a:rPr>
                        <a:t>khác</a:t>
                      </a:r>
                      <a:r>
                        <a:rPr lang="en-US" sz="1100" b="0" dirty="0">
                          <a:solidFill>
                            <a:schemeClr val="bg2">
                              <a:lumMod val="50000"/>
                            </a:schemeClr>
                          </a:solidFill>
                          <a:effectLst/>
                        </a:rPr>
                        <a:t> </a:t>
                      </a:r>
                      <a:r>
                        <a:rPr lang="en-US" sz="1100" b="0" dirty="0" err="1">
                          <a:solidFill>
                            <a:schemeClr val="bg2">
                              <a:lumMod val="50000"/>
                            </a:schemeClr>
                          </a:solidFill>
                          <a:effectLst/>
                        </a:rPr>
                        <a:t>nhau</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dirty="0" err="1">
                          <a:solidFill>
                            <a:schemeClr val="bg2">
                              <a:lumMod val="50000"/>
                            </a:schemeClr>
                          </a:solidFill>
                          <a:effectLst/>
                        </a:rPr>
                        <a:t>Ghi</a:t>
                      </a:r>
                      <a:r>
                        <a:rPr lang="en-US" sz="1100" b="0" dirty="0">
                          <a:solidFill>
                            <a:schemeClr val="bg2">
                              <a:lumMod val="50000"/>
                            </a:schemeClr>
                          </a:solidFill>
                          <a:effectLst/>
                        </a:rPr>
                        <a:t> </a:t>
                      </a:r>
                      <a:r>
                        <a:rPr lang="en-US" sz="1100" b="0" dirty="0" err="1">
                          <a:solidFill>
                            <a:schemeClr val="bg2">
                              <a:lumMod val="50000"/>
                            </a:schemeClr>
                          </a:solidFill>
                          <a:effectLst/>
                        </a:rPr>
                        <a:t>đè</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a:t>
                      </a:r>
                      <a:r>
                        <a:rPr lang="en-US" sz="1100" b="0" dirty="0" err="1">
                          <a:solidFill>
                            <a:schemeClr val="bg2">
                              <a:lumMod val="50000"/>
                            </a:schemeClr>
                          </a:solidFill>
                          <a:effectLst/>
                        </a:rPr>
                        <a:t>là</a:t>
                      </a:r>
                      <a:r>
                        <a:rPr lang="en-US" sz="1100" b="0" dirty="0">
                          <a:solidFill>
                            <a:schemeClr val="bg2">
                              <a:lumMod val="50000"/>
                            </a:schemeClr>
                          </a:solidFill>
                          <a:effectLst/>
                        </a:rPr>
                        <a:t> </a:t>
                      </a:r>
                      <a:r>
                        <a:rPr lang="en-US" sz="1100" b="0" dirty="0" err="1">
                          <a:solidFill>
                            <a:schemeClr val="bg2">
                              <a:lumMod val="50000"/>
                            </a:schemeClr>
                          </a:solidFill>
                          <a:effectLst/>
                        </a:rPr>
                        <a:t>tính</a:t>
                      </a:r>
                      <a:r>
                        <a:rPr lang="en-US" sz="1100" b="0" dirty="0">
                          <a:solidFill>
                            <a:schemeClr val="bg2">
                              <a:lumMod val="50000"/>
                            </a:schemeClr>
                          </a:solidFill>
                          <a:effectLst/>
                        </a:rPr>
                        <a:t> </a:t>
                      </a:r>
                      <a:r>
                        <a:rPr lang="en-US" sz="1100" b="0" dirty="0" err="1">
                          <a:solidFill>
                            <a:schemeClr val="bg2">
                              <a:lumMod val="50000"/>
                            </a:schemeClr>
                          </a:solidFill>
                          <a:effectLst/>
                        </a:rPr>
                        <a:t>đa</a:t>
                      </a:r>
                      <a:r>
                        <a:rPr lang="en-US" sz="1100" b="0" dirty="0">
                          <a:solidFill>
                            <a:schemeClr val="bg2">
                              <a:lumMod val="50000"/>
                            </a:schemeClr>
                          </a:solidFill>
                          <a:effectLst/>
                        </a:rPr>
                        <a:t> </a:t>
                      </a:r>
                      <a:r>
                        <a:rPr lang="en-US" sz="1100" b="0" dirty="0" err="1">
                          <a:solidFill>
                            <a:schemeClr val="bg2">
                              <a:lumMod val="50000"/>
                            </a:schemeClr>
                          </a:solidFill>
                          <a:effectLst/>
                        </a:rPr>
                        <a:t>hình</a:t>
                      </a:r>
                      <a:r>
                        <a:rPr lang="en-US" sz="1100" b="0" dirty="0">
                          <a:solidFill>
                            <a:schemeClr val="bg2">
                              <a:lumMod val="50000"/>
                            </a:schemeClr>
                          </a:solidFill>
                          <a:effectLst/>
                        </a:rPr>
                        <a:t> </a:t>
                      </a:r>
                      <a:r>
                        <a:rPr lang="en-US" sz="1100" b="0" dirty="0" err="1">
                          <a:solidFill>
                            <a:schemeClr val="bg2">
                              <a:lumMod val="50000"/>
                            </a:schemeClr>
                          </a:solidFill>
                          <a:effectLst/>
                        </a:rPr>
                        <a:t>trong</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chạy</a:t>
                      </a:r>
                      <a:r>
                        <a:rPr lang="en-US" sz="1100" b="0" dirty="0">
                          <a:solidFill>
                            <a:schemeClr val="bg2">
                              <a:lumMod val="50000"/>
                            </a:schemeClr>
                          </a:solidFill>
                          <a:effectLst/>
                        </a:rPr>
                        <a:t> </a:t>
                      </a:r>
                      <a:r>
                        <a:rPr lang="en-US" sz="1100" b="0" dirty="0" err="1">
                          <a:solidFill>
                            <a:schemeClr val="bg2">
                              <a:lumMod val="50000"/>
                            </a:schemeClr>
                          </a:solidFill>
                          <a:effectLst/>
                        </a:rPr>
                        <a:t>có</a:t>
                      </a:r>
                      <a:r>
                        <a:rPr lang="en-US" sz="1100" b="0" dirty="0">
                          <a:solidFill>
                            <a:schemeClr val="bg2">
                              <a:lumMod val="50000"/>
                            </a:schemeClr>
                          </a:solidFill>
                          <a:effectLst/>
                        </a:rPr>
                        <a:t> </a:t>
                      </a:r>
                      <a:r>
                        <a:rPr lang="en-US" sz="1100" b="0" dirty="0" err="1">
                          <a:solidFill>
                            <a:schemeClr val="bg2">
                              <a:lumMod val="50000"/>
                            </a:schemeClr>
                          </a:solidFill>
                          <a:effectLst/>
                        </a:rPr>
                        <a:t>cùng</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a:t>
                      </a:r>
                      <a:r>
                        <a:rPr lang="en-US" sz="1100" b="0" dirty="0" err="1">
                          <a:solidFill>
                            <a:schemeClr val="bg2">
                              <a:lumMod val="50000"/>
                            </a:schemeClr>
                          </a:solidFill>
                          <a:effectLst/>
                        </a:rPr>
                        <a:t>với</a:t>
                      </a:r>
                      <a:r>
                        <a:rPr lang="en-US" sz="1100" b="0" dirty="0">
                          <a:solidFill>
                            <a:schemeClr val="bg2">
                              <a:lumMod val="50000"/>
                            </a:schemeClr>
                          </a:solidFill>
                          <a:effectLst/>
                        </a:rPr>
                        <a:t> </a:t>
                      </a:r>
                      <a:r>
                        <a:rPr lang="en-US" sz="1100" b="0" dirty="0" err="1">
                          <a:solidFill>
                            <a:schemeClr val="bg2">
                              <a:lumMod val="50000"/>
                            </a:schemeClr>
                          </a:solidFill>
                          <a:effectLst/>
                        </a:rPr>
                        <a:t>cùng</a:t>
                      </a:r>
                      <a:r>
                        <a:rPr lang="en-US" sz="1100" b="0" dirty="0">
                          <a:solidFill>
                            <a:schemeClr val="bg2">
                              <a:lumMod val="50000"/>
                            </a:schemeClr>
                          </a:solidFill>
                          <a:effectLst/>
                        </a:rPr>
                        <a:t> </a:t>
                      </a:r>
                      <a:r>
                        <a:rPr lang="en-US" sz="1100" b="0" dirty="0" err="1">
                          <a:solidFill>
                            <a:schemeClr val="bg2">
                              <a:lumMod val="50000"/>
                            </a:schemeClr>
                          </a:solidFill>
                          <a:effectLst/>
                        </a:rPr>
                        <a:t>tham</a:t>
                      </a:r>
                      <a:r>
                        <a:rPr lang="en-US" sz="1100" b="0" dirty="0">
                          <a:solidFill>
                            <a:schemeClr val="bg2">
                              <a:lumMod val="50000"/>
                            </a:schemeClr>
                          </a:solidFill>
                          <a:effectLst/>
                        </a:rPr>
                        <a:t> </a:t>
                      </a:r>
                      <a:r>
                        <a:rPr lang="en-US" sz="1100" b="0" dirty="0" err="1">
                          <a:solidFill>
                            <a:schemeClr val="bg2">
                              <a:lumMod val="50000"/>
                            </a:schemeClr>
                          </a:solidFill>
                          <a:effectLst/>
                        </a:rPr>
                        <a:t>số</a:t>
                      </a:r>
                      <a:r>
                        <a:rPr lang="en-US" sz="1100" b="0" dirty="0">
                          <a:solidFill>
                            <a:schemeClr val="bg2">
                              <a:lumMod val="50000"/>
                            </a:schemeClr>
                          </a:solidFill>
                          <a:effectLst/>
                        </a:rPr>
                        <a:t> </a:t>
                      </a:r>
                      <a:r>
                        <a:rPr lang="en-US" sz="1100" b="0" dirty="0" err="1">
                          <a:solidFill>
                            <a:schemeClr val="bg2">
                              <a:lumMod val="50000"/>
                            </a:schemeClr>
                          </a:solidFill>
                          <a:effectLst/>
                        </a:rPr>
                        <a:t>hoặc</a:t>
                      </a:r>
                      <a:r>
                        <a:rPr lang="en-US" sz="1100" b="0" dirty="0">
                          <a:solidFill>
                            <a:schemeClr val="bg2">
                              <a:lumMod val="50000"/>
                            </a:schemeClr>
                          </a:solidFill>
                          <a:effectLst/>
                        </a:rPr>
                        <a:t> </a:t>
                      </a:r>
                      <a:r>
                        <a:rPr lang="en-US" sz="1100" b="0" dirty="0" err="1">
                          <a:solidFill>
                            <a:schemeClr val="bg2">
                              <a:lumMod val="50000"/>
                            </a:schemeClr>
                          </a:solidFill>
                          <a:effectLst/>
                        </a:rPr>
                        <a:t>chữ</a:t>
                      </a:r>
                      <a:r>
                        <a:rPr lang="en-US" sz="1100" b="0" dirty="0">
                          <a:solidFill>
                            <a:schemeClr val="bg2">
                              <a:lumMod val="50000"/>
                            </a:schemeClr>
                          </a:solidFill>
                          <a:effectLst/>
                        </a:rPr>
                        <a:t> </a:t>
                      </a:r>
                      <a:r>
                        <a:rPr lang="en-US" sz="1100" b="0" dirty="0" err="1">
                          <a:solidFill>
                            <a:schemeClr val="bg2">
                              <a:lumMod val="50000"/>
                            </a:schemeClr>
                          </a:solidFill>
                          <a:effectLst/>
                        </a:rPr>
                        <a:t>ký</a:t>
                      </a:r>
                      <a:r>
                        <a:rPr lang="en-US" sz="1100" b="0" dirty="0">
                          <a:solidFill>
                            <a:schemeClr val="bg2">
                              <a:lumMod val="50000"/>
                            </a:schemeClr>
                          </a:solidFill>
                          <a:effectLst/>
                        </a:rPr>
                        <a:t> </a:t>
                      </a:r>
                      <a:r>
                        <a:rPr lang="en-US" sz="1100" b="0" dirty="0" err="1">
                          <a:solidFill>
                            <a:schemeClr val="bg2">
                              <a:lumMod val="50000"/>
                            </a:schemeClr>
                          </a:solidFill>
                          <a:effectLst/>
                        </a:rPr>
                        <a:t>nhưng</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liên</a:t>
                      </a:r>
                      <a:r>
                        <a:rPr lang="en-US" sz="1100" b="0" dirty="0">
                          <a:solidFill>
                            <a:schemeClr val="bg2">
                              <a:lumMod val="50000"/>
                            </a:schemeClr>
                          </a:solidFill>
                          <a:effectLst/>
                        </a:rPr>
                        <a:t> </a:t>
                      </a:r>
                      <a:r>
                        <a:rPr lang="en-US" sz="1100" b="0" dirty="0" err="1">
                          <a:solidFill>
                            <a:schemeClr val="bg2">
                              <a:lumMod val="50000"/>
                            </a:schemeClr>
                          </a:solidFill>
                          <a:effectLst/>
                        </a:rPr>
                        <a:t>kết</a:t>
                      </a:r>
                      <a:r>
                        <a:rPr lang="en-US" sz="1100" b="0" dirty="0">
                          <a:solidFill>
                            <a:schemeClr val="bg2">
                              <a:lumMod val="50000"/>
                            </a:schemeClr>
                          </a:solidFill>
                          <a:effectLst/>
                        </a:rPr>
                        <a:t> </a:t>
                      </a:r>
                      <a:r>
                        <a:rPr lang="en-US" sz="1100" b="0" dirty="0" err="1">
                          <a:solidFill>
                            <a:schemeClr val="bg2">
                              <a:lumMod val="50000"/>
                            </a:schemeClr>
                          </a:solidFill>
                          <a:effectLst/>
                        </a:rPr>
                        <a:t>với</a:t>
                      </a:r>
                      <a:r>
                        <a:rPr lang="en-US" sz="1100" b="0" dirty="0">
                          <a:solidFill>
                            <a:schemeClr val="bg2">
                              <a:lumMod val="50000"/>
                            </a:schemeClr>
                          </a:solidFill>
                          <a:effectLst/>
                        </a:rPr>
                        <a:t> </a:t>
                      </a:r>
                      <a:r>
                        <a:rPr lang="en-US" sz="1100" b="0" dirty="0" err="1">
                          <a:solidFill>
                            <a:schemeClr val="bg2">
                              <a:lumMod val="50000"/>
                            </a:schemeClr>
                          </a:solidFill>
                          <a:effectLst/>
                        </a:rPr>
                        <a:t>các</a:t>
                      </a:r>
                      <a:r>
                        <a:rPr lang="en-US" sz="1100" b="0" dirty="0">
                          <a:solidFill>
                            <a:schemeClr val="bg2">
                              <a:lumMod val="50000"/>
                            </a:schemeClr>
                          </a:solidFill>
                          <a:effectLst/>
                        </a:rPr>
                        <a:t> </a:t>
                      </a:r>
                      <a:r>
                        <a:rPr lang="en-US" sz="1100" b="0" dirty="0" err="1">
                          <a:solidFill>
                            <a:schemeClr val="bg2">
                              <a:lumMod val="50000"/>
                            </a:schemeClr>
                          </a:solidFill>
                          <a:effectLst/>
                        </a:rPr>
                        <a:t>lớp</a:t>
                      </a:r>
                      <a:r>
                        <a:rPr lang="en-US" sz="1100" b="0" dirty="0">
                          <a:solidFill>
                            <a:schemeClr val="bg2">
                              <a:lumMod val="50000"/>
                            </a:schemeClr>
                          </a:solidFill>
                          <a:effectLst/>
                        </a:rPr>
                        <a:t> </a:t>
                      </a:r>
                      <a:r>
                        <a:rPr lang="en-US" sz="1100" b="0" dirty="0" err="1">
                          <a:solidFill>
                            <a:schemeClr val="bg2">
                              <a:lumMod val="50000"/>
                            </a:schemeClr>
                          </a:solidFill>
                          <a:effectLst/>
                        </a:rPr>
                        <a:t>khác</a:t>
                      </a:r>
                      <a:r>
                        <a:rPr lang="en-US" sz="1100" b="0" dirty="0">
                          <a:solidFill>
                            <a:schemeClr val="bg2">
                              <a:lumMod val="50000"/>
                            </a:schemeClr>
                          </a:solidFill>
                          <a:effectLst/>
                        </a:rPr>
                        <a:t> </a:t>
                      </a:r>
                      <a:r>
                        <a:rPr lang="en-US" sz="1100" b="0" dirty="0" err="1">
                          <a:solidFill>
                            <a:schemeClr val="bg2">
                              <a:lumMod val="50000"/>
                            </a:schemeClr>
                          </a:solidFill>
                          <a:effectLst/>
                        </a:rPr>
                        <a:t>nhau</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so </a:t>
                      </a:r>
                      <a:r>
                        <a:rPr lang="en-US" sz="1100" b="0" dirty="0" err="1">
                          <a:solidFill>
                            <a:schemeClr val="bg2">
                              <a:lumMod val="50000"/>
                            </a:schemeClr>
                          </a:solidFill>
                          <a:effectLst/>
                        </a:rPr>
                        <a:t>sánh</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r>
              <a:tr h="357276">
                <a:tc>
                  <a:txBody>
                    <a:bodyPr/>
                    <a:lstStyle/>
                    <a:p>
                      <a:pPr>
                        <a:lnSpc>
                          <a:spcPct val="107000"/>
                        </a:lnSpc>
                        <a:spcAft>
                          <a:spcPts val="800"/>
                        </a:spcAft>
                      </a:pPr>
                      <a:r>
                        <a:rPr lang="en-US" sz="1100" b="0" dirty="0" err="1">
                          <a:solidFill>
                            <a:schemeClr val="bg2">
                              <a:lumMod val="50000"/>
                            </a:schemeClr>
                          </a:solidFill>
                          <a:effectLst/>
                        </a:rPr>
                        <a:t>Đạt</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bằng</a:t>
                      </a:r>
                      <a:r>
                        <a:rPr lang="en-US" sz="1100" b="0" dirty="0">
                          <a:solidFill>
                            <a:schemeClr val="bg2">
                              <a:lumMod val="50000"/>
                            </a:schemeClr>
                          </a:solidFill>
                          <a:effectLst/>
                        </a:rPr>
                        <a:t> </a:t>
                      </a:r>
                      <a:r>
                        <a:rPr lang="en-US" sz="1100" b="0" dirty="0" err="1">
                          <a:solidFill>
                            <a:schemeClr val="bg2">
                              <a:lumMod val="50000"/>
                            </a:schemeClr>
                          </a:solidFill>
                          <a:effectLst/>
                        </a:rPr>
                        <a:t>nạp</a:t>
                      </a:r>
                      <a:r>
                        <a:rPr lang="en-US" sz="1100" b="0" dirty="0">
                          <a:solidFill>
                            <a:schemeClr val="bg2">
                              <a:lumMod val="50000"/>
                            </a:schemeClr>
                          </a:solidFill>
                          <a:effectLst/>
                        </a:rPr>
                        <a:t> </a:t>
                      </a:r>
                      <a:r>
                        <a:rPr lang="en-US" sz="1100" b="0" dirty="0" err="1">
                          <a:solidFill>
                            <a:schemeClr val="bg2">
                              <a:lumMod val="50000"/>
                            </a:schemeClr>
                          </a:solidFill>
                          <a:effectLst/>
                        </a:rPr>
                        <a:t>chồng</a:t>
                      </a:r>
                      <a:r>
                        <a:rPr lang="en-US" sz="1100" b="0" dirty="0">
                          <a:solidFill>
                            <a:schemeClr val="bg2">
                              <a:lumMod val="50000"/>
                            </a:schemeClr>
                          </a:solidFill>
                          <a:effectLst/>
                        </a:rPr>
                        <a:t> </a:t>
                      </a:r>
                      <a:r>
                        <a:rPr lang="en-US" sz="1100" b="0" dirty="0" err="1">
                          <a:solidFill>
                            <a:schemeClr val="bg2">
                              <a:lumMod val="50000"/>
                            </a:schemeClr>
                          </a:solidFill>
                          <a:effectLst/>
                        </a:rPr>
                        <a:t>hàm</a:t>
                      </a:r>
                      <a:r>
                        <a:rPr lang="en-US" sz="1100" b="0" dirty="0">
                          <a:solidFill>
                            <a:schemeClr val="bg2">
                              <a:lumMod val="50000"/>
                            </a:schemeClr>
                          </a:solidFill>
                          <a:effectLst/>
                        </a:rPr>
                        <a:t> </a:t>
                      </a:r>
                      <a:r>
                        <a:rPr lang="en-US" sz="1100" b="0" dirty="0" err="1">
                          <a:solidFill>
                            <a:schemeClr val="bg2">
                              <a:lumMod val="50000"/>
                            </a:schemeClr>
                          </a:solidFill>
                          <a:effectLst/>
                        </a:rPr>
                        <a:t>và</a:t>
                      </a:r>
                      <a:r>
                        <a:rPr lang="en-US" sz="1100" b="0" dirty="0">
                          <a:solidFill>
                            <a:schemeClr val="bg2">
                              <a:lumMod val="50000"/>
                            </a:schemeClr>
                          </a:solidFill>
                          <a:effectLst/>
                        </a:rPr>
                        <a:t> </a:t>
                      </a:r>
                      <a:r>
                        <a:rPr lang="en-US" sz="1100" b="0" dirty="0" err="1">
                          <a:solidFill>
                            <a:schemeClr val="bg2">
                              <a:lumMod val="50000"/>
                            </a:schemeClr>
                          </a:solidFill>
                          <a:effectLst/>
                        </a:rPr>
                        <a:t>nạp</a:t>
                      </a:r>
                      <a:r>
                        <a:rPr lang="en-US" sz="1100" b="0" dirty="0">
                          <a:solidFill>
                            <a:schemeClr val="bg2">
                              <a:lumMod val="50000"/>
                            </a:schemeClr>
                          </a:solidFill>
                          <a:effectLst/>
                        </a:rPr>
                        <a:t> </a:t>
                      </a:r>
                      <a:r>
                        <a:rPr lang="en-US" sz="1100" b="0" dirty="0" err="1">
                          <a:solidFill>
                            <a:schemeClr val="bg2">
                              <a:lumMod val="50000"/>
                            </a:schemeClr>
                          </a:solidFill>
                          <a:effectLst/>
                        </a:rPr>
                        <a:t>chồng</a:t>
                      </a:r>
                      <a:r>
                        <a:rPr lang="en-US" sz="1100" b="0" dirty="0">
                          <a:solidFill>
                            <a:schemeClr val="bg2">
                              <a:lumMod val="50000"/>
                            </a:schemeClr>
                          </a:solidFill>
                          <a:effectLst/>
                        </a:rPr>
                        <a:t> </a:t>
                      </a:r>
                      <a:r>
                        <a:rPr lang="en-US" sz="1100" b="0" dirty="0" err="1">
                          <a:solidFill>
                            <a:schemeClr val="bg2">
                              <a:lumMod val="50000"/>
                            </a:schemeClr>
                          </a:solidFill>
                          <a:effectLst/>
                        </a:rPr>
                        <a:t>toán</a:t>
                      </a:r>
                      <a:r>
                        <a:rPr lang="en-US" sz="1100" b="0" dirty="0">
                          <a:solidFill>
                            <a:schemeClr val="bg2">
                              <a:lumMod val="50000"/>
                            </a:schemeClr>
                          </a:solidFill>
                          <a:effectLst/>
                        </a:rPr>
                        <a:t> </a:t>
                      </a:r>
                      <a:r>
                        <a:rPr lang="en-US" sz="1100" b="0" dirty="0" err="1">
                          <a:solidFill>
                            <a:schemeClr val="bg2">
                              <a:lumMod val="50000"/>
                            </a:schemeClr>
                          </a:solidFill>
                          <a:effectLst/>
                        </a:rPr>
                        <a:t>tử</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dirty="0" err="1">
                          <a:solidFill>
                            <a:schemeClr val="bg2">
                              <a:lumMod val="50000"/>
                            </a:schemeClr>
                          </a:solidFill>
                          <a:effectLst/>
                        </a:rPr>
                        <a:t>Đạt</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bằng</a:t>
                      </a:r>
                      <a:r>
                        <a:rPr lang="en-US" sz="1100" b="0" dirty="0">
                          <a:solidFill>
                            <a:schemeClr val="bg2">
                              <a:lumMod val="50000"/>
                            </a:schemeClr>
                          </a:solidFill>
                          <a:effectLst/>
                        </a:rPr>
                        <a:t> </a:t>
                      </a:r>
                      <a:r>
                        <a:rPr lang="en-US" sz="1100" b="0" dirty="0" err="1">
                          <a:solidFill>
                            <a:schemeClr val="bg2">
                              <a:lumMod val="50000"/>
                            </a:schemeClr>
                          </a:solidFill>
                          <a:effectLst/>
                        </a:rPr>
                        <a:t>các</a:t>
                      </a:r>
                      <a:r>
                        <a:rPr lang="en-US" sz="1100" b="0" dirty="0">
                          <a:solidFill>
                            <a:schemeClr val="bg2">
                              <a:lumMod val="50000"/>
                            </a:schemeClr>
                          </a:solidFill>
                          <a:effectLst/>
                        </a:rPr>
                        <a:t> </a:t>
                      </a:r>
                      <a:r>
                        <a:rPr lang="en-US" sz="1100" b="0" dirty="0" err="1">
                          <a:solidFill>
                            <a:schemeClr val="bg2">
                              <a:lumMod val="50000"/>
                            </a:schemeClr>
                          </a:solidFill>
                          <a:effectLst/>
                        </a:rPr>
                        <a:t>hàm</a:t>
                      </a:r>
                      <a:r>
                        <a:rPr lang="en-US" sz="1100" b="0" dirty="0">
                          <a:solidFill>
                            <a:schemeClr val="bg2">
                              <a:lumMod val="50000"/>
                            </a:schemeClr>
                          </a:solidFill>
                          <a:effectLst/>
                        </a:rPr>
                        <a:t> </a:t>
                      </a:r>
                      <a:r>
                        <a:rPr lang="en-US" sz="1100" b="0" dirty="0" err="1">
                          <a:solidFill>
                            <a:schemeClr val="bg2">
                              <a:lumMod val="50000"/>
                            </a:schemeClr>
                          </a:solidFill>
                          <a:effectLst/>
                        </a:rPr>
                        <a:t>và</a:t>
                      </a:r>
                      <a:r>
                        <a:rPr lang="en-US" sz="1100" b="0" dirty="0">
                          <a:solidFill>
                            <a:schemeClr val="bg2">
                              <a:lumMod val="50000"/>
                            </a:schemeClr>
                          </a:solidFill>
                          <a:effectLst/>
                        </a:rPr>
                        <a:t> con </a:t>
                      </a:r>
                      <a:r>
                        <a:rPr lang="en-US" sz="1100" b="0" dirty="0" err="1">
                          <a:solidFill>
                            <a:schemeClr val="bg2">
                              <a:lumMod val="50000"/>
                            </a:schemeClr>
                          </a:solidFill>
                          <a:effectLst/>
                        </a:rPr>
                        <a:t>trỏ</a:t>
                      </a:r>
                      <a:r>
                        <a:rPr lang="en-US" sz="1100" b="0" dirty="0">
                          <a:solidFill>
                            <a:schemeClr val="bg2">
                              <a:lumMod val="50000"/>
                            </a:schemeClr>
                          </a:solidFill>
                          <a:effectLst/>
                        </a:rPr>
                        <a:t> </a:t>
                      </a:r>
                      <a:r>
                        <a:rPr lang="en-US" sz="1100" b="0" dirty="0" err="1">
                          <a:solidFill>
                            <a:schemeClr val="bg2">
                              <a:lumMod val="50000"/>
                            </a:schemeClr>
                          </a:solidFill>
                          <a:effectLst/>
                        </a:rPr>
                        <a:t>ảo</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r>
              <a:tr h="645814">
                <a:tc>
                  <a:txBody>
                    <a:bodyPr/>
                    <a:lstStyle/>
                    <a:p>
                      <a:pPr>
                        <a:lnSpc>
                          <a:spcPct val="107000"/>
                        </a:lnSpc>
                        <a:spcAft>
                          <a:spcPts val="800"/>
                        </a:spcAft>
                      </a:pPr>
                      <a:r>
                        <a:rPr lang="en-US" sz="1100" b="0" dirty="0" err="1">
                          <a:solidFill>
                            <a:schemeClr val="bg2">
                              <a:lumMod val="50000"/>
                            </a:schemeClr>
                          </a:solidFill>
                          <a:effectLst/>
                        </a:rPr>
                        <a:t>Cung</a:t>
                      </a:r>
                      <a:r>
                        <a:rPr lang="en-US" sz="1100" b="0" dirty="0">
                          <a:solidFill>
                            <a:schemeClr val="bg2">
                              <a:lumMod val="50000"/>
                            </a:schemeClr>
                          </a:solidFill>
                          <a:effectLst/>
                        </a:rPr>
                        <a:t> </a:t>
                      </a:r>
                      <a:r>
                        <a:rPr lang="en-US" sz="1100" b="0" dirty="0" err="1">
                          <a:solidFill>
                            <a:schemeClr val="bg2">
                              <a:lumMod val="50000"/>
                            </a:schemeClr>
                          </a:solidFill>
                          <a:effectLst/>
                        </a:rPr>
                        <a:t>cấp</a:t>
                      </a:r>
                      <a:r>
                        <a:rPr lang="en-US" sz="1100" b="0" dirty="0">
                          <a:solidFill>
                            <a:schemeClr val="bg2">
                              <a:lumMod val="50000"/>
                            </a:schemeClr>
                          </a:solidFill>
                          <a:effectLst/>
                        </a:rPr>
                        <a:t> </a:t>
                      </a:r>
                      <a:r>
                        <a:rPr lang="en-US" sz="1100" b="0" dirty="0" err="1">
                          <a:solidFill>
                            <a:schemeClr val="bg2">
                              <a:lumMod val="50000"/>
                            </a:schemeClr>
                          </a:solidFill>
                          <a:effectLst/>
                        </a:rPr>
                        <a:t>khả</a:t>
                      </a:r>
                      <a:r>
                        <a:rPr lang="en-US" sz="1100" b="0" dirty="0">
                          <a:solidFill>
                            <a:schemeClr val="bg2">
                              <a:lumMod val="50000"/>
                            </a:schemeClr>
                          </a:solidFill>
                          <a:effectLst/>
                        </a:rPr>
                        <a:t> </a:t>
                      </a:r>
                      <a:r>
                        <a:rPr lang="en-US" sz="1100" b="0" dirty="0" err="1">
                          <a:solidFill>
                            <a:schemeClr val="bg2">
                              <a:lumMod val="50000"/>
                            </a:schemeClr>
                          </a:solidFill>
                          <a:effectLst/>
                        </a:rPr>
                        <a:t>năng</a:t>
                      </a:r>
                      <a:r>
                        <a:rPr lang="en-US" sz="1100" b="0" dirty="0">
                          <a:solidFill>
                            <a:schemeClr val="bg2">
                              <a:lumMod val="50000"/>
                            </a:schemeClr>
                          </a:solidFill>
                          <a:effectLst/>
                        </a:rPr>
                        <a:t> </a:t>
                      </a:r>
                      <a:r>
                        <a:rPr lang="en-US" sz="1100" b="0" dirty="0" err="1">
                          <a:solidFill>
                            <a:schemeClr val="bg2">
                              <a:lumMod val="50000"/>
                            </a:schemeClr>
                          </a:solidFill>
                          <a:effectLst/>
                        </a:rPr>
                        <a:t>thực</a:t>
                      </a:r>
                      <a:r>
                        <a:rPr lang="en-US" sz="1100" b="0" dirty="0">
                          <a:solidFill>
                            <a:schemeClr val="bg2">
                              <a:lumMod val="50000"/>
                            </a:schemeClr>
                          </a:solidFill>
                          <a:effectLst/>
                        </a:rPr>
                        <a:t> </a:t>
                      </a:r>
                      <a:r>
                        <a:rPr lang="en-US" sz="1100" b="0" dirty="0" err="1">
                          <a:solidFill>
                            <a:schemeClr val="bg2">
                              <a:lumMod val="50000"/>
                            </a:schemeClr>
                          </a:solidFill>
                          <a:effectLst/>
                        </a:rPr>
                        <a:t>thi</a:t>
                      </a:r>
                      <a:r>
                        <a:rPr lang="en-US" sz="1100" b="0" dirty="0">
                          <a:solidFill>
                            <a:schemeClr val="bg2">
                              <a:lumMod val="50000"/>
                            </a:schemeClr>
                          </a:solidFill>
                          <a:effectLst/>
                        </a:rPr>
                        <a:t> </a:t>
                      </a:r>
                      <a:r>
                        <a:rPr lang="en-US" sz="1100" b="0" dirty="0" err="1">
                          <a:solidFill>
                            <a:schemeClr val="bg2">
                              <a:lumMod val="50000"/>
                            </a:schemeClr>
                          </a:solidFill>
                          <a:effectLst/>
                        </a:rPr>
                        <a:t>nhanh</a:t>
                      </a:r>
                      <a:r>
                        <a:rPr lang="en-US" sz="1100" b="0" dirty="0">
                          <a:solidFill>
                            <a:schemeClr val="bg2">
                              <a:lumMod val="50000"/>
                            </a:schemeClr>
                          </a:solidFill>
                          <a:effectLst/>
                        </a:rPr>
                        <a:t> </a:t>
                      </a:r>
                      <a:r>
                        <a:rPr lang="en-US" sz="1100" b="0" dirty="0" err="1">
                          <a:solidFill>
                            <a:schemeClr val="bg2">
                              <a:lumMod val="50000"/>
                            </a:schemeClr>
                          </a:solidFill>
                          <a:effectLst/>
                        </a:rPr>
                        <a:t>vì</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a:t>
                      </a:r>
                      <a:r>
                        <a:rPr lang="en-US" sz="1100" b="0" dirty="0" err="1">
                          <a:solidFill>
                            <a:schemeClr val="bg2">
                              <a:lumMod val="50000"/>
                            </a:schemeClr>
                          </a:solidFill>
                          <a:effectLst/>
                        </a:rPr>
                        <a:t>cần</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thực</a:t>
                      </a:r>
                      <a:r>
                        <a:rPr lang="en-US" sz="1100" b="0" dirty="0">
                          <a:solidFill>
                            <a:schemeClr val="bg2">
                              <a:lumMod val="50000"/>
                            </a:schemeClr>
                          </a:solidFill>
                          <a:effectLst/>
                        </a:rPr>
                        <a:t> </a:t>
                      </a:r>
                      <a:r>
                        <a:rPr lang="en-US" sz="1100" b="0" dirty="0" err="1">
                          <a:solidFill>
                            <a:schemeClr val="bg2">
                              <a:lumMod val="50000"/>
                            </a:schemeClr>
                          </a:solidFill>
                          <a:effectLst/>
                        </a:rPr>
                        <a:t>thi</a:t>
                      </a:r>
                      <a:r>
                        <a:rPr lang="en-US" sz="1100" b="0" dirty="0">
                          <a:solidFill>
                            <a:schemeClr val="bg2">
                              <a:lumMod val="50000"/>
                            </a:schemeClr>
                          </a:solidFill>
                          <a:effectLst/>
                        </a:rPr>
                        <a:t> </a:t>
                      </a:r>
                      <a:r>
                        <a:rPr lang="en-US" sz="1100" b="0" dirty="0" err="1">
                          <a:solidFill>
                            <a:schemeClr val="bg2">
                              <a:lumMod val="50000"/>
                            </a:schemeClr>
                          </a:solidFill>
                          <a:effectLst/>
                        </a:rPr>
                        <a:t>đã</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biết</a:t>
                      </a:r>
                      <a:r>
                        <a:rPr lang="en-US" sz="1100" b="0" dirty="0">
                          <a:solidFill>
                            <a:schemeClr val="bg2">
                              <a:lumMod val="50000"/>
                            </a:schemeClr>
                          </a:solidFill>
                          <a:effectLst/>
                        </a:rPr>
                        <a:t> </a:t>
                      </a:r>
                      <a:r>
                        <a:rPr lang="en-US" sz="1100" b="0" dirty="0" err="1">
                          <a:solidFill>
                            <a:schemeClr val="bg2">
                              <a:lumMod val="50000"/>
                            </a:schemeClr>
                          </a:solidFill>
                          <a:effectLst/>
                        </a:rPr>
                        <a:t>sớm</a:t>
                      </a:r>
                      <a:r>
                        <a:rPr lang="en-US" sz="1100" b="0" dirty="0">
                          <a:solidFill>
                            <a:schemeClr val="bg2">
                              <a:lumMod val="50000"/>
                            </a:schemeClr>
                          </a:solidFill>
                          <a:effectLst/>
                        </a:rPr>
                        <a:t> </a:t>
                      </a:r>
                      <a:r>
                        <a:rPr lang="en-US" sz="1100" b="0" dirty="0" err="1">
                          <a:solidFill>
                            <a:schemeClr val="bg2">
                              <a:lumMod val="50000"/>
                            </a:schemeClr>
                          </a:solidFill>
                          <a:effectLst/>
                        </a:rPr>
                        <a:t>tại</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điểm</a:t>
                      </a:r>
                      <a:r>
                        <a:rPr lang="en-US" sz="1100" b="0" dirty="0">
                          <a:solidFill>
                            <a:schemeClr val="bg2">
                              <a:lumMod val="50000"/>
                            </a:schemeClr>
                          </a:solidFill>
                          <a:effectLst/>
                        </a:rPr>
                        <a:t> </a:t>
                      </a:r>
                      <a:r>
                        <a:rPr lang="en-US" sz="1100" b="0" dirty="0" err="1">
                          <a:solidFill>
                            <a:schemeClr val="bg2">
                              <a:lumMod val="50000"/>
                            </a:schemeClr>
                          </a:solidFill>
                          <a:effectLst/>
                        </a:rPr>
                        <a:t>biên</a:t>
                      </a:r>
                      <a:r>
                        <a:rPr lang="en-US" sz="1100" b="0" dirty="0">
                          <a:solidFill>
                            <a:schemeClr val="bg2">
                              <a:lumMod val="50000"/>
                            </a:schemeClr>
                          </a:solidFill>
                          <a:effectLst/>
                        </a:rPr>
                        <a:t> </a:t>
                      </a:r>
                      <a:r>
                        <a:rPr lang="en-US" sz="1100" b="0" dirty="0" err="1">
                          <a:solidFill>
                            <a:schemeClr val="bg2">
                              <a:lumMod val="50000"/>
                            </a:schemeClr>
                          </a:solidFill>
                          <a:effectLst/>
                        </a:rPr>
                        <a:t>dịch</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dirty="0" err="1">
                          <a:solidFill>
                            <a:schemeClr val="bg2">
                              <a:lumMod val="50000"/>
                            </a:schemeClr>
                          </a:solidFill>
                          <a:effectLst/>
                        </a:rPr>
                        <a:t>Cung</a:t>
                      </a:r>
                      <a:r>
                        <a:rPr lang="en-US" sz="1100" b="0" dirty="0">
                          <a:solidFill>
                            <a:schemeClr val="bg2">
                              <a:lumMod val="50000"/>
                            </a:schemeClr>
                          </a:solidFill>
                          <a:effectLst/>
                        </a:rPr>
                        <a:t> </a:t>
                      </a:r>
                      <a:r>
                        <a:rPr lang="en-US" sz="1100" b="0" dirty="0" err="1">
                          <a:solidFill>
                            <a:schemeClr val="bg2">
                              <a:lumMod val="50000"/>
                            </a:schemeClr>
                          </a:solidFill>
                          <a:effectLst/>
                        </a:rPr>
                        <a:t>cấp</a:t>
                      </a:r>
                      <a:r>
                        <a:rPr lang="en-US" sz="1100" b="0" dirty="0">
                          <a:solidFill>
                            <a:schemeClr val="bg2">
                              <a:lumMod val="50000"/>
                            </a:schemeClr>
                          </a:solidFill>
                          <a:effectLst/>
                        </a:rPr>
                        <a:t> </a:t>
                      </a:r>
                      <a:r>
                        <a:rPr lang="en-US" sz="1100" b="0" dirty="0" err="1">
                          <a:solidFill>
                            <a:schemeClr val="bg2">
                              <a:lumMod val="50000"/>
                            </a:schemeClr>
                          </a:solidFill>
                          <a:effectLst/>
                        </a:rPr>
                        <a:t>khả</a:t>
                      </a:r>
                      <a:r>
                        <a:rPr lang="en-US" sz="1100" b="0" dirty="0">
                          <a:solidFill>
                            <a:schemeClr val="bg2">
                              <a:lumMod val="50000"/>
                            </a:schemeClr>
                          </a:solidFill>
                          <a:effectLst/>
                        </a:rPr>
                        <a:t> </a:t>
                      </a:r>
                      <a:r>
                        <a:rPr lang="en-US" sz="1100" b="0" dirty="0" err="1">
                          <a:solidFill>
                            <a:schemeClr val="bg2">
                              <a:lumMod val="50000"/>
                            </a:schemeClr>
                          </a:solidFill>
                          <a:effectLst/>
                        </a:rPr>
                        <a:t>năng</a:t>
                      </a:r>
                      <a:r>
                        <a:rPr lang="en-US" sz="1100" b="0" dirty="0">
                          <a:solidFill>
                            <a:schemeClr val="bg2">
                              <a:lumMod val="50000"/>
                            </a:schemeClr>
                          </a:solidFill>
                          <a:effectLst/>
                        </a:rPr>
                        <a:t> </a:t>
                      </a:r>
                      <a:r>
                        <a:rPr lang="en-US" sz="1100" b="0" dirty="0" err="1">
                          <a:solidFill>
                            <a:schemeClr val="bg2">
                              <a:lumMod val="50000"/>
                            </a:schemeClr>
                          </a:solidFill>
                          <a:effectLst/>
                        </a:rPr>
                        <a:t>thực</a:t>
                      </a:r>
                      <a:r>
                        <a:rPr lang="en-US" sz="1100" b="0" dirty="0">
                          <a:solidFill>
                            <a:schemeClr val="bg2">
                              <a:lumMod val="50000"/>
                            </a:schemeClr>
                          </a:solidFill>
                          <a:effectLst/>
                        </a:rPr>
                        <a:t> </a:t>
                      </a:r>
                      <a:r>
                        <a:rPr lang="en-US" sz="1100" b="0" dirty="0" err="1">
                          <a:solidFill>
                            <a:schemeClr val="bg2">
                              <a:lumMod val="50000"/>
                            </a:schemeClr>
                          </a:solidFill>
                          <a:effectLst/>
                        </a:rPr>
                        <a:t>thi</a:t>
                      </a:r>
                      <a:r>
                        <a:rPr lang="en-US" sz="1100" b="0" dirty="0">
                          <a:solidFill>
                            <a:schemeClr val="bg2">
                              <a:lumMod val="50000"/>
                            </a:schemeClr>
                          </a:solidFill>
                          <a:effectLst/>
                        </a:rPr>
                        <a:t> </a:t>
                      </a:r>
                      <a:r>
                        <a:rPr lang="en-US" sz="1100" b="0" dirty="0" err="1">
                          <a:solidFill>
                            <a:schemeClr val="bg2">
                              <a:lumMod val="50000"/>
                            </a:schemeClr>
                          </a:solidFill>
                          <a:effectLst/>
                        </a:rPr>
                        <a:t>chậm</a:t>
                      </a:r>
                      <a:r>
                        <a:rPr lang="en-US" sz="1100" b="0" dirty="0">
                          <a:solidFill>
                            <a:schemeClr val="bg2">
                              <a:lumMod val="50000"/>
                            </a:schemeClr>
                          </a:solidFill>
                          <a:effectLst/>
                        </a:rPr>
                        <a:t> so </a:t>
                      </a:r>
                      <a:r>
                        <a:rPr lang="en-US" sz="1100" b="0" dirty="0" err="1">
                          <a:solidFill>
                            <a:schemeClr val="bg2">
                              <a:lumMod val="50000"/>
                            </a:schemeClr>
                          </a:solidFill>
                          <a:effectLst/>
                        </a:rPr>
                        <a:t>với</a:t>
                      </a:r>
                      <a:r>
                        <a:rPr lang="en-US" sz="1100" b="0" dirty="0">
                          <a:solidFill>
                            <a:schemeClr val="bg2">
                              <a:lumMod val="50000"/>
                            </a:schemeClr>
                          </a:solidFill>
                          <a:effectLst/>
                        </a:rPr>
                        <a:t> </a:t>
                      </a:r>
                      <a:r>
                        <a:rPr lang="en-US" sz="1100" b="0" dirty="0" err="1">
                          <a:solidFill>
                            <a:schemeClr val="bg2">
                              <a:lumMod val="50000"/>
                            </a:schemeClr>
                          </a:solidFill>
                          <a:effectLst/>
                        </a:rPr>
                        <a:t>liên</a:t>
                      </a:r>
                      <a:r>
                        <a:rPr lang="en-US" sz="1100" b="0" dirty="0">
                          <a:solidFill>
                            <a:schemeClr val="bg2">
                              <a:lumMod val="50000"/>
                            </a:schemeClr>
                          </a:solidFill>
                          <a:effectLst/>
                        </a:rPr>
                        <a:t> </a:t>
                      </a:r>
                      <a:r>
                        <a:rPr lang="en-US" sz="1100" b="0" dirty="0" err="1">
                          <a:solidFill>
                            <a:schemeClr val="bg2">
                              <a:lumMod val="50000"/>
                            </a:schemeClr>
                          </a:solidFill>
                          <a:effectLst/>
                        </a:rPr>
                        <a:t>kết</a:t>
                      </a:r>
                      <a:r>
                        <a:rPr lang="en-US" sz="1100" b="0" dirty="0">
                          <a:solidFill>
                            <a:schemeClr val="bg2">
                              <a:lumMod val="50000"/>
                            </a:schemeClr>
                          </a:solidFill>
                          <a:effectLst/>
                        </a:rPr>
                        <a:t> </a:t>
                      </a:r>
                      <a:r>
                        <a:rPr lang="en-US" sz="1100" b="0" dirty="0" err="1">
                          <a:solidFill>
                            <a:schemeClr val="bg2">
                              <a:lumMod val="50000"/>
                            </a:schemeClr>
                          </a:solidFill>
                          <a:effectLst/>
                        </a:rPr>
                        <a:t>sớm</a:t>
                      </a:r>
                      <a:r>
                        <a:rPr lang="en-US" sz="1100" b="0" dirty="0">
                          <a:solidFill>
                            <a:schemeClr val="bg2">
                              <a:lumMod val="50000"/>
                            </a:schemeClr>
                          </a:solidFill>
                          <a:effectLst/>
                        </a:rPr>
                        <a:t> </a:t>
                      </a:r>
                      <a:r>
                        <a:rPr lang="en-US" sz="1100" b="0" dirty="0" err="1">
                          <a:solidFill>
                            <a:schemeClr val="bg2">
                              <a:lumMod val="50000"/>
                            </a:schemeClr>
                          </a:solidFill>
                          <a:effectLst/>
                        </a:rPr>
                        <a:t>vì</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a:t>
                      </a:r>
                      <a:r>
                        <a:rPr lang="en-US" sz="1100" b="0" dirty="0" err="1">
                          <a:solidFill>
                            <a:schemeClr val="bg2">
                              <a:lumMod val="50000"/>
                            </a:schemeClr>
                          </a:solidFill>
                          <a:effectLst/>
                        </a:rPr>
                        <a:t>cần</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thực</a:t>
                      </a:r>
                      <a:r>
                        <a:rPr lang="en-US" sz="1100" b="0" dirty="0">
                          <a:solidFill>
                            <a:schemeClr val="bg2">
                              <a:lumMod val="50000"/>
                            </a:schemeClr>
                          </a:solidFill>
                          <a:effectLst/>
                        </a:rPr>
                        <a:t> </a:t>
                      </a:r>
                      <a:r>
                        <a:rPr lang="en-US" sz="1100" b="0" dirty="0" err="1">
                          <a:solidFill>
                            <a:schemeClr val="bg2">
                              <a:lumMod val="50000"/>
                            </a:schemeClr>
                          </a:solidFill>
                          <a:effectLst/>
                        </a:rPr>
                        <a:t>thi</a:t>
                      </a:r>
                      <a:r>
                        <a:rPr lang="en-US" sz="1100" b="0" dirty="0">
                          <a:solidFill>
                            <a:schemeClr val="bg2">
                              <a:lumMod val="50000"/>
                            </a:schemeClr>
                          </a:solidFill>
                          <a:effectLst/>
                        </a:rPr>
                        <a:t> </a:t>
                      </a:r>
                      <a:r>
                        <a:rPr lang="en-US" sz="1100" b="0" dirty="0" err="1">
                          <a:solidFill>
                            <a:schemeClr val="bg2">
                              <a:lumMod val="50000"/>
                            </a:schemeClr>
                          </a:solidFill>
                          <a:effectLst/>
                        </a:rPr>
                        <a:t>đã</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biết</a:t>
                      </a:r>
                      <a:r>
                        <a:rPr lang="en-US" sz="1100" b="0" dirty="0">
                          <a:solidFill>
                            <a:schemeClr val="bg2">
                              <a:lumMod val="50000"/>
                            </a:schemeClr>
                          </a:solidFill>
                          <a:effectLst/>
                        </a:rPr>
                        <a:t> </a:t>
                      </a:r>
                      <a:r>
                        <a:rPr lang="en-US" sz="1100" b="0" dirty="0" err="1">
                          <a:solidFill>
                            <a:schemeClr val="bg2">
                              <a:lumMod val="50000"/>
                            </a:schemeClr>
                          </a:solidFill>
                          <a:effectLst/>
                        </a:rPr>
                        <a:t>trong</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chạy</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r>
              <a:tr h="500949">
                <a:tc>
                  <a:txBody>
                    <a:bodyPr/>
                    <a:lstStyle/>
                    <a:p>
                      <a:pPr>
                        <a:lnSpc>
                          <a:spcPct val="107000"/>
                        </a:lnSpc>
                        <a:spcAft>
                          <a:spcPts val="800"/>
                        </a:spcAft>
                      </a:pPr>
                      <a:r>
                        <a:rPr lang="en-US" sz="1100" b="0">
                          <a:solidFill>
                            <a:schemeClr val="bg2">
                              <a:lumMod val="50000"/>
                            </a:schemeClr>
                          </a:solidFill>
                          <a:effectLst/>
                        </a:rPr>
                        <a:t>Tính đa hình thời gian biên dịch kém linh hoạt hơn vì tất cả mọi thứ đều thực thi tại thời điểm biên dịch.</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dirty="0" err="1">
                          <a:solidFill>
                            <a:schemeClr val="bg2">
                              <a:lumMod val="50000"/>
                            </a:schemeClr>
                          </a:solidFill>
                          <a:effectLst/>
                        </a:rPr>
                        <a:t>Đa</a:t>
                      </a:r>
                      <a:r>
                        <a:rPr lang="en-US" sz="1100" b="0" dirty="0">
                          <a:solidFill>
                            <a:schemeClr val="bg2">
                              <a:lumMod val="50000"/>
                            </a:schemeClr>
                          </a:solidFill>
                          <a:effectLst/>
                        </a:rPr>
                        <a:t> </a:t>
                      </a:r>
                      <a:r>
                        <a:rPr lang="en-US" sz="1100" b="0" dirty="0" err="1">
                          <a:solidFill>
                            <a:schemeClr val="bg2">
                              <a:lumMod val="50000"/>
                            </a:schemeClr>
                          </a:solidFill>
                          <a:effectLst/>
                        </a:rPr>
                        <a:t>hình</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chạy</a:t>
                      </a:r>
                      <a:r>
                        <a:rPr lang="en-US" sz="1100" b="0" dirty="0">
                          <a:solidFill>
                            <a:schemeClr val="bg2">
                              <a:lumMod val="50000"/>
                            </a:schemeClr>
                          </a:solidFill>
                          <a:effectLst/>
                        </a:rPr>
                        <a:t> </a:t>
                      </a:r>
                      <a:r>
                        <a:rPr lang="en-US" sz="1100" b="0" dirty="0" err="1">
                          <a:solidFill>
                            <a:schemeClr val="bg2">
                              <a:lumMod val="50000"/>
                            </a:schemeClr>
                          </a:solidFill>
                          <a:effectLst/>
                        </a:rPr>
                        <a:t>linh</a:t>
                      </a:r>
                      <a:r>
                        <a:rPr lang="en-US" sz="1100" b="0" dirty="0">
                          <a:solidFill>
                            <a:schemeClr val="bg2">
                              <a:lumMod val="50000"/>
                            </a:schemeClr>
                          </a:solidFill>
                          <a:effectLst/>
                        </a:rPr>
                        <a:t> </a:t>
                      </a:r>
                      <a:r>
                        <a:rPr lang="en-US" sz="1100" b="0" dirty="0" err="1">
                          <a:solidFill>
                            <a:schemeClr val="bg2">
                              <a:lumMod val="50000"/>
                            </a:schemeClr>
                          </a:solidFill>
                          <a:effectLst/>
                        </a:rPr>
                        <a:t>hoạt</a:t>
                      </a:r>
                      <a:r>
                        <a:rPr lang="en-US" sz="1100" b="0" dirty="0">
                          <a:solidFill>
                            <a:schemeClr val="bg2">
                              <a:lumMod val="50000"/>
                            </a:schemeClr>
                          </a:solidFill>
                          <a:effectLst/>
                        </a:rPr>
                        <a:t> </a:t>
                      </a:r>
                      <a:r>
                        <a:rPr lang="en-US" sz="1100" b="0" dirty="0" err="1">
                          <a:solidFill>
                            <a:schemeClr val="bg2">
                              <a:lumMod val="50000"/>
                            </a:schemeClr>
                          </a:solidFill>
                          <a:effectLst/>
                        </a:rPr>
                        <a:t>hơn</a:t>
                      </a:r>
                      <a:r>
                        <a:rPr lang="en-US" sz="1100" b="0" dirty="0">
                          <a:solidFill>
                            <a:schemeClr val="bg2">
                              <a:lumMod val="50000"/>
                            </a:schemeClr>
                          </a:solidFill>
                          <a:effectLst/>
                        </a:rPr>
                        <a:t> </a:t>
                      </a:r>
                      <a:r>
                        <a:rPr lang="en-US" sz="1100" b="0" dirty="0" err="1">
                          <a:solidFill>
                            <a:schemeClr val="bg2">
                              <a:lumMod val="50000"/>
                            </a:schemeClr>
                          </a:solidFill>
                          <a:effectLst/>
                        </a:rPr>
                        <a:t>vì</a:t>
                      </a:r>
                      <a:r>
                        <a:rPr lang="en-US" sz="1100" b="0" dirty="0">
                          <a:solidFill>
                            <a:schemeClr val="bg2">
                              <a:lumMod val="50000"/>
                            </a:schemeClr>
                          </a:solidFill>
                          <a:effectLst/>
                        </a:rPr>
                        <a:t> </a:t>
                      </a:r>
                      <a:r>
                        <a:rPr lang="en-US" sz="1100" b="0" dirty="0" err="1">
                          <a:solidFill>
                            <a:schemeClr val="bg2">
                              <a:lumMod val="50000"/>
                            </a:schemeClr>
                          </a:solidFill>
                          <a:effectLst/>
                        </a:rPr>
                        <a:t>mọi</a:t>
                      </a:r>
                      <a:r>
                        <a:rPr lang="en-US" sz="1100" b="0" dirty="0">
                          <a:solidFill>
                            <a:schemeClr val="bg2">
                              <a:lumMod val="50000"/>
                            </a:schemeClr>
                          </a:solidFill>
                          <a:effectLst/>
                        </a:rPr>
                        <a:t> </a:t>
                      </a:r>
                      <a:r>
                        <a:rPr lang="en-US" sz="1100" b="0" dirty="0" err="1">
                          <a:solidFill>
                            <a:schemeClr val="bg2">
                              <a:lumMod val="50000"/>
                            </a:schemeClr>
                          </a:solidFill>
                          <a:effectLst/>
                        </a:rPr>
                        <a:t>thứ</a:t>
                      </a:r>
                      <a:r>
                        <a:rPr lang="en-US" sz="1100" b="0" dirty="0">
                          <a:solidFill>
                            <a:schemeClr val="bg2">
                              <a:lumMod val="50000"/>
                            </a:schemeClr>
                          </a:solidFill>
                          <a:effectLst/>
                        </a:rPr>
                        <a:t> </a:t>
                      </a:r>
                      <a:r>
                        <a:rPr lang="en-US" sz="1100" b="0" dirty="0" err="1">
                          <a:solidFill>
                            <a:schemeClr val="bg2">
                              <a:lumMod val="50000"/>
                            </a:schemeClr>
                          </a:solidFill>
                          <a:effectLst/>
                        </a:rPr>
                        <a:t>đều</a:t>
                      </a:r>
                      <a:r>
                        <a:rPr lang="en-US" sz="1100" b="0" dirty="0">
                          <a:solidFill>
                            <a:schemeClr val="bg2">
                              <a:lumMod val="50000"/>
                            </a:schemeClr>
                          </a:solidFill>
                          <a:effectLst/>
                        </a:rPr>
                        <a:t> </a:t>
                      </a:r>
                      <a:r>
                        <a:rPr lang="en-US" sz="1100" b="0" dirty="0" err="1">
                          <a:solidFill>
                            <a:schemeClr val="bg2">
                              <a:lumMod val="50000"/>
                            </a:schemeClr>
                          </a:solidFill>
                          <a:effectLst/>
                        </a:rPr>
                        <a:t>thực</a:t>
                      </a:r>
                      <a:r>
                        <a:rPr lang="en-US" sz="1100" b="0" dirty="0">
                          <a:solidFill>
                            <a:schemeClr val="bg2">
                              <a:lumMod val="50000"/>
                            </a:schemeClr>
                          </a:solidFill>
                          <a:effectLst/>
                        </a:rPr>
                        <a:t> </a:t>
                      </a:r>
                      <a:r>
                        <a:rPr lang="en-US" sz="1100" b="0" dirty="0" err="1">
                          <a:solidFill>
                            <a:schemeClr val="bg2">
                              <a:lumMod val="50000"/>
                            </a:schemeClr>
                          </a:solidFill>
                          <a:effectLst/>
                        </a:rPr>
                        <a:t>thi</a:t>
                      </a:r>
                      <a:r>
                        <a:rPr lang="en-US" sz="1100" b="0" dirty="0">
                          <a:solidFill>
                            <a:schemeClr val="bg2">
                              <a:lumMod val="50000"/>
                            </a:schemeClr>
                          </a:solidFill>
                          <a:effectLst/>
                        </a:rPr>
                        <a:t> </a:t>
                      </a:r>
                      <a:r>
                        <a:rPr lang="en-US" sz="1100" b="0" dirty="0" err="1">
                          <a:solidFill>
                            <a:schemeClr val="bg2">
                              <a:lumMod val="50000"/>
                            </a:schemeClr>
                          </a:solidFill>
                          <a:effectLst/>
                        </a:rPr>
                        <a:t>trong</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chạy</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r>
              <a:tr h="357276">
                <a:tc>
                  <a:txBody>
                    <a:bodyPr/>
                    <a:lstStyle/>
                    <a:p>
                      <a:pPr>
                        <a:lnSpc>
                          <a:spcPct val="107000"/>
                        </a:lnSpc>
                        <a:spcAft>
                          <a:spcPts val="800"/>
                        </a:spcAft>
                      </a:pPr>
                      <a:r>
                        <a:rPr lang="en-US" sz="1100" b="0">
                          <a:solidFill>
                            <a:schemeClr val="bg2">
                              <a:lumMod val="50000"/>
                            </a:schemeClr>
                          </a:solidFill>
                          <a:effectLst/>
                        </a:rPr>
                        <a:t>Không liên quan đến kế thừa</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dirty="0" err="1">
                          <a:solidFill>
                            <a:schemeClr val="bg2">
                              <a:lumMod val="50000"/>
                            </a:schemeClr>
                          </a:solidFill>
                          <a:effectLst/>
                        </a:rPr>
                        <a:t>Liên</a:t>
                      </a:r>
                      <a:r>
                        <a:rPr lang="en-US" sz="1100" b="0" dirty="0">
                          <a:solidFill>
                            <a:schemeClr val="bg2">
                              <a:lumMod val="50000"/>
                            </a:schemeClr>
                          </a:solidFill>
                          <a:effectLst/>
                        </a:rPr>
                        <a:t> </a:t>
                      </a:r>
                      <a:r>
                        <a:rPr lang="en-US" sz="1100" b="0" dirty="0" err="1">
                          <a:solidFill>
                            <a:schemeClr val="bg2">
                              <a:lumMod val="50000"/>
                            </a:schemeClr>
                          </a:solidFill>
                          <a:effectLst/>
                        </a:rPr>
                        <a:t>quan</a:t>
                      </a:r>
                      <a:r>
                        <a:rPr lang="en-US" sz="1100" b="0" dirty="0">
                          <a:solidFill>
                            <a:schemeClr val="bg2">
                              <a:lumMod val="50000"/>
                            </a:schemeClr>
                          </a:solidFill>
                          <a:effectLst/>
                        </a:rPr>
                        <a:t> </a:t>
                      </a:r>
                      <a:r>
                        <a:rPr lang="en-US" sz="1100" b="0" dirty="0" err="1">
                          <a:solidFill>
                            <a:schemeClr val="bg2">
                              <a:lumMod val="50000"/>
                            </a:schemeClr>
                          </a:solidFill>
                          <a:effectLst/>
                        </a:rPr>
                        <a:t>kế</a:t>
                      </a:r>
                      <a:r>
                        <a:rPr lang="en-US" sz="1100" b="0" dirty="0">
                          <a:solidFill>
                            <a:schemeClr val="bg2">
                              <a:lumMod val="50000"/>
                            </a:schemeClr>
                          </a:solidFill>
                          <a:effectLst/>
                        </a:rPr>
                        <a:t> </a:t>
                      </a:r>
                      <a:r>
                        <a:rPr lang="en-US" sz="1100" b="0" dirty="0" err="1">
                          <a:solidFill>
                            <a:schemeClr val="bg2">
                              <a:lumMod val="50000"/>
                            </a:schemeClr>
                          </a:solidFill>
                          <a:effectLst/>
                        </a:rPr>
                        <a:t>thừa</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r>
            </a:tbl>
          </a:graphicData>
        </a:graphic>
      </p:graphicFrame>
    </p:spTree>
    <p:extLst>
      <p:ext uri="{BB962C8B-B14F-4D97-AF65-F5344CB8AC3E}">
        <p14:creationId xmlns:p14="http://schemas.microsoft.com/office/powerpoint/2010/main" val="2335212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ƯU</a:t>
            </a:r>
            <a:r>
              <a:rPr lang="en-US" altLang="en-US" sz="2700" dirty="0" smtClean="0"/>
              <a:t> </a:t>
            </a:r>
            <a:r>
              <a:rPr lang="en-US" altLang="en-US" sz="2700" dirty="0" err="1" smtClean="0"/>
              <a:t>ĐIỂM</a:t>
            </a:r>
            <a:r>
              <a:rPr lang="en-US" altLang="en-US" sz="2700" dirty="0" smtClean="0"/>
              <a:t> </a:t>
            </a:r>
            <a:r>
              <a:rPr lang="en-US" altLang="en-US" sz="2700" dirty="0" err="1" smtClean="0"/>
              <a:t>CỦA</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sp>
        <p:nvSpPr>
          <p:cNvPr id="3" name="Rectangle 2"/>
          <p:cNvSpPr/>
          <p:nvPr/>
        </p:nvSpPr>
        <p:spPr>
          <a:xfrm>
            <a:off x="144780" y="1390573"/>
            <a:ext cx="8869680" cy="2893100"/>
          </a:xfrm>
          <a:prstGeom prst="rect">
            <a:avLst/>
          </a:prstGeom>
        </p:spPr>
        <p:txBody>
          <a:bodyPr wrap="square">
            <a:spAutoFit/>
          </a:bodyPr>
          <a:lstStyle/>
          <a:p>
            <a:pPr>
              <a:lnSpc>
                <a:spcPct val="150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Khả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hả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đọc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lên</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vì</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giống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tên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như</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Dễ</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dàng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lỗi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82796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NHƯỢC</a:t>
            </a:r>
            <a:r>
              <a:rPr lang="en-US" altLang="en-US" sz="2700" dirty="0" smtClean="0"/>
              <a:t> </a:t>
            </a:r>
            <a:r>
              <a:rPr lang="en-US" altLang="en-US" sz="2700" dirty="0" err="1" smtClean="0"/>
              <a:t>ĐIỂM</a:t>
            </a:r>
            <a:r>
              <a:rPr lang="en-US" altLang="en-US" sz="2700" dirty="0" smtClean="0"/>
              <a:t> </a:t>
            </a:r>
            <a:r>
              <a:rPr lang="en-US" altLang="en-US" sz="2700" dirty="0" err="1" smtClean="0"/>
              <a:t>CỦA</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sp>
        <p:nvSpPr>
          <p:cNvPr id="3" name="Rectangle 2"/>
          <p:cNvSpPr/>
          <p:nvPr/>
        </p:nvSpPr>
        <p:spPr>
          <a:xfrm>
            <a:off x="144780" y="1390573"/>
            <a:ext cx="8869680" cy="2425985"/>
          </a:xfrm>
          <a:prstGeom prst="rect">
            <a:avLst/>
          </a:prstGeom>
        </p:spPr>
        <p:txBody>
          <a:bodyPr wrap="square">
            <a:spAutoFit/>
          </a:bodyPr>
          <a:lstStyle/>
          <a:p>
            <a:pPr algn="just">
              <a:lnSpc>
                <a:spcPct val="15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Việc triển khai mã rất phức tạp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vấn đề trong quá trình downcasting vì không thể downcasting hoàn toàn. </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thiết kế lớp cha không được xây dựng chính xác, các lớp con của lớp cha sử dụng lớp cha theo những cách không mong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muốn</a:t>
            </a:r>
            <a:endPar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 hình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 chạy có thể dẫn đến vấn đề về hiệu suất thời gian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a:t>
            </a:r>
            <a:r>
              <a:rPr lang="en-US"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 </a:t>
            </a:r>
            <a:r>
              <a:rPr lang="en-US" sz="18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1726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VÀ</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sp>
        <p:nvSpPr>
          <p:cNvPr id="3" name="Rectangle 2"/>
          <p:cNvSpPr/>
          <p:nvPr/>
        </p:nvSpPr>
        <p:spPr>
          <a:xfrm>
            <a:off x="198120" y="1394132"/>
            <a:ext cx="8747760" cy="1614801"/>
          </a:xfrm>
          <a:prstGeom prst="rect">
            <a:avLst/>
          </a:prstGeom>
        </p:spPr>
        <p:txBody>
          <a:bodyPr wrap="square">
            <a:spAutoFit/>
          </a:bodyPr>
          <a:lstStyle/>
          <a:p>
            <a:pPr algn="just">
              <a:lnSpc>
                <a:spcPct val="107000"/>
              </a:lnSpc>
              <a:spcAft>
                <a:spcPts val="800"/>
              </a:spcAft>
            </a:pPr>
            <a:r>
              <a:rPr lang="vi-VN"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giao diện rất giống với các lớp</a:t>
            </a:r>
            <a:r>
              <a:rPr lang="vi-VN"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 </a:t>
            </a:r>
            <a:r>
              <a:rPr lang="vi-VN"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 có các biến và phương thức nhưng các giao diện chỉ cho phép các phương thức trừu </a:t>
            </a:r>
            <a:r>
              <a:rPr lang="en-US" sz="20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ác </a:t>
            </a:r>
            <a:r>
              <a:rPr lang="vi-VN"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 diện </a:t>
            </a:r>
            <a:r>
              <a:rPr lang="en-US" sz="20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 </a:t>
            </a:r>
            <a:r>
              <a:rPr lang="vi-VN"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 nhiều kế thừa trong một lớp cụ thể. </a:t>
            </a:r>
            <a:endParaRPr lang="en-US" sz="20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044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8520600" cy="572700"/>
          </a:xfrm>
          <a:extLst>
            <a:ext uri="{FAA26D3D-D897-4be2-8F04-BA451C77F1D7}">
              <ma14:placeholderFlag xmlns:ma14="http://schemas.microsoft.com/office/mac/drawingml/2011/main" xmlns="" val="1"/>
            </a:ext>
          </a:extLst>
        </p:spPr>
        <p:txBody>
          <a:bodyPr anchor="b">
            <a:noAutofit/>
          </a:bodyPr>
          <a:lstStyle/>
          <a:p>
            <a:r>
              <a:rPr lang="en-US" altLang="en-US" sz="2400" dirty="0" smtClean="0"/>
              <a:t>ƯU </a:t>
            </a:r>
            <a:r>
              <a:rPr lang="en-US" altLang="en-US" sz="2400" dirty="0" err="1" smtClean="0"/>
              <a:t>ĐIỂM</a:t>
            </a:r>
            <a:endParaRPr lang="en-US" altLang="en-US" sz="2400" dirty="0"/>
          </a:p>
        </p:txBody>
      </p:sp>
      <p:sp>
        <p:nvSpPr>
          <p:cNvPr id="4" name="Rectangle 3"/>
          <p:cNvSpPr/>
          <p:nvPr/>
        </p:nvSpPr>
        <p:spPr>
          <a:xfrm>
            <a:off x="129540" y="1260901"/>
            <a:ext cx="8808720" cy="3394919"/>
          </a:xfrm>
          <a:prstGeom prst="rect">
            <a:avLst/>
          </a:prstGeom>
        </p:spPr>
        <p:txBody>
          <a:bodyPr wrap="square">
            <a:spAutoFit/>
          </a:bodyPr>
          <a:lstStyle/>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Làm tăng khả năng đọc của chương trình.</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Cung cấp sự linh hoạt cho các lập trình viên để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 gọi cùng một phương thức cho các kiểu dữ liệu khác nhau.</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Làm cho mã nguồn trở lên trong sáng và dễ nhìn.</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Làm giảm thời gian thực hiện vì ràng buộc được thực hiện trong chính thời gian biên dịch.</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Giảm độ phức tạp của mã nguồn.</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Có thể sử dụng lại mã, giúp tiết kiệm bộ nhớ.</a:t>
            </a:r>
          </a:p>
        </p:txBody>
      </p:sp>
    </p:spTree>
    <p:extLst>
      <p:ext uri="{BB962C8B-B14F-4D97-AF65-F5344CB8AC3E}">
        <p14:creationId xmlns:p14="http://schemas.microsoft.com/office/powerpoint/2010/main" val="11118204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VÀ</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pic>
        <p:nvPicPr>
          <p:cNvPr id="2" name="Picture 1"/>
          <p:cNvPicPr>
            <a:picLocks noChangeAspect="1"/>
          </p:cNvPicPr>
          <p:nvPr/>
        </p:nvPicPr>
        <p:blipFill>
          <a:blip r:embed="rId2"/>
          <a:stretch>
            <a:fillRect/>
          </a:stretch>
        </p:blipFill>
        <p:spPr>
          <a:xfrm>
            <a:off x="930122" y="1477125"/>
            <a:ext cx="7535698" cy="3250902"/>
          </a:xfrm>
          <a:prstGeom prst="rect">
            <a:avLst/>
          </a:prstGeom>
          <a:ln>
            <a:solidFill>
              <a:srgbClr val="FF0000"/>
            </a:solidFill>
          </a:ln>
        </p:spPr>
      </p:pic>
    </p:spTree>
    <p:extLst>
      <p:ext uri="{BB962C8B-B14F-4D97-AF65-F5344CB8AC3E}">
        <p14:creationId xmlns:p14="http://schemas.microsoft.com/office/powerpoint/2010/main" val="3154748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ma14="http://schemas.microsoft.com/office/mac/drawingml/2011/main" xmlns="" val="1"/>
            </a:ext>
          </a:extLst>
        </p:spPr>
        <p:txBody>
          <a:bodyPr anchor="b">
            <a:noAutofit/>
          </a:bodyPr>
          <a:lstStyle/>
          <a:p>
            <a:r>
              <a:rPr lang="en-US" altLang="en-US" sz="2700" dirty="0" err="1" smtClean="0"/>
              <a:t>GIAO</a:t>
            </a:r>
            <a:r>
              <a:rPr lang="en-US" altLang="en-US" sz="2700" dirty="0" smtClean="0"/>
              <a:t> </a:t>
            </a:r>
            <a:r>
              <a:rPr lang="en-US" altLang="en-US" sz="2700" dirty="0" err="1" smtClean="0"/>
              <a:t>DIỆN</a:t>
            </a:r>
            <a:r>
              <a:rPr lang="en-US" altLang="en-US" sz="2700" dirty="0" smtClean="0"/>
              <a:t> </a:t>
            </a:r>
            <a:r>
              <a:rPr lang="en-US" altLang="en-US" sz="2700" dirty="0" err="1" smtClean="0"/>
              <a:t>VÀ</a:t>
            </a:r>
            <a:r>
              <a:rPr lang="en-US" altLang="en-US" sz="2700" dirty="0" smtClean="0"/>
              <a:t> </a:t>
            </a:r>
            <a:r>
              <a:rPr lang="en-US" altLang="en-US" sz="2700" dirty="0" err="1" smtClean="0"/>
              <a:t>ĐA</a:t>
            </a:r>
            <a:r>
              <a:rPr lang="en-US" altLang="en-US" sz="2700" dirty="0" smtClean="0"/>
              <a:t> </a:t>
            </a:r>
            <a:r>
              <a:rPr lang="en-US" altLang="en-US" sz="2700" dirty="0" err="1" smtClean="0"/>
              <a:t>HÌNH</a:t>
            </a:r>
            <a:endParaRPr lang="en-US" altLang="en-US" sz="2700" dirty="0"/>
          </a:p>
        </p:txBody>
      </p:sp>
      <p:pic>
        <p:nvPicPr>
          <p:cNvPr id="3" name="Picture 2"/>
          <p:cNvPicPr>
            <a:picLocks noChangeAspect="1"/>
          </p:cNvPicPr>
          <p:nvPr/>
        </p:nvPicPr>
        <p:blipFill>
          <a:blip r:embed="rId2"/>
          <a:stretch>
            <a:fillRect/>
          </a:stretch>
        </p:blipFill>
        <p:spPr>
          <a:xfrm>
            <a:off x="379581" y="1371148"/>
            <a:ext cx="5038239" cy="3514549"/>
          </a:xfrm>
          <a:prstGeom prst="rect">
            <a:avLst/>
          </a:prstGeom>
          <a:ln>
            <a:solidFill>
              <a:srgbClr val="FF0000"/>
            </a:solidFill>
          </a:ln>
        </p:spPr>
      </p:pic>
      <p:grpSp>
        <p:nvGrpSpPr>
          <p:cNvPr id="5" name="Group 4"/>
          <p:cNvGrpSpPr/>
          <p:nvPr/>
        </p:nvGrpSpPr>
        <p:grpSpPr>
          <a:xfrm>
            <a:off x="6797040" y="2606040"/>
            <a:ext cx="1150620" cy="998220"/>
            <a:chOff x="5692140" y="2720340"/>
            <a:chExt cx="1859280" cy="914400"/>
          </a:xfrm>
        </p:grpSpPr>
        <p:sp>
          <p:nvSpPr>
            <p:cNvPr id="6" name="Rectangle 5"/>
            <p:cNvSpPr/>
            <p:nvPr/>
          </p:nvSpPr>
          <p:spPr>
            <a:xfrm>
              <a:off x="5754990" y="2737902"/>
              <a:ext cx="748923" cy="307777"/>
            </a:xfrm>
            <a:prstGeom prst="rect">
              <a:avLst/>
            </a:prstGeom>
          </p:spPr>
          <p:txBody>
            <a:bodyPr wrap="none">
              <a:spAutoFit/>
            </a:bodyPr>
            <a:lstStyle/>
            <a:p>
              <a:r>
                <a:rPr lang="en-US"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7" name="Rectangle 6"/>
            <p:cNvSpPr/>
            <p:nvPr/>
          </p:nvSpPr>
          <p:spPr>
            <a:xfrm>
              <a:off x="5692140" y="2720340"/>
              <a:ext cx="185928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3"/>
          <a:stretch>
            <a:fillRect/>
          </a:stretch>
        </p:blipFill>
        <p:spPr>
          <a:xfrm>
            <a:off x="7017005" y="3063205"/>
            <a:ext cx="885949" cy="495369"/>
          </a:xfrm>
          <a:prstGeom prst="rect">
            <a:avLst/>
          </a:prstGeom>
        </p:spPr>
      </p:pic>
    </p:spTree>
    <p:extLst>
      <p:ext uri="{BB962C8B-B14F-4D97-AF65-F5344CB8AC3E}">
        <p14:creationId xmlns:p14="http://schemas.microsoft.com/office/powerpoint/2010/main" val="2837925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r>
              <a:rPr lang="en" dirty="0" smtClean="0"/>
              <a:t>:</a:t>
            </a:r>
          </a:p>
          <a:p>
            <a:pPr marL="0" lvl="0" indent="0" algn="l" rtl="0">
              <a:spcBef>
                <a:spcPts val="0"/>
              </a:spcBef>
              <a:spcAft>
                <a:spcPts val="0"/>
              </a:spcAft>
              <a:buNone/>
            </a:pPr>
            <a:endParaRPr dirty="0"/>
          </a:p>
          <a:p>
            <a:pPr lvl="0"/>
            <a:r>
              <a:rPr lang="en-US" dirty="0" err="1" smtClean="0"/>
              <a:t>Nạp</a:t>
            </a:r>
            <a:r>
              <a:rPr lang="en-US" dirty="0" smtClean="0"/>
              <a:t> </a:t>
            </a:r>
            <a:r>
              <a:rPr lang="en-US" dirty="0" err="1" smtClean="0"/>
              <a:t>chồng</a:t>
            </a:r>
            <a:r>
              <a:rPr lang="en-US" dirty="0" smtClean="0"/>
              <a:t> </a:t>
            </a:r>
            <a:r>
              <a:rPr lang="en-US" dirty="0" err="1" smtClean="0"/>
              <a:t>phương</a:t>
            </a:r>
            <a:r>
              <a:rPr lang="en-US" dirty="0" smtClean="0"/>
              <a:t> </a:t>
            </a:r>
            <a:r>
              <a:rPr lang="en-US" dirty="0" err="1" smtClean="0"/>
              <a:t>thức</a:t>
            </a:r>
            <a:endParaRPr lang="vi-VN" dirty="0"/>
          </a:p>
          <a:p>
            <a:pPr lvl="0"/>
            <a:r>
              <a:rPr lang="en-US" dirty="0" smtClean="0"/>
              <a:t>Ghi </a:t>
            </a:r>
            <a:r>
              <a:rPr lang="en-US" dirty="0" err="1" smtClean="0"/>
              <a:t>đè</a:t>
            </a:r>
            <a:r>
              <a:rPr lang="en-US" dirty="0" smtClean="0"/>
              <a:t> </a:t>
            </a:r>
            <a:r>
              <a:rPr lang="en-US" dirty="0" err="1" smtClean="0"/>
              <a:t>phương</a:t>
            </a:r>
            <a:r>
              <a:rPr lang="en-US" dirty="0" smtClean="0"/>
              <a:t> </a:t>
            </a:r>
            <a:r>
              <a:rPr lang="en-US" dirty="0" err="1" smtClean="0"/>
              <a:t>thức</a:t>
            </a:r>
            <a:endParaRPr lang="vi-VN" dirty="0"/>
          </a:p>
          <a:p>
            <a:pPr lvl="0"/>
            <a:r>
              <a:rPr lang="en-US" dirty="0" smtClean="0"/>
              <a:t>Các </a:t>
            </a:r>
            <a:r>
              <a:rPr lang="en-US" dirty="0" err="1" smtClean="0"/>
              <a:t>loại</a:t>
            </a:r>
            <a:r>
              <a:rPr lang="en-US" dirty="0" smtClean="0"/>
              <a:t> </a:t>
            </a:r>
            <a:r>
              <a:rPr lang="en-US" dirty="0" err="1" smtClean="0"/>
              <a:t>đa</a:t>
            </a:r>
            <a:r>
              <a:rPr lang="en-US" dirty="0" smtClean="0"/>
              <a:t> </a:t>
            </a:r>
            <a:r>
              <a:rPr lang="en-US" dirty="0" err="1" smtClean="0"/>
              <a:t>hình</a:t>
            </a:r>
            <a:endParaRPr lang="vi-VN" dirty="0"/>
          </a:p>
          <a:p>
            <a:pPr lvl="0"/>
            <a:r>
              <a:rPr lang="en-US" dirty="0" smtClean="0"/>
              <a:t>Các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đa</a:t>
            </a:r>
            <a:r>
              <a:rPr lang="en-US" dirty="0" smtClean="0"/>
              <a:t> </a:t>
            </a:r>
            <a:r>
              <a:rPr lang="en-US" dirty="0" err="1" smtClean="0"/>
              <a:t>hình</a:t>
            </a:r>
            <a:endParaRPr lang="en-US" dirty="0" smtClean="0"/>
          </a:p>
          <a:p>
            <a:pPr lvl="0"/>
            <a:r>
              <a:rPr lang="en-US" dirty="0" err="1" smtClean="0"/>
              <a:t>Đa</a:t>
            </a:r>
            <a:r>
              <a:rPr lang="en-US" dirty="0" smtClean="0"/>
              <a:t> </a:t>
            </a:r>
            <a:r>
              <a:rPr lang="en-US" dirty="0" err="1" smtClean="0"/>
              <a:t>hình</a:t>
            </a:r>
            <a:r>
              <a:rPr lang="en-US" dirty="0" smtClean="0"/>
              <a:t> </a:t>
            </a:r>
            <a:r>
              <a:rPr lang="en-US" dirty="0" err="1" smtClean="0"/>
              <a:t>và</a:t>
            </a:r>
            <a:r>
              <a:rPr lang="en-US" dirty="0" smtClean="0"/>
              <a:t> </a:t>
            </a:r>
            <a:r>
              <a:rPr lang="en-US" dirty="0" err="1" smtClean="0"/>
              <a:t>giao</a:t>
            </a:r>
            <a:r>
              <a:rPr lang="en-US" dirty="0" smtClean="0"/>
              <a:t> </a:t>
            </a:r>
            <a:r>
              <a:rPr lang="en-US" dirty="0" err="1" smtClean="0"/>
              <a:t>diện</a:t>
            </a:r>
            <a:endParaRPr lang="en-US" dirty="0" smtClean="0"/>
          </a:p>
          <a:p>
            <a:pPr lvl="0"/>
            <a:r>
              <a:rPr lang="en-US" dirty="0" err="1" smtClean="0"/>
              <a:t>Ưu</a:t>
            </a:r>
            <a:r>
              <a:rPr lang="en-US" dirty="0" smtClean="0"/>
              <a:t> </a:t>
            </a:r>
            <a:r>
              <a:rPr lang="en-US" dirty="0" err="1" smtClean="0"/>
              <a:t>và</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đa</a:t>
            </a:r>
            <a:r>
              <a:rPr lang="en-US" dirty="0" smtClean="0"/>
              <a:t> </a:t>
            </a:r>
            <a:r>
              <a:rPr lang="en-US" dirty="0" err="1" smtClean="0"/>
              <a:t>hình</a:t>
            </a:r>
            <a:endParaRPr lang="vi-V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8520600" cy="572700"/>
          </a:xfrm>
          <a:extLst>
            <a:ext uri="{FAA26D3D-D897-4be2-8F04-BA451C77F1D7}">
              <ma14:placeholderFlag xmlns:ma14="http://schemas.microsoft.com/office/mac/drawingml/2011/main" xmlns="" val="1"/>
            </a:ext>
          </a:extLst>
        </p:spPr>
        <p:txBody>
          <a:bodyPr anchor="b">
            <a:noAutofit/>
          </a:bodyPr>
          <a:lstStyle/>
          <a:p>
            <a:r>
              <a:rPr lang="en-US" altLang="en-US" sz="2400" dirty="0" smtClean="0"/>
              <a:t>CÁCH </a:t>
            </a:r>
            <a:r>
              <a:rPr lang="en-US" altLang="en-US" sz="2400" dirty="0" err="1" smtClean="0"/>
              <a:t>XÂY</a:t>
            </a:r>
            <a:r>
              <a:rPr lang="en-US" altLang="en-US" sz="2400" dirty="0" smtClean="0"/>
              <a:t> </a:t>
            </a:r>
            <a:r>
              <a:rPr lang="en-US" altLang="en-US" sz="2400" dirty="0" err="1" smtClean="0"/>
              <a:t>DỰNG</a:t>
            </a:r>
            <a:r>
              <a:rPr lang="en-US" altLang="en-US" sz="2400" dirty="0" smtClean="0"/>
              <a:t> </a:t>
            </a:r>
            <a:endParaRPr lang="en-US" altLang="en-US" sz="2400" dirty="0"/>
          </a:p>
        </p:txBody>
      </p:sp>
      <p:sp>
        <p:nvSpPr>
          <p:cNvPr id="4" name="Rectangle 3"/>
          <p:cNvSpPr/>
          <p:nvPr/>
        </p:nvSpPr>
        <p:spPr>
          <a:xfrm>
            <a:off x="129540" y="1260901"/>
            <a:ext cx="8808720" cy="1754326"/>
          </a:xfrm>
          <a:prstGeom prst="rect">
            <a:avLst/>
          </a:prstGeom>
        </p:spPr>
        <p:txBody>
          <a:bodyPr wrap="square">
            <a:spAutoFit/>
          </a:bodyPr>
          <a:lstStyle/>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 3 cách:</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Thay đổi số lượng tham số.</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Thay đổi kiểu dữ liệu của các đối số.</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Thay đổi thứ tự tham số của phương </a:t>
            </a:r>
            <a:r>
              <a:rPr lang="vi-VN" sz="1800" dirty="0" smtClean="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320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8520600" cy="572700"/>
          </a:xfrm>
          <a:extLst>
            <a:ext uri="{FAA26D3D-D897-4be2-8F04-BA451C77F1D7}">
              <ma14:placeholderFlag xmlns:ma14="http://schemas.microsoft.com/office/mac/drawingml/2011/main" xmlns="" val="1"/>
            </a:ext>
          </a:extLst>
        </p:spPr>
        <p:txBody>
          <a:bodyPr anchor="b">
            <a:noAutofit/>
          </a:bodyPr>
          <a:lstStyle/>
          <a:p>
            <a:r>
              <a:rPr lang="vi-VN" altLang="en-US" sz="2400" dirty="0" smtClean="0"/>
              <a:t>THAY ĐỔI SỐ LƯỢNG THAM SỐ</a:t>
            </a:r>
            <a:endParaRPr lang="vi-VN" altLang="en-US" sz="2400" dirty="0"/>
          </a:p>
        </p:txBody>
      </p:sp>
      <p:sp>
        <p:nvSpPr>
          <p:cNvPr id="4" name="Rectangle 3"/>
          <p:cNvSpPr/>
          <p:nvPr/>
        </p:nvSpPr>
        <p:spPr>
          <a:xfrm>
            <a:off x="129540" y="1260901"/>
            <a:ext cx="8808720" cy="871713"/>
          </a:xfrm>
          <a:prstGeom prst="rect">
            <a:avLst/>
          </a:prstGeom>
        </p:spPr>
        <p:txBody>
          <a:bodyPr wrap="square">
            <a:spAutoFit/>
          </a:bodyPr>
          <a:lstStyle/>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 chồng phương thức có thể đạt được bằng cách thay đổi số lượng tham số trong khi truyền cho các phương thức khác nhau.</a:t>
            </a:r>
          </a:p>
        </p:txBody>
      </p:sp>
      <p:pic>
        <p:nvPicPr>
          <p:cNvPr id="5" name="Picture 4"/>
          <p:cNvPicPr>
            <a:picLocks noChangeAspect="1"/>
          </p:cNvPicPr>
          <p:nvPr/>
        </p:nvPicPr>
        <p:blipFill>
          <a:blip r:embed="rId2"/>
          <a:stretch>
            <a:fillRect/>
          </a:stretch>
        </p:blipFill>
        <p:spPr>
          <a:xfrm>
            <a:off x="1724663" y="2189412"/>
            <a:ext cx="3746497" cy="2851457"/>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6332151" y="2514485"/>
            <a:ext cx="990738" cy="1638529"/>
          </a:xfrm>
          <a:prstGeom prst="rect">
            <a:avLst/>
          </a:prstGeom>
          <a:ln>
            <a:solidFill>
              <a:srgbClr val="FF0000"/>
            </a:solidFill>
          </a:ln>
        </p:spPr>
      </p:pic>
    </p:spTree>
    <p:extLst>
      <p:ext uri="{BB962C8B-B14F-4D97-AF65-F5344CB8AC3E}">
        <p14:creationId xmlns:p14="http://schemas.microsoft.com/office/powerpoint/2010/main" val="3728620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8520600" cy="572700"/>
          </a:xfrm>
          <a:extLst>
            <a:ext uri="{FAA26D3D-D897-4be2-8F04-BA451C77F1D7}">
              <ma14:placeholderFlag xmlns:ma14="http://schemas.microsoft.com/office/mac/drawingml/2011/main" xmlns="" val="1"/>
            </a:ext>
          </a:extLst>
        </p:spPr>
        <p:txBody>
          <a:bodyPr anchor="b">
            <a:noAutofit/>
          </a:bodyPr>
          <a:lstStyle/>
          <a:p>
            <a:r>
              <a:rPr lang="vi-VN" altLang="en-US" sz="2400" dirty="0" smtClean="0"/>
              <a:t>THAY ĐỔI KIỂU DỮ LIỆU CỦA CÁC THAM SỐ</a:t>
            </a:r>
            <a:endParaRPr lang="vi-VN" altLang="en-US" sz="2400" dirty="0"/>
          </a:p>
        </p:txBody>
      </p:sp>
      <p:sp>
        <p:nvSpPr>
          <p:cNvPr id="4" name="Rectangle 3"/>
          <p:cNvSpPr/>
          <p:nvPr/>
        </p:nvSpPr>
        <p:spPr>
          <a:xfrm>
            <a:off x="114300" y="1184701"/>
            <a:ext cx="8808720" cy="871713"/>
          </a:xfrm>
          <a:prstGeom prst="rect">
            <a:avLst/>
          </a:prstGeom>
        </p:spPr>
        <p:txBody>
          <a:bodyPr wrap="square">
            <a:spAutoFit/>
          </a:bodyPr>
          <a:lstStyle/>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 chồng phương thức có thể đạt được bằng cách thay đổi kiểu dữ liệu của các tham số trong khi truyền cho các phương thức khác nhau.</a:t>
            </a:r>
          </a:p>
        </p:txBody>
      </p:sp>
      <p:pic>
        <p:nvPicPr>
          <p:cNvPr id="2" name="Picture 1"/>
          <p:cNvPicPr>
            <a:picLocks noChangeAspect="1"/>
          </p:cNvPicPr>
          <p:nvPr/>
        </p:nvPicPr>
        <p:blipFill>
          <a:blip r:embed="rId2"/>
          <a:stretch>
            <a:fillRect/>
          </a:stretch>
        </p:blipFill>
        <p:spPr>
          <a:xfrm>
            <a:off x="1310640" y="2126428"/>
            <a:ext cx="4086572" cy="2841812"/>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605520" y="2587829"/>
            <a:ext cx="962159" cy="1629002"/>
          </a:xfrm>
          <a:prstGeom prst="rect">
            <a:avLst/>
          </a:prstGeom>
          <a:ln>
            <a:solidFill>
              <a:srgbClr val="FF0000"/>
            </a:solidFill>
          </a:ln>
        </p:spPr>
      </p:pic>
    </p:spTree>
    <p:extLst>
      <p:ext uri="{BB962C8B-B14F-4D97-AF65-F5344CB8AC3E}">
        <p14:creationId xmlns:p14="http://schemas.microsoft.com/office/powerpoint/2010/main" val="3170780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7064460" cy="572700"/>
          </a:xfrm>
          <a:extLst>
            <a:ext uri="{FAA26D3D-D897-4be2-8F04-BA451C77F1D7}">
              <ma14:placeholderFlag xmlns:ma14="http://schemas.microsoft.com/office/mac/drawingml/2011/main" xmlns="" val="1"/>
            </a:ext>
          </a:extLst>
        </p:spPr>
        <p:txBody>
          <a:bodyPr anchor="b">
            <a:noAutofit/>
          </a:bodyPr>
          <a:lstStyle/>
          <a:p>
            <a:r>
              <a:rPr lang="vi-VN" altLang="en-US" sz="2000" dirty="0" smtClean="0"/>
              <a:t>THAY ĐỔI THỨ TỰ THAM SỐ CỦA PHƯƠNG THỨC</a:t>
            </a:r>
            <a:endParaRPr lang="vi-VN" altLang="en-US" sz="2000" dirty="0"/>
          </a:p>
        </p:txBody>
      </p:sp>
      <p:sp>
        <p:nvSpPr>
          <p:cNvPr id="4" name="Rectangle 3"/>
          <p:cNvSpPr/>
          <p:nvPr/>
        </p:nvSpPr>
        <p:spPr>
          <a:xfrm>
            <a:off x="5097780" y="1184701"/>
            <a:ext cx="3909060" cy="1754326"/>
          </a:xfrm>
          <a:prstGeom prst="rect">
            <a:avLst/>
          </a:prstGeom>
        </p:spPr>
        <p:txBody>
          <a:bodyPr wrap="square">
            <a:spAutoFit/>
          </a:bodyPr>
          <a:lstStyle/>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 chồng phương thức có thể đạt được bằng cách thay đổi thứ tự của các tham số trong khi truyền cho các phương thức khác nhau.</a:t>
            </a:r>
          </a:p>
        </p:txBody>
      </p:sp>
      <p:pic>
        <p:nvPicPr>
          <p:cNvPr id="5" name="Picture 4"/>
          <p:cNvPicPr>
            <a:picLocks noChangeAspect="1"/>
          </p:cNvPicPr>
          <p:nvPr/>
        </p:nvPicPr>
        <p:blipFill>
          <a:blip r:embed="rId2"/>
          <a:stretch>
            <a:fillRect/>
          </a:stretch>
        </p:blipFill>
        <p:spPr>
          <a:xfrm>
            <a:off x="63279" y="1250982"/>
            <a:ext cx="4984336" cy="3770598"/>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5963401" y="3346047"/>
            <a:ext cx="2403359" cy="1094599"/>
          </a:xfrm>
          <a:prstGeom prst="rect">
            <a:avLst/>
          </a:prstGeom>
          <a:ln>
            <a:solidFill>
              <a:srgbClr val="FF0000"/>
            </a:solidFill>
          </a:ln>
        </p:spPr>
      </p:pic>
    </p:spTree>
    <p:extLst>
      <p:ext uri="{BB962C8B-B14F-4D97-AF65-F5344CB8AC3E}">
        <p14:creationId xmlns:p14="http://schemas.microsoft.com/office/powerpoint/2010/main" val="827235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1159</TotalTime>
  <Words>2555</Words>
  <Application>Microsoft Office PowerPoint</Application>
  <PresentationFormat>On-screen Show (16:9)</PresentationFormat>
  <Paragraphs>215</Paragraphs>
  <Slides>52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Alfa Slab One</vt:lpstr>
      <vt:lpstr>Arial</vt:lpstr>
      <vt:lpstr>Calibri</vt:lpstr>
      <vt:lpstr>Courier New</vt:lpstr>
      <vt:lpstr>Proxima Nova</vt:lpstr>
      <vt:lpstr>Segoe UI</vt:lpstr>
      <vt:lpstr>Times New Roman</vt:lpstr>
      <vt:lpstr>Gameday</vt:lpstr>
      <vt:lpstr>ĐA HÌNH</vt:lpstr>
      <vt:lpstr>Mục tiêu bài học</vt:lpstr>
      <vt:lpstr>Nạp chồng phương thức</vt:lpstr>
      <vt:lpstr>KHÁI NIỆM</vt:lpstr>
      <vt:lpstr>ƯU ĐIỂM</vt:lpstr>
      <vt:lpstr>CÁCH XÂY DỰNG </vt:lpstr>
      <vt:lpstr>THAY ĐỔI SỐ LƯỢNG THAM SỐ</vt:lpstr>
      <vt:lpstr>THAY ĐỔI KIỂU DỮ LIỆU CỦA CÁC THAM SỐ</vt:lpstr>
      <vt:lpstr>THAY ĐỔI THỨ TỰ THAM SỐ CỦA PHƯƠNG THỨC</vt:lpstr>
      <vt:lpstr>NẠP CHỒNG PHƯƠNG THỨC VÀ CHUYỂN ĐỔI CÁC KIỂU DỮ LIỆU</vt:lpstr>
      <vt:lpstr>NẠP CHỒNG PHƯƠNG THỨC VÀ CHUYỂN ĐỔI CÁC KIỂU DỮ LIỆU</vt:lpstr>
      <vt:lpstr>Ghi đè phương thức</vt:lpstr>
      <vt:lpstr>KHÁI NIỆM</vt:lpstr>
      <vt:lpstr>KHÁI NIỆM</vt:lpstr>
      <vt:lpstr>ƯU ĐIỂM </vt:lpstr>
      <vt:lpstr>KHAI BÁO</vt:lpstr>
      <vt:lpstr>KHAI BÁO</vt:lpstr>
      <vt:lpstr>KHAI BÁO</vt:lpstr>
      <vt:lpstr>CÁC QUY TẮC GHI ĐÈ PHƯƠNG THỨC</vt:lpstr>
      <vt:lpstr>CÁC QUY TẮC GHI ĐÈ PHƯƠNG THỨC</vt:lpstr>
      <vt:lpstr>CÁC QUY TẮC GHI ĐÈ PHƯƠNG THỨC</vt:lpstr>
      <vt:lpstr>CÁC QUY TẮC GHI ĐÈ PHƯƠNG THỨC</vt:lpstr>
      <vt:lpstr>CÁC QUY TẮC GHI ĐÈ PHƯƠNG THỨC</vt:lpstr>
      <vt:lpstr>SO SÁNH VỚI NẠP CHỒNG PHƯƠNG THỨC</vt:lpstr>
      <vt:lpstr>Các loại đa hình</vt:lpstr>
      <vt:lpstr>KHÁI NIỆM</vt:lpstr>
      <vt:lpstr>KHÁI NIỆM</vt:lpstr>
      <vt:lpstr>CÁC LOẠI ĐA HÌNH</vt:lpstr>
      <vt:lpstr>ĐA HÌNH THỜI GIAN BIÊN DỊCH </vt:lpstr>
      <vt:lpstr>ĐA HÌNH THỜI GIAN BIÊN DỊCH </vt:lpstr>
      <vt:lpstr>ĐA HÌNH THỜI GIAN CHẠY </vt:lpstr>
      <vt:lpstr>ĐA HÌNH THỜI GIAN CHẠY </vt:lpstr>
      <vt:lpstr>UPCASTING</vt:lpstr>
      <vt:lpstr>Các tính chất của đa hình</vt:lpstr>
      <vt:lpstr>GIỚI THIỆU</vt:lpstr>
      <vt:lpstr>NẠP CHỒNG TOÁN TỬ NỘI BỘ </vt:lpstr>
      <vt:lpstr>ÉP KIỂU</vt:lpstr>
      <vt:lpstr>BIẾN ĐA HÌNH</vt:lpstr>
      <vt:lpstr>BIẾN ĐA HÌNH</vt:lpstr>
      <vt:lpstr>THAM SỐ ĐA HÌNH </vt:lpstr>
      <vt:lpstr>THAM SỐ ĐA HÌNH </vt:lpstr>
      <vt:lpstr>KIỂU ĐA HÌNH PHỤ </vt:lpstr>
      <vt:lpstr>KIỂU ĐA HÌNH PHỤ </vt:lpstr>
      <vt:lpstr>KIỂU ĐA HÌNH PHỤ </vt:lpstr>
      <vt:lpstr>Một số vấn đề khác của đa hình</vt:lpstr>
      <vt:lpstr>SO SÁNH CÁC LOẠI ĐA HÌNH</vt:lpstr>
      <vt:lpstr>ƯU ĐIỂM CỦA ĐA HÌNH</vt:lpstr>
      <vt:lpstr>NHƯỢC ĐIỂM CỦA ĐA HÌNH</vt:lpstr>
      <vt:lpstr>GIAO DIỆN VÀ ĐA HÌNH</vt:lpstr>
      <vt:lpstr>GIAO DIỆN VÀ ĐA HÌNH</vt:lpstr>
      <vt:lpstr>GIAO DIỆN VÀ ĐA HÌNH</vt:lpstr>
      <vt:lpstr>Tóm tắt bài học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Node.js</dc:title>
  <dc:creator>HoaiGiang</dc:creator>
  <cp:lastModifiedBy>user</cp:lastModifiedBy>
  <cp:revision>212</cp:revision>
  <dcterms:modified xsi:type="dcterms:W3CDTF">2023-03-16T17:41:30Z</dcterms:modified>
</cp:coreProperties>
</file>