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83" r:id="rId6"/>
    <p:sldId id="261" r:id="rId7"/>
    <p:sldId id="284" r:id="rId8"/>
    <p:sldId id="263" r:id="rId9"/>
    <p:sldId id="285" r:id="rId10"/>
    <p:sldId id="286" r:id="rId11"/>
    <p:sldId id="287" r:id="rId12"/>
    <p:sldId id="288" r:id="rId13"/>
    <p:sldId id="270" r:id="rId14"/>
    <p:sldId id="271" r:id="rId15"/>
    <p:sldId id="272" r:id="rId16"/>
    <p:sldId id="296" r:id="rId17"/>
    <p:sldId id="289" r:id="rId18"/>
    <p:sldId id="274" r:id="rId19"/>
    <p:sldId id="295" r:id="rId20"/>
    <p:sldId id="297" r:id="rId21"/>
    <p:sldId id="298" r:id="rId22"/>
    <p:sldId id="299" r:id="rId23"/>
    <p:sldId id="300" r:id="rId24"/>
    <p:sldId id="273" r:id="rId25"/>
    <p:sldId id="302" r:id="rId26"/>
    <p:sldId id="303" r:id="rId27"/>
    <p:sldId id="304" r:id="rId28"/>
    <p:sldId id="305" r:id="rId29"/>
    <p:sldId id="301" r:id="rId30"/>
    <p:sldId id="290" r:id="rId31"/>
    <p:sldId id="291" r:id="rId32"/>
    <p:sldId id="292" r:id="rId33"/>
    <p:sldId id="293" r:id="rId34"/>
    <p:sldId id="294" r:id="rId35"/>
    <p:sldId id="306" r:id="rId36"/>
    <p:sldId id="275" r:id="rId37"/>
  </p:sldIdLst>
  <p:sldSz cx="9144000" cy="5143500" type="screen16x9"/>
  <p:notesSz cx="6858000" cy="9144000"/>
  <p:embeddedFontLst>
    <p:embeddedFont>
      <p:font typeface="Alfa Slab One" panose="020B0604020202020204" charset="0"/>
      <p:regular r:id="rId39"/>
    </p:embeddedFont>
    <p:embeddedFont>
      <p:font typeface="Helvetica Neue" panose="02000506040000020004" pitchFamily="2" charset="0"/>
      <p:regular r:id="rId40"/>
      <p:bold r:id="rId41"/>
      <p:italic r:id="rId42"/>
      <p:boldItalic r:id="rId43"/>
    </p:embeddedFont>
    <p:embeddedFont>
      <p:font typeface="Proxima Nova" panose="020B0604020202020204"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papers.com/core-java/differentiate-jvm-jre-jdk-ji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cientecheasy.com/2021/03/java-compiler.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javapapers.com/core-java/differentiate-jvm-jre-jdk-ji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hlinkClick r:id="rId3"/>
              </a:rPr>
              <a:t>Differentiate JVM JRE JDK JIT - Javapapers</a:t>
            </a:r>
            <a:endParaRPr lang="en-US"/>
          </a:p>
        </p:txBody>
      </p:sp>
    </p:spTree>
    <p:extLst>
      <p:ext uri="{BB962C8B-B14F-4D97-AF65-F5344CB8AC3E}">
        <p14:creationId xmlns:p14="http://schemas.microsoft.com/office/powerpoint/2010/main" val="40241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hlinkClick r:id="rId3"/>
              </a:rPr>
              <a:t>What is Java Compiler | How works it - Scientech Easy</a:t>
            </a:r>
            <a:endParaRPr lang="en-US"/>
          </a:p>
        </p:txBody>
      </p:sp>
    </p:spTree>
    <p:extLst>
      <p:ext uri="{BB962C8B-B14F-4D97-AF65-F5344CB8AC3E}">
        <p14:creationId xmlns:p14="http://schemas.microsoft.com/office/powerpoint/2010/main" val="222169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hlinkClick r:id="rId3"/>
              </a:rPr>
              <a:t>Differentiate JVM JRE JDK JIT - Javapapers</a:t>
            </a:r>
            <a:endParaRPr lang="en-US"/>
          </a:p>
        </p:txBody>
      </p:sp>
    </p:spTree>
    <p:extLst>
      <p:ext uri="{BB962C8B-B14F-4D97-AF65-F5344CB8AC3E}">
        <p14:creationId xmlns:p14="http://schemas.microsoft.com/office/powerpoint/2010/main" val="2435253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658efc261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658efc261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555ddf05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555ddf0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365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929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25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58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709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501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20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0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44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260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511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818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52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746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401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773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157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622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93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41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658efc26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658efc26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658efc26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658efc26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13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58efc261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658efc261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58efc261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658efc261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48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www.linkedin.com/pulse/eclipse-netbeans-intellij-idea-which-best-ide-java-mrunal-choksh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ata-flair.training/blogs/applications-of-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a:t>Giới thiệu Java</a:t>
            </a:r>
            <a:endParaRPr/>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153E-4C38-C166-4CAF-E9D7F685E188}"/>
              </a:ext>
            </a:extLst>
          </p:cNvPr>
          <p:cNvSpPr>
            <a:spLocks noGrp="1"/>
          </p:cNvSpPr>
          <p:nvPr>
            <p:ph type="title"/>
          </p:nvPr>
        </p:nvSpPr>
        <p:spPr/>
        <p:txBody>
          <a:bodyPr>
            <a:normAutofit fontScale="90000"/>
          </a:bodyPr>
          <a:lstStyle/>
          <a:p>
            <a:r>
              <a:rPr lang="vi-VN"/>
              <a:t>JDK vs JRE vs JVM</a:t>
            </a:r>
            <a:endParaRPr lang="en-US"/>
          </a:p>
        </p:txBody>
      </p:sp>
      <p:pic>
        <p:nvPicPr>
          <p:cNvPr id="4098" name="Picture 2" descr="Difference between JVM JRE JDK JIT">
            <a:extLst>
              <a:ext uri="{FF2B5EF4-FFF2-40B4-BE49-F238E27FC236}">
                <a16:creationId xmlns:a16="http://schemas.microsoft.com/office/drawing/2014/main" id="{C5EF637F-CB07-0E59-DA48-122E7C3F0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072" y="1276244"/>
            <a:ext cx="3638549" cy="37726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DK">
            <a:extLst>
              <a:ext uri="{FF2B5EF4-FFF2-40B4-BE49-F238E27FC236}">
                <a16:creationId xmlns:a16="http://schemas.microsoft.com/office/drawing/2014/main" id="{C02DA12A-C1EC-4B2A-998B-278FD543B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79" y="1276244"/>
            <a:ext cx="4430485" cy="259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0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153E-4C38-C166-4CAF-E9D7F685E188}"/>
              </a:ext>
            </a:extLst>
          </p:cNvPr>
          <p:cNvSpPr>
            <a:spLocks noGrp="1"/>
          </p:cNvSpPr>
          <p:nvPr>
            <p:ph type="title"/>
          </p:nvPr>
        </p:nvSpPr>
        <p:spPr/>
        <p:txBody>
          <a:bodyPr>
            <a:normAutofit fontScale="90000"/>
          </a:bodyPr>
          <a:lstStyle/>
          <a:p>
            <a:r>
              <a:rPr lang="vi-VN"/>
              <a:t>Chương trình dịch Truyền thống</a:t>
            </a:r>
            <a:endParaRPr lang="en-US"/>
          </a:p>
        </p:txBody>
      </p:sp>
      <p:pic>
        <p:nvPicPr>
          <p:cNvPr id="5122" name="Picture 2" descr="Java-Compiler">
            <a:extLst>
              <a:ext uri="{FF2B5EF4-FFF2-40B4-BE49-F238E27FC236}">
                <a16:creationId xmlns:a16="http://schemas.microsoft.com/office/drawing/2014/main" id="{3A43E311-3656-2CF7-A7D6-9128ACC26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978" y="1566892"/>
            <a:ext cx="5568043" cy="200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26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153E-4C38-C166-4CAF-E9D7F685E188}"/>
              </a:ext>
            </a:extLst>
          </p:cNvPr>
          <p:cNvSpPr>
            <a:spLocks noGrp="1"/>
          </p:cNvSpPr>
          <p:nvPr>
            <p:ph type="title"/>
          </p:nvPr>
        </p:nvSpPr>
        <p:spPr/>
        <p:txBody>
          <a:bodyPr>
            <a:normAutofit fontScale="90000"/>
          </a:bodyPr>
          <a:lstStyle/>
          <a:p>
            <a:r>
              <a:rPr lang="vi-VN"/>
              <a:t>Chương trình dịch Java</a:t>
            </a:r>
            <a:endParaRPr lang="en-US"/>
          </a:p>
        </p:txBody>
      </p:sp>
      <p:pic>
        <p:nvPicPr>
          <p:cNvPr id="6146" name="Picture 2" descr="How Java compiler works">
            <a:extLst>
              <a:ext uri="{FF2B5EF4-FFF2-40B4-BE49-F238E27FC236}">
                <a16:creationId xmlns:a16="http://schemas.microsoft.com/office/drawing/2014/main" id="{73DB4C19-D72F-4976-00D3-B05281D7A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300" y="1221922"/>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11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Cài đặt môi trường phát triển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JDK</a:t>
            </a:r>
            <a:endParaRPr/>
          </a:p>
        </p:txBody>
      </p:sp>
      <p:sp>
        <p:nvSpPr>
          <p:cNvPr id="153" name="Google Shape;153;p2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t>OracleJDK hay OpenJDK?</a:t>
            </a:r>
          </a:p>
          <a:p>
            <a:pPr marL="742950" lvl="1" indent="-285750" algn="just"/>
            <a:r>
              <a:rPr lang="vi-VN" sz="1600"/>
              <a:t>Oracle JDK được phát triển bởi Oracle Corporation như là một sản phẩm của công ty</a:t>
            </a:r>
          </a:p>
          <a:p>
            <a:pPr marL="742950" lvl="1" indent="-285750" algn="just"/>
            <a:r>
              <a:rPr lang="vi-VN" sz="1600"/>
              <a:t>OpenJDK cũng được Oracle tham gia phát triển, ngoài ra còn có một cộng đồng cùng tham gia phát triển OpenJDK. Các công ty lớn như Red Hat, Azul Systems, IBM, Apple Inc etc cũng tham gia tích cực vào sự phát triển của OpenJDK.</a:t>
            </a:r>
          </a:p>
          <a:p>
            <a:pPr marL="285750" indent="-285750" algn="just"/>
            <a:r>
              <a:rPr lang="vi-VN"/>
              <a:t>Tải và cài đặt OracleJDK</a:t>
            </a:r>
            <a:r>
              <a:rPr lang="vi-VN" b="1"/>
              <a:t>: </a:t>
            </a:r>
            <a:r>
              <a:rPr lang="en-US">
                <a:hlinkClick r:id="rId3"/>
              </a:rPr>
              <a:t>Java Downloads | Oracle</a:t>
            </a:r>
            <a:r>
              <a:rPr lang="vi-VN"/>
              <a:t> (Phiên bản mới nhất 3/2023 là JDK 20)</a:t>
            </a:r>
          </a:p>
          <a:p>
            <a:pPr marL="742950" lvl="1" indent="-285750" algn="just"/>
            <a:r>
              <a:rPr lang="vi-VN" sz="1600"/>
              <a:t>Cài đặt biến môi trường nếu cần</a:t>
            </a:r>
          </a:p>
        </p:txBody>
      </p:sp>
      <p:pic>
        <p:nvPicPr>
          <p:cNvPr id="3" name="Picture 2">
            <a:extLst>
              <a:ext uri="{FF2B5EF4-FFF2-40B4-BE49-F238E27FC236}">
                <a16:creationId xmlns:a16="http://schemas.microsoft.com/office/drawing/2014/main" id="{CBB17481-3613-F8C1-444C-26F176252297}"/>
              </a:ext>
            </a:extLst>
          </p:cNvPr>
          <p:cNvPicPr>
            <a:picLocks noChangeAspect="1"/>
          </p:cNvPicPr>
          <p:nvPr/>
        </p:nvPicPr>
        <p:blipFill>
          <a:blip r:embed="rId4"/>
          <a:stretch>
            <a:fillRect/>
          </a:stretch>
        </p:blipFill>
        <p:spPr>
          <a:xfrm>
            <a:off x="4147458" y="3158388"/>
            <a:ext cx="4590751" cy="1836844"/>
          </a:xfrm>
          <a:prstGeom prst="rect">
            <a:avLst/>
          </a:prstGeom>
          <a:ln>
            <a:solidFill>
              <a:schemeClr val="bg1">
                <a:lumMod val="85000"/>
              </a:schemeClr>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IDE</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r>
              <a:rPr lang="vi-VN"/>
              <a:t>IntelliJ hay Netbean hay Eclipse?</a:t>
            </a:r>
          </a:p>
          <a:p>
            <a:pPr marL="742950" lvl="1" indent="-285750"/>
            <a:r>
              <a:rPr lang="vi-VN" sz="1600"/>
              <a:t>Hãy thử sử dụng và đưa ra quyết định cuối cùng của riêng Bạn</a:t>
            </a:r>
          </a:p>
          <a:p>
            <a:pPr marL="742950" lvl="1" indent="-285750"/>
            <a:endParaRPr lang="vi-VN" sz="1600"/>
          </a:p>
          <a:p>
            <a:pPr marL="742950" lvl="1" indent="-285750"/>
            <a:endParaRPr/>
          </a:p>
        </p:txBody>
      </p:sp>
      <p:pic>
        <p:nvPicPr>
          <p:cNvPr id="1026" name="Picture 2">
            <a:extLst>
              <a:ext uri="{FF2B5EF4-FFF2-40B4-BE49-F238E27FC236}">
                <a16:creationId xmlns:a16="http://schemas.microsoft.com/office/drawing/2014/main" id="{ABDDBA3F-C6D0-80CA-7D58-4C70B729D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099" y="2016724"/>
            <a:ext cx="3965802" cy="21319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4AA0F2B-E8D9-0815-02BF-71DCF6201D51}"/>
              </a:ext>
            </a:extLst>
          </p:cNvPr>
          <p:cNvSpPr txBox="1"/>
          <p:nvPr/>
        </p:nvSpPr>
        <p:spPr>
          <a:xfrm>
            <a:off x="204617" y="4831736"/>
            <a:ext cx="6829114" cy="261610"/>
          </a:xfrm>
          <a:prstGeom prst="rect">
            <a:avLst/>
          </a:prstGeom>
          <a:noFill/>
        </p:spPr>
        <p:txBody>
          <a:bodyPr wrap="none" rtlCol="0">
            <a:spAutoFit/>
          </a:bodyPr>
          <a:lstStyle/>
          <a:p>
            <a:r>
              <a:rPr lang="vi-VN" sz="1100"/>
              <a:t>Nguồn: </a:t>
            </a:r>
            <a:r>
              <a:rPr lang="en-US" sz="1100">
                <a:hlinkClick r:id="rId4"/>
              </a:rPr>
              <a:t>Eclipse, NetBeans or IntelliJ IDEA – Which Is The Best IDE For Java Development? (linkedin.com)</a:t>
            </a:r>
            <a:endParaRPr lang="en-US"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Text Editor</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r>
              <a:rPr lang="vi-VN"/>
              <a:t>Nếu Bạn không sử dụng IDE, có thể sử dụng các trình soạn thảo thông thường:</a:t>
            </a:r>
          </a:p>
          <a:p>
            <a:pPr marL="742950" lvl="1" indent="-285750"/>
            <a:r>
              <a:rPr lang="vi-VN" sz="1600"/>
              <a:t>Windows	: VS Code, Sublime Text, Atom, NotePad++, TextPad.</a:t>
            </a:r>
          </a:p>
          <a:p>
            <a:pPr marL="742950" lvl="1" indent="-285750"/>
            <a:r>
              <a:rPr lang="vi-VN" sz="1600"/>
              <a:t>macOS	: VS Code, Sublime Text, Atom, gEdit, jEdit.</a:t>
            </a:r>
          </a:p>
          <a:p>
            <a:pPr marL="742950" lvl="1" indent="-285750"/>
            <a:r>
              <a:rPr lang="vi-VN" sz="1600"/>
              <a:t>Ubuntu	: VS Code, Sublime Text, Atom, gEdit.</a:t>
            </a:r>
          </a:p>
          <a:p>
            <a:pPr marL="742950" lvl="1" indent="-285750"/>
            <a:endParaRPr/>
          </a:p>
        </p:txBody>
      </p:sp>
      <p:pic>
        <p:nvPicPr>
          <p:cNvPr id="3" name="Picture 2">
            <a:extLst>
              <a:ext uri="{FF2B5EF4-FFF2-40B4-BE49-F238E27FC236}">
                <a16:creationId xmlns:a16="http://schemas.microsoft.com/office/drawing/2014/main" id="{803E96CD-29F7-9F0D-7238-615535901252}"/>
              </a:ext>
            </a:extLst>
          </p:cNvPr>
          <p:cNvPicPr>
            <a:picLocks noChangeAspect="1"/>
          </p:cNvPicPr>
          <p:nvPr/>
        </p:nvPicPr>
        <p:blipFill>
          <a:blip r:embed="rId3"/>
          <a:stretch>
            <a:fillRect/>
          </a:stretch>
        </p:blipFill>
        <p:spPr>
          <a:xfrm>
            <a:off x="2844800" y="2673732"/>
            <a:ext cx="3454400" cy="1943100"/>
          </a:xfrm>
          <a:prstGeom prst="roundRect">
            <a:avLst/>
          </a:prstGeom>
        </p:spPr>
      </p:pic>
    </p:spTree>
    <p:extLst>
      <p:ext uri="{BB962C8B-B14F-4D97-AF65-F5344CB8AC3E}">
        <p14:creationId xmlns:p14="http://schemas.microsoft.com/office/powerpoint/2010/main" val="398516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Chương trình Java đầu tiên</a:t>
            </a:r>
            <a:endParaRPr/>
          </a:p>
        </p:txBody>
      </p:sp>
    </p:spTree>
    <p:extLst>
      <p:ext uri="{BB962C8B-B14F-4D97-AF65-F5344CB8AC3E}">
        <p14:creationId xmlns:p14="http://schemas.microsoft.com/office/powerpoint/2010/main" val="1538228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vi-VN">
                <a:highlight>
                  <a:srgbClr val="FFFFFF"/>
                </a:highlight>
              </a:rPr>
              <a:t>Bước 1: Tạo dự án đặt tên </a:t>
            </a:r>
            <a:r>
              <a:rPr lang="vi-VN" b="1">
                <a:highlight>
                  <a:srgbClr val="FFFFFF"/>
                </a:highlight>
              </a:rPr>
              <a:t>HelloWorld</a:t>
            </a:r>
            <a:r>
              <a:rPr lang="vi-VN">
                <a:highlight>
                  <a:srgbClr val="FFFFFF"/>
                </a:highlight>
              </a:rPr>
              <a:t> trong IDE</a:t>
            </a:r>
          </a:p>
          <a:p>
            <a:pPr marL="285750" indent="-285750"/>
            <a:r>
              <a:rPr lang="vi-VN">
                <a:highlight>
                  <a:srgbClr val="FFFFFF"/>
                </a:highlight>
              </a:rPr>
              <a:t>Bước 2: Mặc định, dự án tạo ra tên lớp trùng tên tệp tin mặc định được tạo ra, chẳng hạn, lớp </a:t>
            </a:r>
            <a:r>
              <a:rPr lang="vi-VN" b="1">
                <a:highlight>
                  <a:srgbClr val="FFFFFF"/>
                </a:highlight>
              </a:rPr>
              <a:t>HelloWorld</a:t>
            </a:r>
            <a:r>
              <a:rPr lang="vi-VN">
                <a:highlight>
                  <a:srgbClr val="FFFFFF"/>
                </a:highlight>
              </a:rPr>
              <a:t> trong tệp </a:t>
            </a:r>
            <a:r>
              <a:rPr lang="vi-VN" b="1">
                <a:highlight>
                  <a:srgbClr val="FFFFFF"/>
                </a:highlight>
              </a:rPr>
              <a:t>HelloWorld.java </a:t>
            </a:r>
            <a:r>
              <a:rPr lang="vi-VN">
                <a:highlight>
                  <a:srgbClr val="FFFFFF"/>
                </a:highlight>
              </a:rPr>
              <a:t>có một phương thức </a:t>
            </a:r>
            <a:r>
              <a:rPr lang="vi-VN" b="1">
                <a:highlight>
                  <a:srgbClr val="FFFFFF"/>
                </a:highlight>
              </a:rPr>
              <a:t>main</a:t>
            </a:r>
            <a:r>
              <a:rPr lang="vi-VN">
                <a:highlight>
                  <a:srgbClr val="FFFFFF"/>
                </a:highlight>
              </a:rPr>
              <a:t> mặc định, gõ đoạn mã như sau:</a:t>
            </a:r>
          </a:p>
        </p:txBody>
      </p:sp>
      <p:pic>
        <p:nvPicPr>
          <p:cNvPr id="3" name="Picture 2">
            <a:extLst>
              <a:ext uri="{FF2B5EF4-FFF2-40B4-BE49-F238E27FC236}">
                <a16:creationId xmlns:a16="http://schemas.microsoft.com/office/drawing/2014/main" id="{E4135B9B-A7DA-B5AB-C935-10797AF4F6DE}"/>
              </a:ext>
            </a:extLst>
          </p:cNvPr>
          <p:cNvPicPr>
            <a:picLocks noChangeAspect="1"/>
          </p:cNvPicPr>
          <p:nvPr/>
        </p:nvPicPr>
        <p:blipFill>
          <a:blip r:embed="rId3"/>
          <a:stretch>
            <a:fillRect/>
          </a:stretch>
        </p:blipFill>
        <p:spPr>
          <a:xfrm>
            <a:off x="2030866" y="2571750"/>
            <a:ext cx="5082268" cy="1635164"/>
          </a:xfrm>
          <a:prstGeom prst="rect">
            <a:avLst/>
          </a:prstGeom>
        </p:spPr>
      </p:pic>
    </p:spTree>
    <p:extLst>
      <p:ext uri="{BB962C8B-B14F-4D97-AF65-F5344CB8AC3E}">
        <p14:creationId xmlns:p14="http://schemas.microsoft.com/office/powerpoint/2010/main" val="103883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vi-VN">
                <a:highlight>
                  <a:srgbClr val="FFFFFF"/>
                </a:highlight>
              </a:rPr>
              <a:t>Bước 3: Biên dịch mã nguồn</a:t>
            </a:r>
          </a:p>
          <a:p>
            <a:pPr marL="742950" lvl="1" indent="-285750"/>
            <a:r>
              <a:rPr lang="vi-VN" sz="1600">
                <a:highlight>
                  <a:srgbClr val="FFFFFF"/>
                </a:highlight>
              </a:rPr>
              <a:t>Biên dịch mã nguồn "Hello.java" thành Java bytecode (hoặc mã máy) "Hello.class" bằng Trình biên dịch Java của JDK "javac".</a:t>
            </a:r>
          </a:p>
          <a:p>
            <a:pPr marL="742950" lvl="1" indent="-285750"/>
            <a:endParaRPr lang="vi-VN" sz="1600">
              <a:highlight>
                <a:srgbClr val="FFFFFF"/>
              </a:highlight>
            </a:endParaRPr>
          </a:p>
          <a:p>
            <a:pPr marL="742950" lvl="1" indent="-285750"/>
            <a:endParaRPr lang="vi-VN" sz="1600">
              <a:highlight>
                <a:srgbClr val="FFFFFF"/>
              </a:highlight>
            </a:endParaRPr>
          </a:p>
          <a:p>
            <a:pPr marL="742950" lvl="1" indent="-285750"/>
            <a:endParaRPr lang="vi-VN" sz="1600">
              <a:highlight>
                <a:srgbClr val="FFFFFF"/>
              </a:highlight>
            </a:endParaRPr>
          </a:p>
          <a:p>
            <a:pPr marL="742950" lvl="1" indent="-285750"/>
            <a:endParaRPr lang="vi-VN" sz="1600">
              <a:highlight>
                <a:srgbClr val="FFFFFF"/>
              </a:highlight>
            </a:endParaRPr>
          </a:p>
          <a:p>
            <a:pPr marL="742950" lvl="1" indent="-285750"/>
            <a:r>
              <a:rPr lang="vi-VN" sz="1600">
                <a:highlight>
                  <a:srgbClr val="FFFFFF"/>
                </a:highlight>
              </a:rPr>
              <a:t>Hoặc sử dụng công cụ biên dịch tích hợp sẵn trong IDE</a:t>
            </a:r>
          </a:p>
        </p:txBody>
      </p:sp>
      <p:sp>
        <p:nvSpPr>
          <p:cNvPr id="4" name="TextBox 3">
            <a:extLst>
              <a:ext uri="{FF2B5EF4-FFF2-40B4-BE49-F238E27FC236}">
                <a16:creationId xmlns:a16="http://schemas.microsoft.com/office/drawing/2014/main" id="{84E7903A-76B7-E947-3101-1F60CC9ECC49}"/>
              </a:ext>
            </a:extLst>
          </p:cNvPr>
          <p:cNvSpPr txBox="1"/>
          <p:nvPr/>
        </p:nvSpPr>
        <p:spPr>
          <a:xfrm>
            <a:off x="1110342" y="2267984"/>
            <a:ext cx="7274379" cy="1169551"/>
          </a:xfrm>
          <a:prstGeom prst="rect">
            <a:avLst/>
          </a:prstGeom>
          <a:noFill/>
        </p:spPr>
        <p:txBody>
          <a:bodyPr wrap="square" rtlCol="0">
            <a:spAutoFit/>
          </a:bodyPr>
          <a:lstStyle/>
          <a:p>
            <a:r>
              <a:rPr lang="vi-VN" b="0" i="0">
                <a:solidFill>
                  <a:srgbClr val="0F2149"/>
                </a:solidFill>
                <a:effectLst/>
                <a:latin typeface="Helvetica Neue"/>
              </a:rPr>
              <a:t>Khởi động CMD Shell (Windows) hoặc Terminal (UNIX/Linux/macOS) và đưa ra các lệnh sau:</a:t>
            </a:r>
          </a:p>
          <a:p>
            <a:pPr algn="l" fontAlgn="base"/>
            <a:r>
              <a:rPr lang="vi-VN">
                <a:solidFill>
                  <a:srgbClr val="0F2149"/>
                </a:solidFill>
                <a:latin typeface="Helvetica Neue"/>
              </a:rPr>
              <a:t>//Chuyển đ</a:t>
            </a:r>
            <a:r>
              <a:rPr lang="vi-VN" b="0" i="0">
                <a:solidFill>
                  <a:srgbClr val="0F2149"/>
                </a:solidFill>
                <a:effectLst/>
                <a:latin typeface="Helvetica Neue"/>
              </a:rPr>
              <a:t>ổi thư mục (cd) thành thư mục (folder) chứa file nguồn "Hello.java"</a:t>
            </a:r>
          </a:p>
          <a:p>
            <a:pPr algn="l" fontAlgn="base"/>
            <a:r>
              <a:rPr lang="vi-VN" i="0">
                <a:solidFill>
                  <a:srgbClr val="C00000"/>
                </a:solidFill>
                <a:effectLst/>
                <a:latin typeface="Helvetica Neue"/>
              </a:rPr>
              <a:t>javac HelloWorld.java</a:t>
            </a:r>
          </a:p>
          <a:p>
            <a:endParaRPr lang="en-US"/>
          </a:p>
        </p:txBody>
      </p:sp>
    </p:spTree>
    <p:extLst>
      <p:ext uri="{BB962C8B-B14F-4D97-AF65-F5344CB8AC3E}">
        <p14:creationId xmlns:p14="http://schemas.microsoft.com/office/powerpoint/2010/main" val="256479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Biết</a:t>
            </a:r>
            <a:r>
              <a:rPr lang="vi-VN"/>
              <a:t> được sự hình thành và phát triển của ngôn ngữ Java</a:t>
            </a:r>
          </a:p>
          <a:p>
            <a:pPr marL="457200" lvl="0" indent="-342900" algn="l" rtl="0">
              <a:spcBef>
                <a:spcPts val="0"/>
              </a:spcBef>
              <a:spcAft>
                <a:spcPts val="0"/>
              </a:spcAft>
              <a:buSzPts val="1800"/>
              <a:buChar char="●"/>
            </a:pPr>
            <a:r>
              <a:rPr lang="vi-VN" b="1"/>
              <a:t>Hiểu</a:t>
            </a:r>
            <a:r>
              <a:rPr lang="vi-VN"/>
              <a:t> được các đặc điểm chính của ngôn ngữ Java</a:t>
            </a:r>
          </a:p>
          <a:p>
            <a:pPr marL="457200" lvl="0" indent="-342900" algn="l" rtl="0">
              <a:spcBef>
                <a:spcPts val="0"/>
              </a:spcBef>
              <a:spcAft>
                <a:spcPts val="0"/>
              </a:spcAft>
              <a:buSzPts val="1800"/>
              <a:buChar char="●"/>
            </a:pPr>
            <a:r>
              <a:rPr lang="vi-VN" b="1"/>
              <a:t>Phân biệt </a:t>
            </a:r>
            <a:r>
              <a:rPr lang="vi-VN"/>
              <a:t>được các công nghệ khác nhau trong Java</a:t>
            </a:r>
          </a:p>
          <a:p>
            <a:pPr marL="457200" lvl="0" indent="-342900" algn="l" rtl="0">
              <a:spcBef>
                <a:spcPts val="0"/>
              </a:spcBef>
              <a:spcAft>
                <a:spcPts val="0"/>
              </a:spcAft>
              <a:buSzPts val="1800"/>
              <a:buChar char="●"/>
            </a:pPr>
            <a:r>
              <a:rPr lang="vi-VN" b="1"/>
              <a:t>Cài đặt thành thạo</a:t>
            </a:r>
            <a:r>
              <a:rPr lang="vi-VN"/>
              <a:t> môi trường phát triển Java</a:t>
            </a:r>
          </a:p>
          <a:p>
            <a:pPr marL="457200" lvl="0" indent="-342900" algn="l" rtl="0">
              <a:spcBef>
                <a:spcPts val="0"/>
              </a:spcBef>
              <a:spcAft>
                <a:spcPts val="0"/>
              </a:spcAft>
              <a:buSzPts val="1800"/>
              <a:buChar char="●"/>
            </a:pPr>
            <a:r>
              <a:rPr lang="vi-VN" b="1"/>
              <a:t>Viết được </a:t>
            </a:r>
            <a:r>
              <a:rPr lang="vi-VN"/>
              <a:t>chương trình nhập/xuất dữ liệu đơn giản đầu tiên</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vi-VN">
                <a:highlight>
                  <a:srgbClr val="FFFFFF"/>
                </a:highlight>
              </a:rPr>
              <a:t>Bước 4: Chạy chương trình: Chạy mã máy bằng Java Runtime "java" của JDK, bằng cách đưa ra lệnh sau:</a:t>
            </a:r>
            <a:endParaRPr lang="vi-VN" sz="1600">
              <a:highlight>
                <a:srgbClr val="FFFFFF"/>
              </a:highlight>
            </a:endParaRPr>
          </a:p>
          <a:p>
            <a:pPr marL="742950" lvl="1" indent="-285750"/>
            <a:endParaRPr lang="vi-VN" sz="1600">
              <a:highlight>
                <a:srgbClr val="FFFFFF"/>
              </a:highlight>
            </a:endParaRPr>
          </a:p>
          <a:p>
            <a:pPr marL="742950" lvl="1" indent="-285750"/>
            <a:endParaRPr lang="vi-VN" sz="1600">
              <a:highlight>
                <a:srgbClr val="FFFFFF"/>
              </a:highlight>
            </a:endParaRPr>
          </a:p>
          <a:p>
            <a:pPr marL="742950" lvl="1" indent="-285750"/>
            <a:r>
              <a:rPr lang="vi-VN" sz="1600">
                <a:highlight>
                  <a:srgbClr val="FFFFFF"/>
                </a:highlight>
              </a:rPr>
              <a:t>Hoặc sử dụng công cụ biên dịch và thực thi tích hợp sẵn trong IDE</a:t>
            </a:r>
          </a:p>
        </p:txBody>
      </p:sp>
      <p:sp>
        <p:nvSpPr>
          <p:cNvPr id="4" name="TextBox 3">
            <a:extLst>
              <a:ext uri="{FF2B5EF4-FFF2-40B4-BE49-F238E27FC236}">
                <a16:creationId xmlns:a16="http://schemas.microsoft.com/office/drawing/2014/main" id="{84E7903A-76B7-E947-3101-1F60CC9ECC49}"/>
              </a:ext>
            </a:extLst>
          </p:cNvPr>
          <p:cNvSpPr txBox="1"/>
          <p:nvPr/>
        </p:nvSpPr>
        <p:spPr>
          <a:xfrm>
            <a:off x="612320" y="1929947"/>
            <a:ext cx="7274379" cy="307777"/>
          </a:xfrm>
          <a:prstGeom prst="rect">
            <a:avLst/>
          </a:prstGeom>
          <a:noFill/>
        </p:spPr>
        <p:txBody>
          <a:bodyPr wrap="square" rtlCol="0">
            <a:spAutoFit/>
          </a:bodyPr>
          <a:lstStyle/>
          <a:p>
            <a:r>
              <a:rPr lang="vi-VN" b="0" i="0">
                <a:solidFill>
                  <a:srgbClr val="C00000"/>
                </a:solidFill>
                <a:effectLst/>
                <a:latin typeface="Helvetica Neue"/>
              </a:rPr>
              <a:t>java Hello</a:t>
            </a:r>
          </a:p>
        </p:txBody>
      </p:sp>
      <p:sp>
        <p:nvSpPr>
          <p:cNvPr id="5" name="TextBox 4">
            <a:extLst>
              <a:ext uri="{FF2B5EF4-FFF2-40B4-BE49-F238E27FC236}">
                <a16:creationId xmlns:a16="http://schemas.microsoft.com/office/drawing/2014/main" id="{BE3C7AFF-FB58-798C-2B16-948183E50119}"/>
              </a:ext>
            </a:extLst>
          </p:cNvPr>
          <p:cNvSpPr txBox="1"/>
          <p:nvPr/>
        </p:nvSpPr>
        <p:spPr>
          <a:xfrm>
            <a:off x="1918607" y="1929947"/>
            <a:ext cx="2653393" cy="307777"/>
          </a:xfrm>
          <a:prstGeom prst="rect">
            <a:avLst/>
          </a:prstGeom>
          <a:noFill/>
        </p:spPr>
        <p:txBody>
          <a:bodyPr wrap="square" rtlCol="0">
            <a:spAutoFit/>
          </a:bodyPr>
          <a:lstStyle/>
          <a:p>
            <a:r>
              <a:rPr lang="vi-VN"/>
              <a:t>Output: Hello, World!</a:t>
            </a:r>
            <a:endParaRPr lang="en-US"/>
          </a:p>
        </p:txBody>
      </p:sp>
    </p:spTree>
    <p:extLst>
      <p:ext uri="{BB962C8B-B14F-4D97-AF65-F5344CB8AC3E}">
        <p14:creationId xmlns:p14="http://schemas.microsoft.com/office/powerpoint/2010/main" val="635105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2000">
                <a:highlight>
                  <a:srgbClr val="FFFFFF"/>
                </a:highlight>
              </a:rPr>
              <a:t>Chương trình hoạt động như thế nào?</a:t>
            </a:r>
          </a:p>
          <a:p>
            <a:pPr marL="742950" lvl="1" indent="-285750" algn="just"/>
            <a:r>
              <a:rPr lang="vi-VN" sz="1600">
                <a:highlight>
                  <a:srgbClr val="FFFFFF"/>
                </a:highlight>
              </a:rPr>
              <a:t>Đơn vị cơ bản của một chương trình Java là một lớp. Một lớp có tên "HelloWorld" được định nghĩa thông qua từ khóa “class“. Dấu ngoặc nhọn {......} bao quanh phần thân của lớp.</a:t>
            </a:r>
          </a:p>
          <a:p>
            <a:pPr marL="742950" lvl="1" indent="-285750" algn="just"/>
            <a:r>
              <a:rPr lang="vi-VN" sz="1600">
                <a:highlight>
                  <a:srgbClr val="FFFFFF"/>
                </a:highlight>
              </a:rPr>
              <a:t>Trong Java, tên của tệp nguồn phải giống với tên của lớp với phần mở rộng tệp bắt buộc là ".java". Do đó, tệp này PHẢI được lưu dưới dạng “HelloWolrd.java" - phân biệt chữ hoa chữ thường.</a:t>
            </a:r>
          </a:p>
        </p:txBody>
      </p:sp>
      <p:pic>
        <p:nvPicPr>
          <p:cNvPr id="2" name="Picture 1">
            <a:extLst>
              <a:ext uri="{FF2B5EF4-FFF2-40B4-BE49-F238E27FC236}">
                <a16:creationId xmlns:a16="http://schemas.microsoft.com/office/drawing/2014/main" id="{F84C85A2-B859-0419-E6FE-C4560DB55BB2}"/>
              </a:ext>
            </a:extLst>
          </p:cNvPr>
          <p:cNvPicPr>
            <a:picLocks noChangeAspect="1"/>
          </p:cNvPicPr>
          <p:nvPr/>
        </p:nvPicPr>
        <p:blipFill>
          <a:blip r:embed="rId3"/>
          <a:stretch>
            <a:fillRect/>
          </a:stretch>
        </p:blipFill>
        <p:spPr>
          <a:xfrm>
            <a:off x="2927244" y="45443"/>
            <a:ext cx="3289512" cy="1058364"/>
          </a:xfrm>
          <a:prstGeom prst="rect">
            <a:avLst/>
          </a:prstGeom>
        </p:spPr>
      </p:pic>
    </p:spTree>
    <p:extLst>
      <p:ext uri="{BB962C8B-B14F-4D97-AF65-F5344CB8AC3E}">
        <p14:creationId xmlns:p14="http://schemas.microsoft.com/office/powerpoint/2010/main" val="3765364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2000">
                <a:highlight>
                  <a:srgbClr val="FFFFFF"/>
                </a:highlight>
              </a:rPr>
              <a:t>Chương trình hoạt động như thế nào?</a:t>
            </a:r>
          </a:p>
          <a:p>
            <a:pPr marL="742950" lvl="1" indent="-285750" algn="just"/>
            <a:r>
              <a:rPr lang="vi-VN" sz="1600">
                <a:highlight>
                  <a:srgbClr val="FFFFFF"/>
                </a:highlight>
              </a:rPr>
              <a:t>Trong lớp mặc định có một phương thức main(), là điểm vào để thực thi chương trình. Một lần nữa, dấu ngoặc nhọn {......} bao quanh phần thân của phương thức chứa các câu lệnh lập trình.</a:t>
            </a:r>
          </a:p>
          <a:p>
            <a:pPr marL="742950" lvl="1" indent="-285750" algn="just"/>
            <a:r>
              <a:rPr lang="vi-VN" sz="1600">
                <a:highlight>
                  <a:srgbClr val="FFFFFF"/>
                </a:highlight>
              </a:rPr>
              <a:t>Trong main(), câu lệnh lập trình System.out.println(“Hello, World!") được sử dụng để in chuỗi "Hello, World!" đến bảng điều khiển hiển thị. Một chuỗi được bao quanh bởi một cặp dấu ngoặc kép và chứa văn bản. Văn bản sẽ được in nguyên trạng, không có dấu ngoặc kép. Một câu lệnh lập trình kết thúc bằng dấu chấm phẩy (;).</a:t>
            </a:r>
          </a:p>
        </p:txBody>
      </p:sp>
      <p:pic>
        <p:nvPicPr>
          <p:cNvPr id="2" name="Picture 1">
            <a:extLst>
              <a:ext uri="{FF2B5EF4-FFF2-40B4-BE49-F238E27FC236}">
                <a16:creationId xmlns:a16="http://schemas.microsoft.com/office/drawing/2014/main" id="{F84C85A2-B859-0419-E6FE-C4560DB55BB2}"/>
              </a:ext>
            </a:extLst>
          </p:cNvPr>
          <p:cNvPicPr>
            <a:picLocks noChangeAspect="1"/>
          </p:cNvPicPr>
          <p:nvPr/>
        </p:nvPicPr>
        <p:blipFill>
          <a:blip r:embed="rId3"/>
          <a:stretch>
            <a:fillRect/>
          </a:stretch>
        </p:blipFill>
        <p:spPr>
          <a:xfrm>
            <a:off x="2927244" y="45443"/>
            <a:ext cx="3289512" cy="1058364"/>
          </a:xfrm>
          <a:prstGeom prst="rect">
            <a:avLst/>
          </a:prstGeom>
        </p:spPr>
      </p:pic>
    </p:spTree>
    <p:extLst>
      <p:ext uri="{BB962C8B-B14F-4D97-AF65-F5344CB8AC3E}">
        <p14:creationId xmlns:p14="http://schemas.microsoft.com/office/powerpoint/2010/main" val="287797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bước lập trình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vi-VN" sz="1600">
                <a:highlight>
                  <a:srgbClr val="FFFFFF"/>
                </a:highlight>
              </a:rPr>
              <a:t>Các bước viết chương trình Java được minh họa như Ảnh:</a:t>
            </a:r>
          </a:p>
        </p:txBody>
      </p:sp>
      <p:pic>
        <p:nvPicPr>
          <p:cNvPr id="6146" name="Picture 2" descr="Programming Steps">
            <a:extLst>
              <a:ext uri="{FF2B5EF4-FFF2-40B4-BE49-F238E27FC236}">
                <a16:creationId xmlns:a16="http://schemas.microsoft.com/office/drawing/2014/main" id="{DCBA1820-195A-E781-78C7-819F44BFA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2" y="1679050"/>
            <a:ext cx="46386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8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Kiến trúc máy tính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2" name="Picture 1">
            <a:extLst>
              <a:ext uri="{FF2B5EF4-FFF2-40B4-BE49-F238E27FC236}">
                <a16:creationId xmlns:a16="http://schemas.microsoft.com/office/drawing/2014/main" id="{6834A75D-DF12-F016-C204-80BFAF567F15}"/>
              </a:ext>
            </a:extLst>
          </p:cNvPr>
          <p:cNvPicPr>
            <a:picLocks noChangeAspect="1"/>
          </p:cNvPicPr>
          <p:nvPr/>
        </p:nvPicPr>
        <p:blipFill>
          <a:blip r:embed="rId3"/>
          <a:stretch>
            <a:fillRect/>
          </a:stretch>
        </p:blipFill>
        <p:spPr>
          <a:xfrm>
            <a:off x="3045278" y="0"/>
            <a:ext cx="6098721" cy="5120157"/>
          </a:xfrm>
          <a:prstGeom prst="rect">
            <a:avLst/>
          </a:prstGeom>
        </p:spPr>
      </p:pic>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máy tính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endParaRPr lang="vi-VN" sz="1600">
              <a:highlight>
                <a:srgbClr val="FFFFFF"/>
              </a:highlight>
            </a:endParaRPr>
          </a:p>
        </p:txBody>
      </p:sp>
      <p:pic>
        <p:nvPicPr>
          <p:cNvPr id="3" name="Picture 2">
            <a:extLst>
              <a:ext uri="{FF2B5EF4-FFF2-40B4-BE49-F238E27FC236}">
                <a16:creationId xmlns:a16="http://schemas.microsoft.com/office/drawing/2014/main" id="{AC73A16C-5964-3B8D-4E05-7F90EEC41C35}"/>
              </a:ext>
            </a:extLst>
          </p:cNvPr>
          <p:cNvPicPr>
            <a:picLocks noChangeAspect="1"/>
          </p:cNvPicPr>
          <p:nvPr/>
        </p:nvPicPr>
        <p:blipFill>
          <a:blip r:embed="rId4"/>
          <a:stretch>
            <a:fillRect/>
          </a:stretch>
        </p:blipFill>
        <p:spPr>
          <a:xfrm>
            <a:off x="328028" y="2571750"/>
            <a:ext cx="2955078" cy="2003728"/>
          </a:xfrm>
          <a:prstGeom prst="rect">
            <a:avLst/>
          </a:prstGeom>
          <a:ln>
            <a:solidFill>
              <a:schemeClr val="accent2">
                <a:lumMod val="40000"/>
                <a:lumOff val="60000"/>
              </a:schemeClr>
            </a:solidFill>
          </a:ln>
        </p:spPr>
      </p:pic>
    </p:spTree>
    <p:extLst>
      <p:ext uri="{BB962C8B-B14F-4D97-AF65-F5344CB8AC3E}">
        <p14:creationId xmlns:p14="http://schemas.microsoft.com/office/powerpoint/2010/main" val="3435187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máy tính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1600" b="1">
                <a:highlight>
                  <a:srgbClr val="FFFFFF"/>
                </a:highlight>
              </a:rPr>
              <a:t>Bộ xử lý trung tâm (CPU) </a:t>
            </a:r>
            <a:r>
              <a:rPr lang="vi-VN" sz="1600">
                <a:highlight>
                  <a:srgbClr val="FFFFFF"/>
                </a:highlight>
              </a:rPr>
              <a:t>là trái tim của máy tính, đóng vai trò là bộ điều khiển tổng thể của hệ thống máy tính. Nó lấy các chương trình/dữ liệu từ bộ nhớ chính và thực thi các chương trình. Nó thực hiện các phép toán số học và logic (chẳng hạn như phép cộng và phép nhân).</a:t>
            </a:r>
          </a:p>
          <a:p>
            <a:pPr marL="285750" indent="-285750" algn="just"/>
            <a:r>
              <a:rPr lang="vi-VN" sz="1600" b="1">
                <a:highlight>
                  <a:srgbClr val="FFFFFF"/>
                </a:highlight>
              </a:rPr>
              <a:t>Bộ nhớ chính</a:t>
            </a:r>
            <a:r>
              <a:rPr lang="vi-VN" sz="1600">
                <a:highlight>
                  <a:srgbClr val="FFFFFF"/>
                </a:highlight>
              </a:rPr>
              <a:t> lưu trữ các chương trình và dữ liệu để CPU thực hiện. Nó bao gồm RAM (Bộ nhớ truy cập ngẫu nhiên) và ROM (Bộ nhớ chỉ đọc). RAM là tạm thời (bay hơi), sẽ mất tất cả nội dung của nó khi tắt nguồn. ROM không bay hơi, giữ lại nội dung của nó khi tắt nguồn. ROM ở chế độ chỉ đọc và không thể thay đổi nội dung của nó sau khi khởi chạy. RAM là đọc-ghi. RAM và ROM đắt tiền. Do đó, dung lượng của chúng khá hạn chế.</a:t>
            </a:r>
          </a:p>
          <a:p>
            <a:pPr marL="285750" indent="-285750" algn="just"/>
            <a:r>
              <a:rPr lang="vi-VN" sz="1600" b="1">
                <a:highlight>
                  <a:srgbClr val="FFFFFF"/>
                </a:highlight>
              </a:rPr>
              <a:t>Bộ nhớ thứ cấp (phụ)</a:t>
            </a:r>
            <a:r>
              <a:rPr lang="vi-VN" sz="1600">
                <a:highlight>
                  <a:srgbClr val="FFFFFF"/>
                </a:highlight>
              </a:rPr>
              <a:t>, chẳng hạn như ổ đĩa và thẻ flash, ít tốn kém hơn và được sử dụng để lưu trữ hàng loạt và vĩnh viễn các chương trình và dữ liệu (bao gồm văn bản, hình ảnh và video). Tuy nhiên, CPU chỉ có thể chạy các chương trình từ bộ nhớ chính, không phải bộ nhớ phụ.</a:t>
            </a:r>
          </a:p>
        </p:txBody>
      </p:sp>
    </p:spTree>
    <p:extLst>
      <p:ext uri="{BB962C8B-B14F-4D97-AF65-F5344CB8AC3E}">
        <p14:creationId xmlns:p14="http://schemas.microsoft.com/office/powerpoint/2010/main" val="1378874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máy tính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1600">
                <a:highlight>
                  <a:srgbClr val="FFFFFF"/>
                </a:highlight>
              </a:rPr>
              <a:t>Khi bật nguồn, một chương trình nhỏ được lưu trữ trong ROM sẽ được thực thi để tìm nạp các chương trình thiết yếu (được gọi là hệ điều hành) từ bộ nhớ phụ sang bộ nhớ chính, trong một quá trình được gọi là khởi động. Sau khi hệ điều hành được tải vào bộ nhớ chính, máy tính đã sẵn sàng để sử dụng. Điều này có nghĩa là nó sẵn sàng tìm nạp chương trình mong muốn từ bộ nhớ phụ sang bộ nhớ chính để thực thi theo lệnh của người dùng.</a:t>
            </a:r>
          </a:p>
        </p:txBody>
      </p:sp>
      <p:pic>
        <p:nvPicPr>
          <p:cNvPr id="3" name="Picture 2">
            <a:extLst>
              <a:ext uri="{FF2B5EF4-FFF2-40B4-BE49-F238E27FC236}">
                <a16:creationId xmlns:a16="http://schemas.microsoft.com/office/drawing/2014/main" id="{D000F6BD-ADC7-A831-7A77-36EC0032E836}"/>
              </a:ext>
            </a:extLst>
          </p:cNvPr>
          <p:cNvPicPr>
            <a:picLocks noChangeAspect="1"/>
          </p:cNvPicPr>
          <p:nvPr/>
        </p:nvPicPr>
        <p:blipFill>
          <a:blip r:embed="rId3"/>
          <a:stretch>
            <a:fillRect/>
          </a:stretch>
        </p:blipFill>
        <p:spPr>
          <a:xfrm>
            <a:off x="1828800" y="2705912"/>
            <a:ext cx="5486399" cy="2331452"/>
          </a:xfrm>
          <a:prstGeom prst="rect">
            <a:avLst/>
          </a:prstGeom>
        </p:spPr>
      </p:pic>
    </p:spTree>
    <p:extLst>
      <p:ext uri="{BB962C8B-B14F-4D97-AF65-F5344CB8AC3E}">
        <p14:creationId xmlns:p14="http://schemas.microsoft.com/office/powerpoint/2010/main" val="33505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máy tính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1600">
                <a:highlight>
                  <a:srgbClr val="FFFFFF"/>
                </a:highlight>
              </a:rPr>
              <a:t>CPU có thể đọc dữ liệu từ các thiết bị Đầu vào (chẳng hạn như bàn phím hoặc bàn di chuột) và ghi dữ liệu vào các thiết bị Đầu ra (chẳng hạn như màn hình hoặc máy in). Nó cũng có thể đọc/ghi dữ liệu thông qua giao diện mạng (có dây hoặc không dây).</a:t>
            </a:r>
          </a:p>
          <a:p>
            <a:pPr marL="285750" indent="-285750" algn="just"/>
            <a:r>
              <a:rPr lang="vi-VN" sz="1600">
                <a:highlight>
                  <a:srgbClr val="FFFFFF"/>
                </a:highlight>
              </a:rPr>
              <a:t>Công việc của bạn với tư cách là một lập trình viên là viết các chương trình, được CPU thực thi để hoàn thành một nhiệm vụ cụ thể.</a:t>
            </a:r>
          </a:p>
        </p:txBody>
      </p:sp>
      <p:pic>
        <p:nvPicPr>
          <p:cNvPr id="2" name="Picture 1">
            <a:extLst>
              <a:ext uri="{FF2B5EF4-FFF2-40B4-BE49-F238E27FC236}">
                <a16:creationId xmlns:a16="http://schemas.microsoft.com/office/drawing/2014/main" id="{48E31784-6780-EAE4-468F-A1C6F3EDADF7}"/>
              </a:ext>
            </a:extLst>
          </p:cNvPr>
          <p:cNvPicPr>
            <a:picLocks noChangeAspect="1"/>
          </p:cNvPicPr>
          <p:nvPr/>
        </p:nvPicPr>
        <p:blipFill>
          <a:blip r:embed="rId3"/>
          <a:stretch>
            <a:fillRect/>
          </a:stretch>
        </p:blipFill>
        <p:spPr>
          <a:xfrm>
            <a:off x="4890406" y="2444295"/>
            <a:ext cx="3812721" cy="2585263"/>
          </a:xfrm>
          <a:prstGeom prst="rect">
            <a:avLst/>
          </a:prstGeom>
          <a:ln>
            <a:solidFill>
              <a:schemeClr val="accent2">
                <a:lumMod val="40000"/>
                <a:lumOff val="60000"/>
              </a:schemeClr>
            </a:solidFill>
          </a:ln>
        </p:spPr>
      </p:pic>
    </p:spTree>
    <p:extLst>
      <p:ext uri="{BB962C8B-B14F-4D97-AF65-F5344CB8AC3E}">
        <p14:creationId xmlns:p14="http://schemas.microsoft.com/office/powerpoint/2010/main" val="242877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thuật ngữ Java và cú pháp</a:t>
            </a:r>
            <a:endParaRPr/>
          </a:p>
        </p:txBody>
      </p:sp>
    </p:spTree>
    <p:extLst>
      <p:ext uri="{BB962C8B-B14F-4D97-AF65-F5344CB8AC3E}">
        <p14:creationId xmlns:p14="http://schemas.microsoft.com/office/powerpoint/2010/main" val="89020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ngôn ngữ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Qui ước đặt tên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US">
                <a:highlight>
                  <a:srgbClr val="FFFFFF"/>
                </a:highlight>
              </a:rPr>
              <a:t>Packages</a:t>
            </a:r>
            <a:r>
              <a:rPr lang="vi-VN">
                <a:highlight>
                  <a:srgbClr val="FFFFFF"/>
                </a:highlight>
              </a:rPr>
              <a:t>	</a:t>
            </a:r>
            <a:r>
              <a:rPr lang="en-US">
                <a:highlight>
                  <a:srgbClr val="FFFFFF"/>
                </a:highlight>
              </a:rPr>
              <a:t>: </a:t>
            </a:r>
            <a:r>
              <a:rPr lang="vi-VN">
                <a:highlight>
                  <a:srgbClr val="FFFFFF"/>
                </a:highlight>
              </a:rPr>
              <a:t> Tên gói nên ở dạng</a:t>
            </a:r>
            <a:r>
              <a:rPr lang="en-US">
                <a:highlight>
                  <a:srgbClr val="FFFFFF"/>
                </a:highlight>
              </a:rPr>
              <a:t> </a:t>
            </a:r>
            <a:r>
              <a:rPr lang="vi-VN">
                <a:highlight>
                  <a:srgbClr val="FFFFFF"/>
                </a:highlight>
              </a:rPr>
              <a:t>		</a:t>
            </a:r>
            <a:r>
              <a:rPr lang="en-US">
                <a:solidFill>
                  <a:srgbClr val="C00000"/>
                </a:solidFill>
                <a:highlight>
                  <a:srgbClr val="FFFFFF"/>
                </a:highlight>
              </a:rPr>
              <a:t>lowercase</a:t>
            </a:r>
            <a:r>
              <a:rPr lang="en-US">
                <a:highlight>
                  <a:srgbClr val="FFFFFF"/>
                </a:highlight>
              </a:rPr>
              <a:t>. </a:t>
            </a:r>
            <a:endParaRPr lang="vi-VN">
              <a:highlight>
                <a:srgbClr val="FFFFFF"/>
              </a:highlight>
            </a:endParaRPr>
          </a:p>
          <a:p>
            <a:pPr marL="285750" indent="-285750"/>
            <a:r>
              <a:rPr lang="en-US">
                <a:highlight>
                  <a:srgbClr val="FFFFFF"/>
                </a:highlight>
              </a:rPr>
              <a:t>Classes</a:t>
            </a:r>
            <a:r>
              <a:rPr lang="vi-VN">
                <a:highlight>
                  <a:srgbClr val="FFFFFF"/>
                </a:highlight>
              </a:rPr>
              <a:t>	</a:t>
            </a:r>
            <a:r>
              <a:rPr lang="en-US">
                <a:highlight>
                  <a:srgbClr val="FFFFFF"/>
                </a:highlight>
              </a:rPr>
              <a:t>: </a:t>
            </a:r>
            <a:r>
              <a:rPr lang="vi-VN">
                <a:highlight>
                  <a:srgbClr val="FFFFFF"/>
                </a:highlight>
              </a:rPr>
              <a:t> Tên lớp nên ở dạng 		</a:t>
            </a:r>
            <a:r>
              <a:rPr lang="en-US">
                <a:solidFill>
                  <a:srgbClr val="C00000"/>
                </a:solidFill>
                <a:highlight>
                  <a:srgbClr val="FFFFFF"/>
                </a:highlight>
              </a:rPr>
              <a:t>CamelCase</a:t>
            </a:r>
            <a:r>
              <a:rPr lang="en-US">
                <a:highlight>
                  <a:srgbClr val="FFFFFF"/>
                </a:highlight>
              </a:rPr>
              <a:t>. </a:t>
            </a:r>
          </a:p>
          <a:p>
            <a:pPr marL="285750" indent="-285750"/>
            <a:r>
              <a:rPr lang="en-US">
                <a:highlight>
                  <a:srgbClr val="FFFFFF"/>
                </a:highlight>
              </a:rPr>
              <a:t>Interfaces</a:t>
            </a:r>
            <a:r>
              <a:rPr lang="vi-VN">
                <a:highlight>
                  <a:srgbClr val="FFFFFF"/>
                </a:highlight>
              </a:rPr>
              <a:t>	</a:t>
            </a:r>
            <a:r>
              <a:rPr lang="en-US">
                <a:highlight>
                  <a:srgbClr val="FFFFFF"/>
                </a:highlight>
              </a:rPr>
              <a:t>: </a:t>
            </a:r>
            <a:r>
              <a:rPr lang="vi-VN">
                <a:highlight>
                  <a:srgbClr val="FFFFFF"/>
                </a:highlight>
              </a:rPr>
              <a:t> Tên giao diện nên ở dạng</a:t>
            </a:r>
            <a:r>
              <a:rPr lang="en-US">
                <a:highlight>
                  <a:srgbClr val="FFFFFF"/>
                </a:highlight>
              </a:rPr>
              <a:t> </a:t>
            </a:r>
            <a:r>
              <a:rPr lang="vi-VN">
                <a:highlight>
                  <a:srgbClr val="FFFFFF"/>
                </a:highlight>
              </a:rPr>
              <a:t>	</a:t>
            </a:r>
            <a:r>
              <a:rPr lang="en-US">
                <a:solidFill>
                  <a:srgbClr val="C00000"/>
                </a:solidFill>
                <a:highlight>
                  <a:srgbClr val="FFFFFF"/>
                </a:highlight>
              </a:rPr>
              <a:t>CamelCase</a:t>
            </a:r>
            <a:r>
              <a:rPr lang="en-US">
                <a:highlight>
                  <a:srgbClr val="FFFFFF"/>
                </a:highlight>
              </a:rPr>
              <a:t>.</a:t>
            </a:r>
          </a:p>
          <a:p>
            <a:pPr marL="285750" indent="-285750"/>
            <a:r>
              <a:rPr lang="en-US">
                <a:highlight>
                  <a:srgbClr val="FFFFFF"/>
                </a:highlight>
              </a:rPr>
              <a:t>Methods</a:t>
            </a:r>
            <a:r>
              <a:rPr lang="vi-VN">
                <a:highlight>
                  <a:srgbClr val="FFFFFF"/>
                </a:highlight>
              </a:rPr>
              <a:t>	</a:t>
            </a:r>
            <a:r>
              <a:rPr lang="en-US">
                <a:highlight>
                  <a:srgbClr val="FFFFFF"/>
                </a:highlight>
              </a:rPr>
              <a:t>: </a:t>
            </a:r>
            <a:r>
              <a:rPr lang="vi-VN">
                <a:highlight>
                  <a:srgbClr val="FFFFFF"/>
                </a:highlight>
              </a:rPr>
              <a:t> Tên phương thức nên ở dạng 	</a:t>
            </a:r>
            <a:r>
              <a:rPr lang="vi-VN">
                <a:solidFill>
                  <a:srgbClr val="C00000"/>
                </a:solidFill>
                <a:highlight>
                  <a:srgbClr val="FFFFFF"/>
                </a:highlight>
              </a:rPr>
              <a:t>mixedC</a:t>
            </a:r>
            <a:r>
              <a:rPr lang="en-US">
                <a:solidFill>
                  <a:srgbClr val="C00000"/>
                </a:solidFill>
                <a:highlight>
                  <a:srgbClr val="FFFFFF"/>
                </a:highlight>
              </a:rPr>
              <a:t>ase</a:t>
            </a:r>
            <a:r>
              <a:rPr lang="en-US">
                <a:highlight>
                  <a:srgbClr val="FFFFFF"/>
                </a:highlight>
              </a:rPr>
              <a:t>.</a:t>
            </a:r>
          </a:p>
          <a:p>
            <a:pPr marL="285750" indent="-285750"/>
            <a:r>
              <a:rPr lang="en-US">
                <a:highlight>
                  <a:srgbClr val="FFFFFF"/>
                </a:highlight>
              </a:rPr>
              <a:t>Variables</a:t>
            </a:r>
            <a:r>
              <a:rPr lang="vi-VN">
                <a:highlight>
                  <a:srgbClr val="FFFFFF"/>
                </a:highlight>
              </a:rPr>
              <a:t>	</a:t>
            </a:r>
            <a:r>
              <a:rPr lang="en-US">
                <a:highlight>
                  <a:srgbClr val="FFFFFF"/>
                </a:highlight>
              </a:rPr>
              <a:t>: </a:t>
            </a:r>
            <a:r>
              <a:rPr lang="vi-VN">
                <a:highlight>
                  <a:srgbClr val="FFFFFF"/>
                </a:highlight>
              </a:rPr>
              <a:t> Tên biến nên ở dạng 		</a:t>
            </a:r>
            <a:r>
              <a:rPr lang="vi-VN">
                <a:solidFill>
                  <a:srgbClr val="C00000"/>
                </a:solidFill>
                <a:highlight>
                  <a:srgbClr val="FFFFFF"/>
                </a:highlight>
              </a:rPr>
              <a:t>mixedC</a:t>
            </a:r>
            <a:r>
              <a:rPr lang="en-US">
                <a:solidFill>
                  <a:srgbClr val="C00000"/>
                </a:solidFill>
                <a:highlight>
                  <a:srgbClr val="FFFFFF"/>
                </a:highlight>
              </a:rPr>
              <a:t>ase</a:t>
            </a:r>
            <a:r>
              <a:rPr lang="en-US">
                <a:highlight>
                  <a:srgbClr val="FFFFFF"/>
                </a:highlight>
              </a:rPr>
              <a:t>.</a:t>
            </a:r>
          </a:p>
          <a:p>
            <a:pPr marL="285750" indent="-285750"/>
            <a:r>
              <a:rPr lang="en-US">
                <a:highlight>
                  <a:srgbClr val="FFFFFF"/>
                </a:highlight>
              </a:rPr>
              <a:t>Constants</a:t>
            </a:r>
            <a:r>
              <a:rPr lang="vi-VN">
                <a:highlight>
                  <a:srgbClr val="FFFFFF"/>
                </a:highlight>
              </a:rPr>
              <a:t>	</a:t>
            </a:r>
            <a:r>
              <a:rPr lang="en-US">
                <a:highlight>
                  <a:srgbClr val="FFFFFF"/>
                </a:highlight>
              </a:rPr>
              <a:t>: </a:t>
            </a:r>
            <a:r>
              <a:rPr lang="vi-VN">
                <a:highlight>
                  <a:srgbClr val="FFFFFF"/>
                </a:highlight>
              </a:rPr>
              <a:t> Tên hằng số nên ở dạng 		</a:t>
            </a:r>
            <a:r>
              <a:rPr lang="en-US">
                <a:solidFill>
                  <a:srgbClr val="C00000"/>
                </a:solidFill>
                <a:highlight>
                  <a:srgbClr val="FFFFFF"/>
                </a:highlight>
              </a:rPr>
              <a:t>UPPERCASE</a:t>
            </a:r>
            <a:r>
              <a:rPr lang="en-US">
                <a:highlight>
                  <a:srgbClr val="FFFFFF"/>
                </a:highlight>
              </a:rPr>
              <a:t>.</a:t>
            </a:r>
            <a:endParaRPr>
              <a:highlight>
                <a:srgbClr val="FFFFFF"/>
              </a:highlight>
            </a:endParaRPr>
          </a:p>
        </p:txBody>
      </p:sp>
    </p:spTree>
    <p:extLst>
      <p:ext uri="{BB962C8B-B14F-4D97-AF65-F5344CB8AC3E}">
        <p14:creationId xmlns:p14="http://schemas.microsoft.com/office/powerpoint/2010/main" val="4287398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Thuật ngữ và cú pháp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FFFFF"/>
                </a:highlight>
              </a:rPr>
              <a:t>Chú thích</a:t>
            </a:r>
            <a:r>
              <a:rPr lang="vi-VN">
                <a:highlight>
                  <a:srgbClr val="FFFFFF"/>
                </a:highlight>
              </a:rPr>
              <a:t>: Chú thích được sử dụng để thêm ghi chú hoặc giải thích cho mã. Trong Java, chú thích có thể được tạo bằng cách sử dụng hai dấu gạch chéo (//) đối với nhận xét một dòng hoặc trong /* ... */ đối với nhận xét nhiều dòng.</a:t>
            </a:r>
          </a:p>
          <a:p>
            <a:pPr marL="742950" lvl="1" indent="-285750" algn="just"/>
            <a:r>
              <a:rPr lang="vi-VN" sz="1600">
                <a:highlight>
                  <a:srgbClr val="FFFFFF"/>
                </a:highlight>
              </a:rPr>
              <a:t>Nhận xét KHÔNG phải là câu lệnh thực thi và bị trình biên dịch bỏ qua. Nhưng họ cung cấp lời giải thích và tài liệu hữu ích. Tôi thực sự khuyên bạn nên viết bình luận một cách tự do để giải thích suy nghĩ và logic của bạn.</a:t>
            </a:r>
          </a:p>
          <a:p>
            <a:pPr marL="742950" lvl="1" indent="-285750" algn="just"/>
            <a:endParaRPr lang="vi-VN" sz="1600">
              <a:highlight>
                <a:srgbClr val="FFFFFF"/>
              </a:highlight>
            </a:endParaRPr>
          </a:p>
        </p:txBody>
      </p:sp>
      <p:pic>
        <p:nvPicPr>
          <p:cNvPr id="3" name="Picture 2">
            <a:extLst>
              <a:ext uri="{FF2B5EF4-FFF2-40B4-BE49-F238E27FC236}">
                <a16:creationId xmlns:a16="http://schemas.microsoft.com/office/drawing/2014/main" id="{593B989E-C2B4-2124-779E-451C77879F08}"/>
              </a:ext>
            </a:extLst>
          </p:cNvPr>
          <p:cNvPicPr>
            <a:picLocks noChangeAspect="1"/>
          </p:cNvPicPr>
          <p:nvPr/>
        </p:nvPicPr>
        <p:blipFill>
          <a:blip r:embed="rId3"/>
          <a:stretch>
            <a:fillRect/>
          </a:stretch>
        </p:blipFill>
        <p:spPr>
          <a:xfrm>
            <a:off x="1186853" y="3279272"/>
            <a:ext cx="2979284" cy="711753"/>
          </a:xfrm>
          <a:prstGeom prst="rect">
            <a:avLst/>
          </a:prstGeom>
        </p:spPr>
      </p:pic>
      <p:pic>
        <p:nvPicPr>
          <p:cNvPr id="5" name="Picture 4">
            <a:extLst>
              <a:ext uri="{FF2B5EF4-FFF2-40B4-BE49-F238E27FC236}">
                <a16:creationId xmlns:a16="http://schemas.microsoft.com/office/drawing/2014/main" id="{9ABE9374-CC56-F5D3-7766-E2C144D90A40}"/>
              </a:ext>
            </a:extLst>
          </p:cNvPr>
          <p:cNvPicPr>
            <a:picLocks noChangeAspect="1"/>
          </p:cNvPicPr>
          <p:nvPr/>
        </p:nvPicPr>
        <p:blipFill rotWithShape="1">
          <a:blip r:embed="rId4"/>
          <a:srcRect l="604"/>
          <a:stretch/>
        </p:blipFill>
        <p:spPr>
          <a:xfrm>
            <a:off x="4598700" y="3695798"/>
            <a:ext cx="4233600" cy="824593"/>
          </a:xfrm>
          <a:prstGeom prst="rect">
            <a:avLst/>
          </a:prstGeom>
        </p:spPr>
      </p:pic>
    </p:spTree>
    <p:extLst>
      <p:ext uri="{BB962C8B-B14F-4D97-AF65-F5344CB8AC3E}">
        <p14:creationId xmlns:p14="http://schemas.microsoft.com/office/powerpoint/2010/main" val="1233990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Thuật ngữ và cú pháp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FFFFF"/>
                </a:highlight>
              </a:rPr>
              <a:t>Biến</a:t>
            </a:r>
            <a:r>
              <a:rPr lang="vi-VN">
                <a:highlight>
                  <a:srgbClr val="FFFFFF"/>
                </a:highlight>
              </a:rPr>
              <a:t>: Biến được sử dụng để lưu trữ các giá trị dữ liệu trong một chương trình. Trong Java, các biến được khai báo bằng kiểu dữ liệu (chẳng hạn như int hoặc String), theo sau là tên biến và một giá trị ban đầu tùy chọn.</a:t>
            </a:r>
            <a:endParaRPr>
              <a:highlight>
                <a:srgbClr val="FFFFFF"/>
              </a:highlight>
            </a:endParaRPr>
          </a:p>
        </p:txBody>
      </p:sp>
      <p:pic>
        <p:nvPicPr>
          <p:cNvPr id="2050" name="Picture 2">
            <a:extLst>
              <a:ext uri="{FF2B5EF4-FFF2-40B4-BE49-F238E27FC236}">
                <a16:creationId xmlns:a16="http://schemas.microsoft.com/office/drawing/2014/main" id="{FAF2C7DD-1BEB-82E2-F273-5FFC52594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053" y="2295875"/>
            <a:ext cx="4367893" cy="245434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22D172-95B0-93F0-E0AE-8AEFD2C49EB4}"/>
              </a:ext>
            </a:extLst>
          </p:cNvPr>
          <p:cNvSpPr txBox="1"/>
          <p:nvPr/>
        </p:nvSpPr>
        <p:spPr>
          <a:xfrm>
            <a:off x="471899" y="4830617"/>
            <a:ext cx="6724918" cy="276999"/>
          </a:xfrm>
          <a:prstGeom prst="rect">
            <a:avLst/>
          </a:prstGeom>
          <a:noFill/>
        </p:spPr>
        <p:txBody>
          <a:bodyPr wrap="none" rtlCol="0">
            <a:spAutoFit/>
          </a:bodyPr>
          <a:lstStyle/>
          <a:p>
            <a:r>
              <a:rPr lang="vi-VN" sz="1200" i="1"/>
              <a:t>Ảnh: https://www3.ntu.edu.sg/home/ehchua/programming/java/images/JavaBasics_Variable.png</a:t>
            </a:r>
            <a:endParaRPr lang="en-US" sz="1200" i="1"/>
          </a:p>
        </p:txBody>
      </p:sp>
    </p:spTree>
    <p:extLst>
      <p:ext uri="{BB962C8B-B14F-4D97-AF65-F5344CB8AC3E}">
        <p14:creationId xmlns:p14="http://schemas.microsoft.com/office/powerpoint/2010/main" val="102560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Thuật ngữ và cú pháp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FFFFF"/>
                </a:highlight>
              </a:rPr>
              <a:t>Phương thức: </a:t>
            </a:r>
            <a:r>
              <a:rPr lang="vi-VN">
                <a:highlight>
                  <a:srgbClr val="FFFFFF"/>
                </a:highlight>
              </a:rPr>
              <a:t>Các phương thức được sử dụng để thực hiện một tác vụ cụ thể trong chương trình Java. Để xác định một phương thức, bạn phải chỉ định cấp độ truy cập của nó (public, private hay protected), kiểu trả về của nó (nếu có), tên và các tham số của nó (nếu có).</a:t>
            </a:r>
            <a:endParaRPr>
              <a:highlight>
                <a:srgbClr val="FFFFFF"/>
              </a:highlight>
            </a:endParaRPr>
          </a:p>
        </p:txBody>
      </p:sp>
      <p:pic>
        <p:nvPicPr>
          <p:cNvPr id="3074" name="Picture 2" descr="Methods in Java - GeeksforGeeks">
            <a:extLst>
              <a:ext uri="{FF2B5EF4-FFF2-40B4-BE49-F238E27FC236}">
                <a16:creationId xmlns:a16="http://schemas.microsoft.com/office/drawing/2014/main" id="{267C9608-6C4E-70F1-CFC5-3277BDA17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426" y="2558182"/>
            <a:ext cx="5359148" cy="2568989"/>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810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Thuật ngữ và cú pháp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FFFFF"/>
                </a:highlight>
              </a:rPr>
              <a:t>Các lớp: </a:t>
            </a:r>
            <a:r>
              <a:rPr lang="vi-VN">
                <a:highlight>
                  <a:srgbClr val="FFFFFF"/>
                </a:highlight>
              </a:rPr>
              <a:t>Các lớp được sử dụng để định nghĩa các đối tượng trong chương trình Java. Để định nghĩa một lớp, bạn phải chỉ định cấp độ truy cập (public, private hay protected), tên và phần thân của lớp (chứa các thuộc tính và phương thức của lớp).</a:t>
            </a:r>
            <a:endParaRPr>
              <a:highlight>
                <a:srgbClr val="FFFFFF"/>
              </a:highlight>
            </a:endParaRPr>
          </a:p>
        </p:txBody>
      </p:sp>
      <p:pic>
        <p:nvPicPr>
          <p:cNvPr id="3" name="Picture 2">
            <a:extLst>
              <a:ext uri="{FF2B5EF4-FFF2-40B4-BE49-F238E27FC236}">
                <a16:creationId xmlns:a16="http://schemas.microsoft.com/office/drawing/2014/main" id="{DB08A622-2DC8-58DB-AFDF-8A8C96DF2F50}"/>
              </a:ext>
            </a:extLst>
          </p:cNvPr>
          <p:cNvPicPr>
            <a:picLocks noChangeAspect="1"/>
          </p:cNvPicPr>
          <p:nvPr/>
        </p:nvPicPr>
        <p:blipFill rotWithShape="1">
          <a:blip r:embed="rId3"/>
          <a:srcRect t="18739" b="5594"/>
          <a:stretch/>
        </p:blipFill>
        <p:spPr>
          <a:xfrm>
            <a:off x="712296" y="2781278"/>
            <a:ext cx="3160408" cy="2051979"/>
          </a:xfrm>
          <a:prstGeom prst="rect">
            <a:avLst/>
          </a:prstGeom>
        </p:spPr>
      </p:pic>
      <p:pic>
        <p:nvPicPr>
          <p:cNvPr id="4" name="Picture 3">
            <a:extLst>
              <a:ext uri="{FF2B5EF4-FFF2-40B4-BE49-F238E27FC236}">
                <a16:creationId xmlns:a16="http://schemas.microsoft.com/office/drawing/2014/main" id="{9DBE0CD8-9C06-1313-A91C-A0499A626930}"/>
              </a:ext>
            </a:extLst>
          </p:cNvPr>
          <p:cNvPicPr>
            <a:picLocks noChangeAspect="1"/>
          </p:cNvPicPr>
          <p:nvPr/>
        </p:nvPicPr>
        <p:blipFill>
          <a:blip r:embed="rId4"/>
          <a:stretch>
            <a:fillRect/>
          </a:stretch>
        </p:blipFill>
        <p:spPr>
          <a:xfrm>
            <a:off x="3872704" y="2860675"/>
            <a:ext cx="4870700" cy="1695537"/>
          </a:xfrm>
          <a:prstGeom prst="rect">
            <a:avLst/>
          </a:prstGeom>
        </p:spPr>
      </p:pic>
    </p:spTree>
    <p:extLst>
      <p:ext uri="{BB962C8B-B14F-4D97-AF65-F5344CB8AC3E}">
        <p14:creationId xmlns:p14="http://schemas.microsoft.com/office/powerpoint/2010/main" val="3796147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Nhập/Xuất cơ bản với Java</a:t>
            </a:r>
            <a:endParaRPr/>
          </a:p>
        </p:txBody>
      </p:sp>
    </p:spTree>
    <p:extLst>
      <p:ext uri="{BB962C8B-B14F-4D97-AF65-F5344CB8AC3E}">
        <p14:creationId xmlns:p14="http://schemas.microsoft.com/office/powerpoint/2010/main" val="3330718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Nhập/Xuất cơ bản với Java</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Trong Java, lớp Scanner có thể được sử dụng để đọc đầu vào từ nhiều nguồn khác nhau, chẳng hạn như bảng điều khiển (console), tệp hoặc luồng mạng. Mặt khác, lớp System.out được sử dụng để xuất thông tin ra bảng điều khiển và hiển thị trên màn hình.</a:t>
            </a:r>
            <a:endParaRPr>
              <a:highlight>
                <a:srgbClr val="FAFAFA"/>
              </a:highlight>
            </a:endParaRPr>
          </a:p>
        </p:txBody>
      </p:sp>
      <p:pic>
        <p:nvPicPr>
          <p:cNvPr id="4" name="Picture 3">
            <a:extLst>
              <a:ext uri="{FF2B5EF4-FFF2-40B4-BE49-F238E27FC236}">
                <a16:creationId xmlns:a16="http://schemas.microsoft.com/office/drawing/2014/main" id="{E18EE867-EB92-CA6D-4754-D00A3E1C4301}"/>
              </a:ext>
            </a:extLst>
          </p:cNvPr>
          <p:cNvPicPr>
            <a:picLocks noChangeAspect="1"/>
          </p:cNvPicPr>
          <p:nvPr/>
        </p:nvPicPr>
        <p:blipFill>
          <a:blip r:embed="rId3"/>
          <a:stretch>
            <a:fillRect/>
          </a:stretch>
        </p:blipFill>
        <p:spPr>
          <a:xfrm>
            <a:off x="3859766" y="2267786"/>
            <a:ext cx="4902452" cy="2730640"/>
          </a:xfrm>
          <a:prstGeom prst="rect">
            <a:avLst/>
          </a:prstGeom>
          <a:ln>
            <a:solidFill>
              <a:schemeClr val="accent2">
                <a:lumMod val="40000"/>
                <a:lumOff val="60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Ngôn ngữ lập trình phổ biến nhất</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l" rtl="0">
              <a:spcBef>
                <a:spcPts val="0"/>
              </a:spcBef>
              <a:spcAft>
                <a:spcPts val="0"/>
              </a:spcAft>
              <a:buClr>
                <a:srgbClr val="212529"/>
              </a:buClr>
              <a:buSzPts val="1150"/>
              <a:buFont typeface="Roboto"/>
              <a:buChar char="●"/>
            </a:pPr>
            <a:r>
              <a:rPr lang="vi-VN" sz="1150">
                <a:solidFill>
                  <a:srgbClr val="212529"/>
                </a:solidFill>
                <a:highlight>
                  <a:srgbClr val="FFFFFF"/>
                </a:highlight>
                <a:latin typeface="Roboto"/>
                <a:ea typeface="Roboto"/>
                <a:cs typeface="Roboto"/>
                <a:sym typeface="Roboto"/>
              </a:rPr>
              <a:t>Thống kê từ </a:t>
            </a:r>
            <a:r>
              <a:rPr lang="vi-VN" sz="1150" b="1">
                <a:solidFill>
                  <a:srgbClr val="212529"/>
                </a:solidFill>
                <a:highlight>
                  <a:srgbClr val="FFFFFF"/>
                </a:highlight>
                <a:latin typeface="Roboto"/>
                <a:ea typeface="Roboto"/>
                <a:cs typeface="Roboto"/>
                <a:sym typeface="Roboto"/>
              </a:rPr>
              <a:t>TIOBE</a:t>
            </a:r>
            <a:r>
              <a:rPr lang="vi-VN" sz="1150">
                <a:solidFill>
                  <a:srgbClr val="212529"/>
                </a:solidFill>
                <a:highlight>
                  <a:srgbClr val="FFFFFF"/>
                </a:highlight>
                <a:latin typeface="Roboto"/>
                <a:ea typeface="Roboto"/>
                <a:cs typeface="Roboto"/>
                <a:sym typeface="Roboto"/>
              </a:rPr>
              <a:t> index (tính đến tháng 03/2023): </a:t>
            </a:r>
            <a:r>
              <a:rPr lang="en-US" sz="1200">
                <a:hlinkClick r:id="rId3"/>
              </a:rPr>
              <a:t>TIOBE Index - TIOBE</a:t>
            </a:r>
            <a:endParaRPr sz="1150">
              <a:solidFill>
                <a:srgbClr val="212529"/>
              </a:solidFill>
              <a:highlight>
                <a:srgbClr val="FFFFFF"/>
              </a:highlight>
              <a:latin typeface="Roboto"/>
              <a:ea typeface="Roboto"/>
              <a:cs typeface="Roboto"/>
              <a:sym typeface="Roboto"/>
            </a:endParaRPr>
          </a:p>
        </p:txBody>
      </p:sp>
      <p:pic>
        <p:nvPicPr>
          <p:cNvPr id="3" name="Picture 2">
            <a:extLst>
              <a:ext uri="{FF2B5EF4-FFF2-40B4-BE49-F238E27FC236}">
                <a16:creationId xmlns:a16="http://schemas.microsoft.com/office/drawing/2014/main" id="{D4339BD0-264E-7347-923D-1CA18DF1E739}"/>
              </a:ext>
            </a:extLst>
          </p:cNvPr>
          <p:cNvPicPr>
            <a:picLocks noChangeAspect="1"/>
          </p:cNvPicPr>
          <p:nvPr/>
        </p:nvPicPr>
        <p:blipFill>
          <a:blip r:embed="rId4"/>
          <a:stretch>
            <a:fillRect/>
          </a:stretch>
        </p:blipFill>
        <p:spPr>
          <a:xfrm>
            <a:off x="857250" y="1592503"/>
            <a:ext cx="7886700" cy="31930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Ngôn ngữ lập trình phổ biến nhất</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l" rtl="0">
              <a:spcBef>
                <a:spcPts val="0"/>
              </a:spcBef>
              <a:spcAft>
                <a:spcPts val="0"/>
              </a:spcAft>
              <a:buClr>
                <a:srgbClr val="212529"/>
              </a:buClr>
              <a:buSzPts val="1150"/>
              <a:buFont typeface="Roboto"/>
              <a:buChar char="●"/>
            </a:pPr>
            <a:r>
              <a:rPr lang="vi-VN" sz="1150">
                <a:solidFill>
                  <a:srgbClr val="212529"/>
                </a:solidFill>
                <a:highlight>
                  <a:srgbClr val="FFFFFF"/>
                </a:highlight>
                <a:latin typeface="Roboto"/>
                <a:ea typeface="Roboto"/>
                <a:cs typeface="Roboto"/>
                <a:sym typeface="Roboto"/>
              </a:rPr>
              <a:t>Thống kê từ </a:t>
            </a:r>
            <a:r>
              <a:rPr lang="vi-VN" sz="1150" b="1">
                <a:solidFill>
                  <a:srgbClr val="212529"/>
                </a:solidFill>
                <a:highlight>
                  <a:srgbClr val="FFFFFF"/>
                </a:highlight>
                <a:latin typeface="Roboto"/>
                <a:ea typeface="Roboto"/>
                <a:cs typeface="Roboto"/>
                <a:sym typeface="Roboto"/>
              </a:rPr>
              <a:t>TIOBE</a:t>
            </a:r>
            <a:r>
              <a:rPr lang="vi-VN" sz="1150">
                <a:solidFill>
                  <a:srgbClr val="212529"/>
                </a:solidFill>
                <a:highlight>
                  <a:srgbClr val="FFFFFF"/>
                </a:highlight>
                <a:latin typeface="Roboto"/>
                <a:ea typeface="Roboto"/>
                <a:cs typeface="Roboto"/>
                <a:sym typeface="Roboto"/>
              </a:rPr>
              <a:t> index (tính đến tháng 03/2023): </a:t>
            </a:r>
            <a:r>
              <a:rPr lang="en-US" sz="1200">
                <a:hlinkClick r:id="rId3"/>
              </a:rPr>
              <a:t>TIOBE Index - TIOBE</a:t>
            </a:r>
            <a:endParaRPr sz="1150">
              <a:solidFill>
                <a:srgbClr val="212529"/>
              </a:solidFill>
              <a:highlight>
                <a:srgbClr val="FFFFFF"/>
              </a:highlight>
              <a:latin typeface="Roboto"/>
              <a:ea typeface="Roboto"/>
              <a:cs typeface="Roboto"/>
              <a:sym typeface="Roboto"/>
            </a:endParaRPr>
          </a:p>
        </p:txBody>
      </p:sp>
      <p:pic>
        <p:nvPicPr>
          <p:cNvPr id="8" name="Picture 7">
            <a:extLst>
              <a:ext uri="{FF2B5EF4-FFF2-40B4-BE49-F238E27FC236}">
                <a16:creationId xmlns:a16="http://schemas.microsoft.com/office/drawing/2014/main" id="{18DD4F9C-7C20-8C15-3618-F9FB0E20F237}"/>
              </a:ext>
            </a:extLst>
          </p:cNvPr>
          <p:cNvPicPr>
            <a:picLocks noChangeAspect="1"/>
          </p:cNvPicPr>
          <p:nvPr/>
        </p:nvPicPr>
        <p:blipFill>
          <a:blip r:embed="rId4"/>
          <a:stretch>
            <a:fillRect/>
          </a:stretch>
        </p:blipFill>
        <p:spPr>
          <a:xfrm>
            <a:off x="2654753" y="2626591"/>
            <a:ext cx="6466114" cy="2516909"/>
          </a:xfrm>
          <a:prstGeom prst="rect">
            <a:avLst/>
          </a:prstGeom>
        </p:spPr>
      </p:pic>
      <p:pic>
        <p:nvPicPr>
          <p:cNvPr id="4" name="Picture 3">
            <a:extLst>
              <a:ext uri="{FF2B5EF4-FFF2-40B4-BE49-F238E27FC236}">
                <a16:creationId xmlns:a16="http://schemas.microsoft.com/office/drawing/2014/main" id="{16CBA3A8-6F92-8BB3-5A74-1EE698CF2848}"/>
              </a:ext>
            </a:extLst>
          </p:cNvPr>
          <p:cNvPicPr>
            <a:picLocks noChangeAspect="1"/>
          </p:cNvPicPr>
          <p:nvPr/>
        </p:nvPicPr>
        <p:blipFill>
          <a:blip r:embed="rId5"/>
          <a:stretch>
            <a:fillRect/>
          </a:stretch>
        </p:blipFill>
        <p:spPr>
          <a:xfrm>
            <a:off x="876301" y="1512435"/>
            <a:ext cx="3409950" cy="1497462"/>
          </a:xfrm>
          <a:prstGeom prst="rect">
            <a:avLst/>
          </a:prstGeom>
        </p:spPr>
      </p:pic>
    </p:spTree>
    <p:extLst>
      <p:ext uri="{BB962C8B-B14F-4D97-AF65-F5344CB8AC3E}">
        <p14:creationId xmlns:p14="http://schemas.microsoft.com/office/powerpoint/2010/main" val="237112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vi-VN"/>
              <a:t>Lịch sử phát triển</a:t>
            </a:r>
            <a:endParaRPr/>
          </a:p>
        </p:txBody>
      </p:sp>
      <p:sp>
        <p:nvSpPr>
          <p:cNvPr id="92" name="Google Shape;92;p1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vi-VN">
                <a:highlight>
                  <a:srgbClr val="FFFFFF"/>
                </a:highlight>
              </a:rPr>
              <a:t>Năm 1991: Dự án của Sun MicroSystems nhằm phát triển phần mềm cho các thiết bị dân dụng.</a:t>
            </a:r>
          </a:p>
          <a:p>
            <a:pPr marL="742950" lvl="1" indent="-285750">
              <a:buFont typeface="Arial" panose="020B0604020202020204" pitchFamily="34" charset="0"/>
              <a:buChar char="•"/>
            </a:pPr>
            <a:r>
              <a:rPr lang="vi-VN">
                <a:highlight>
                  <a:srgbClr val="FFFFFF"/>
                </a:highlight>
              </a:rPr>
              <a:t>Ngôn ngữ lập trình Oak được tạo ra bởi Jame Gosling và thành viên nhóm Green Team</a:t>
            </a:r>
          </a:p>
          <a:p>
            <a:pPr marL="285750" indent="-285750">
              <a:buFont typeface="Arial" panose="020B0604020202020204" pitchFamily="34" charset="0"/>
              <a:buChar char="•"/>
            </a:pPr>
            <a:r>
              <a:rPr lang="vi-VN">
                <a:highlight>
                  <a:srgbClr val="FFFFFF"/>
                </a:highlight>
              </a:rPr>
              <a:t>Năm 1995: Oak đổi tên thành Java do vấn đề bản quyền tên gọi</a:t>
            </a:r>
            <a:endParaRPr>
              <a:highlight>
                <a:srgbClr val="FFFFFF"/>
              </a:highlight>
            </a:endParaRPr>
          </a:p>
        </p:txBody>
      </p:sp>
      <p:pic>
        <p:nvPicPr>
          <p:cNvPr id="1026" name="Picture 2">
            <a:extLst>
              <a:ext uri="{FF2B5EF4-FFF2-40B4-BE49-F238E27FC236}">
                <a16:creationId xmlns:a16="http://schemas.microsoft.com/office/drawing/2014/main" id="{9D83E447-8B13-812C-DD1B-A0772C159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8" y="2878505"/>
            <a:ext cx="2210498" cy="14730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DA86D1-303C-DBAB-4FE0-E29DE5840896}"/>
              </a:ext>
            </a:extLst>
          </p:cNvPr>
          <p:cNvPicPr>
            <a:picLocks noChangeAspect="1"/>
          </p:cNvPicPr>
          <p:nvPr/>
        </p:nvPicPr>
        <p:blipFill>
          <a:blip r:embed="rId4"/>
          <a:stretch>
            <a:fillRect/>
          </a:stretch>
        </p:blipFill>
        <p:spPr>
          <a:xfrm>
            <a:off x="6134232" y="2878506"/>
            <a:ext cx="2210498" cy="1471560"/>
          </a:xfrm>
          <a:prstGeom prst="rect">
            <a:avLst/>
          </a:prstGeom>
        </p:spPr>
      </p:pic>
      <p:pic>
        <p:nvPicPr>
          <p:cNvPr id="1032" name="Picture 8" descr="History of Java - Javatpoint">
            <a:extLst>
              <a:ext uri="{FF2B5EF4-FFF2-40B4-BE49-F238E27FC236}">
                <a16:creationId xmlns:a16="http://schemas.microsoft.com/office/drawing/2014/main" id="{D4A18EDC-C386-13F8-D4A8-710B14D49A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3364" y="2878505"/>
            <a:ext cx="1957271" cy="1690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vi-VN"/>
              <a:t>Lịch sử phát triển</a:t>
            </a:r>
            <a:endParaRPr/>
          </a:p>
        </p:txBody>
      </p:sp>
      <p:sp>
        <p:nvSpPr>
          <p:cNvPr id="92" name="Google Shape;92;p1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vi-VN">
                <a:highlight>
                  <a:srgbClr val="FFFFFF"/>
                </a:highlight>
              </a:rPr>
              <a:t>Năm 1991: Dự án của Sun MicroSystems nhằm phát triển phần mềm cho các thiết bị dân dụng.</a:t>
            </a:r>
          </a:p>
          <a:p>
            <a:pPr marL="742950" lvl="1" indent="-285750">
              <a:buFont typeface="Arial" panose="020B0604020202020204" pitchFamily="34" charset="0"/>
              <a:buChar char="•"/>
            </a:pPr>
            <a:r>
              <a:rPr lang="vi-VN">
                <a:highlight>
                  <a:srgbClr val="FFFFFF"/>
                </a:highlight>
              </a:rPr>
              <a:t>Ngôn ngữ lập trình Oak được tạo ra bởi Jame Gosling và thành viên nhóm Green Team</a:t>
            </a:r>
          </a:p>
          <a:p>
            <a:pPr marL="285750" indent="-285750">
              <a:buFont typeface="Arial" panose="020B0604020202020204" pitchFamily="34" charset="0"/>
              <a:buChar char="•"/>
            </a:pPr>
            <a:r>
              <a:rPr lang="vi-VN">
                <a:highlight>
                  <a:srgbClr val="FFFFFF"/>
                </a:highlight>
              </a:rPr>
              <a:t>Năm 1995: Oak đổi tên thành Java do vấn đề bản quyền tên gọi</a:t>
            </a:r>
            <a:endParaRPr>
              <a:highlight>
                <a:srgbClr val="FFFFFF"/>
              </a:highlight>
            </a:endParaRPr>
          </a:p>
        </p:txBody>
      </p:sp>
      <p:pic>
        <p:nvPicPr>
          <p:cNvPr id="1026" name="Picture 2">
            <a:extLst>
              <a:ext uri="{FF2B5EF4-FFF2-40B4-BE49-F238E27FC236}">
                <a16:creationId xmlns:a16="http://schemas.microsoft.com/office/drawing/2014/main" id="{9D83E447-8B13-812C-DD1B-A0772C159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8" y="2878505"/>
            <a:ext cx="2210498" cy="14730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DA86D1-303C-DBAB-4FE0-E29DE5840896}"/>
              </a:ext>
            </a:extLst>
          </p:cNvPr>
          <p:cNvPicPr>
            <a:picLocks noChangeAspect="1"/>
          </p:cNvPicPr>
          <p:nvPr/>
        </p:nvPicPr>
        <p:blipFill>
          <a:blip r:embed="rId4"/>
          <a:stretch>
            <a:fillRect/>
          </a:stretch>
        </p:blipFill>
        <p:spPr>
          <a:xfrm>
            <a:off x="6134232" y="2878506"/>
            <a:ext cx="2210498" cy="1471560"/>
          </a:xfrm>
          <a:prstGeom prst="rect">
            <a:avLst/>
          </a:prstGeom>
        </p:spPr>
      </p:pic>
      <p:pic>
        <p:nvPicPr>
          <p:cNvPr id="1032" name="Picture 8" descr="History of Java - Javatpoint">
            <a:extLst>
              <a:ext uri="{FF2B5EF4-FFF2-40B4-BE49-F238E27FC236}">
                <a16:creationId xmlns:a16="http://schemas.microsoft.com/office/drawing/2014/main" id="{D4A18EDC-C386-13F8-D4A8-710B14D49A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3364" y="2878505"/>
            <a:ext cx="1957271" cy="169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27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vi-VN"/>
              <a:t>Đặc điểm và tính năng nổi bật</a:t>
            </a:r>
            <a:endParaRPr/>
          </a:p>
        </p:txBody>
      </p:sp>
      <p:sp>
        <p:nvSpPr>
          <p:cNvPr id="105" name="Google Shape;105;p20"/>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a:t>Hướng đơn giản</a:t>
            </a:r>
          </a:p>
          <a:p>
            <a:pPr marL="285750" lvl="0" indent="-285750" algn="l" rtl="0">
              <a:spcBef>
                <a:spcPts val="0"/>
              </a:spcBef>
              <a:spcAft>
                <a:spcPts val="0"/>
              </a:spcAft>
              <a:buFont typeface="Arial" panose="020B0604020202020204" pitchFamily="34" charset="0"/>
              <a:buChar char="•"/>
            </a:pPr>
            <a:r>
              <a:rPr lang="vi-VN"/>
              <a:t>Đơn giản</a:t>
            </a:r>
          </a:p>
          <a:p>
            <a:pPr marL="285750" lvl="0" indent="-285750" algn="l" rtl="0">
              <a:spcBef>
                <a:spcPts val="0"/>
              </a:spcBef>
              <a:spcAft>
                <a:spcPts val="0"/>
              </a:spcAft>
              <a:buFont typeface="Arial" panose="020B0604020202020204" pitchFamily="34" charset="0"/>
              <a:buChar char="•"/>
            </a:pPr>
            <a:r>
              <a:rPr lang="vi-VN"/>
              <a:t>Bảo mật</a:t>
            </a:r>
          </a:p>
          <a:p>
            <a:pPr marL="285750" lvl="0" indent="-285750" algn="l" rtl="0">
              <a:spcBef>
                <a:spcPts val="0"/>
              </a:spcBef>
              <a:spcAft>
                <a:spcPts val="0"/>
              </a:spcAft>
              <a:buFont typeface="Arial" panose="020B0604020202020204" pitchFamily="34" charset="0"/>
              <a:buChar char="•"/>
            </a:pPr>
            <a:r>
              <a:rPr lang="vi-VN"/>
              <a:t>Độc lập nền tảng</a:t>
            </a:r>
          </a:p>
          <a:p>
            <a:pPr marL="285750" lvl="0" indent="-285750" algn="l" rtl="0">
              <a:spcBef>
                <a:spcPts val="0"/>
              </a:spcBef>
              <a:spcAft>
                <a:spcPts val="0"/>
              </a:spcAft>
              <a:buFont typeface="Arial" panose="020B0604020202020204" pitchFamily="34" charset="0"/>
              <a:buChar char="•"/>
            </a:pPr>
            <a:r>
              <a:rPr lang="vi-VN"/>
              <a:t>Portable</a:t>
            </a:r>
          </a:p>
          <a:p>
            <a:pPr marL="285750" lvl="0" indent="-285750" algn="l" rtl="0">
              <a:spcBef>
                <a:spcPts val="0"/>
              </a:spcBef>
              <a:spcAft>
                <a:spcPts val="0"/>
              </a:spcAft>
              <a:buFont typeface="Arial" panose="020B0604020202020204" pitchFamily="34" charset="0"/>
              <a:buChar char="•"/>
            </a:pPr>
            <a:r>
              <a:rPr lang="vi-VN"/>
              <a:t>Kiến trúc trung lập</a:t>
            </a:r>
          </a:p>
          <a:p>
            <a:pPr marL="285750" lvl="0" indent="-285750" algn="l" rtl="0">
              <a:spcBef>
                <a:spcPts val="0"/>
              </a:spcBef>
              <a:spcAft>
                <a:spcPts val="0"/>
              </a:spcAft>
              <a:buFont typeface="Arial" panose="020B0604020202020204" pitchFamily="34" charset="0"/>
              <a:buChar char="•"/>
            </a:pPr>
            <a:r>
              <a:rPr lang="vi-VN"/>
              <a:t>Dynamic</a:t>
            </a:r>
          </a:p>
          <a:p>
            <a:pPr marL="285750" lvl="0" indent="-285750" algn="l" rtl="0">
              <a:spcBef>
                <a:spcPts val="0"/>
              </a:spcBef>
              <a:spcAft>
                <a:spcPts val="0"/>
              </a:spcAft>
              <a:buFont typeface="Arial" panose="020B0604020202020204" pitchFamily="34" charset="0"/>
              <a:buChar char="•"/>
            </a:pPr>
            <a:r>
              <a:rPr lang="vi-VN"/>
              <a:t>Hiệu suất cao</a:t>
            </a:r>
          </a:p>
          <a:p>
            <a:pPr marL="285750" lvl="0" indent="-285750" algn="l" rtl="0">
              <a:spcBef>
                <a:spcPts val="0"/>
              </a:spcBef>
              <a:spcAft>
                <a:spcPts val="0"/>
              </a:spcAft>
              <a:buFont typeface="Arial" panose="020B0604020202020204" pitchFamily="34" charset="0"/>
              <a:buChar char="•"/>
            </a:pPr>
            <a:r>
              <a:rPr lang="vi-VN"/>
              <a:t>Đa luồng</a:t>
            </a:r>
          </a:p>
          <a:p>
            <a:pPr marL="285750" lvl="0" indent="-285750" algn="l" rtl="0">
              <a:spcBef>
                <a:spcPts val="0"/>
              </a:spcBef>
              <a:spcAft>
                <a:spcPts val="0"/>
              </a:spcAft>
              <a:buFont typeface="Arial" panose="020B0604020202020204" pitchFamily="34" charset="0"/>
              <a:buChar char="•"/>
            </a:pPr>
            <a:r>
              <a:rPr lang="vi-VN"/>
              <a:t>Phân tán</a:t>
            </a:r>
          </a:p>
        </p:txBody>
      </p:sp>
      <p:pic>
        <p:nvPicPr>
          <p:cNvPr id="2050" name="Picture 2">
            <a:extLst>
              <a:ext uri="{FF2B5EF4-FFF2-40B4-BE49-F238E27FC236}">
                <a16:creationId xmlns:a16="http://schemas.microsoft.com/office/drawing/2014/main" id="{DE6B3818-EE9F-0C19-43F4-F4288E88D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307" y="1225404"/>
            <a:ext cx="3225385" cy="3270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vi-VN"/>
              <a:t>Các dạng ứng dụng phát triển Java</a:t>
            </a:r>
            <a:endParaRPr/>
          </a:p>
        </p:txBody>
      </p:sp>
      <p:sp>
        <p:nvSpPr>
          <p:cNvPr id="105" name="Google Shape;105;p20"/>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a:p>
        </p:txBody>
      </p:sp>
      <p:pic>
        <p:nvPicPr>
          <p:cNvPr id="3074" name="Picture 2">
            <a:extLst>
              <a:ext uri="{FF2B5EF4-FFF2-40B4-BE49-F238E27FC236}">
                <a16:creationId xmlns:a16="http://schemas.microsoft.com/office/drawing/2014/main" id="{08E698DB-1CA3-56C5-6A5D-C03DCE72D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77609"/>
            <a:ext cx="6480986" cy="33912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1EAF4C-F08E-BA53-91AB-8BFEB06E1F5F}"/>
              </a:ext>
            </a:extLst>
          </p:cNvPr>
          <p:cNvSpPr txBox="1"/>
          <p:nvPr/>
        </p:nvSpPr>
        <p:spPr>
          <a:xfrm>
            <a:off x="220436" y="4698475"/>
            <a:ext cx="4572000" cy="307777"/>
          </a:xfrm>
          <a:prstGeom prst="rect">
            <a:avLst/>
          </a:prstGeom>
          <a:noFill/>
        </p:spPr>
        <p:txBody>
          <a:bodyPr wrap="square">
            <a:spAutoFit/>
          </a:bodyPr>
          <a:lstStyle/>
          <a:p>
            <a:r>
              <a:rPr lang="vi-VN">
                <a:hlinkClick r:id="rId4"/>
              </a:rPr>
              <a:t>Nguồn: </a:t>
            </a:r>
            <a:r>
              <a:rPr lang="en-US">
                <a:hlinkClick r:id="rId4"/>
              </a:rPr>
              <a:t>10 Astonishing Applications of Java</a:t>
            </a:r>
            <a:endParaRPr lang="en-US"/>
          </a:p>
        </p:txBody>
      </p:sp>
    </p:spTree>
    <p:extLst>
      <p:ext uri="{BB962C8B-B14F-4D97-AF65-F5344CB8AC3E}">
        <p14:creationId xmlns:p14="http://schemas.microsoft.com/office/powerpoint/2010/main" val="879269563"/>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2068</Words>
  <Application>Microsoft Office PowerPoint</Application>
  <PresentationFormat>On-screen Show (16:9)</PresentationFormat>
  <Paragraphs>142</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Roboto</vt:lpstr>
      <vt:lpstr>Alfa Slab One</vt:lpstr>
      <vt:lpstr>Proxima Nova</vt:lpstr>
      <vt:lpstr>Courier New</vt:lpstr>
      <vt:lpstr>Arial</vt:lpstr>
      <vt:lpstr>Helvetica Neue</vt:lpstr>
      <vt:lpstr>Gameday</vt:lpstr>
      <vt:lpstr>Giới thiệu Java</vt:lpstr>
      <vt:lpstr>Mục tiêu bài học</vt:lpstr>
      <vt:lpstr>Giới thiệu ngôn ngữ Java</vt:lpstr>
      <vt:lpstr>Ngôn ngữ lập trình phổ biến nhất</vt:lpstr>
      <vt:lpstr>Ngôn ngữ lập trình phổ biến nhất</vt:lpstr>
      <vt:lpstr>Lịch sử phát triển</vt:lpstr>
      <vt:lpstr>Lịch sử phát triển</vt:lpstr>
      <vt:lpstr>Đặc điểm và tính năng nổi bật</vt:lpstr>
      <vt:lpstr>Các dạng ứng dụng phát triển Java</vt:lpstr>
      <vt:lpstr>JDK vs JRE vs JVM</vt:lpstr>
      <vt:lpstr>Chương trình dịch Truyền thống</vt:lpstr>
      <vt:lpstr>Chương trình dịch Java</vt:lpstr>
      <vt:lpstr>Cài đặt môi trường phát triển</vt:lpstr>
      <vt:lpstr>Cài đặt JDK</vt:lpstr>
      <vt:lpstr>Cài đặt IDE</vt:lpstr>
      <vt:lpstr>Cài đặt Text Editor</vt:lpstr>
      <vt:lpstr>Chương trình Java đầu tiên</vt:lpstr>
      <vt:lpstr>HelloWorld</vt:lpstr>
      <vt:lpstr>HelloWorld</vt:lpstr>
      <vt:lpstr>HelloWorld</vt:lpstr>
      <vt:lpstr>HelloWorld</vt:lpstr>
      <vt:lpstr>HelloWorld</vt:lpstr>
      <vt:lpstr>Các bước lập trình Java</vt:lpstr>
      <vt:lpstr>Kiến trúc máy tính</vt:lpstr>
      <vt:lpstr>Kiến trúc máy tính</vt:lpstr>
      <vt:lpstr>Kiến trúc máy tính</vt:lpstr>
      <vt:lpstr>Kiến trúc máy tính</vt:lpstr>
      <vt:lpstr>Kiến trúc máy tính</vt:lpstr>
      <vt:lpstr>Các thuật ngữ Java và cú pháp</vt:lpstr>
      <vt:lpstr>Qui ước đặt tên trong Java</vt:lpstr>
      <vt:lpstr>Thuật ngữ và cú pháp</vt:lpstr>
      <vt:lpstr>Thuật ngữ và cú pháp</vt:lpstr>
      <vt:lpstr>Thuật ngữ và cú pháp</vt:lpstr>
      <vt:lpstr>Thuật ngữ và cú pháp</vt:lpstr>
      <vt:lpstr>Nhập/Xuất cơ bản với Java</vt:lpstr>
      <vt:lpstr>Nhập/Xuất cơ bản với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77</cp:revision>
  <dcterms:modified xsi:type="dcterms:W3CDTF">2023-03-31T04:17:23Z</dcterms:modified>
</cp:coreProperties>
</file>