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359" r:id="rId4"/>
    <p:sldId id="655" r:id="rId5"/>
    <p:sldId id="663" r:id="rId6"/>
    <p:sldId id="664" r:id="rId7"/>
    <p:sldId id="665" r:id="rId8"/>
    <p:sldId id="660" r:id="rId9"/>
    <p:sldId id="666" r:id="rId10"/>
    <p:sldId id="669" r:id="rId11"/>
    <p:sldId id="670" r:id="rId12"/>
    <p:sldId id="667" r:id="rId13"/>
    <p:sldId id="671" r:id="rId14"/>
    <p:sldId id="672" r:id="rId15"/>
    <p:sldId id="661" r:id="rId16"/>
    <p:sldId id="659" r:id="rId17"/>
    <p:sldId id="656" r:id="rId18"/>
    <p:sldId id="657" r:id="rId19"/>
    <p:sldId id="658" r:id="rId20"/>
    <p:sldId id="662" r:id="rId21"/>
    <p:sldId id="282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03" autoAdjust="0"/>
  </p:normalViewPr>
  <p:slideViewPr>
    <p:cSldViewPr snapToGrid="0">
      <p:cViewPr varScale="1">
        <p:scale>
          <a:sx n="83" d="100"/>
          <a:sy n="83" d="100"/>
        </p:scale>
        <p:origin x="708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630819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4720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659731c0f4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659731c0f4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4871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63dd5cb31f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63dd5cb31f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3421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58efc261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658efc261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190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58efc261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658efc261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8109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58efc261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658efc261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2366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58efc261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658efc261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7725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58efc261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658efc261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5395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58efc261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658efc261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2167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58efc261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658efc261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8550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rgbClr val="F4812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8121"/>
              </a:buClr>
              <a:buSzPts val="2400"/>
              <a:buNone/>
              <a:defRPr sz="2400">
                <a:solidFill>
                  <a:srgbClr val="F4812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913D23-0C47-43E1-93CA-74E8FDFE4D7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01/04/2023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0E0643-6728-4212-B780-99C25A8EED9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397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-228600"/>
            <a:ext cx="8001000" cy="9120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028700"/>
            <a:ext cx="3924300" cy="34861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028700"/>
            <a:ext cx="3924300" cy="34861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7EBE42-EA63-4AC3-9251-7D1698EADC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532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-228600"/>
            <a:ext cx="8001000" cy="9120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028700"/>
            <a:ext cx="3924300" cy="34861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3438" y="1028700"/>
            <a:ext cx="3924300" cy="1685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3438" y="2828925"/>
            <a:ext cx="3924300" cy="1685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62A89A-5E6F-48C4-AB82-8477B3A0CA2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590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002-KIMS BUSINESS\007-02-Googleslidesppt\02-GSppt-Contents-Kim\20170309\01-Composition with vintage old hardback books\bg-02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543"/>
          <a:stretch/>
        </p:blipFill>
        <p:spPr bwMode="auto">
          <a:xfrm>
            <a:off x="0" y="0"/>
            <a:ext cx="9144000" cy="108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11603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87667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59445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361AE"/>
              </a:buClr>
              <a:buSzPts val="6800"/>
              <a:buNone/>
              <a:defRPr sz="6800">
                <a:solidFill>
                  <a:srgbClr val="0361A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397650" y="1152475"/>
            <a:ext cx="8348700" cy="1200"/>
          </a:xfrm>
          <a:prstGeom prst="straightConnector1">
            <a:avLst/>
          </a:prstGeom>
          <a:noFill/>
          <a:ln w="19050" cap="flat" cmpd="sng">
            <a:solidFill>
              <a:srgbClr val="F4812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2" name="Google Shape;32;p6"/>
          <p:cNvCxnSpPr/>
          <p:nvPr/>
        </p:nvCxnSpPr>
        <p:spPr>
          <a:xfrm>
            <a:off x="397650" y="1152475"/>
            <a:ext cx="8348700" cy="1200"/>
          </a:xfrm>
          <a:prstGeom prst="straightConnector1">
            <a:avLst/>
          </a:prstGeom>
          <a:noFill/>
          <a:ln w="19050" cap="flat" cmpd="sng">
            <a:solidFill>
              <a:srgbClr val="F4812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371275"/>
            <a:ext cx="4212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39111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Google Shape;37;p7"/>
          <p:cNvCxnSpPr/>
          <p:nvPr/>
        </p:nvCxnSpPr>
        <p:spPr>
          <a:xfrm>
            <a:off x="397650" y="1152475"/>
            <a:ext cx="3911100" cy="0"/>
          </a:xfrm>
          <a:prstGeom prst="straightConnector1">
            <a:avLst/>
          </a:prstGeom>
          <a:noFill/>
          <a:ln w="19050" cap="flat" cmpd="sng">
            <a:solidFill>
              <a:srgbClr val="F4812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361AE"/>
              </a:buClr>
              <a:buSzPts val="4800"/>
              <a:buNone/>
              <a:defRPr sz="4800">
                <a:solidFill>
                  <a:srgbClr val="0361A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rgbClr val="0361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rgbClr val="F4812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61AE"/>
              </a:buClr>
              <a:buSzPts val="1800"/>
              <a:buFont typeface="Alfa Slab One"/>
              <a:buNone/>
              <a:defRPr>
                <a:solidFill>
                  <a:srgbClr val="0361AE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361AE"/>
              </a:buClr>
              <a:buSzPts val="3000"/>
              <a:buFont typeface="Alfa Slab One"/>
              <a:buNone/>
              <a:defRPr sz="3000">
                <a:solidFill>
                  <a:srgbClr val="0361AE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993362" y="509500"/>
            <a:ext cx="2150640" cy="5082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3" r:id="rId11"/>
    <p:sldLayoutId id="2147483664" r:id="rId12"/>
    <p:sldLayoutId id="2147483665" r:id="rId13"/>
    <p:sldLayoutId id="2147483666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>
            <a:off x="326940" y="1394459"/>
            <a:ext cx="8520600" cy="14641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800" dirty="0" smtClean="0"/>
              <a:t>CRUD</a:t>
            </a:r>
            <a:endParaRPr lang="en-US" sz="4800" dirty="0"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Khóa học </a:t>
            </a:r>
            <a:r>
              <a:rPr lang="en" dirty="0" smtClean="0"/>
              <a:t>Java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500" y="4450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200" dirty="0" smtClean="0"/>
              <a:t>CRUDREPOSITORY</a:t>
            </a:r>
            <a:endParaRPr lang="en-US" altLang="en-US" sz="2200" dirty="0"/>
          </a:p>
        </p:txBody>
      </p:sp>
      <p:pic>
        <p:nvPicPr>
          <p:cNvPr id="8" name="Picture 7" descr="Spring Boot CRUD Operation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817" y="1312333"/>
            <a:ext cx="4345517" cy="38311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35467" y="1336800"/>
            <a:ext cx="4174066" cy="2964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Các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Spring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proxy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Các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27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08500" y="4450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200" dirty="0" smtClean="0"/>
              <a:t>SO </a:t>
            </a:r>
            <a:r>
              <a:rPr lang="en-US" altLang="en-US" sz="2200" dirty="0" err="1" smtClean="0"/>
              <a:t>SÁNH</a:t>
            </a:r>
            <a:r>
              <a:rPr lang="en-US" altLang="en-US" sz="2200" dirty="0" smtClean="0"/>
              <a:t> CRUDREPOSITORY </a:t>
            </a:r>
            <a:r>
              <a:rPr lang="en-US" altLang="en-US" sz="2200" dirty="0" err="1" smtClean="0"/>
              <a:t>VÀ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JPAREPOSITORY</a:t>
            </a:r>
            <a:endParaRPr lang="en-US" altLang="en-US" sz="2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134978"/>
              </p:ext>
            </p:extLst>
          </p:nvPr>
        </p:nvGraphicFramePr>
        <p:xfrm>
          <a:off x="203200" y="1228981"/>
          <a:ext cx="8712200" cy="3801595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4356100"/>
                <a:gridCol w="4356100"/>
              </a:tblGrid>
              <a:tr h="4592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effectLst/>
                        </a:rPr>
                        <a:t>CrudRepository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effectLst/>
                        </a:rPr>
                        <a:t>JpaRepository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/>
                </a:tc>
              </a:tr>
              <a:tr h="8367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Không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cung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cấp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bất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kỳ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phương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thức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nào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để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phân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trang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và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sắp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xếp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en-US" sz="1400" b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Mở rộng PagingAndSortingRepository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Cung cấp tất cả các phương thức để thực hiện phân trang.</a:t>
                      </a:r>
                      <a:endParaRPr lang="en-US" sz="1400" b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</a:tr>
              <a:tr h="5000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Hoạt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động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như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một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giao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diện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đánh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dấu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en-US" sz="1400" b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Mở rộng cả CrudRepository và PagingAndSortingRepository.</a:t>
                      </a:r>
                      <a:endParaRPr lang="en-US" sz="1400" b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</a:tr>
              <a:tr h="9270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Chỉ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cung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cấp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phương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thức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CRUD. </a:t>
                      </a:r>
                      <a:endParaRPr lang="en-US" sz="1400" b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Cung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cấp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một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số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phương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thức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bổ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sung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cùng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với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phương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thức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của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PagingAndSortingRepository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và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CrudRepository</a:t>
                      </a:r>
                      <a:r>
                        <a:rPr lang="en-US" sz="14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en-US" sz="1400" b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</a:tr>
              <a:tr h="7281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Sử dụng khi không cần các chức năng được cung cấp bởi JpaRepository và PagingAndSortingRepository.</a:t>
                      </a:r>
                      <a:endParaRPr lang="en-US" sz="1400" b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Sử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dụng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khi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muốn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triển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khai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chức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năng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phân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trang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và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sắp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xếp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trong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một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ứng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dụng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en-US" sz="1400" b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86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500" y="4450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200" dirty="0" smtClean="0"/>
              <a:t>CRUDREPOSITORY</a:t>
            </a:r>
            <a:endParaRPr lang="en-US" altLang="en-US" sz="2200" dirty="0"/>
          </a:p>
        </p:txBody>
      </p:sp>
      <p:sp>
        <p:nvSpPr>
          <p:cNvPr id="6" name="Rectangle 5"/>
          <p:cNvSpPr/>
          <p:nvPr/>
        </p:nvSpPr>
        <p:spPr>
          <a:xfrm>
            <a:off x="177800" y="1245683"/>
            <a:ext cx="8483600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err="1" smtClean="0"/>
              <a:t>Cú</a:t>
            </a:r>
            <a:r>
              <a:rPr lang="en-US" sz="2000" dirty="0" smtClean="0"/>
              <a:t> </a:t>
            </a:r>
            <a:r>
              <a:rPr lang="en-US" sz="2000" dirty="0" err="1" smtClean="0"/>
              <a:t>pháp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719667" y="1943261"/>
            <a:ext cx="7086600" cy="33598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ts val="1875"/>
              </a:lnSpc>
              <a:spcAft>
                <a:spcPts val="600"/>
              </a:spcAft>
            </a:pPr>
            <a:r>
              <a:rPr lang="en-US" sz="1800" b="1" dirty="0">
                <a:solidFill>
                  <a:srgbClr val="00669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1" dirty="0">
                <a:solidFill>
                  <a:srgbClr val="00669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CrudRepository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T,ID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 </a:t>
            </a:r>
            <a:r>
              <a:rPr lang="en-US" sz="1800" b="1" dirty="0">
                <a:solidFill>
                  <a:srgbClr val="00669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Repository&lt;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T,ID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 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4733" y="2464474"/>
            <a:ext cx="8001000" cy="1219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T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repository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ID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repository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1734" y="4146473"/>
            <a:ext cx="8492066" cy="57964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ts val="1875"/>
              </a:lnSpc>
            </a:pPr>
            <a:r>
              <a:rPr lang="en-US" sz="1800" b="1" dirty="0">
                <a:solidFill>
                  <a:srgbClr val="00669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1" dirty="0">
                <a:solidFill>
                  <a:srgbClr val="00669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StudentRepository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1" dirty="0">
                <a:solidFill>
                  <a:srgbClr val="00669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CrudRepository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&lt;Student, Integer</a:t>
            </a:r>
            <a:r>
              <a:rPr lang="en-US" sz="180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&gt;{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1875"/>
              </a:lnSpc>
            </a:pP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 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62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500" y="4450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200" dirty="0" smtClean="0"/>
              <a:t>GIAO </a:t>
            </a:r>
            <a:r>
              <a:rPr lang="en-US" altLang="en-US" sz="2200" dirty="0" err="1" smtClean="0"/>
              <a:t>DIỆN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CRUDREPOSITORY</a:t>
            </a:r>
            <a:endParaRPr lang="en-US" altLang="en-US" sz="2200" dirty="0"/>
          </a:p>
        </p:txBody>
      </p:sp>
      <p:sp>
        <p:nvSpPr>
          <p:cNvPr id="10" name="Rectangle 9"/>
          <p:cNvSpPr/>
          <p:nvPr/>
        </p:nvSpPr>
        <p:spPr>
          <a:xfrm>
            <a:off x="320040" y="1145480"/>
            <a:ext cx="8511540" cy="395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1125"/>
              </a:spcAft>
            </a:pPr>
            <a:r>
              <a:rPr lang="en-US" sz="1600" dirty="0" err="1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600" dirty="0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600" dirty="0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7254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CrudRepository</a:t>
            </a:r>
            <a:r>
              <a:rPr lang="en-US" sz="1600" dirty="0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sz="1600" dirty="0" err="1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600" dirty="0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1600" dirty="0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600" dirty="0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600" dirty="0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254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Repository</a:t>
            </a:r>
            <a:r>
              <a:rPr lang="en-US" sz="1600" dirty="0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sz="1600" dirty="0" err="1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1600" dirty="0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1600" dirty="0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1600" dirty="0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1600" dirty="0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600" dirty="0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600" dirty="0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600" dirty="0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1600" dirty="0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1600" dirty="0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1600" dirty="0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600" dirty="0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CRUD </a:t>
            </a:r>
            <a:r>
              <a:rPr lang="en-US" sz="1600" dirty="0" err="1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1600" dirty="0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600" dirty="0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600" dirty="0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600" dirty="0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600" dirty="0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600" dirty="0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</a:t>
            </a:r>
            <a:endParaRPr lang="en-US" sz="1800" dirty="0">
              <a:solidFill>
                <a:srgbClr val="555555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 err="1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findById</a:t>
            </a:r>
            <a:endParaRPr lang="en-US" sz="1800" dirty="0">
              <a:solidFill>
                <a:srgbClr val="555555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 err="1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existsById</a:t>
            </a:r>
            <a:endParaRPr lang="en-US" sz="1800" dirty="0">
              <a:solidFill>
                <a:srgbClr val="555555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 err="1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findAll</a:t>
            </a:r>
            <a:endParaRPr lang="en-US" sz="1800" dirty="0">
              <a:solidFill>
                <a:srgbClr val="555555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 err="1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findAllById</a:t>
            </a:r>
            <a:endParaRPr lang="en-US" sz="1800" dirty="0">
              <a:solidFill>
                <a:srgbClr val="555555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 err="1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deleteById</a:t>
            </a:r>
            <a:endParaRPr lang="en-US" sz="1800" dirty="0">
              <a:solidFill>
                <a:srgbClr val="555555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endParaRPr lang="en-US" sz="1800" dirty="0">
              <a:solidFill>
                <a:srgbClr val="555555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 err="1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deleteAll</a:t>
            </a:r>
            <a:endParaRPr lang="en-US" sz="1800" dirty="0">
              <a:solidFill>
                <a:srgbClr val="555555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 err="1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deleteAll</a:t>
            </a:r>
            <a:endParaRPr lang="en-US" sz="1800" dirty="0">
              <a:solidFill>
                <a:srgbClr val="55555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61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500" y="4450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200" dirty="0" err="1" smtClean="0"/>
              <a:t>THAO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TÁC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ĐẾM</a:t>
            </a:r>
            <a:endParaRPr lang="en-US" altLang="en-US" sz="2200" dirty="0"/>
          </a:p>
        </p:txBody>
      </p:sp>
      <p:sp>
        <p:nvSpPr>
          <p:cNvPr id="10" name="Rectangle 9"/>
          <p:cNvSpPr/>
          <p:nvPr/>
        </p:nvSpPr>
        <p:spPr>
          <a:xfrm>
            <a:off x="190500" y="1236920"/>
            <a:ext cx="8511540" cy="342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1125"/>
              </a:spcAft>
            </a:pPr>
            <a:r>
              <a:rPr lang="en-US" sz="1600" dirty="0" err="1" smtClean="0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sz="1600" dirty="0" smtClean="0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US" sz="1800" dirty="0">
              <a:solidFill>
                <a:srgbClr val="55555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2280860"/>
            <a:ext cx="8511540" cy="355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1125"/>
              </a:spcAft>
            </a:pPr>
            <a:r>
              <a:rPr lang="en-US" sz="1600" dirty="0">
                <a:solidFill>
                  <a:srgbClr val="555555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Ý </a:t>
            </a:r>
            <a:r>
              <a:rPr lang="en-US" sz="1600" dirty="0" err="1">
                <a:solidFill>
                  <a:srgbClr val="555555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nghĩa</a:t>
            </a:r>
            <a:r>
              <a:rPr lang="en-US" sz="1600" dirty="0" smtClean="0">
                <a:solidFill>
                  <a:srgbClr val="555555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600" dirty="0" err="1" smtClean="0">
                <a:solidFill>
                  <a:srgbClr val="555555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Đếm</a:t>
            </a:r>
            <a:r>
              <a:rPr lang="en-US" sz="1600" dirty="0" smtClean="0">
                <a:solidFill>
                  <a:srgbClr val="555555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555555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sz="1600" dirty="0">
                <a:solidFill>
                  <a:srgbClr val="555555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555555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1600" dirty="0">
                <a:solidFill>
                  <a:srgbClr val="555555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555555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solidFill>
                  <a:srgbClr val="555555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555555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600" dirty="0">
                <a:solidFill>
                  <a:srgbClr val="555555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555555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600" dirty="0">
                <a:solidFill>
                  <a:srgbClr val="555555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 dirty="0">
              <a:solidFill>
                <a:srgbClr val="55555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7180" y="2913320"/>
            <a:ext cx="8511540" cy="342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1125"/>
              </a:spcAft>
            </a:pPr>
            <a:r>
              <a:rPr lang="en-US" sz="1600" dirty="0" err="1" smtClean="0">
                <a:solidFill>
                  <a:srgbClr val="555555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Ví</a:t>
            </a:r>
            <a:r>
              <a:rPr lang="en-US" sz="1600" dirty="0" smtClean="0">
                <a:solidFill>
                  <a:srgbClr val="555555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555555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dụ</a:t>
            </a:r>
            <a:r>
              <a:rPr lang="en-US" sz="1600" dirty="0" smtClean="0">
                <a:solidFill>
                  <a:srgbClr val="555555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800" dirty="0">
              <a:solidFill>
                <a:srgbClr val="55555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21902" y="1563975"/>
            <a:ext cx="1577676" cy="40011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>
              <a:spcBef>
                <a:spcPts val="900"/>
              </a:spcBef>
            </a:pPr>
            <a:r>
              <a:rPr lang="en-US" b="1" dirty="0">
                <a:solidFill>
                  <a:srgbClr val="222222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long count() </a:t>
            </a:r>
            <a:r>
              <a:rPr lang="en-US" sz="2000" b="1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16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23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77745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>
              <a:lnSpc>
                <a:spcPct val="115000"/>
              </a:lnSpc>
            </a:pPr>
            <a:r>
              <a:rPr lang="en-US" dirty="0"/>
              <a:t>CRUD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(Update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2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77745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>
              <a:lnSpc>
                <a:spcPct val="115000"/>
              </a:lnSpc>
            </a:pPr>
            <a:r>
              <a:rPr lang="en-US" dirty="0"/>
              <a:t>CRUD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/>
              <a:t>(Delete)</a:t>
            </a:r>
          </a:p>
        </p:txBody>
      </p:sp>
    </p:spTree>
    <p:extLst>
      <p:ext uri="{BB962C8B-B14F-4D97-AF65-F5344CB8AC3E}">
        <p14:creationId xmlns:p14="http://schemas.microsoft.com/office/powerpoint/2010/main" val="30778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839467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>
              <a:lnSpc>
                <a:spcPct val="115000"/>
              </a:lnSpc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(Validation)</a:t>
            </a:r>
          </a:p>
        </p:txBody>
      </p:sp>
    </p:spTree>
    <p:extLst>
      <p:ext uri="{BB962C8B-B14F-4D97-AF65-F5344CB8AC3E}">
        <p14:creationId xmlns:p14="http://schemas.microsoft.com/office/powerpoint/2010/main" val="380804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839467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>
              <a:lnSpc>
                <a:spcPct val="115000"/>
              </a:lnSpc>
            </a:pPr>
            <a:r>
              <a:rPr lang="en-US" dirty="0" err="1"/>
              <a:t>Gọi</a:t>
            </a:r>
            <a:r>
              <a:rPr lang="en-US" dirty="0"/>
              <a:t> API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ba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180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839467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>
              <a:lnSpc>
                <a:spcPct val="115000"/>
              </a:lnSpc>
            </a:pPr>
            <a:r>
              <a:rPr lang="en-US" dirty="0"/>
              <a:t>Xử </a:t>
            </a:r>
            <a:r>
              <a:rPr lang="en-US" dirty="0" err="1"/>
              <a:t>lý</a:t>
            </a:r>
            <a:r>
              <a:rPr lang="en-US" dirty="0"/>
              <a:t> upload </a:t>
            </a:r>
            <a:r>
              <a:rPr lang="en-US" dirty="0" err="1"/>
              <a:t>và</a:t>
            </a:r>
            <a:r>
              <a:rPr lang="en-US" dirty="0"/>
              <a:t> download file </a:t>
            </a:r>
          </a:p>
        </p:txBody>
      </p:sp>
    </p:spTree>
    <p:extLst>
      <p:ext uri="{BB962C8B-B14F-4D97-AF65-F5344CB8AC3E}">
        <p14:creationId xmlns:p14="http://schemas.microsoft.com/office/powerpoint/2010/main" val="335251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181358" y="1166511"/>
            <a:ext cx="8657841" cy="38398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Hiểu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về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CRUD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Biết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cách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thực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hiện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truy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vấn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cơ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sở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dữ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liệu</a:t>
            </a:r>
            <a:endParaRPr lang="vi-VN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Biết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cách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cập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nhật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dữ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liệu</a:t>
            </a:r>
            <a:endParaRPr lang="vi-VN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Biết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cách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xóa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dữ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liệu</a:t>
            </a:r>
            <a:endParaRPr lang="vi-VN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Biết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cách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thêm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dữ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liệu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Biết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cách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xử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lý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validation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Biết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cách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gọi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API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của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bên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thứ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ba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Biết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cách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xử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lý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upload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và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download file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vi-V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Mục tiêu bài học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500" y="4450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200" dirty="0" smtClean="0"/>
              <a:t>MỘT </a:t>
            </a:r>
            <a:r>
              <a:rPr lang="en-US" altLang="en-US" sz="2200" dirty="0" err="1" smtClean="0"/>
              <a:t>SỐ</a:t>
            </a:r>
            <a:r>
              <a:rPr lang="en-US" altLang="en-US" sz="2200" dirty="0" smtClean="0"/>
              <a:t> KHÁI </a:t>
            </a:r>
            <a:r>
              <a:rPr lang="en-US" altLang="en-US" sz="2200" dirty="0" err="1" smtClean="0"/>
              <a:t>NIỆM</a:t>
            </a:r>
            <a:endParaRPr lang="en-US" altLang="en-US" sz="2200" dirty="0"/>
          </a:p>
        </p:txBody>
      </p:sp>
      <p:sp>
        <p:nvSpPr>
          <p:cNvPr id="7" name="Rectangle 6"/>
          <p:cNvSpPr/>
          <p:nvPr/>
        </p:nvSpPr>
        <p:spPr>
          <a:xfrm>
            <a:off x="160866" y="1294140"/>
            <a:ext cx="8729133" cy="1132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ORM </a:t>
            </a:r>
            <a:r>
              <a:rPr lang="vi-VN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có khả năng </a:t>
            </a:r>
            <a:endParaRPr lang="en-US" sz="1600" dirty="0" smtClean="0">
              <a:solidFill>
                <a:srgbClr val="343A40"/>
              </a:solidFill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- </a:t>
            </a:r>
            <a:r>
              <a:rPr lang="en-US" sz="16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Làm</a:t>
            </a:r>
            <a:r>
              <a:rPr lang="en-US" sz="16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việc</a:t>
            </a:r>
            <a:r>
              <a:rPr lang="en-US" sz="16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với</a:t>
            </a:r>
            <a:r>
              <a:rPr lang="en-US" sz="16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các</a:t>
            </a:r>
            <a:r>
              <a:rPr lang="en-US" sz="16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hệ</a:t>
            </a:r>
            <a:r>
              <a:rPr lang="en-US" sz="16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quản</a:t>
            </a:r>
            <a:r>
              <a:rPr lang="en-US" sz="16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trị</a:t>
            </a:r>
            <a:r>
              <a:rPr lang="en-US" sz="16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vi-VN" sz="16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cơ </a:t>
            </a:r>
            <a:r>
              <a:rPr lang="vi-VN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sở dữ </a:t>
            </a:r>
            <a:r>
              <a:rPr lang="vi-VN" sz="16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liệu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như</a:t>
            </a:r>
            <a:r>
              <a:rPr lang="en-US" sz="16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vi-VN" sz="16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SQL </a:t>
            </a:r>
            <a:r>
              <a:rPr lang="vi-VN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Server, MySQL, PostgreSQL, </a:t>
            </a:r>
            <a:r>
              <a:rPr lang="vi-VN" sz="16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… </a:t>
            </a:r>
            <a:endParaRPr lang="en-US" sz="1600" dirty="0" smtClean="0">
              <a:solidFill>
                <a:srgbClr val="343A40"/>
              </a:solidFill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- X</a:t>
            </a:r>
            <a:r>
              <a:rPr lang="vi-VN" sz="16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ử </a:t>
            </a:r>
            <a:r>
              <a:rPr lang="vi-VN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lý các thao </a:t>
            </a:r>
            <a:r>
              <a:rPr lang="vi-VN" sz="16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tác</a:t>
            </a:r>
            <a:r>
              <a:rPr lang="en-US" sz="16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vi-VN" sz="16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INSERT</a:t>
            </a:r>
            <a:r>
              <a:rPr lang="vi-VN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, UPDATE, DELETE, SELECT, </a:t>
            </a:r>
            <a:r>
              <a:rPr lang="vi-VN" sz="16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…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912" y="2398852"/>
            <a:ext cx="6866615" cy="269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85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Tóm tắt bài học</a:t>
            </a:r>
            <a:endParaRPr/>
          </a:p>
        </p:txBody>
      </p:sp>
      <p:sp>
        <p:nvSpPr>
          <p:cNvPr id="218" name="Google Shape;218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Bài học đề cập tới</a:t>
            </a:r>
            <a:r>
              <a:rPr lang="en" dirty="0" smtClean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/>
            <a:r>
              <a:rPr lang="en-US" dirty="0" smtClean="0"/>
              <a:t>CRUD </a:t>
            </a:r>
            <a:r>
              <a:rPr lang="en-US" dirty="0" err="1"/>
              <a:t>Starter_Read_Search</a:t>
            </a:r>
            <a:endParaRPr lang="en-US" dirty="0" smtClean="0"/>
          </a:p>
          <a:p>
            <a:pPr lvl="0"/>
            <a:r>
              <a:rPr lang="en-US" dirty="0"/>
              <a:t>CRUD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(Update)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(Delete</a:t>
            </a:r>
            <a:r>
              <a:rPr lang="en-US" dirty="0" smtClean="0"/>
              <a:t>)</a:t>
            </a:r>
          </a:p>
          <a:p>
            <a:pPr lvl="0"/>
            <a:r>
              <a:rPr lang="vi-VN" dirty="0"/>
              <a:t>Kiểm tra (Validation</a:t>
            </a:r>
            <a:r>
              <a:rPr lang="vi-VN" dirty="0" smtClean="0"/>
              <a:t>)</a:t>
            </a:r>
            <a:endParaRPr lang="en-US" dirty="0" smtClean="0"/>
          </a:p>
          <a:p>
            <a:pPr lvl="0"/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/>
              <a:t>API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ba</a:t>
            </a:r>
            <a:r>
              <a:rPr lang="en-US" dirty="0"/>
              <a:t> </a:t>
            </a:r>
            <a:endParaRPr lang="en-US" dirty="0" smtClean="0"/>
          </a:p>
          <a:p>
            <a:pPr lvl="0"/>
            <a:r>
              <a:rPr lang="en-US" dirty="0" smtClean="0"/>
              <a:t>Xử </a:t>
            </a:r>
            <a:r>
              <a:rPr lang="en-US" dirty="0" err="1"/>
              <a:t>lý</a:t>
            </a:r>
            <a:r>
              <a:rPr lang="en-US" dirty="0"/>
              <a:t> upload </a:t>
            </a:r>
            <a:r>
              <a:rPr lang="en-US" dirty="0" err="1" smtClean="0"/>
              <a:t>và</a:t>
            </a:r>
            <a:r>
              <a:rPr lang="en-US" dirty="0" smtClean="0"/>
              <a:t> download </a:t>
            </a:r>
            <a:r>
              <a:rPr lang="en-US" dirty="0"/>
              <a:t>file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77745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>
              <a:lnSpc>
                <a:spcPct val="115000"/>
              </a:lnSpc>
            </a:pPr>
            <a:r>
              <a:rPr lang="en-US" dirty="0"/>
              <a:t>Giới </a:t>
            </a:r>
            <a:r>
              <a:rPr lang="en-US" dirty="0" err="1"/>
              <a:t>thiệu</a:t>
            </a:r>
            <a:r>
              <a:rPr lang="en-US" dirty="0"/>
              <a:t> CRUD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85357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500" y="4450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200" dirty="0" smtClean="0"/>
              <a:t>KHÁI </a:t>
            </a:r>
            <a:r>
              <a:rPr lang="en-US" altLang="en-US" sz="2200" dirty="0" err="1" smtClean="0"/>
              <a:t>NIỆM</a:t>
            </a:r>
            <a:r>
              <a:rPr lang="en-US" altLang="en-US" sz="2200" dirty="0" smtClean="0"/>
              <a:t> CRUD</a:t>
            </a:r>
            <a:endParaRPr lang="en-US" altLang="en-US" sz="2200" dirty="0"/>
          </a:p>
        </p:txBody>
      </p:sp>
      <p:sp>
        <p:nvSpPr>
          <p:cNvPr id="7" name="Rectangle 6"/>
          <p:cNvSpPr/>
          <p:nvPr/>
        </p:nvSpPr>
        <p:spPr>
          <a:xfrm>
            <a:off x="160866" y="1294140"/>
            <a:ext cx="8729133" cy="1132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CRUD </a:t>
            </a:r>
            <a:endParaRPr lang="en-US" sz="1600" b="1" dirty="0" smtClean="0">
              <a:solidFill>
                <a:srgbClr val="343A40"/>
              </a:solidFill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- V</a:t>
            </a:r>
            <a:r>
              <a:rPr lang="vi-VN" sz="16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iết </a:t>
            </a:r>
            <a:r>
              <a:rPr lang="vi-VN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tắt của các từ Create, Read/Retrieve, Update, and </a:t>
            </a:r>
            <a:r>
              <a:rPr lang="vi-VN" sz="16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Delete</a:t>
            </a:r>
            <a:r>
              <a:rPr lang="en-US" sz="16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,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- </a:t>
            </a:r>
            <a:r>
              <a:rPr lang="en-US" sz="16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Thể</a:t>
            </a:r>
            <a:r>
              <a:rPr lang="en-US" sz="16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hiện</a:t>
            </a:r>
            <a:r>
              <a:rPr lang="en-US" sz="16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vi-VN" sz="16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bốn </a:t>
            </a:r>
            <a:r>
              <a:rPr lang="vi-VN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chức năng cơ bản của </a:t>
            </a:r>
            <a:r>
              <a:rPr lang="en-US" sz="16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làm</a:t>
            </a:r>
            <a:r>
              <a:rPr lang="en-US" sz="16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việc</a:t>
            </a:r>
            <a:r>
              <a:rPr lang="en-US" sz="16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với</a:t>
            </a:r>
            <a:r>
              <a:rPr lang="en-US" sz="16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cơ</a:t>
            </a:r>
            <a:r>
              <a:rPr lang="en-US" sz="16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sở</a:t>
            </a:r>
            <a:r>
              <a:rPr lang="en-US" sz="16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dữ</a:t>
            </a:r>
            <a:r>
              <a:rPr lang="en-US" sz="16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liệu</a:t>
            </a:r>
            <a:endParaRPr lang="en-US" sz="1600" dirty="0" smtClean="0">
              <a:solidFill>
                <a:srgbClr val="343A40"/>
              </a:solidFill>
              <a:latin typeface="Segoe UI" panose="020B0502040204020203" pitchFamily="34" charset="0"/>
              <a:ea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9834" t="9250" r="9250" b="18583"/>
          <a:stretch/>
        </p:blipFill>
        <p:spPr>
          <a:xfrm>
            <a:off x="1996439" y="2756140"/>
            <a:ext cx="4960621" cy="22121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852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500" y="4450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200" dirty="0" smtClean="0"/>
              <a:t>KHÁI </a:t>
            </a:r>
            <a:r>
              <a:rPr lang="en-US" altLang="en-US" sz="2200" dirty="0" err="1" smtClean="0"/>
              <a:t>NIỆM</a:t>
            </a:r>
            <a:r>
              <a:rPr lang="en-US" altLang="en-US" sz="2200" dirty="0" smtClean="0"/>
              <a:t> CRUD</a:t>
            </a:r>
            <a:endParaRPr lang="en-US" altLang="en-US" sz="2200" dirty="0"/>
          </a:p>
        </p:txBody>
      </p:sp>
      <p:sp>
        <p:nvSpPr>
          <p:cNvPr id="7" name="Rectangle 6"/>
          <p:cNvSpPr/>
          <p:nvPr/>
        </p:nvSpPr>
        <p:spPr>
          <a:xfrm>
            <a:off x="160866" y="1294140"/>
            <a:ext cx="8729133" cy="2249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16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CRUD </a:t>
            </a:r>
            <a:r>
              <a:rPr lang="vi-VN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hướng dữ liệu và sử dụng tiêu chuẩn hóa các động từ hành động HTTP. </a:t>
            </a:r>
            <a:endParaRPr lang="en-US" sz="1600" dirty="0" smtClean="0">
              <a:solidFill>
                <a:srgbClr val="343A40"/>
              </a:solidFill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Một</a:t>
            </a:r>
            <a:r>
              <a:rPr lang="en-US" sz="16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số</a:t>
            </a:r>
            <a:r>
              <a:rPr lang="en-US" sz="16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hoạt</a:t>
            </a:r>
            <a:r>
              <a:rPr lang="en-US" sz="16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động</a:t>
            </a:r>
            <a:r>
              <a:rPr lang="en-US" sz="16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cơ</a:t>
            </a:r>
            <a:r>
              <a:rPr lang="en-US" sz="16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bản</a:t>
            </a:r>
            <a:r>
              <a:rPr lang="en-US" sz="16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của</a:t>
            </a:r>
            <a:r>
              <a:rPr lang="en-US" sz="16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vi-VN" sz="16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HTTP</a:t>
            </a:r>
            <a:r>
              <a:rPr lang="en-US" sz="16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:</a:t>
            </a:r>
            <a:endParaRPr lang="vi-VN" sz="1600" dirty="0">
              <a:solidFill>
                <a:srgbClr val="343A40"/>
              </a:solidFill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- </a:t>
            </a:r>
            <a:r>
              <a:rPr lang="vi-VN" sz="16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POST</a:t>
            </a:r>
            <a:r>
              <a:rPr lang="vi-VN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: Tạo tài nguyên mới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- </a:t>
            </a:r>
            <a:r>
              <a:rPr lang="vi-VN" sz="16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GET</a:t>
            </a:r>
            <a:r>
              <a:rPr lang="vi-VN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: Đọc một tài nguyên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- </a:t>
            </a:r>
            <a:r>
              <a:rPr lang="vi-VN" sz="16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PUT</a:t>
            </a:r>
            <a:r>
              <a:rPr lang="vi-VN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: Cập nhật tài nguyên hiện có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- </a:t>
            </a:r>
            <a:r>
              <a:rPr lang="vi-VN" sz="16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DELETE</a:t>
            </a:r>
            <a:r>
              <a:rPr lang="vi-VN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: Xóa tài </a:t>
            </a:r>
            <a:r>
              <a:rPr lang="vi-VN" sz="16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nguyên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030" y="2282189"/>
            <a:ext cx="5400878" cy="2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88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500" y="4450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200" dirty="0" smtClean="0"/>
              <a:t>THAO </a:t>
            </a:r>
            <a:r>
              <a:rPr lang="en-US" altLang="en-US" sz="2200" dirty="0" err="1" smtClean="0"/>
              <a:t>TÁC</a:t>
            </a:r>
            <a:r>
              <a:rPr lang="en-US" altLang="en-US" sz="2200" dirty="0" smtClean="0"/>
              <a:t> CRUD </a:t>
            </a:r>
            <a:r>
              <a:rPr lang="en-US" altLang="en-US" sz="2200" dirty="0" err="1" smtClean="0"/>
              <a:t>TIÊU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CHUẨN</a:t>
            </a:r>
            <a:endParaRPr lang="en-US" altLang="en-US" sz="2200" dirty="0"/>
          </a:p>
        </p:txBody>
      </p:sp>
      <p:sp>
        <p:nvSpPr>
          <p:cNvPr id="7" name="Rectangle 6"/>
          <p:cNvSpPr/>
          <p:nvPr/>
        </p:nvSpPr>
        <p:spPr>
          <a:xfrm>
            <a:off x="152400" y="1175606"/>
            <a:ext cx="8729133" cy="14776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16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Thao </a:t>
            </a:r>
            <a:r>
              <a:rPr lang="vi-VN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tác CREATE: Thực hiện câu lệnh INSERT để tạo một bản ghi mới.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Thao tác READ: Đọc các bản ghi bảng dựa trên tham số đầu vào.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Thao tác UPDATE : Thực hiện một câu lệnh cập nhật trên bảng dựa trên tham số đầu vào.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Thao tác DELETE: Xóa một bản ghi trong bảng dựa trên tham số đầu vào.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4321" r="3826" b="6875"/>
          <a:stretch/>
        </p:blipFill>
        <p:spPr>
          <a:xfrm>
            <a:off x="1756833" y="2689564"/>
            <a:ext cx="5304366" cy="232693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08263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500" y="4450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200" dirty="0" smtClean="0"/>
              <a:t>HOẠT </a:t>
            </a:r>
            <a:r>
              <a:rPr lang="en-US" altLang="en-US" sz="2200" dirty="0" err="1" smtClean="0"/>
              <a:t>ĐỘNG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CỦA</a:t>
            </a:r>
            <a:r>
              <a:rPr lang="en-US" altLang="en-US" sz="2200" dirty="0" smtClean="0"/>
              <a:t> CRUD</a:t>
            </a:r>
            <a:endParaRPr lang="en-US" altLang="en-US" sz="2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163539"/>
              </p:ext>
            </p:extLst>
          </p:nvPr>
        </p:nvGraphicFramePr>
        <p:xfrm>
          <a:off x="304587" y="2189717"/>
          <a:ext cx="8517678" cy="28461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8987"/>
                <a:gridCol w="1321816"/>
                <a:gridCol w="2488076"/>
                <a:gridCol w="3098799"/>
              </a:tblGrid>
              <a:tr h="7699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Operation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SQL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HTTP verbs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RESTful Web Service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/>
                </a:tc>
              </a:tr>
              <a:tr h="40577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Create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INSERT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PUT/POST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POST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40577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Read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SELECT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GET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GET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6405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Update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UPDATE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PUT/POST/PATCH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PUT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40577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Delete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DELETE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DELETE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DELETE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55600" y="1228750"/>
            <a:ext cx="8483600" cy="726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800" dirty="0"/>
              <a:t>Các </a:t>
            </a:r>
            <a:r>
              <a:rPr lang="en-US" sz="1800" dirty="0" err="1" smtClean="0"/>
              <a:t>thao</a:t>
            </a:r>
            <a:r>
              <a:rPr lang="en-US" sz="1800" dirty="0" smtClean="0"/>
              <a:t> </a:t>
            </a:r>
            <a:r>
              <a:rPr lang="en-US" sz="1800" dirty="0" err="1"/>
              <a:t>tác</a:t>
            </a:r>
            <a:r>
              <a:rPr lang="en-US" sz="1800" dirty="0"/>
              <a:t> CRUD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nền</a:t>
            </a:r>
            <a:r>
              <a:rPr lang="en-US" sz="1800" dirty="0"/>
              <a:t> </a:t>
            </a:r>
            <a:r>
              <a:rPr lang="en-US" sz="1800" dirty="0" err="1"/>
              <a:t>tảng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trang</a:t>
            </a:r>
            <a:r>
              <a:rPr lang="en-US" sz="1800" dirty="0"/>
              <a:t> web </a:t>
            </a:r>
            <a:r>
              <a:rPr lang="en-US" sz="1800" dirty="0" err="1"/>
              <a:t>động</a:t>
            </a:r>
            <a:r>
              <a:rPr lang="en-US" sz="1800" dirty="0"/>
              <a:t>. </a:t>
            </a:r>
            <a:endParaRPr lang="en-US" sz="1800" dirty="0" smtClean="0"/>
          </a:p>
          <a:p>
            <a:pPr algn="just">
              <a:lnSpc>
                <a:spcPct val="120000"/>
              </a:lnSpc>
            </a:pPr>
            <a:r>
              <a:rPr lang="en-US" sz="1800" dirty="0" err="1" smtClean="0"/>
              <a:t>Cần</a:t>
            </a:r>
            <a:r>
              <a:rPr lang="en-US" sz="1800" dirty="0" smtClean="0"/>
              <a:t> </a:t>
            </a:r>
            <a:r>
              <a:rPr lang="en-US" sz="1800" dirty="0" err="1"/>
              <a:t>phân</a:t>
            </a:r>
            <a:r>
              <a:rPr lang="en-US" sz="1800" dirty="0"/>
              <a:t> </a:t>
            </a:r>
            <a:r>
              <a:rPr lang="en-US" sz="1800" dirty="0" err="1"/>
              <a:t>biệt</a:t>
            </a:r>
            <a:r>
              <a:rPr lang="en-US" sz="1800" dirty="0"/>
              <a:t> CRUD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động</a:t>
            </a:r>
            <a:r>
              <a:rPr lang="en-US" sz="1800" dirty="0"/>
              <a:t> </a:t>
            </a:r>
            <a:r>
              <a:rPr lang="en-US" sz="1800" dirty="0" err="1"/>
              <a:t>từ</a:t>
            </a:r>
            <a:r>
              <a:rPr lang="en-US" sz="1800" dirty="0"/>
              <a:t> </a:t>
            </a:r>
            <a:r>
              <a:rPr lang="en-US" sz="1800" dirty="0" err="1"/>
              <a:t>hành</a:t>
            </a:r>
            <a:r>
              <a:rPr lang="en-US" sz="1800" dirty="0"/>
              <a:t> </a:t>
            </a:r>
            <a:r>
              <a:rPr lang="en-US" sz="1800" dirty="0" err="1"/>
              <a:t>động</a:t>
            </a:r>
            <a:r>
              <a:rPr lang="en-US" sz="1800" dirty="0"/>
              <a:t> HTTP.</a:t>
            </a:r>
          </a:p>
        </p:txBody>
      </p:sp>
    </p:spTree>
    <p:extLst>
      <p:ext uri="{BB962C8B-B14F-4D97-AF65-F5344CB8AC3E}">
        <p14:creationId xmlns:p14="http://schemas.microsoft.com/office/powerpoint/2010/main" val="181158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77745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>
              <a:lnSpc>
                <a:spcPct val="115000"/>
              </a:lnSpc>
            </a:pPr>
            <a:r>
              <a:rPr lang="en-US" dirty="0" err="1"/>
              <a:t>CRUDREPOSITORY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80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500" y="4450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200" dirty="0" err="1" smtClean="0"/>
              <a:t>GIỚI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THIỆU</a:t>
            </a:r>
            <a:endParaRPr lang="en-US" altLang="en-US" sz="2200" dirty="0"/>
          </a:p>
        </p:txBody>
      </p:sp>
      <p:sp>
        <p:nvSpPr>
          <p:cNvPr id="6" name="Rectangle 5"/>
          <p:cNvSpPr/>
          <p:nvPr/>
        </p:nvSpPr>
        <p:spPr>
          <a:xfrm>
            <a:off x="177800" y="1245683"/>
            <a:ext cx="8483600" cy="280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/>
              <a:t>- C</a:t>
            </a:r>
            <a:r>
              <a:rPr lang="vi-VN" sz="2000" dirty="0" smtClean="0"/>
              <a:t>hứa </a:t>
            </a:r>
            <a:r>
              <a:rPr lang="vi-VN" sz="2000" dirty="0"/>
              <a:t>các phương thức cho hoạt động CRUD. </a:t>
            </a:r>
            <a:endParaRPr lang="en-US" sz="2000" dirty="0" smtClean="0"/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- Đ</a:t>
            </a:r>
            <a:r>
              <a:rPr lang="vi-VN" sz="2000" dirty="0" smtClean="0"/>
              <a:t>ược </a:t>
            </a:r>
            <a:r>
              <a:rPr lang="vi-VN" sz="2000" dirty="0"/>
              <a:t>định nghĩa trong gói org.springframework.data.repository. </a:t>
            </a:r>
            <a:endParaRPr lang="en-US" sz="2000" dirty="0" smtClean="0"/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- M</a:t>
            </a:r>
            <a:r>
              <a:rPr lang="vi-VN" sz="2000" dirty="0" smtClean="0"/>
              <a:t>ở </a:t>
            </a:r>
            <a:r>
              <a:rPr lang="vi-VN" sz="2000" dirty="0"/>
              <a:t>rộng Spring Data Repository. </a:t>
            </a:r>
            <a:endParaRPr lang="en-US" sz="2000" dirty="0" smtClean="0"/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- C</a:t>
            </a:r>
            <a:r>
              <a:rPr lang="vi-VN" sz="2000" dirty="0" smtClean="0"/>
              <a:t>ung </a:t>
            </a:r>
            <a:r>
              <a:rPr lang="vi-VN" sz="2000" dirty="0"/>
              <a:t>cấp thao tác Crud chung trên một kho lưu trữ. </a:t>
            </a:r>
            <a:endParaRPr lang="en-US" sz="2000" dirty="0" smtClean="0"/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- </a:t>
            </a:r>
            <a:r>
              <a:rPr lang="vi-VN" sz="2000" dirty="0" smtClean="0"/>
              <a:t>Nếu </a:t>
            </a:r>
            <a:r>
              <a:rPr lang="vi-VN" sz="2000" dirty="0"/>
              <a:t>muốn sử dụng CrudRepository trong một ứng dụng thì cần phải tạo một giao diện và mở rộng CrudRepository.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2869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6374</TotalTime>
  <Words>698</Words>
  <Application>Microsoft Office PowerPoint</Application>
  <PresentationFormat>On-screen Show (16:9)</PresentationFormat>
  <Paragraphs>116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Alfa Slab One</vt:lpstr>
      <vt:lpstr>Arial</vt:lpstr>
      <vt:lpstr>Calibri</vt:lpstr>
      <vt:lpstr>Consolas</vt:lpstr>
      <vt:lpstr>Courier New</vt:lpstr>
      <vt:lpstr>Helvetica</vt:lpstr>
      <vt:lpstr>Proxima Nova</vt:lpstr>
      <vt:lpstr>Segoe UI</vt:lpstr>
      <vt:lpstr>Symbol</vt:lpstr>
      <vt:lpstr>Times New Roman</vt:lpstr>
      <vt:lpstr>Verdana</vt:lpstr>
      <vt:lpstr>Gameday</vt:lpstr>
      <vt:lpstr>CRUD</vt:lpstr>
      <vt:lpstr>Mục tiêu bài học</vt:lpstr>
      <vt:lpstr>Giới thiệu CRUD</vt:lpstr>
      <vt:lpstr>KHÁI NIỆM CRUD</vt:lpstr>
      <vt:lpstr>KHÁI NIỆM CRUD</vt:lpstr>
      <vt:lpstr>THAO TÁC CRUD TIÊU CHUẨN</vt:lpstr>
      <vt:lpstr>HOẠT ĐỘNG CỦA CRUD</vt:lpstr>
      <vt:lpstr>CRUDREPOSITORY</vt:lpstr>
      <vt:lpstr>GIỚI THIỆU</vt:lpstr>
      <vt:lpstr>CRUDREPOSITORY</vt:lpstr>
      <vt:lpstr>SO SÁNH CRUDREPOSITORY VÀ JPAREPOSITORY</vt:lpstr>
      <vt:lpstr>CRUDREPOSITORY</vt:lpstr>
      <vt:lpstr>GIAO DIỆN CRUDREPOSITORY</vt:lpstr>
      <vt:lpstr>THAO TÁC ĐẾM</vt:lpstr>
      <vt:lpstr>CRUD Cập nhật (Update)</vt:lpstr>
      <vt:lpstr>CRUD Xóa (Delete)</vt:lpstr>
      <vt:lpstr>Kiểm tra (Validation)</vt:lpstr>
      <vt:lpstr>Gọi API của bên thứ ba </vt:lpstr>
      <vt:lpstr>Xử lý upload và download file </vt:lpstr>
      <vt:lpstr>MỘT SỐ KHÁI NIỆM</vt:lpstr>
      <vt:lpstr>Tóm tắt bài học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Tổng quan về Node.js</dc:title>
  <dc:creator>HoaiGiang</dc:creator>
  <cp:lastModifiedBy>user</cp:lastModifiedBy>
  <cp:revision>1018</cp:revision>
  <dcterms:modified xsi:type="dcterms:W3CDTF">2023-04-01T03:23:14Z</dcterms:modified>
</cp:coreProperties>
</file>