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83" r:id="rId6"/>
    <p:sldId id="310" r:id="rId7"/>
    <p:sldId id="309" r:id="rId8"/>
    <p:sldId id="311" r:id="rId9"/>
    <p:sldId id="312" r:id="rId10"/>
    <p:sldId id="331" r:id="rId11"/>
    <p:sldId id="307" r:id="rId12"/>
    <p:sldId id="308" r:id="rId13"/>
    <p:sldId id="313" r:id="rId14"/>
    <p:sldId id="314" r:id="rId15"/>
    <p:sldId id="289" r:id="rId16"/>
    <p:sldId id="274" r:id="rId17"/>
    <p:sldId id="315" r:id="rId18"/>
    <p:sldId id="316" r:id="rId19"/>
    <p:sldId id="273" r:id="rId20"/>
    <p:sldId id="302" r:id="rId21"/>
    <p:sldId id="317" r:id="rId22"/>
    <p:sldId id="318" r:id="rId23"/>
    <p:sldId id="319" r:id="rId24"/>
    <p:sldId id="301" r:id="rId25"/>
    <p:sldId id="290" r:id="rId26"/>
    <p:sldId id="320" r:id="rId27"/>
    <p:sldId id="321" r:id="rId28"/>
    <p:sldId id="306" r:id="rId29"/>
    <p:sldId id="275" r:id="rId30"/>
    <p:sldId id="322" r:id="rId31"/>
    <p:sldId id="323" r:id="rId32"/>
    <p:sldId id="324" r:id="rId33"/>
    <p:sldId id="325" r:id="rId34"/>
    <p:sldId id="326" r:id="rId35"/>
    <p:sldId id="327" r:id="rId36"/>
    <p:sldId id="328" r:id="rId37"/>
    <p:sldId id="329" r:id="rId38"/>
    <p:sldId id="330" r:id="rId39"/>
  </p:sldIdLst>
  <p:sldSz cx="9144000" cy="5143500" type="screen16x9"/>
  <p:notesSz cx="6858000" cy="9144000"/>
  <p:embeddedFontLst>
    <p:embeddedFont>
      <p:font typeface="Alfa Slab One" panose="020B0604020202020204" charset="0"/>
      <p:regular r:id="rId41"/>
    </p:embeddedFont>
    <p:embeddedFont>
      <p:font typeface="Helvetica Neue" panose="02000506040000020004" pitchFamily="2" charset="0"/>
      <p:regular r:id="rId42"/>
      <p:bold r:id="rId43"/>
      <p:italic r:id="rId44"/>
      <p:boldItalic r:id="rId45"/>
    </p:embeddedFont>
    <p:embeddedFont>
      <p:font typeface="Proxima Nova" panose="020B0604020202020204" charset="0"/>
      <p:regular r:id="rId46"/>
      <p:bold r:id="rId47"/>
      <p:italic r:id="rId48"/>
      <p:bold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296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445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092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05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553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929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825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42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19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44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697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716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739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52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746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060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961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93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47877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605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51476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21162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69675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748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39421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549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9520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41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800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863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095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73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a:t>Các phép toán </a:t>
            </a:r>
            <a:br>
              <a:rPr lang="vi-VN"/>
            </a:br>
            <a:r>
              <a:rPr lang="vi-VN"/>
              <a:t>và biểu thức</a:t>
            </a:r>
            <a:endParaRPr/>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Qui tắc thăng cấp (type promotion)</a:t>
            </a:r>
            <a:r>
              <a:rPr lang="vi-VN">
                <a:solidFill>
                  <a:srgbClr val="212529"/>
                </a:solidFill>
                <a:highlight>
                  <a:srgbClr val="FFFFFF"/>
                </a:highlight>
                <a:latin typeface="Roboto"/>
                <a:ea typeface="Roboto"/>
                <a:cs typeface="Roboto"/>
                <a:sym typeface="Roboto"/>
              </a:rPr>
              <a:t> trong chuyển đổi kiểu biểu thức Java: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Để hiểu các quy tắc thăng cấp kiểu đề cập ở trên, hãy xem xét ví dụ sau về đánh giá biểu thức:</a:t>
            </a:r>
            <a:endParaRPr sz="1600">
              <a:solidFill>
                <a:srgbClr val="212529"/>
              </a:solidFill>
              <a:highlight>
                <a:srgbClr val="FFFFFF"/>
              </a:highlight>
              <a:latin typeface="Roboto"/>
              <a:ea typeface="Roboto"/>
              <a:cs typeface="Roboto"/>
              <a:sym typeface="Roboto"/>
            </a:endParaRPr>
          </a:p>
        </p:txBody>
      </p:sp>
      <p:sp>
        <p:nvSpPr>
          <p:cNvPr id="7" name="TextBox 6">
            <a:extLst>
              <a:ext uri="{FF2B5EF4-FFF2-40B4-BE49-F238E27FC236}">
                <a16:creationId xmlns:a16="http://schemas.microsoft.com/office/drawing/2014/main" id="{16DAEE6B-E170-83DD-5314-1F9F7B791221}"/>
              </a:ext>
            </a:extLst>
          </p:cNvPr>
          <p:cNvSpPr txBox="1"/>
          <p:nvPr/>
        </p:nvSpPr>
        <p:spPr>
          <a:xfrm>
            <a:off x="2676428" y="1961364"/>
            <a:ext cx="6090557" cy="3108543"/>
          </a:xfrm>
          <a:prstGeom prst="rect">
            <a:avLst/>
          </a:prstGeom>
          <a:solidFill>
            <a:schemeClr val="accent6">
              <a:lumMod val="20000"/>
              <a:lumOff val="80000"/>
            </a:schemeClr>
          </a:solidFill>
        </p:spPr>
        <p:txBody>
          <a:bodyPr wrap="square">
            <a:spAutoFit/>
          </a:bodyPr>
          <a:lstStyle/>
          <a:p>
            <a:r>
              <a:rPr lang="en-US"/>
              <a:t>class Sample</a:t>
            </a:r>
          </a:p>
          <a:p>
            <a:r>
              <a:rPr lang="en-US"/>
              <a:t>{</a:t>
            </a:r>
          </a:p>
          <a:p>
            <a:r>
              <a:rPr lang="en-US"/>
              <a:t>	public static void main(String[] args)</a:t>
            </a:r>
          </a:p>
          <a:p>
            <a:r>
              <a:rPr lang="en-US"/>
              <a:t>	{</a:t>
            </a:r>
          </a:p>
          <a:p>
            <a:r>
              <a:rPr lang="en-US"/>
              <a:t>		int i = 1000000;</a:t>
            </a:r>
          </a:p>
          <a:p>
            <a:r>
              <a:rPr lang="en-US"/>
              <a:t>		char c = 'z';</a:t>
            </a:r>
          </a:p>
          <a:p>
            <a:r>
              <a:rPr lang="en-US"/>
              <a:t>		short s = 200;</a:t>
            </a:r>
          </a:p>
          <a:p>
            <a:r>
              <a:rPr lang="en-US"/>
              <a:t>		byte b = 120;</a:t>
            </a:r>
          </a:p>
          <a:p>
            <a:r>
              <a:rPr lang="en-US"/>
              <a:t>		float f = 3.45f;</a:t>
            </a:r>
          </a:p>
          <a:p>
            <a:r>
              <a:rPr lang="en-US"/>
              <a:t>		double d = 1.6789;</a:t>
            </a:r>
          </a:p>
          <a:p>
            <a:r>
              <a:rPr lang="en-US"/>
              <a:t>		double result = (f * b) + (i / c) - (d * s);</a:t>
            </a:r>
          </a:p>
          <a:p>
            <a:r>
              <a:rPr lang="en-US"/>
              <a:t>		System.out.println("Result = "+result);</a:t>
            </a:r>
          </a:p>
          <a:p>
            <a:r>
              <a:rPr lang="en-US"/>
              <a:t>	}</a:t>
            </a:r>
          </a:p>
          <a:p>
            <a:r>
              <a:rPr lang="en-US"/>
              <a:t>}</a:t>
            </a:r>
          </a:p>
        </p:txBody>
      </p:sp>
      <p:sp>
        <p:nvSpPr>
          <p:cNvPr id="9" name="TextBox 8">
            <a:extLst>
              <a:ext uri="{FF2B5EF4-FFF2-40B4-BE49-F238E27FC236}">
                <a16:creationId xmlns:a16="http://schemas.microsoft.com/office/drawing/2014/main" id="{FF84FD31-5DB2-B53C-0350-8C538C867446}"/>
              </a:ext>
            </a:extLst>
          </p:cNvPr>
          <p:cNvSpPr txBox="1"/>
          <p:nvPr/>
        </p:nvSpPr>
        <p:spPr>
          <a:xfrm>
            <a:off x="4506686" y="4762130"/>
            <a:ext cx="4260299" cy="307777"/>
          </a:xfrm>
          <a:prstGeom prst="rect">
            <a:avLst/>
          </a:prstGeom>
          <a:solidFill>
            <a:schemeClr val="accent5">
              <a:lumMod val="20000"/>
              <a:lumOff val="80000"/>
            </a:schemeClr>
          </a:solidFill>
        </p:spPr>
        <p:txBody>
          <a:bodyPr wrap="square">
            <a:spAutoFit/>
          </a:bodyPr>
          <a:lstStyle/>
          <a:p>
            <a:r>
              <a:rPr lang="vi-VN" b="0" i="0">
                <a:solidFill>
                  <a:srgbClr val="0F2149"/>
                </a:solidFill>
                <a:effectLst/>
                <a:latin typeface="Helvetica Neue" panose="02000506040000020004" pitchFamily="2" charset="0"/>
              </a:rPr>
              <a:t>Đầu ra của chương trình trên là: Kết quả = 8274,22</a:t>
            </a:r>
            <a:endParaRPr lang="en-US"/>
          </a:p>
        </p:txBody>
      </p:sp>
    </p:spTree>
    <p:extLst>
      <p:ext uri="{BB962C8B-B14F-4D97-AF65-F5344CB8AC3E}">
        <p14:creationId xmlns:p14="http://schemas.microsoft.com/office/powerpoint/2010/main" val="17392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Độ ưu tiên toán tử</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Tất cả các toán tử trong Java được chia thành nhiều nhóm và được gán một mức độ ưu tiên. Biểu đồ ưu tiên toán tử cho các toán tử trong Java được hiển thị bên dưới:</a:t>
            </a:r>
            <a:endParaRPr sz="1600">
              <a:solidFill>
                <a:srgbClr val="212529"/>
              </a:solidFill>
              <a:highlight>
                <a:srgbClr val="FFFFFF"/>
              </a:highlight>
              <a:latin typeface="Roboto"/>
              <a:ea typeface="Roboto"/>
              <a:cs typeface="Roboto"/>
              <a:sym typeface="Roboto"/>
            </a:endParaRPr>
          </a:p>
        </p:txBody>
      </p:sp>
      <p:pic>
        <p:nvPicPr>
          <p:cNvPr id="1026" name="Picture 2" descr="operator precedence java">
            <a:extLst>
              <a:ext uri="{FF2B5EF4-FFF2-40B4-BE49-F238E27FC236}">
                <a16:creationId xmlns:a16="http://schemas.microsoft.com/office/drawing/2014/main" id="{81AA0C81-567C-F33F-DEC2-13CEFE941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184" y="1830370"/>
            <a:ext cx="4785632" cy="331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30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Độ ưu tiên toán tử</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Xét ví dụ</a:t>
            </a:r>
            <a:r>
              <a:rPr lang="vi-VN">
                <a:solidFill>
                  <a:srgbClr val="212529"/>
                </a:solidFill>
                <a:highlight>
                  <a:srgbClr val="FFFFFF"/>
                </a:highlight>
                <a:latin typeface="Roboto"/>
                <a:ea typeface="Roboto"/>
                <a:cs typeface="Roboto"/>
                <a:sym typeface="Roboto"/>
              </a:rPr>
              <a:t>: đánh giá biểu thức </a:t>
            </a:r>
            <a:r>
              <a:rPr lang="vi-VN">
                <a:solidFill>
                  <a:srgbClr val="FF0000"/>
                </a:solidFill>
                <a:highlight>
                  <a:srgbClr val="FFFFFF"/>
                </a:highlight>
                <a:latin typeface="Roboto"/>
                <a:ea typeface="Roboto"/>
                <a:cs typeface="Roboto"/>
                <a:sym typeface="Roboto"/>
              </a:rPr>
              <a:t>10 – 2 * 5</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Người ta sẽ đánh giá biểu thức trên một cách bình thường như, 10-2 cho 8 và sau đó 8*5 cho </a:t>
            </a:r>
            <a:r>
              <a:rPr lang="vi-VN" sz="1600">
                <a:solidFill>
                  <a:srgbClr val="FF0000"/>
                </a:solidFill>
                <a:highlight>
                  <a:srgbClr val="FFFFFF"/>
                </a:highlight>
                <a:latin typeface="Roboto"/>
                <a:ea typeface="Roboto"/>
                <a:cs typeface="Roboto"/>
                <a:sym typeface="Roboto"/>
              </a:rPr>
              <a:t>40</a:t>
            </a:r>
            <a:r>
              <a:rPr lang="vi-VN" sz="1600">
                <a:solidFill>
                  <a:srgbClr val="212529"/>
                </a:solidFill>
                <a:highlight>
                  <a:srgbClr val="FFFFFF"/>
                </a:highlight>
                <a:latin typeface="Roboto"/>
                <a:ea typeface="Roboto"/>
                <a:cs typeface="Roboto"/>
                <a:sym typeface="Roboto"/>
              </a:rPr>
              <a:t>. </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Nhưng Java đánh giá biểu thức trên theo cách khác. Dựa trên biểu đồ ưu tiên toán tử được hiển thị ở trên, * có ưu tiên cao hơn +. Vì vậy, 2 * 5 được đánh giá trước, cho kết quả 10 và sau đó 10 – 10 được đánh giá cho kết quả </a:t>
            </a:r>
            <a:r>
              <a:rPr lang="vi-VN" sz="1600">
                <a:solidFill>
                  <a:srgbClr val="FF0000"/>
                </a:solidFill>
                <a:highlight>
                  <a:srgbClr val="FFFFFF"/>
                </a:highlight>
                <a:latin typeface="Roboto"/>
                <a:ea typeface="Roboto"/>
                <a:cs typeface="Roboto"/>
                <a:sym typeface="Roboto"/>
              </a:rPr>
              <a:t>0</a:t>
            </a:r>
            <a:r>
              <a:rPr lang="vi-VN" sz="1600">
                <a:solidFill>
                  <a:srgbClr val="212529"/>
                </a:solidFill>
                <a:highlight>
                  <a:srgbClr val="FFFFFF"/>
                </a:highlight>
                <a:latin typeface="Roboto"/>
                <a:ea typeface="Roboto"/>
                <a:cs typeface="Roboto"/>
                <a:sym typeface="Roboto"/>
              </a:rPr>
              <a:t>.</a:t>
            </a:r>
          </a:p>
          <a:p>
            <a:pPr indent="-301625" algn="just">
              <a:buClr>
                <a:srgbClr val="212529"/>
              </a:buClr>
              <a:buSzPts val="1150"/>
              <a:buFont typeface="Roboto"/>
              <a:buChar char="●"/>
            </a:pPr>
            <a:r>
              <a:rPr lang="vi-VN">
                <a:solidFill>
                  <a:srgbClr val="212529"/>
                </a:solidFill>
                <a:highlight>
                  <a:srgbClr val="FFFFFF"/>
                </a:highlight>
                <a:latin typeface="Roboto"/>
                <a:ea typeface="Roboto"/>
                <a:cs typeface="Roboto"/>
                <a:sym typeface="Roboto"/>
              </a:rPr>
              <a:t>Nếu biểu thức chứa hai hoặc nhiều toán tử từ cùng một nhóm thì sao? Sự mơ hồ như vậy được giải quyết bằng cách sử dụng các quy tắc kết hợp.</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2059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Luật kết hợp</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Khi một biểu thức chứa các toán tử từ cùng một nhóm, quy tắc kết hợp được áp dụng để xác định toán tử nào sẽ được thực hiện trước. Các quy tắc kết hợp của Java được hiển thị bên dưới:</a:t>
            </a:r>
            <a:endParaRPr>
              <a:solidFill>
                <a:srgbClr val="212529"/>
              </a:solidFill>
              <a:highlight>
                <a:srgbClr val="FFFFFF"/>
              </a:highlight>
              <a:latin typeface="Roboto"/>
              <a:ea typeface="Roboto"/>
              <a:cs typeface="Roboto"/>
              <a:sym typeface="Roboto"/>
            </a:endParaRPr>
          </a:p>
        </p:txBody>
      </p:sp>
      <p:pic>
        <p:nvPicPr>
          <p:cNvPr id="3074" name="Picture 2" descr="associativity rules java">
            <a:extLst>
              <a:ext uri="{FF2B5EF4-FFF2-40B4-BE49-F238E27FC236}">
                <a16:creationId xmlns:a16="http://schemas.microsoft.com/office/drawing/2014/main" id="{F810A736-5D28-BC3A-ECA2-66051F2164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22"/>
          <a:stretch/>
        </p:blipFill>
        <p:spPr bwMode="auto">
          <a:xfrm>
            <a:off x="4572000" y="1884064"/>
            <a:ext cx="4217428" cy="325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78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Luật kết hợp</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Xét ví dụ: </a:t>
            </a:r>
            <a:r>
              <a:rPr lang="vi-VN">
                <a:solidFill>
                  <a:srgbClr val="FF0000"/>
                </a:solidFill>
                <a:highlight>
                  <a:srgbClr val="FFFFFF"/>
                </a:highlight>
                <a:latin typeface="Roboto"/>
                <a:ea typeface="Roboto"/>
                <a:cs typeface="Roboto"/>
                <a:sym typeface="Roboto"/>
              </a:rPr>
              <a:t>10-6+2</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Trong biểu thức trên, cả hai toán tử + và – đều thuộc cùng một nhóm trong biểu đồ ưu tiên toán tử. Vì vậy, chúng ta phải kiểm tra các quy tắc kết hợp để đánh giá biểu thức trên. Quy tắc kết hợp cho nhóm + và – là từ trái sang phải, tức là đánh giá biểu thức từ trái sang phải. Vì vậy, 10-6 được ước tính thành 4 và sau đó 4+2 được ước tính thành 6.</a:t>
            </a:r>
          </a:p>
          <a:p>
            <a:pPr indent="-301625" algn="just">
              <a:buClr>
                <a:srgbClr val="212529"/>
              </a:buClr>
              <a:buSzPts val="1150"/>
              <a:buFont typeface="Roboto"/>
              <a:buChar char="●"/>
            </a:pPr>
            <a:r>
              <a:rPr lang="vi-VN">
                <a:solidFill>
                  <a:srgbClr val="212529"/>
                </a:solidFill>
                <a:highlight>
                  <a:srgbClr val="FFFFFF"/>
                </a:highlight>
                <a:latin typeface="Roboto"/>
                <a:ea typeface="Roboto"/>
                <a:cs typeface="Roboto"/>
                <a:sym typeface="Roboto"/>
              </a:rPr>
              <a:t>Sử dụng dấu ngoặc đơn trong biểu thức: (20 * 5) + (10 / 2) – (3 * 10)</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Dấu ngoặc đơn có mức độ ưu tiên (precedence) cao nhất so với tất cả các toán tử trong Java.</a:t>
            </a:r>
          </a:p>
        </p:txBody>
      </p:sp>
    </p:spTree>
    <p:extLst>
      <p:ext uri="{BB962C8B-B14F-4D97-AF65-F5344CB8AC3E}">
        <p14:creationId xmlns:p14="http://schemas.microsoft.com/office/powerpoint/2010/main" val="292180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về toán tử trong Java</a:t>
            </a:r>
            <a:endParaRPr/>
          </a:p>
        </p:txBody>
      </p:sp>
    </p:spTree>
    <p:extLst>
      <p:ext uri="{BB962C8B-B14F-4D97-AF65-F5344CB8AC3E}">
        <p14:creationId xmlns:p14="http://schemas.microsoft.com/office/powerpoint/2010/main" val="1538228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 chung về Toán tử</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vi-VN">
                <a:highlight>
                  <a:srgbClr val="FFFFFF"/>
                </a:highlight>
              </a:rPr>
              <a:t>Toán tử cho phép lập trình viên hoặc máy tính thực hiện thao tác trên toán hạng. Một toán hạng có thể là một chữ, biến hoặc một biểu thức.</a:t>
            </a:r>
          </a:p>
          <a:p>
            <a:pPr marL="285750" indent="-285750">
              <a:buFont typeface="Arial" panose="020B0604020202020204" pitchFamily="34" charset="0"/>
              <a:buChar char="•"/>
            </a:pPr>
            <a:r>
              <a:rPr lang="vi-VN">
                <a:highlight>
                  <a:srgbClr val="FFFFFF"/>
                </a:highlight>
              </a:rPr>
              <a:t>Toán tử có thể được chia theo hai khía cạnh: </a:t>
            </a:r>
          </a:p>
          <a:p>
            <a:pPr marL="742950" lvl="1" indent="-285750">
              <a:buFont typeface="Arial" panose="020B0604020202020204" pitchFamily="34" charset="0"/>
              <a:buChar char="•"/>
            </a:pPr>
            <a:r>
              <a:rPr lang="vi-VN" sz="1600">
                <a:highlight>
                  <a:srgbClr val="FFFFFF"/>
                </a:highlight>
              </a:rPr>
              <a:t>số lượng toán hạng mà toán tử làm việc và </a:t>
            </a:r>
          </a:p>
          <a:p>
            <a:pPr marL="742950" lvl="1" indent="-285750">
              <a:buFont typeface="Arial" panose="020B0604020202020204" pitchFamily="34" charset="0"/>
              <a:buChar char="•"/>
            </a:pPr>
            <a:r>
              <a:rPr lang="vi-VN" sz="1600">
                <a:highlight>
                  <a:srgbClr val="FFFFFF"/>
                </a:highlight>
              </a:rPr>
              <a:t>loại thao tác mà toán tử thực hiện.</a:t>
            </a:r>
          </a:p>
          <a:p>
            <a:pPr marL="285750" indent="-285750">
              <a:buFont typeface="Arial" panose="020B0604020202020204" pitchFamily="34" charset="0"/>
              <a:buChar char="•"/>
            </a:pPr>
            <a:r>
              <a:rPr lang="vi-VN" sz="2000">
                <a:highlight>
                  <a:srgbClr val="FFFFFF"/>
                </a:highlight>
              </a:rPr>
              <a:t>Dựa trên số lượng toán hạng, các toán tử trong Java có thể được chia thành ba loại:</a:t>
            </a:r>
          </a:p>
          <a:p>
            <a:pPr marL="742950" lvl="1" indent="-285750">
              <a:buFont typeface="Arial" panose="020B0604020202020204" pitchFamily="34" charset="0"/>
              <a:buChar char="•"/>
            </a:pPr>
            <a:r>
              <a:rPr lang="vi-VN" sz="1600">
                <a:highlight>
                  <a:srgbClr val="FFFFFF"/>
                </a:highlight>
              </a:rPr>
              <a:t>Toán tử một ngôi - Unary  (hoạt động trên toán hạng đơn)</a:t>
            </a:r>
          </a:p>
          <a:p>
            <a:pPr marL="742950" lvl="1" indent="-285750">
              <a:buFont typeface="Arial" panose="020B0604020202020204" pitchFamily="34" charset="0"/>
              <a:buChar char="•"/>
            </a:pPr>
            <a:r>
              <a:rPr lang="vi-VN" sz="1600">
                <a:highlight>
                  <a:srgbClr val="FFFFFF"/>
                </a:highlight>
              </a:rPr>
              <a:t>Toán tử hai ngôi – Binary (hoạt động trên hai toán hạng)</a:t>
            </a:r>
          </a:p>
          <a:p>
            <a:pPr marL="742950" lvl="1" indent="-285750">
              <a:buFont typeface="Arial" panose="020B0604020202020204" pitchFamily="34" charset="0"/>
              <a:buChar char="•"/>
            </a:pPr>
            <a:r>
              <a:rPr lang="vi-VN" sz="1600">
                <a:highlight>
                  <a:srgbClr val="FFFFFF"/>
                </a:highlight>
              </a:rPr>
              <a:t>Toán tử ba ngôi – Ternary (hoạt động trên ba toán hạng)</a:t>
            </a:r>
          </a:p>
        </p:txBody>
      </p:sp>
    </p:spTree>
    <p:extLst>
      <p:ext uri="{BB962C8B-B14F-4D97-AF65-F5344CB8AC3E}">
        <p14:creationId xmlns:p14="http://schemas.microsoft.com/office/powerpoint/2010/main" val="103883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 chung về Toán tử</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vi-VN" sz="2000">
                <a:highlight>
                  <a:srgbClr val="FFFFFF"/>
                </a:highlight>
              </a:rPr>
              <a:t>Dựa trên số lượng toán hạng, các toán tử trong Java có thể được chia thành ba loại:</a:t>
            </a:r>
          </a:p>
          <a:p>
            <a:pPr marL="742950" lvl="1" indent="-285750">
              <a:buFont typeface="Arial" panose="020B0604020202020204" pitchFamily="34" charset="0"/>
              <a:buChar char="•"/>
            </a:pPr>
            <a:r>
              <a:rPr lang="vi-VN" sz="1600">
                <a:highlight>
                  <a:srgbClr val="FFFFFF"/>
                </a:highlight>
              </a:rPr>
              <a:t>Toán tử một ngôi - Unary  (hoạt động trên toán hạng đơn)</a:t>
            </a:r>
          </a:p>
          <a:p>
            <a:pPr marL="742950" lvl="1" indent="-285750">
              <a:buFont typeface="Arial" panose="020B0604020202020204" pitchFamily="34" charset="0"/>
              <a:buChar char="•"/>
            </a:pPr>
            <a:r>
              <a:rPr lang="vi-VN" sz="1600">
                <a:highlight>
                  <a:srgbClr val="FFFFFF"/>
                </a:highlight>
              </a:rPr>
              <a:t>Toán tử hai ngôi – Binary (hoạt động trên hai toán hạng)</a:t>
            </a:r>
          </a:p>
          <a:p>
            <a:pPr marL="742950" lvl="1" indent="-285750">
              <a:buFont typeface="Arial" panose="020B0604020202020204" pitchFamily="34" charset="0"/>
              <a:buChar char="•"/>
            </a:pPr>
            <a:r>
              <a:rPr lang="vi-VN" sz="1600">
                <a:highlight>
                  <a:srgbClr val="FFFFFF"/>
                </a:highlight>
              </a:rPr>
              <a:t>Toán tử ba ngôi – Ternary (hoạt động trên ba toán hạng)</a:t>
            </a:r>
          </a:p>
        </p:txBody>
      </p:sp>
    </p:spTree>
    <p:extLst>
      <p:ext uri="{BB962C8B-B14F-4D97-AF65-F5344CB8AC3E}">
        <p14:creationId xmlns:p14="http://schemas.microsoft.com/office/powerpoint/2010/main" val="23317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 chung về Toán tử</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vi-VN" sz="2000">
                <a:highlight>
                  <a:srgbClr val="FFFFFF"/>
                </a:highlight>
              </a:rPr>
              <a:t>Dựa trên loại hoạt động được thực hiện, các nhà khai thác được chia thành năm loại như hình dưới đây:</a:t>
            </a:r>
          </a:p>
        </p:txBody>
      </p:sp>
      <p:pic>
        <p:nvPicPr>
          <p:cNvPr id="5122" name="Picture 2" descr="Java operators">
            <a:extLst>
              <a:ext uri="{FF2B5EF4-FFF2-40B4-BE49-F238E27FC236}">
                <a16:creationId xmlns:a16="http://schemas.microsoft.com/office/drawing/2014/main" id="{A1B790CC-1CBD-32F9-B2D1-8BA0BE52D3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666"/>
          <a:stretch/>
        </p:blipFill>
        <p:spPr bwMode="auto">
          <a:xfrm>
            <a:off x="1476375" y="2106384"/>
            <a:ext cx="61912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88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số học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Hiểu biết </a:t>
            </a:r>
            <a:r>
              <a:rPr lang="vi-VN"/>
              <a:t>về cấu tạo của biểu thức trong Java</a:t>
            </a:r>
          </a:p>
          <a:p>
            <a:pPr marL="457200" lvl="0" indent="-342900" algn="l" rtl="0">
              <a:spcBef>
                <a:spcPts val="0"/>
              </a:spcBef>
              <a:spcAft>
                <a:spcPts val="0"/>
              </a:spcAft>
              <a:buSzPts val="1800"/>
              <a:buChar char="●"/>
            </a:pPr>
            <a:r>
              <a:rPr lang="vi-VN" b="1"/>
              <a:t>Nhận biết</a:t>
            </a:r>
            <a:r>
              <a:rPr lang="vi-VN"/>
              <a:t> được các kiểu toán tử và ý nghĩa của các toán tử trong biểu thức Java</a:t>
            </a:r>
          </a:p>
          <a:p>
            <a:r>
              <a:rPr lang="vi-VN" b="1"/>
              <a:t>Viết được </a:t>
            </a:r>
            <a:r>
              <a:rPr lang="vi-VN"/>
              <a:t>chương trình sử dụng được thành thạo các kiểu toán tử của Java</a:t>
            </a:r>
          </a:p>
          <a:p>
            <a:pPr marL="457200" lvl="0" indent="-342900" algn="l" rtl="0">
              <a:spcBef>
                <a:spcPts val="0"/>
              </a:spcBef>
              <a:spcAft>
                <a:spcPts val="0"/>
              </a:spcAft>
              <a:buSzPts val="1800"/>
              <a:buChar char="●"/>
            </a:pP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số học</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b="1">
                <a:highlight>
                  <a:srgbClr val="FFFFFF"/>
                </a:highlight>
              </a:rPr>
              <a:t>Các toán tử số học </a:t>
            </a:r>
            <a:r>
              <a:rPr lang="vi-VN">
                <a:highlight>
                  <a:srgbClr val="FFFFFF"/>
                </a:highlight>
              </a:rPr>
              <a:t>là các toán tử được sử dụng thường xuyên trong các chương trình Java. Chúng được sử dụng để thực hiện các phép toán cơ bản như cộng, trừ, nhân và chia.</a:t>
            </a:r>
          </a:p>
          <a:p>
            <a:pPr marL="285750" indent="-285750" algn="just">
              <a:buFont typeface="Arial" panose="020B0604020202020204" pitchFamily="34" charset="0"/>
              <a:buChar char="•"/>
            </a:pPr>
            <a:r>
              <a:rPr lang="vi-VN">
                <a:highlight>
                  <a:srgbClr val="FFFFFF"/>
                </a:highlight>
              </a:rPr>
              <a:t>Tất cả các toán tử số học và một ví dụ cho mỗi toán tử được chỉ ra dưới đây:</a:t>
            </a:r>
          </a:p>
        </p:txBody>
      </p:sp>
      <p:pic>
        <p:nvPicPr>
          <p:cNvPr id="6146" name="Picture 2" descr="Arithmetic-operators">
            <a:extLst>
              <a:ext uri="{FF2B5EF4-FFF2-40B4-BE49-F238E27FC236}">
                <a16:creationId xmlns:a16="http://schemas.microsoft.com/office/drawing/2014/main" id="{542DEEC9-E854-AE1E-5EC8-6925514C37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888"/>
          <a:stretch/>
        </p:blipFill>
        <p:spPr bwMode="auto">
          <a:xfrm>
            <a:off x="2368371" y="2514600"/>
            <a:ext cx="4568881"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18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số học</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Hãy tập trung vào các toán tử tăng (++) và giảm (–). </a:t>
            </a:r>
          </a:p>
          <a:p>
            <a:pPr marL="742950" lvl="1" indent="-285750" algn="just">
              <a:buFont typeface="Arial" panose="020B0604020202020204" pitchFamily="34" charset="0"/>
              <a:buChar char="•"/>
            </a:pPr>
            <a:r>
              <a:rPr lang="vi-VN" sz="1600">
                <a:highlight>
                  <a:srgbClr val="FFFFFF"/>
                </a:highlight>
              </a:rPr>
              <a:t>Cả hai đều là toán tử đơn hạng, có nghĩa là, chúng hoạt động trên một toán hạng duy nhất. </a:t>
            </a:r>
          </a:p>
          <a:p>
            <a:pPr marL="742950" lvl="1" indent="-285750" algn="just">
              <a:buFont typeface="Arial" panose="020B0604020202020204" pitchFamily="34" charset="0"/>
              <a:buChar char="•"/>
            </a:pPr>
            <a:r>
              <a:rPr lang="vi-VN" sz="1600">
                <a:highlight>
                  <a:srgbClr val="FFFFFF"/>
                </a:highlight>
              </a:rPr>
              <a:t>Dựa trên việc toán tử tăng hay giảm được đặt trước hay sau toán hạng, chúng được chia thành hai loại: </a:t>
            </a:r>
          </a:p>
          <a:p>
            <a:pPr marL="1200150" lvl="2" indent="-285750" algn="just">
              <a:buFont typeface="Arial" panose="020B0604020202020204" pitchFamily="34" charset="0"/>
              <a:buChar char="•"/>
            </a:pPr>
            <a:r>
              <a:rPr lang="vi-VN" sz="1600">
                <a:highlight>
                  <a:srgbClr val="FFFFFF"/>
                </a:highlight>
              </a:rPr>
              <a:t>1) Tăng trước hoặc Giảm trước</a:t>
            </a:r>
          </a:p>
          <a:p>
            <a:pPr marL="1200150" lvl="2" indent="-285750" algn="just">
              <a:buFont typeface="Arial" panose="020B0604020202020204" pitchFamily="34" charset="0"/>
              <a:buChar char="•"/>
            </a:pPr>
            <a:r>
              <a:rPr lang="vi-VN" sz="1600">
                <a:highlight>
                  <a:srgbClr val="FFFFFF"/>
                </a:highlight>
              </a:rPr>
              <a:t>2) Tăng sau hoặc Giảm sau.</a:t>
            </a:r>
          </a:p>
          <a:p>
            <a:pPr marL="285750" indent="-285750" algn="just">
              <a:buFont typeface="Arial" panose="020B0604020202020204" pitchFamily="34" charset="0"/>
              <a:buChar char="•"/>
            </a:pPr>
            <a:r>
              <a:rPr lang="vi-VN" sz="2000">
                <a:highlight>
                  <a:srgbClr val="FFFFFF"/>
                </a:highlight>
              </a:rPr>
              <a:t>Sử dụng:</a:t>
            </a:r>
          </a:p>
          <a:p>
            <a:pPr marL="742950" lvl="1" indent="-285750" algn="just">
              <a:buFont typeface="Arial" panose="020B0604020202020204" pitchFamily="34" charset="0"/>
              <a:buChar char="•"/>
            </a:pPr>
            <a:r>
              <a:rPr lang="vi-VN" sz="1600">
                <a:highlight>
                  <a:srgbClr val="FFFFFF"/>
                </a:highlight>
              </a:rPr>
              <a:t>++a (Pre increment)</a:t>
            </a:r>
          </a:p>
          <a:p>
            <a:pPr marL="742950" lvl="1" indent="-285750" algn="just">
              <a:buFont typeface="Arial" panose="020B0604020202020204" pitchFamily="34" charset="0"/>
              <a:buChar char="•"/>
            </a:pPr>
            <a:r>
              <a:rPr lang="vi-VN" sz="1600">
                <a:highlight>
                  <a:srgbClr val="FFFFFF"/>
                </a:highlight>
              </a:rPr>
              <a:t>– – a (Pre decrement)</a:t>
            </a:r>
          </a:p>
          <a:p>
            <a:pPr marL="742950" lvl="1" indent="-285750" algn="just">
              <a:buFont typeface="Arial" panose="020B0604020202020204" pitchFamily="34" charset="0"/>
              <a:buChar char="•"/>
            </a:pPr>
            <a:r>
              <a:rPr lang="vi-VN" sz="1600">
                <a:highlight>
                  <a:srgbClr val="FFFFFF"/>
                </a:highlight>
              </a:rPr>
              <a:t>a++ (Post increment)</a:t>
            </a:r>
          </a:p>
          <a:p>
            <a:pPr marL="742950" lvl="1" indent="-285750" algn="just">
              <a:buFont typeface="Arial" panose="020B0604020202020204" pitchFamily="34" charset="0"/>
              <a:buChar char="•"/>
            </a:pPr>
            <a:r>
              <a:rPr lang="vi-VN" sz="1600">
                <a:highlight>
                  <a:srgbClr val="FFFFFF"/>
                </a:highlight>
              </a:rPr>
              <a:t>a – – (Post decrement)</a:t>
            </a:r>
          </a:p>
        </p:txBody>
      </p:sp>
    </p:spTree>
    <p:extLst>
      <p:ext uri="{BB962C8B-B14F-4D97-AF65-F5344CB8AC3E}">
        <p14:creationId xmlns:p14="http://schemas.microsoft.com/office/powerpoint/2010/main" val="922374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số học</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Tăng hoặc giảm trước và sau có các hành vi khác nhau khi được sử dụng trong các biểu thức gán. Hành vi của chúng được giải thích trong ví dụ dưới đây:</a:t>
            </a: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r>
              <a:rPr lang="vi-VN">
                <a:highlight>
                  <a:srgbClr val="FFFFFF"/>
                </a:highlight>
              </a:rPr>
              <a:t>Ví dụ bên trên là toán tử tăng sau và tăng trước. Ý nghĩa tương tự với toán tử tăng sau/giảm sau</a:t>
            </a:r>
          </a:p>
        </p:txBody>
      </p:sp>
      <p:sp>
        <p:nvSpPr>
          <p:cNvPr id="3" name="TextBox 2">
            <a:extLst>
              <a:ext uri="{FF2B5EF4-FFF2-40B4-BE49-F238E27FC236}">
                <a16:creationId xmlns:a16="http://schemas.microsoft.com/office/drawing/2014/main" id="{E59FA5FE-BF4E-4853-9513-8BCEBB465565}"/>
              </a:ext>
            </a:extLst>
          </p:cNvPr>
          <p:cNvSpPr txBox="1"/>
          <p:nvPr/>
        </p:nvSpPr>
        <p:spPr>
          <a:xfrm>
            <a:off x="763360" y="2198955"/>
            <a:ext cx="7617279" cy="1323439"/>
          </a:xfrm>
          <a:prstGeom prst="rect">
            <a:avLst/>
          </a:prstGeom>
          <a:noFill/>
          <a:ln>
            <a:solidFill>
              <a:schemeClr val="accent1"/>
            </a:solidFill>
          </a:ln>
        </p:spPr>
        <p:txBody>
          <a:bodyPr wrap="square">
            <a:spAutoFit/>
          </a:bodyPr>
          <a:lstStyle/>
          <a:p>
            <a:pPr algn="l"/>
            <a:r>
              <a:rPr lang="en-US" sz="1600" b="0" i="0">
                <a:solidFill>
                  <a:sysClr val="windowText" lastClr="000000"/>
                </a:solidFill>
                <a:effectLst/>
                <a:latin typeface="Helvetica Neue" panose="02000506040000020004" pitchFamily="2" charset="0"/>
              </a:rPr>
              <a:t>int a,b;</a:t>
            </a:r>
            <a:br>
              <a:rPr lang="en-US" sz="1600" b="0" i="0">
                <a:solidFill>
                  <a:sysClr val="windowText" lastClr="000000"/>
                </a:solidFill>
                <a:effectLst/>
                <a:latin typeface="Helvetica Neue" panose="02000506040000020004" pitchFamily="2" charset="0"/>
              </a:rPr>
            </a:br>
            <a:r>
              <a:rPr lang="en-US" sz="1600" b="0" i="0">
                <a:solidFill>
                  <a:sysClr val="windowText" lastClr="000000"/>
                </a:solidFill>
                <a:effectLst/>
                <a:latin typeface="Helvetica Neue" panose="02000506040000020004" pitchFamily="2" charset="0"/>
              </a:rPr>
              <a:t>a = 10;</a:t>
            </a:r>
          </a:p>
          <a:p>
            <a:pPr algn="l"/>
            <a:r>
              <a:rPr lang="en-US" sz="1600" b="0" i="0">
                <a:solidFill>
                  <a:sysClr val="windowText" lastClr="000000"/>
                </a:solidFill>
                <a:effectLst/>
                <a:latin typeface="Helvetica Neue" panose="02000506040000020004" pitchFamily="2" charset="0"/>
              </a:rPr>
              <a:t>b = a++;   //</a:t>
            </a:r>
            <a:r>
              <a:rPr lang="vi-VN" sz="1600" b="0" i="0">
                <a:solidFill>
                  <a:sysClr val="windowText" lastClr="000000"/>
                </a:solidFill>
                <a:effectLst/>
                <a:latin typeface="Helvetica Neue" panose="02000506040000020004" pitchFamily="2" charset="0"/>
              </a:rPr>
              <a:t>giá trị a sẽ được gán cho b và sau đó a sẽ được tăng thêm 1. Vì vậy, giá trị b là 10</a:t>
            </a:r>
          </a:p>
          <a:p>
            <a:pPr algn="l"/>
            <a:r>
              <a:rPr lang="en-US" sz="1600" b="0" i="0">
                <a:solidFill>
                  <a:sysClr val="windowText" lastClr="000000"/>
                </a:solidFill>
                <a:effectLst/>
                <a:latin typeface="Helvetica Neue" panose="02000506040000020004" pitchFamily="2" charset="0"/>
              </a:rPr>
              <a:t>a = 10;</a:t>
            </a:r>
          </a:p>
          <a:p>
            <a:pPr algn="l"/>
            <a:r>
              <a:rPr lang="en-US" sz="1600" b="0" i="0">
                <a:solidFill>
                  <a:sysClr val="windowText" lastClr="000000"/>
                </a:solidFill>
                <a:effectLst/>
                <a:latin typeface="Helvetica Neue" panose="02000506040000020004" pitchFamily="2" charset="0"/>
              </a:rPr>
              <a:t>b = ++a;   </a:t>
            </a:r>
            <a:r>
              <a:rPr lang="vi-VN" sz="1600" b="0" i="0">
                <a:solidFill>
                  <a:sysClr val="windowText" lastClr="000000"/>
                </a:solidFill>
                <a:effectLst/>
                <a:latin typeface="Helvetica Neue" panose="02000506040000020004" pitchFamily="2" charset="0"/>
              </a:rPr>
              <a:t>//giá trị a được tăng thêm 1 và sau đó được gán cho b. Vì vậy, giá trị b là 11</a:t>
            </a:r>
            <a:endParaRPr lang="en-US" sz="1600" b="0" i="0">
              <a:solidFill>
                <a:sysClr val="windowText" lastClr="000000"/>
              </a:solidFill>
              <a:effectLst/>
              <a:latin typeface="Helvetica Neue" panose="02000506040000020004" pitchFamily="2" charset="0"/>
            </a:endParaRPr>
          </a:p>
        </p:txBody>
      </p:sp>
    </p:spTree>
    <p:extLst>
      <p:ext uri="{BB962C8B-B14F-4D97-AF65-F5344CB8AC3E}">
        <p14:creationId xmlns:p14="http://schemas.microsoft.com/office/powerpoint/2010/main" val="195446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số học</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Các toán tử +=, -=, *=, /= và %= được gọi là </a:t>
            </a:r>
            <a:r>
              <a:rPr lang="vi-VN">
                <a:solidFill>
                  <a:srgbClr val="FF0000"/>
                </a:solidFill>
                <a:highlight>
                  <a:srgbClr val="FFFFFF"/>
                </a:highlight>
              </a:rPr>
              <a:t>toán tử gán tốc ký</a:t>
            </a:r>
            <a:r>
              <a:rPr lang="vi-VN">
                <a:highlight>
                  <a:srgbClr val="FFFFFF"/>
                </a:highlight>
              </a:rPr>
              <a:t>. Tất cả những gì chúng làm là giúp bạn không phải gõ thêm hai ký tự nữa:</a:t>
            </a: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r>
              <a:rPr lang="vi-VN">
                <a:highlight>
                  <a:srgbClr val="FFFFFF"/>
                </a:highlight>
              </a:rPr>
              <a:t>Tương tự là hành vi của các toán tử gán phức hợp khác.</a:t>
            </a:r>
          </a:p>
          <a:p>
            <a:pPr marL="285750" indent="-285750" algn="just">
              <a:buFont typeface="Arial" panose="020B0604020202020204" pitchFamily="34" charset="0"/>
              <a:buChar char="•"/>
            </a:pPr>
            <a:r>
              <a:rPr lang="vi-VN">
                <a:highlight>
                  <a:srgbClr val="FFFFFF"/>
                </a:highlight>
              </a:rPr>
              <a:t>Toán tử số học chỉ hoạt động trên các </a:t>
            </a:r>
            <a:r>
              <a:rPr lang="vi-VN">
                <a:solidFill>
                  <a:srgbClr val="FF0000"/>
                </a:solidFill>
                <a:highlight>
                  <a:srgbClr val="FFFFFF"/>
                </a:highlight>
              </a:rPr>
              <a:t>kiểu số và ký tự</a:t>
            </a:r>
            <a:r>
              <a:rPr lang="vi-VN">
                <a:highlight>
                  <a:srgbClr val="FFFFFF"/>
                </a:highlight>
              </a:rPr>
              <a:t>. Kiểu Char ban đầu là một kiểu phụ của int.</a:t>
            </a:r>
          </a:p>
        </p:txBody>
      </p:sp>
      <p:sp>
        <p:nvSpPr>
          <p:cNvPr id="3" name="TextBox 2">
            <a:extLst>
              <a:ext uri="{FF2B5EF4-FFF2-40B4-BE49-F238E27FC236}">
                <a16:creationId xmlns:a16="http://schemas.microsoft.com/office/drawing/2014/main" id="{E59FA5FE-BF4E-4853-9513-8BCEBB465565}"/>
              </a:ext>
            </a:extLst>
          </p:cNvPr>
          <p:cNvSpPr txBox="1"/>
          <p:nvPr/>
        </p:nvSpPr>
        <p:spPr>
          <a:xfrm>
            <a:off x="763360" y="2198955"/>
            <a:ext cx="7617279" cy="830997"/>
          </a:xfrm>
          <a:prstGeom prst="rect">
            <a:avLst/>
          </a:prstGeom>
          <a:noFill/>
          <a:ln>
            <a:solidFill>
              <a:schemeClr val="accent1"/>
            </a:solidFill>
          </a:ln>
        </p:spPr>
        <p:txBody>
          <a:bodyPr wrap="square">
            <a:spAutoFit/>
          </a:bodyPr>
          <a:lstStyle/>
          <a:p>
            <a:pPr algn="l"/>
            <a:r>
              <a:rPr lang="en-US" sz="1600" b="0" i="0">
                <a:solidFill>
                  <a:srgbClr val="333333"/>
                </a:solidFill>
                <a:effectLst/>
                <a:latin typeface="Helvetica Neue" panose="02000506040000020004" pitchFamily="2" charset="0"/>
              </a:rPr>
              <a:t>int a = 10;</a:t>
            </a:r>
            <a:br>
              <a:rPr lang="en-US" sz="1600" b="0" i="0">
                <a:solidFill>
                  <a:srgbClr val="333333"/>
                </a:solidFill>
                <a:effectLst/>
                <a:latin typeface="Helvetica Neue" panose="02000506040000020004" pitchFamily="2" charset="0"/>
              </a:rPr>
            </a:br>
            <a:r>
              <a:rPr lang="en-US" sz="1600" b="0" i="0">
                <a:solidFill>
                  <a:srgbClr val="333333"/>
                </a:solidFill>
                <a:effectLst/>
                <a:latin typeface="Helvetica Neue" panose="02000506040000020004" pitchFamily="2" charset="0"/>
              </a:rPr>
              <a:t>a += 2;   //</a:t>
            </a:r>
            <a:r>
              <a:rPr lang="vi-VN" sz="1600" b="0" i="0">
                <a:solidFill>
                  <a:srgbClr val="333333"/>
                </a:solidFill>
                <a:effectLst/>
                <a:latin typeface="Helvetica Neue" panose="02000506040000020004" pitchFamily="2" charset="0"/>
              </a:rPr>
              <a:t>Tương tự như cách viết </a:t>
            </a:r>
            <a:r>
              <a:rPr lang="en-US" sz="1600" b="0" i="0">
                <a:solidFill>
                  <a:srgbClr val="333333"/>
                </a:solidFill>
                <a:effectLst/>
                <a:latin typeface="Helvetica Neue" panose="02000506040000020004" pitchFamily="2" charset="0"/>
              </a:rPr>
              <a:t>a = a + 2</a:t>
            </a:r>
          </a:p>
          <a:p>
            <a:pPr algn="l"/>
            <a:r>
              <a:rPr lang="en-US" sz="1600" b="0" i="0">
                <a:solidFill>
                  <a:srgbClr val="333333"/>
                </a:solidFill>
                <a:effectLst/>
                <a:latin typeface="Helvetica Neue" panose="02000506040000020004" pitchFamily="2" charset="0"/>
              </a:rPr>
              <a:t>a += 1;   </a:t>
            </a:r>
            <a:r>
              <a:rPr lang="vi-VN" sz="1600" b="0" i="0">
                <a:solidFill>
                  <a:srgbClr val="333333"/>
                </a:solidFill>
                <a:effectLst/>
                <a:latin typeface="Helvetica Neue" panose="02000506040000020004" pitchFamily="2" charset="0"/>
              </a:rPr>
              <a:t>//Tương tự như cách viết: </a:t>
            </a:r>
            <a:r>
              <a:rPr lang="en-US" sz="1600" b="0" i="0">
                <a:solidFill>
                  <a:srgbClr val="333333"/>
                </a:solidFill>
                <a:effectLst/>
                <a:latin typeface="Helvetica Neue" panose="02000506040000020004" pitchFamily="2" charset="0"/>
              </a:rPr>
              <a:t>a++</a:t>
            </a:r>
          </a:p>
        </p:txBody>
      </p:sp>
    </p:spTree>
    <p:extLst>
      <p:ext uri="{BB962C8B-B14F-4D97-AF65-F5344CB8AC3E}">
        <p14:creationId xmlns:p14="http://schemas.microsoft.com/office/powerpoint/2010/main" val="381628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Bitwise</a:t>
            </a:r>
          </a:p>
        </p:txBody>
      </p:sp>
    </p:spTree>
    <p:extLst>
      <p:ext uri="{BB962C8B-B14F-4D97-AF65-F5344CB8AC3E}">
        <p14:creationId xmlns:p14="http://schemas.microsoft.com/office/powerpoint/2010/main" val="89020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bitwise</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vi-VN">
                <a:highlight>
                  <a:srgbClr val="FFFFFF"/>
                </a:highlight>
              </a:rPr>
              <a:t>Các toán tử bitwise như tên ngụ ý hoạt động trên các bit của giá trị. Các toán tử này có thể được áp dụng trên các kiểu số nguyên và kiểu ký tự.</a:t>
            </a:r>
          </a:p>
          <a:p>
            <a:pPr marL="285750" indent="-285750">
              <a:buFont typeface="Arial" panose="020B0604020202020204" pitchFamily="34" charset="0"/>
              <a:buChar char="•"/>
            </a:pPr>
            <a:r>
              <a:rPr lang="vi-VN">
                <a:highlight>
                  <a:srgbClr val="FFFFFF"/>
                </a:highlight>
              </a:rPr>
              <a:t>Mọi giá trị số nguyên được biểu diễn dưới dạng kết hợp của 0 và 1 (nhị phân) bên trong bộ nhớ. Ví dụ: giá trị số nguyên </a:t>
            </a:r>
            <a:r>
              <a:rPr lang="vi-VN" b="1">
                <a:highlight>
                  <a:srgbClr val="FFFFFF"/>
                </a:highlight>
              </a:rPr>
              <a:t>18</a:t>
            </a:r>
            <a:r>
              <a:rPr lang="vi-VN">
                <a:highlight>
                  <a:srgbClr val="FFFFFF"/>
                </a:highlight>
              </a:rPr>
              <a:t> của kiểu byte được biểu thị trong bộ nhớ như là: </a:t>
            </a:r>
            <a:r>
              <a:rPr lang="vi-VN">
                <a:solidFill>
                  <a:srgbClr val="FF0000"/>
                </a:solidFill>
                <a:highlight>
                  <a:srgbClr val="FFFFFF"/>
                </a:highlight>
              </a:rPr>
              <a:t>0 0 0 1 0 0 1 0</a:t>
            </a:r>
            <a:endParaRPr>
              <a:solidFill>
                <a:srgbClr val="FF0000"/>
              </a:solidFill>
              <a:highlight>
                <a:srgbClr val="FFFFFF"/>
              </a:highlight>
            </a:endParaRPr>
          </a:p>
        </p:txBody>
      </p:sp>
    </p:spTree>
    <p:extLst>
      <p:ext uri="{BB962C8B-B14F-4D97-AF65-F5344CB8AC3E}">
        <p14:creationId xmlns:p14="http://schemas.microsoft.com/office/powerpoint/2010/main" val="4287398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bitwise</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Nếu bạn muốn sửa đổi giá trị ở cấp độ bit thì bạn có thể sử dụng các toán tử bitwise. Tất cả các toán tử bitwise và một ví dụ cho từng toán tử được chỉ rõ bên dưới:</a:t>
            </a:r>
            <a:endParaRPr>
              <a:highlight>
                <a:srgbClr val="FFFFFF"/>
              </a:highlight>
            </a:endParaRPr>
          </a:p>
        </p:txBody>
      </p:sp>
      <p:pic>
        <p:nvPicPr>
          <p:cNvPr id="7170" name="Picture 2" descr="Bitwise-operators">
            <a:extLst>
              <a:ext uri="{FF2B5EF4-FFF2-40B4-BE49-F238E27FC236}">
                <a16:creationId xmlns:a16="http://schemas.microsoft.com/office/drawing/2014/main" id="{2D3B9C13-7FF5-2322-E512-E26724FF3C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33"/>
          <a:stretch/>
        </p:blipFill>
        <p:spPr bwMode="auto">
          <a:xfrm>
            <a:off x="1913845" y="1880103"/>
            <a:ext cx="5316311" cy="326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734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bitwise</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Toán tử logic từng bit ~, &amp;, | và ^ hoạt động trên hai bit theo bảng dưới đây:</a:t>
            </a:r>
            <a:endParaRPr>
              <a:highlight>
                <a:srgbClr val="FFFFFF"/>
              </a:highlight>
            </a:endParaRPr>
          </a:p>
        </p:txBody>
      </p:sp>
      <p:pic>
        <p:nvPicPr>
          <p:cNvPr id="2" name="Picture 1">
            <a:extLst>
              <a:ext uri="{FF2B5EF4-FFF2-40B4-BE49-F238E27FC236}">
                <a16:creationId xmlns:a16="http://schemas.microsoft.com/office/drawing/2014/main" id="{05919BAD-A383-1AEB-472E-81B408733BC4}"/>
              </a:ext>
            </a:extLst>
          </p:cNvPr>
          <p:cNvPicPr>
            <a:picLocks noChangeAspect="1"/>
          </p:cNvPicPr>
          <p:nvPr/>
        </p:nvPicPr>
        <p:blipFill rotWithShape="1">
          <a:blip r:embed="rId3"/>
          <a:srcRect t="45619"/>
          <a:stretch/>
        </p:blipFill>
        <p:spPr>
          <a:xfrm>
            <a:off x="1476375" y="1695223"/>
            <a:ext cx="6191250" cy="2330904"/>
          </a:xfrm>
          <a:prstGeom prst="rect">
            <a:avLst/>
          </a:prstGeom>
        </p:spPr>
      </p:pic>
      <p:sp>
        <p:nvSpPr>
          <p:cNvPr id="4" name="TextBox 3">
            <a:extLst>
              <a:ext uri="{FF2B5EF4-FFF2-40B4-BE49-F238E27FC236}">
                <a16:creationId xmlns:a16="http://schemas.microsoft.com/office/drawing/2014/main" id="{BE2A06AF-A8E5-3DAF-08ED-C88ABEE225C3}"/>
              </a:ext>
            </a:extLst>
          </p:cNvPr>
          <p:cNvSpPr txBox="1"/>
          <p:nvPr/>
        </p:nvSpPr>
        <p:spPr>
          <a:xfrm>
            <a:off x="449035" y="3959811"/>
            <a:ext cx="8262258" cy="738664"/>
          </a:xfrm>
          <a:prstGeom prst="rect">
            <a:avLst/>
          </a:prstGeom>
          <a:noFill/>
        </p:spPr>
        <p:txBody>
          <a:bodyPr wrap="square">
            <a:spAutoFit/>
          </a:bodyPr>
          <a:lstStyle/>
          <a:p>
            <a:r>
              <a:rPr lang="vi-VN"/>
              <a:t>Toán tử Bitwise có vẻ được ít các bạn lập trình viên quan tâm và rất ít người áp dụng được phép toán này trong các hệ thống phần mềm do phạm vi ứng dụng của nó.</a:t>
            </a:r>
          </a:p>
          <a:p>
            <a:r>
              <a:rPr lang="vi-VN"/>
              <a:t>Tham khảo chi tiết tại: </a:t>
            </a:r>
            <a:r>
              <a:rPr lang="vi-VN" b="1" i="1"/>
              <a:t>https://topdev.vn/blog/ung-dung-cua-phep-toan-bitwise/</a:t>
            </a:r>
            <a:endParaRPr lang="en-US" b="1" i="1"/>
          </a:p>
        </p:txBody>
      </p:sp>
    </p:spTree>
    <p:extLst>
      <p:ext uri="{BB962C8B-B14F-4D97-AF65-F5344CB8AC3E}">
        <p14:creationId xmlns:p14="http://schemas.microsoft.com/office/powerpoint/2010/main" val="317912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quan hệ</a:t>
            </a:r>
            <a:endParaRPr/>
          </a:p>
        </p:txBody>
      </p:sp>
    </p:spTree>
    <p:extLst>
      <p:ext uri="{BB962C8B-B14F-4D97-AF65-F5344CB8AC3E}">
        <p14:creationId xmlns:p14="http://schemas.microsoft.com/office/powerpoint/2010/main" val="3330718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quan hệ</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Toán tử quan hệ được sử dụng để so sánh hai giá trị. Kết quả so sánh hai giá trị luôn là giá trị boolean đúng hoặc sai. Các toán tử quan hệ có sẵn trong Java và một ví dụ cho mỗi toán tử được hiển thị bên dưới:</a:t>
            </a:r>
            <a:endParaRPr>
              <a:highlight>
                <a:srgbClr val="FAFAFA"/>
              </a:highlight>
            </a:endParaRPr>
          </a:p>
        </p:txBody>
      </p:sp>
      <p:pic>
        <p:nvPicPr>
          <p:cNvPr id="2" name="Picture 1">
            <a:extLst>
              <a:ext uri="{FF2B5EF4-FFF2-40B4-BE49-F238E27FC236}">
                <a16:creationId xmlns:a16="http://schemas.microsoft.com/office/drawing/2014/main" id="{CA34ABC9-FBB7-F211-A213-BC670DEBAC43}"/>
              </a:ext>
            </a:extLst>
          </p:cNvPr>
          <p:cNvPicPr>
            <a:picLocks noChangeAspect="1"/>
          </p:cNvPicPr>
          <p:nvPr/>
        </p:nvPicPr>
        <p:blipFill rotWithShape="1">
          <a:blip r:embed="rId3"/>
          <a:srcRect t="31336" b="-383"/>
          <a:stretch/>
        </p:blipFill>
        <p:spPr>
          <a:xfrm>
            <a:off x="1521959" y="2232932"/>
            <a:ext cx="6100082" cy="29159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Biểu thức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quan hệ</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Các toán tử quan hệ thường được sử dụng trong các </a:t>
            </a:r>
            <a:r>
              <a:rPr lang="vi-VN">
                <a:solidFill>
                  <a:srgbClr val="FF0000"/>
                </a:solidFill>
                <a:highlight>
                  <a:srgbClr val="FAFAFA"/>
                </a:highlight>
              </a:rPr>
              <a:t>câu lệnh điều khiển</a:t>
            </a:r>
            <a:r>
              <a:rPr lang="vi-VN">
                <a:highlight>
                  <a:srgbClr val="FAFAFA"/>
                </a:highlight>
              </a:rPr>
              <a:t>. </a:t>
            </a:r>
          </a:p>
          <a:p>
            <a:pPr marL="285750" indent="-285750" algn="just"/>
            <a:r>
              <a:rPr lang="vi-VN">
                <a:highlight>
                  <a:srgbClr val="FAFAFA"/>
                </a:highlight>
              </a:rPr>
              <a:t>Không giống như C và C++, true không đề cập đến bất kỳ giá trị dương nào khác ngoài 0 và false không đề cập đến 0. Vì vậy, cách viết </a:t>
            </a:r>
            <a:r>
              <a:rPr lang="vi-VN">
                <a:solidFill>
                  <a:srgbClr val="FF0000"/>
                </a:solidFill>
                <a:highlight>
                  <a:srgbClr val="FAFAFA"/>
                </a:highlight>
              </a:rPr>
              <a:t>while(1)</a:t>
            </a:r>
            <a:r>
              <a:rPr lang="vi-VN">
                <a:highlight>
                  <a:srgbClr val="FAFAFA"/>
                </a:highlight>
              </a:rPr>
              <a:t> để lặp lại một vòng lặp liên tục </a:t>
            </a:r>
            <a:r>
              <a:rPr lang="vi-VN">
                <a:solidFill>
                  <a:srgbClr val="FF0000"/>
                </a:solidFill>
                <a:highlight>
                  <a:srgbClr val="FAFAFA"/>
                </a:highlight>
              </a:rPr>
              <a:t>không hoạt động trong Java</a:t>
            </a:r>
            <a:r>
              <a:rPr lang="vi-VN">
                <a:highlight>
                  <a:srgbClr val="FAFAFA"/>
                </a:highlight>
              </a:rPr>
              <a:t> mặc dù nó hoạt động trong C và C++.</a:t>
            </a:r>
            <a:endParaRPr>
              <a:highlight>
                <a:srgbClr val="FAFAFA"/>
              </a:highlight>
            </a:endParaRPr>
          </a:p>
        </p:txBody>
      </p:sp>
    </p:spTree>
    <p:extLst>
      <p:ext uri="{BB962C8B-B14F-4D97-AF65-F5344CB8AC3E}">
        <p14:creationId xmlns:p14="http://schemas.microsoft.com/office/powerpoint/2010/main" val="1179787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logic</a:t>
            </a:r>
            <a:endParaRPr/>
          </a:p>
        </p:txBody>
      </p:sp>
    </p:spTree>
    <p:extLst>
      <p:ext uri="{BB962C8B-B14F-4D97-AF65-F5344CB8AC3E}">
        <p14:creationId xmlns:p14="http://schemas.microsoft.com/office/powerpoint/2010/main" val="2859345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logic</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Toán tử logic được sử dụng để đánh giá hai biểu thức hoặc giá trị boolean và trả về giá trị boolean (true) kết quả. Tất cả các toán tử logic và một ví dụ cho mỗi toán tử logic được đưa ra dưới đây:</a:t>
            </a:r>
            <a:endParaRPr>
              <a:highlight>
                <a:srgbClr val="FAFAFA"/>
              </a:highlight>
            </a:endParaRPr>
          </a:p>
        </p:txBody>
      </p:sp>
      <p:pic>
        <p:nvPicPr>
          <p:cNvPr id="2" name="Picture 1">
            <a:extLst>
              <a:ext uri="{FF2B5EF4-FFF2-40B4-BE49-F238E27FC236}">
                <a16:creationId xmlns:a16="http://schemas.microsoft.com/office/drawing/2014/main" id="{8D0B90A7-41BE-348E-563D-EDA9B546040A}"/>
              </a:ext>
            </a:extLst>
          </p:cNvPr>
          <p:cNvPicPr>
            <a:picLocks noChangeAspect="1"/>
          </p:cNvPicPr>
          <p:nvPr/>
        </p:nvPicPr>
        <p:blipFill rotWithShape="1">
          <a:blip r:embed="rId3"/>
          <a:srcRect t="11905"/>
          <a:stretch/>
        </p:blipFill>
        <p:spPr>
          <a:xfrm>
            <a:off x="4229100" y="2178824"/>
            <a:ext cx="4733828" cy="2887114"/>
          </a:xfrm>
          <a:prstGeom prst="rect">
            <a:avLst/>
          </a:prstGeom>
        </p:spPr>
      </p:pic>
      <p:sp>
        <p:nvSpPr>
          <p:cNvPr id="4" name="TextBox 3">
            <a:extLst>
              <a:ext uri="{FF2B5EF4-FFF2-40B4-BE49-F238E27FC236}">
                <a16:creationId xmlns:a16="http://schemas.microsoft.com/office/drawing/2014/main" id="{B5701AC5-E133-AEAC-ABF5-E73DE4EF0BFF}"/>
              </a:ext>
            </a:extLst>
          </p:cNvPr>
          <p:cNvSpPr txBox="1"/>
          <p:nvPr/>
        </p:nvSpPr>
        <p:spPr>
          <a:xfrm>
            <a:off x="636815" y="2415181"/>
            <a:ext cx="3461657" cy="1077218"/>
          </a:xfrm>
          <a:prstGeom prst="rect">
            <a:avLst/>
          </a:prstGeom>
          <a:noFill/>
        </p:spPr>
        <p:txBody>
          <a:bodyPr wrap="square">
            <a:spAutoFit/>
          </a:bodyPr>
          <a:lstStyle/>
          <a:p>
            <a:r>
              <a:rPr lang="vi-VN" sz="1600" b="0" i="0">
                <a:solidFill>
                  <a:srgbClr val="0F2149"/>
                </a:solidFill>
                <a:effectLst/>
                <a:latin typeface="Helvetica Neue" panose="02000506040000020004" pitchFamily="2" charset="0"/>
              </a:rPr>
              <a:t>Logic AND, OR, XOR và NOT hoạt động theo cách tương tự như AND, OR, XOR và NOT bitwise, ngoại trừ việc toán hạng cho toán tử logic là giá trị boolean. </a:t>
            </a:r>
            <a:endParaRPr lang="en-US" sz="1600"/>
          </a:p>
        </p:txBody>
      </p:sp>
    </p:spTree>
    <p:extLst>
      <p:ext uri="{BB962C8B-B14F-4D97-AF65-F5344CB8AC3E}">
        <p14:creationId xmlns:p14="http://schemas.microsoft.com/office/powerpoint/2010/main" val="3546591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logic</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Bảng chân lý cho các toán tử logic được đưa ra dưới đây:</a:t>
            </a:r>
            <a:endParaRPr>
              <a:highlight>
                <a:srgbClr val="FAFAFA"/>
              </a:highlight>
            </a:endParaRPr>
          </a:p>
        </p:txBody>
      </p:sp>
      <p:pic>
        <p:nvPicPr>
          <p:cNvPr id="3" name="Picture 2">
            <a:extLst>
              <a:ext uri="{FF2B5EF4-FFF2-40B4-BE49-F238E27FC236}">
                <a16:creationId xmlns:a16="http://schemas.microsoft.com/office/drawing/2014/main" id="{AF7DD812-4453-404F-F74D-7112D85B602B}"/>
              </a:ext>
            </a:extLst>
          </p:cNvPr>
          <p:cNvPicPr>
            <a:picLocks noChangeAspect="1"/>
          </p:cNvPicPr>
          <p:nvPr/>
        </p:nvPicPr>
        <p:blipFill rotWithShape="1">
          <a:blip r:embed="rId3"/>
          <a:srcRect t="41810" b="21813"/>
          <a:stretch/>
        </p:blipFill>
        <p:spPr>
          <a:xfrm>
            <a:off x="1476375" y="1681844"/>
            <a:ext cx="6191250" cy="1559220"/>
          </a:xfrm>
          <a:prstGeom prst="rect">
            <a:avLst/>
          </a:prstGeom>
        </p:spPr>
      </p:pic>
      <p:sp>
        <p:nvSpPr>
          <p:cNvPr id="6" name="TextBox 5">
            <a:extLst>
              <a:ext uri="{FF2B5EF4-FFF2-40B4-BE49-F238E27FC236}">
                <a16:creationId xmlns:a16="http://schemas.microsoft.com/office/drawing/2014/main" id="{254C3815-B885-D6C7-5622-D11EE9684904}"/>
              </a:ext>
            </a:extLst>
          </p:cNvPr>
          <p:cNvSpPr txBox="1"/>
          <p:nvPr/>
        </p:nvSpPr>
        <p:spPr>
          <a:xfrm>
            <a:off x="1476375" y="3375813"/>
            <a:ext cx="6191250" cy="1169551"/>
          </a:xfrm>
          <a:prstGeom prst="rect">
            <a:avLst/>
          </a:prstGeom>
          <a:solidFill>
            <a:schemeClr val="accent6">
              <a:lumMod val="20000"/>
              <a:lumOff val="80000"/>
            </a:schemeClr>
          </a:solidFill>
        </p:spPr>
        <p:txBody>
          <a:bodyPr wrap="square">
            <a:spAutoFit/>
          </a:bodyPr>
          <a:lstStyle/>
          <a:p>
            <a:pPr algn="just"/>
            <a:r>
              <a:rPr lang="vi-VN"/>
              <a:t>AND (&amp;&amp;) và OR (||) là các toán tử đặc biệt trong Java. Đặc biệt, trong trường hợp AND (&amp;&amp;), nếu toán hạng bên trái đánh giá là sai, toán hạng bên phải không được đánh giá và bị bỏ qua. Tương tự như vậy đối với OR (||), nếu toán hạng bên trái ước tính là đúng, thì toán hạng bên phải không được ước tính và bị bỏ qua.</a:t>
            </a:r>
            <a:endParaRPr lang="en-US"/>
          </a:p>
        </p:txBody>
      </p:sp>
    </p:spTree>
    <p:extLst>
      <p:ext uri="{BB962C8B-B14F-4D97-AF65-F5344CB8AC3E}">
        <p14:creationId xmlns:p14="http://schemas.microsoft.com/office/powerpoint/2010/main" val="2008118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logic</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Dưới đây là một ví dụ minh họa việc sử dụng AND (&amp;&amp;) để loại bỏ ngoại lệ thực thi gây ra do chia một số cho 0:</a:t>
            </a:r>
          </a:p>
        </p:txBody>
      </p:sp>
      <p:sp>
        <p:nvSpPr>
          <p:cNvPr id="4" name="TextBox 3">
            <a:extLst>
              <a:ext uri="{FF2B5EF4-FFF2-40B4-BE49-F238E27FC236}">
                <a16:creationId xmlns:a16="http://schemas.microsoft.com/office/drawing/2014/main" id="{ED589A12-14E3-C436-C4C6-6963BC8F9117}"/>
              </a:ext>
            </a:extLst>
          </p:cNvPr>
          <p:cNvSpPr txBox="1"/>
          <p:nvPr/>
        </p:nvSpPr>
        <p:spPr>
          <a:xfrm>
            <a:off x="2286000" y="1952731"/>
            <a:ext cx="4572000" cy="1384995"/>
          </a:xfrm>
          <a:prstGeom prst="rect">
            <a:avLst/>
          </a:prstGeom>
          <a:noFill/>
        </p:spPr>
        <p:txBody>
          <a:bodyPr wrap="square">
            <a:spAutoFit/>
          </a:bodyPr>
          <a:lstStyle/>
          <a:p>
            <a:r>
              <a:rPr lang="en-US"/>
              <a:t>if(denom != 0 &amp;&amp; num/denom &gt; 10)</a:t>
            </a:r>
          </a:p>
          <a:p>
            <a:r>
              <a:rPr lang="en-US"/>
              <a:t>{</a:t>
            </a:r>
          </a:p>
          <a:p>
            <a:endParaRPr lang="en-US"/>
          </a:p>
          <a:p>
            <a:r>
              <a:rPr lang="en-US"/>
              <a:t>//code</a:t>
            </a:r>
          </a:p>
          <a:p>
            <a:endParaRPr lang="en-US"/>
          </a:p>
          <a:p>
            <a:r>
              <a:rPr lang="en-US"/>
              <a:t>}</a:t>
            </a:r>
          </a:p>
        </p:txBody>
      </p:sp>
      <p:sp>
        <p:nvSpPr>
          <p:cNvPr id="7" name="TextBox 6">
            <a:extLst>
              <a:ext uri="{FF2B5EF4-FFF2-40B4-BE49-F238E27FC236}">
                <a16:creationId xmlns:a16="http://schemas.microsoft.com/office/drawing/2014/main" id="{1AE9BCB4-C291-5660-7AD8-3645AB645B41}"/>
              </a:ext>
            </a:extLst>
          </p:cNvPr>
          <p:cNvSpPr txBox="1"/>
          <p:nvPr/>
        </p:nvSpPr>
        <p:spPr>
          <a:xfrm>
            <a:off x="2286000" y="3337726"/>
            <a:ext cx="4572000" cy="738664"/>
          </a:xfrm>
          <a:prstGeom prst="rect">
            <a:avLst/>
          </a:prstGeom>
          <a:noFill/>
        </p:spPr>
        <p:txBody>
          <a:bodyPr wrap="square">
            <a:spAutoFit/>
          </a:bodyPr>
          <a:lstStyle/>
          <a:p>
            <a:pPr algn="just"/>
            <a:r>
              <a:rPr lang="vi-VN"/>
              <a:t>Trong đoạn mã trên, nếu denom !=0 cho kết quả false, thì biểu thức bên phải của &amp;&amp; không được đánh giá </a:t>
            </a:r>
            <a:r>
              <a:rPr lang="vi-VN">
                <a:sym typeface="Wingdings" panose="05000000000000000000" pitchFamily="2" charset="2"/>
              </a:rPr>
              <a:t></a:t>
            </a:r>
            <a:r>
              <a:rPr lang="vi-VN"/>
              <a:t> loại bỏ khả năng xảy ra ngoại lệ.</a:t>
            </a:r>
            <a:endParaRPr lang="en-US"/>
          </a:p>
        </p:txBody>
      </p:sp>
    </p:spTree>
    <p:extLst>
      <p:ext uri="{BB962C8B-B14F-4D97-AF65-F5344CB8AC3E}">
        <p14:creationId xmlns:p14="http://schemas.microsoft.com/office/powerpoint/2010/main" val="3028809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gán</a:t>
            </a:r>
            <a:endParaRPr/>
          </a:p>
        </p:txBody>
      </p:sp>
    </p:spTree>
    <p:extLst>
      <p:ext uri="{BB962C8B-B14F-4D97-AF65-F5344CB8AC3E}">
        <p14:creationId xmlns:p14="http://schemas.microsoft.com/office/powerpoint/2010/main" val="2686161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gán</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Toán tử gán được đại diện bởi =. Nó được sử dụng để gán một giá trị cho một biến như hình dưới đây:</a:t>
            </a:r>
          </a:p>
        </p:txBody>
      </p:sp>
      <p:sp>
        <p:nvSpPr>
          <p:cNvPr id="3" name="TextBox 2">
            <a:extLst>
              <a:ext uri="{FF2B5EF4-FFF2-40B4-BE49-F238E27FC236}">
                <a16:creationId xmlns:a16="http://schemas.microsoft.com/office/drawing/2014/main" id="{DEEB592C-A07F-504A-C51C-E7C205293313}"/>
              </a:ext>
            </a:extLst>
          </p:cNvPr>
          <p:cNvSpPr txBox="1"/>
          <p:nvPr/>
        </p:nvSpPr>
        <p:spPr>
          <a:xfrm>
            <a:off x="2286000" y="2156605"/>
            <a:ext cx="4572000" cy="338554"/>
          </a:xfrm>
          <a:prstGeom prst="rect">
            <a:avLst/>
          </a:prstGeom>
          <a:noFill/>
        </p:spPr>
        <p:txBody>
          <a:bodyPr wrap="square">
            <a:spAutoFit/>
          </a:bodyPr>
          <a:lstStyle/>
          <a:p>
            <a:r>
              <a:rPr lang="en-US" sz="1600" b="0" i="0">
                <a:solidFill>
                  <a:srgbClr val="333333"/>
                </a:solidFill>
                <a:effectLst/>
                <a:latin typeface="Helvetica Neue" panose="02000506040000020004" pitchFamily="2" charset="0"/>
              </a:rPr>
              <a:t>int a = 10;</a:t>
            </a:r>
            <a:endParaRPr lang="en-US" sz="1600"/>
          </a:p>
        </p:txBody>
      </p:sp>
    </p:spTree>
    <p:extLst>
      <p:ext uri="{BB962C8B-B14F-4D97-AF65-F5344CB8AC3E}">
        <p14:creationId xmlns:p14="http://schemas.microsoft.com/office/powerpoint/2010/main" val="443349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Toán tử có điều kiện</a:t>
            </a:r>
            <a:endParaRPr/>
          </a:p>
        </p:txBody>
      </p:sp>
    </p:spTree>
    <p:extLst>
      <p:ext uri="{BB962C8B-B14F-4D97-AF65-F5344CB8AC3E}">
        <p14:creationId xmlns:p14="http://schemas.microsoft.com/office/powerpoint/2010/main" val="2749121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Toán tử có điều kiện</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Java cung cấp một toán tử bậc ba đặc biệt có thể được sử dụng để thay thế cho câu lệnh lựa chọn if-then-else. Toán tử điều kiện (toán tử 3 ngồi) được biểu diễn dưới dạng </a:t>
            </a:r>
            <a:r>
              <a:rPr lang="vi-VN" b="1">
                <a:solidFill>
                  <a:srgbClr val="FF0000"/>
                </a:solidFill>
              </a:rPr>
              <a:t>?</a:t>
            </a:r>
          </a:p>
          <a:p>
            <a:pPr marL="285750" indent="-285750" algn="just"/>
            <a:r>
              <a:rPr lang="vi-VN"/>
              <a:t>Cú pháp sử dụng toán tử điều kiện: </a:t>
            </a:r>
            <a:r>
              <a:rPr lang="fr-FR"/>
              <a:t>expression 1 ? expression 2 : expression 3</a:t>
            </a:r>
            <a:endParaRPr lang="vi-VN"/>
          </a:p>
          <a:p>
            <a:pPr marL="742950" lvl="1" indent="-285750" algn="just"/>
            <a:r>
              <a:rPr lang="vi-VN" sz="1600"/>
              <a:t>Biểu thức 1 phải đánh giá thành giá trị boolean. Nếu kết quả của biểu thức 1 là đúng thì biểu thức 2 sẽ được ước tính, ngược lại nếu biểu thức 1 là sai, biểu thức 3 sẽ được ước tính và giá trị kết quả sẽ được trả về. Xem xét ví dụ sau minh họa việc sử dụng toán tử có điều kiện hoặc bậc ba:</a:t>
            </a:r>
          </a:p>
        </p:txBody>
      </p:sp>
      <p:sp>
        <p:nvSpPr>
          <p:cNvPr id="4" name="TextBox 3">
            <a:extLst>
              <a:ext uri="{FF2B5EF4-FFF2-40B4-BE49-F238E27FC236}">
                <a16:creationId xmlns:a16="http://schemas.microsoft.com/office/drawing/2014/main" id="{DF817238-0B78-B6FF-99E3-379F5475BE49}"/>
              </a:ext>
            </a:extLst>
          </p:cNvPr>
          <p:cNvSpPr txBox="1"/>
          <p:nvPr/>
        </p:nvSpPr>
        <p:spPr>
          <a:xfrm>
            <a:off x="2286000" y="3657247"/>
            <a:ext cx="4572000" cy="584775"/>
          </a:xfrm>
          <a:prstGeom prst="rect">
            <a:avLst/>
          </a:prstGeom>
          <a:noFill/>
        </p:spPr>
        <p:txBody>
          <a:bodyPr wrap="square">
            <a:spAutoFit/>
          </a:bodyPr>
          <a:lstStyle/>
          <a:p>
            <a:r>
              <a:rPr lang="en-US" sz="1600" b="0" i="0">
                <a:solidFill>
                  <a:srgbClr val="333333"/>
                </a:solidFill>
                <a:effectLst/>
                <a:latin typeface="Helvetica Neue" panose="02000506040000020004" pitchFamily="2" charset="0"/>
              </a:rPr>
              <a:t>int a = 1, b = 1;</a:t>
            </a:r>
            <a:br>
              <a:rPr lang="en-US" sz="1600"/>
            </a:br>
            <a:r>
              <a:rPr lang="en-US" sz="1600" b="0" i="0">
                <a:solidFill>
                  <a:srgbClr val="333333"/>
                </a:solidFill>
                <a:effectLst/>
                <a:latin typeface="Helvetica Neue" panose="02000506040000020004" pitchFamily="2" charset="0"/>
              </a:rPr>
              <a:t>int result = (a==1 &amp;&amp; b==1) ? 1 : 0;</a:t>
            </a:r>
            <a:endParaRPr lang="en-US" sz="1600"/>
          </a:p>
        </p:txBody>
      </p:sp>
      <p:sp>
        <p:nvSpPr>
          <p:cNvPr id="6" name="TextBox 5">
            <a:extLst>
              <a:ext uri="{FF2B5EF4-FFF2-40B4-BE49-F238E27FC236}">
                <a16:creationId xmlns:a16="http://schemas.microsoft.com/office/drawing/2014/main" id="{6E3F8F64-E60F-14FB-3EAD-AEF343BD9913}"/>
              </a:ext>
            </a:extLst>
          </p:cNvPr>
          <p:cNvSpPr txBox="1"/>
          <p:nvPr/>
        </p:nvSpPr>
        <p:spPr>
          <a:xfrm>
            <a:off x="1085850" y="4436865"/>
            <a:ext cx="7649936" cy="307777"/>
          </a:xfrm>
          <a:prstGeom prst="rect">
            <a:avLst/>
          </a:prstGeom>
          <a:solidFill>
            <a:schemeClr val="accent6">
              <a:lumMod val="20000"/>
              <a:lumOff val="80000"/>
            </a:schemeClr>
          </a:solidFill>
        </p:spPr>
        <p:txBody>
          <a:bodyPr wrap="square">
            <a:spAutoFit/>
          </a:bodyPr>
          <a:lstStyle/>
          <a:p>
            <a:r>
              <a:rPr lang="vi-VN" b="0" i="0">
                <a:solidFill>
                  <a:srgbClr val="0F2149"/>
                </a:solidFill>
                <a:effectLst/>
                <a:latin typeface="Helvetica Neue" panose="02000506040000020004" pitchFamily="2" charset="0"/>
              </a:rPr>
              <a:t>Giá trị được lưu trữ trong biến kết quả sẽ là 1 khi biểu thức a==1&amp;&amp;b==1 ước tính là true.</a:t>
            </a:r>
            <a:endParaRPr lang="en-US"/>
          </a:p>
        </p:txBody>
      </p:sp>
    </p:spTree>
    <p:extLst>
      <p:ext uri="{BB962C8B-B14F-4D97-AF65-F5344CB8AC3E}">
        <p14:creationId xmlns:p14="http://schemas.microsoft.com/office/powerpoint/2010/main" val="101528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 về Biểu thức</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Biểu thức (Expression)</a:t>
            </a:r>
            <a:r>
              <a:rPr lang="vi-VN">
                <a:solidFill>
                  <a:srgbClr val="212529"/>
                </a:solidFill>
                <a:highlight>
                  <a:srgbClr val="FFFFFF"/>
                </a:highlight>
                <a:latin typeface="Roboto"/>
                <a:ea typeface="Roboto"/>
                <a:cs typeface="Roboto"/>
                <a:sym typeface="Roboto"/>
              </a:rPr>
              <a:t> là một cấu trúc được tạo thành từ các ký tự, biến, lệnh gọi phương thức và toán tử theo cú pháp của Java. Mỗi biểu thức bao gồm ít nhất một toán tử và một toán hạng. Toán hạng có thể là lời gọi theo nghĩa đen, biến hoặc phương thức.</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Một số ví dụ cho các biểu thức trong Java: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int a = 10; //biểu thức gán giá trị</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int result = a + 10 //biểu thức gán giá trị với toán tử số học</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if (val1 != val2) //biểu thức luận lý với toán tử so sánh</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b = a++ //biểu thức gán với toán tử tăng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Đánh giá một Biểu thức</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Một biểu thức thường có nhiều hơn một toán tử. Ví dụ: hãy xem xét ví dụ sau đây: (20 * 5) + (10 / 2) – (3 * 10)</a:t>
            </a:r>
          </a:p>
          <a:p>
            <a:pPr marL="457200" lvl="0" indent="-301625" algn="just" rtl="0">
              <a:spcBef>
                <a:spcPts val="0"/>
              </a:spcBef>
              <a:spcAft>
                <a:spcPts val="0"/>
              </a:spcAft>
              <a:buClr>
                <a:srgbClr val="212529"/>
              </a:buClr>
              <a:buSzPts val="1150"/>
              <a:buFont typeface="Roboto"/>
              <a:buChar char="●"/>
            </a:pPr>
            <a:r>
              <a:rPr lang="en-US">
                <a:solidFill>
                  <a:srgbClr val="212529"/>
                </a:solidFill>
                <a:highlight>
                  <a:srgbClr val="FFFFFF"/>
                </a:highlight>
                <a:latin typeface="Roboto"/>
                <a:ea typeface="Roboto"/>
                <a:cs typeface="Roboto"/>
                <a:sym typeface="Roboto"/>
              </a:rPr>
              <a:t>Đánh giá biểu thức trong Java dựa trên các khái niệm sau:</a:t>
            </a:r>
            <a:endParaRPr lang="vi-VN">
              <a:solidFill>
                <a:srgbClr val="212529"/>
              </a:solidFill>
              <a:highlight>
                <a:srgbClr val="FFFFFF"/>
              </a:highlight>
              <a:latin typeface="Roboto"/>
              <a:ea typeface="Roboto"/>
              <a:cs typeface="Roboto"/>
              <a:sym typeface="Roboto"/>
            </a:endParaRP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luật chuyển đổi/ép kiểu</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Độ ưu tiên toán tử</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luật kết hợp</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37112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Chuyển đổi kiểu có hai loại dựa trên cách thực hiện chuyển đổi: </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Chuyển đổi hàm ẩn (còn được gọi là chuyển đổi tự động hoặc ngầm định)</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Chuyển đổi tường minh (còn gọi là ép kiểu).</a:t>
            </a:r>
            <a:endParaRPr sz="1600">
              <a:solidFill>
                <a:srgbClr val="212529"/>
              </a:solidFill>
              <a:highlight>
                <a:srgbClr val="FFFFFF"/>
              </a:highlight>
              <a:latin typeface="Roboto"/>
              <a:ea typeface="Roboto"/>
              <a:cs typeface="Roboto"/>
              <a:sym typeface="Roboto"/>
            </a:endParaRPr>
          </a:p>
        </p:txBody>
      </p:sp>
      <p:pic>
        <p:nvPicPr>
          <p:cNvPr id="2" name="Picture 1">
            <a:extLst>
              <a:ext uri="{FF2B5EF4-FFF2-40B4-BE49-F238E27FC236}">
                <a16:creationId xmlns:a16="http://schemas.microsoft.com/office/drawing/2014/main" id="{28AA75F0-0822-17CE-3600-D45AEDF3892E}"/>
              </a:ext>
            </a:extLst>
          </p:cNvPr>
          <p:cNvPicPr>
            <a:picLocks noChangeAspect="1"/>
          </p:cNvPicPr>
          <p:nvPr/>
        </p:nvPicPr>
        <p:blipFill>
          <a:blip r:embed="rId3"/>
          <a:stretch>
            <a:fillRect/>
          </a:stretch>
        </p:blipFill>
        <p:spPr>
          <a:xfrm>
            <a:off x="311700" y="2147522"/>
            <a:ext cx="4091667" cy="2832692"/>
          </a:xfrm>
          <a:prstGeom prst="rect">
            <a:avLst/>
          </a:prstGeom>
        </p:spPr>
      </p:pic>
      <p:pic>
        <p:nvPicPr>
          <p:cNvPr id="2050" name="Picture 2">
            <a:extLst>
              <a:ext uri="{FF2B5EF4-FFF2-40B4-BE49-F238E27FC236}">
                <a16:creationId xmlns:a16="http://schemas.microsoft.com/office/drawing/2014/main" id="{B2997CC0-65CA-DFC5-ED85-FC0C825691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66" r="7931"/>
          <a:stretch/>
        </p:blipFill>
        <p:spPr bwMode="auto">
          <a:xfrm>
            <a:off x="4572000" y="2147522"/>
            <a:ext cx="4337167" cy="234787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56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Chuyển đổi ngầm định</a:t>
            </a:r>
            <a:r>
              <a:rPr lang="vi-VN">
                <a:solidFill>
                  <a:srgbClr val="212529"/>
                </a:solidFill>
                <a:highlight>
                  <a:srgbClr val="FFFFFF"/>
                </a:highlight>
                <a:latin typeface="Roboto"/>
                <a:ea typeface="Roboto"/>
                <a:cs typeface="Roboto"/>
                <a:sym typeface="Roboto"/>
              </a:rPr>
              <a:t>: Loại chuyển đổi này được Java thực hiện tự động vì lý do hiệu năng. Chuyển đổi ngầm không phải lúc nào cũng được thực hiện.</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Có hai quy tắc phải được đáp ứng để chuyển đổi diễn ra: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Kiểu nguồn và đích phải tương thích với nhau.</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Kích thước của kiểu đích phải lớn hơn kiểu nguồn.</a:t>
            </a:r>
          </a:p>
          <a:p>
            <a:pPr lvl="1" indent="-301625" algn="just">
              <a:buClr>
                <a:srgbClr val="212529"/>
              </a:buClr>
              <a:buSzPts val="1150"/>
              <a:buFont typeface="Roboto"/>
              <a:buChar char="●"/>
            </a:pPr>
            <a:r>
              <a:rPr lang="vi-VN" sz="1600" b="1" i="1">
                <a:solidFill>
                  <a:srgbClr val="212529"/>
                </a:solidFill>
                <a:highlight>
                  <a:srgbClr val="FFFFFF"/>
                </a:highlight>
                <a:latin typeface="Roboto"/>
                <a:ea typeface="Roboto"/>
                <a:cs typeface="Roboto"/>
                <a:sym typeface="Roboto"/>
              </a:rPr>
              <a:t>Ví dụ</a:t>
            </a:r>
            <a:r>
              <a:rPr lang="vi-VN" sz="1600">
                <a:solidFill>
                  <a:srgbClr val="212529"/>
                </a:solidFill>
                <a:highlight>
                  <a:srgbClr val="FFFFFF"/>
                </a:highlight>
                <a:latin typeface="Roboto"/>
                <a:ea typeface="Roboto"/>
                <a:cs typeface="Roboto"/>
                <a:sym typeface="Roboto"/>
              </a:rPr>
              <a:t>: byte a = 1; int b = a;</a:t>
            </a:r>
          </a:p>
          <a:p>
            <a:pPr lvl="2"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Java sẽ tự động chuyển đổi một giá trị </a:t>
            </a:r>
            <a:r>
              <a:rPr lang="vi-VN" sz="1600">
                <a:solidFill>
                  <a:srgbClr val="FF0000"/>
                </a:solidFill>
                <a:highlight>
                  <a:srgbClr val="FFFFFF"/>
                </a:highlight>
                <a:latin typeface="Roboto"/>
                <a:ea typeface="Roboto"/>
                <a:cs typeface="Roboto"/>
                <a:sym typeface="Roboto"/>
              </a:rPr>
              <a:t>byte</a:t>
            </a:r>
            <a:r>
              <a:rPr lang="vi-VN" sz="1600">
                <a:solidFill>
                  <a:srgbClr val="212529"/>
                </a:solidFill>
                <a:highlight>
                  <a:srgbClr val="FFFFFF"/>
                </a:highlight>
                <a:latin typeface="Roboto"/>
                <a:ea typeface="Roboto"/>
                <a:cs typeface="Roboto"/>
                <a:sym typeface="Roboto"/>
              </a:rPr>
              <a:t> thành kiểu </a:t>
            </a:r>
            <a:r>
              <a:rPr lang="vi-VN" sz="1600">
                <a:solidFill>
                  <a:srgbClr val="FF0000"/>
                </a:solidFill>
                <a:highlight>
                  <a:srgbClr val="FFFFFF"/>
                </a:highlight>
                <a:latin typeface="Roboto"/>
                <a:ea typeface="Roboto"/>
                <a:cs typeface="Roboto"/>
                <a:sym typeface="Roboto"/>
              </a:rPr>
              <a:t>int</a:t>
            </a:r>
            <a:r>
              <a:rPr lang="vi-VN" sz="1600">
                <a:solidFill>
                  <a:srgbClr val="212529"/>
                </a:solidFill>
                <a:highlight>
                  <a:srgbClr val="FFFFFF"/>
                </a:highlight>
                <a:latin typeface="Roboto"/>
                <a:ea typeface="Roboto"/>
                <a:cs typeface="Roboto"/>
                <a:sym typeface="Roboto"/>
              </a:rPr>
              <a:t> trong biểu thức vì cả hai đều tương thích và </a:t>
            </a:r>
            <a:r>
              <a:rPr lang="vi-VN" sz="1600">
                <a:solidFill>
                  <a:srgbClr val="FF0000"/>
                </a:solidFill>
                <a:highlight>
                  <a:srgbClr val="FFFFFF"/>
                </a:highlight>
                <a:latin typeface="Roboto"/>
                <a:ea typeface="Roboto"/>
                <a:cs typeface="Roboto"/>
                <a:sym typeface="Roboto"/>
              </a:rPr>
              <a:t>kiểu int lớn hơn kiểu byte.</a:t>
            </a:r>
          </a:p>
          <a:p>
            <a:pPr lvl="2"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Kiểu chuyển đổi này được goi là </a:t>
            </a:r>
            <a:r>
              <a:rPr lang="vi-VN" sz="1600">
                <a:solidFill>
                  <a:srgbClr val="FF0000"/>
                </a:solidFill>
                <a:highlight>
                  <a:srgbClr val="FFFFFF"/>
                </a:highlight>
                <a:latin typeface="Roboto"/>
                <a:ea typeface="Roboto"/>
                <a:cs typeface="Roboto"/>
                <a:sym typeface="Roboto"/>
              </a:rPr>
              <a:t>widening conversion</a:t>
            </a:r>
          </a:p>
          <a:p>
            <a:pPr lvl="2" indent="-301625" algn="just">
              <a:buClr>
                <a:srgbClr val="212529"/>
              </a:buClr>
              <a:buSzPts val="1150"/>
              <a:buFont typeface="Roboto"/>
              <a:buChar char="●"/>
            </a:pPr>
            <a:endParaRPr lang="vi-VN" sz="1600">
              <a:solidFill>
                <a:srgbClr val="FF0000"/>
              </a:solidFill>
              <a:highlight>
                <a:srgbClr val="FFFFFF"/>
              </a:highlight>
              <a:latin typeface="Roboto"/>
              <a:ea typeface="Roboto"/>
              <a:cs typeface="Roboto"/>
              <a:sym typeface="Roboto"/>
            </a:endParaRPr>
          </a:p>
          <a:p>
            <a:pPr lvl="2" indent="-301625" algn="just">
              <a:buClr>
                <a:srgbClr val="212529"/>
              </a:buClr>
              <a:buSzPts val="1150"/>
              <a:buFont typeface="Roboto"/>
              <a:buChar char="●"/>
            </a:pPr>
            <a:endParaRPr sz="1600">
              <a:solidFill>
                <a:srgbClr val="FF0000"/>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17157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Chuyển đổi tường minh</a:t>
            </a:r>
            <a:r>
              <a:rPr lang="vi-VN">
                <a:solidFill>
                  <a:srgbClr val="212529"/>
                </a:solidFill>
                <a:highlight>
                  <a:srgbClr val="FFFFFF"/>
                </a:highlight>
                <a:latin typeface="Roboto"/>
                <a:ea typeface="Roboto"/>
                <a:cs typeface="Roboto"/>
                <a:sym typeface="Roboto"/>
              </a:rPr>
              <a:t>: Có thể có những trường hợp bạn muốn chuyển đổi một giá trị có kiểu kích thước nhỏ hơn kích thước kiểu đích. Trong những trường hợp như vậy, Java sẽ không giúp được gì cho bạn. Bạn phải thực hiện việc chuyển đổi theo cách thủ công.</a:t>
            </a:r>
          </a:p>
          <a:p>
            <a:pPr marL="457200" lvl="0" indent="-301625" algn="just" rtl="0">
              <a:spcBef>
                <a:spcPts val="0"/>
              </a:spcBef>
              <a:spcAft>
                <a:spcPts val="0"/>
              </a:spcAft>
              <a:buClr>
                <a:srgbClr val="212529"/>
              </a:buClr>
              <a:buSzPts val="1150"/>
              <a:buFont typeface="Roboto"/>
              <a:buChar char="●"/>
            </a:pPr>
            <a:r>
              <a:rPr lang="vi-VN" sz="1800">
                <a:solidFill>
                  <a:srgbClr val="212529"/>
                </a:solidFill>
                <a:highlight>
                  <a:srgbClr val="FFFFFF"/>
                </a:highlight>
                <a:latin typeface="Roboto"/>
                <a:ea typeface="Roboto"/>
                <a:cs typeface="Roboto"/>
                <a:sym typeface="Roboto"/>
              </a:rPr>
              <a:t>Cú pháp chuyển đổi kiểu tường minh: </a:t>
            </a:r>
          </a:p>
          <a:p>
            <a:pPr lvl="1" indent="-301625" algn="just">
              <a:buClr>
                <a:srgbClr val="212529"/>
              </a:buClr>
              <a:buSzPts val="1150"/>
              <a:buFont typeface="Roboto"/>
              <a:buChar char="●"/>
            </a:pPr>
            <a:r>
              <a:rPr lang="en-US" sz="1600">
                <a:solidFill>
                  <a:srgbClr val="FF0000"/>
                </a:solidFill>
                <a:highlight>
                  <a:srgbClr val="FFFFFF"/>
                </a:highlight>
                <a:latin typeface="Roboto"/>
                <a:ea typeface="Roboto"/>
                <a:cs typeface="Roboto"/>
                <a:sym typeface="Roboto"/>
              </a:rPr>
              <a:t>(destination-type) value</a:t>
            </a:r>
            <a:endParaRPr lang="vi-VN" sz="1600">
              <a:solidFill>
                <a:srgbClr val="FF0000"/>
              </a:solidFill>
              <a:highlight>
                <a:srgbClr val="FFFFFF"/>
              </a:highlight>
              <a:latin typeface="Roboto"/>
              <a:ea typeface="Roboto"/>
              <a:cs typeface="Roboto"/>
              <a:sym typeface="Roboto"/>
            </a:endParaRPr>
          </a:p>
          <a:p>
            <a:pPr indent="-301625" algn="just">
              <a:buClr>
                <a:srgbClr val="212529"/>
              </a:buClr>
              <a:buSzPts val="1150"/>
              <a:buFont typeface="Roboto"/>
              <a:buChar char="●"/>
            </a:pPr>
            <a:r>
              <a:rPr lang="vi-VN">
                <a:solidFill>
                  <a:srgbClr val="212529"/>
                </a:solidFill>
                <a:highlight>
                  <a:srgbClr val="FFFFFF"/>
                </a:highlight>
                <a:latin typeface="Roboto"/>
                <a:ea typeface="Roboto"/>
                <a:cs typeface="Roboto"/>
                <a:sym typeface="Roboto"/>
              </a:rPr>
              <a:t>Ví dụ: int a = 10; byte b = (byte) 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Byte và int là tương thích kiểu</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Kích thước kiểu nguồn là int/32bit; kích thước kiểu đích là byte/8bit.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Kiểu chuyển đổi này được goi là </a:t>
            </a:r>
            <a:r>
              <a:rPr lang="vi-VN" sz="1600" b="1">
                <a:solidFill>
                  <a:srgbClr val="212529"/>
                </a:solidFill>
                <a:highlight>
                  <a:srgbClr val="FFFFFF"/>
                </a:highlight>
                <a:latin typeface="Roboto"/>
                <a:ea typeface="Roboto"/>
                <a:cs typeface="Roboto"/>
                <a:sym typeface="Roboto"/>
              </a:rPr>
              <a:t>narrowing conversion</a:t>
            </a:r>
            <a:endParaRPr sz="1600" b="1">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14060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luật chuyển đổi/ép kiểu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Qui tắc thăng cấp (type promotion)</a:t>
            </a:r>
            <a:r>
              <a:rPr lang="vi-VN">
                <a:solidFill>
                  <a:srgbClr val="212529"/>
                </a:solidFill>
                <a:highlight>
                  <a:srgbClr val="FFFFFF"/>
                </a:highlight>
                <a:latin typeface="Roboto"/>
                <a:ea typeface="Roboto"/>
                <a:cs typeface="Roboto"/>
                <a:sym typeface="Roboto"/>
              </a:rPr>
              <a:t> trong chuyển đổi kiểu biểu thức Java: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Tất cả các giá trị </a:t>
            </a:r>
            <a:r>
              <a:rPr lang="vi-VN" sz="1600">
                <a:solidFill>
                  <a:srgbClr val="FF0000"/>
                </a:solidFill>
                <a:highlight>
                  <a:srgbClr val="FFFFFF"/>
                </a:highlight>
                <a:latin typeface="Roboto"/>
                <a:ea typeface="Roboto"/>
                <a:cs typeface="Roboto"/>
                <a:sym typeface="Roboto"/>
              </a:rPr>
              <a:t>char</a:t>
            </a:r>
            <a:r>
              <a:rPr lang="vi-VN" sz="1600">
                <a:solidFill>
                  <a:srgbClr val="212529"/>
                </a:solidFill>
                <a:highlight>
                  <a:srgbClr val="FFFFFF"/>
                </a:highlight>
                <a:latin typeface="Roboto"/>
                <a:ea typeface="Roboto"/>
                <a:cs typeface="Roboto"/>
                <a:sym typeface="Roboto"/>
              </a:rPr>
              <a:t>, </a:t>
            </a:r>
            <a:r>
              <a:rPr lang="vi-VN" sz="1600">
                <a:solidFill>
                  <a:srgbClr val="FF0000"/>
                </a:solidFill>
                <a:highlight>
                  <a:srgbClr val="FFFFFF"/>
                </a:highlight>
                <a:latin typeface="Roboto"/>
                <a:ea typeface="Roboto"/>
                <a:cs typeface="Roboto"/>
                <a:sym typeface="Roboto"/>
              </a:rPr>
              <a:t>short</a:t>
            </a:r>
            <a:r>
              <a:rPr lang="vi-VN" sz="1600">
                <a:solidFill>
                  <a:srgbClr val="212529"/>
                </a:solidFill>
                <a:highlight>
                  <a:srgbClr val="FFFFFF"/>
                </a:highlight>
                <a:latin typeface="Roboto"/>
                <a:ea typeface="Roboto"/>
                <a:cs typeface="Roboto"/>
                <a:sym typeface="Roboto"/>
              </a:rPr>
              <a:t> và </a:t>
            </a:r>
            <a:r>
              <a:rPr lang="vi-VN" sz="1600">
                <a:solidFill>
                  <a:srgbClr val="FF0000"/>
                </a:solidFill>
                <a:highlight>
                  <a:srgbClr val="FFFFFF"/>
                </a:highlight>
                <a:latin typeface="Roboto"/>
                <a:ea typeface="Roboto"/>
                <a:cs typeface="Roboto"/>
                <a:sym typeface="Roboto"/>
              </a:rPr>
              <a:t>byte</a:t>
            </a:r>
            <a:r>
              <a:rPr lang="vi-VN" sz="1600">
                <a:solidFill>
                  <a:srgbClr val="212529"/>
                </a:solidFill>
                <a:highlight>
                  <a:srgbClr val="FFFFFF"/>
                </a:highlight>
                <a:latin typeface="Roboto"/>
                <a:ea typeface="Roboto"/>
                <a:cs typeface="Roboto"/>
                <a:sym typeface="Roboto"/>
              </a:rPr>
              <a:t> tự động được thăng cấp thành kiểu </a:t>
            </a:r>
            <a:r>
              <a:rPr lang="vi-VN" sz="1600">
                <a:solidFill>
                  <a:srgbClr val="FF0000"/>
                </a:solidFill>
                <a:highlight>
                  <a:srgbClr val="FFFFFF"/>
                </a:highlight>
                <a:latin typeface="Roboto"/>
                <a:ea typeface="Roboto"/>
                <a:cs typeface="Roboto"/>
                <a:sym typeface="Roboto"/>
              </a:rPr>
              <a:t>int</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Nếu ít nhất một toán hạng trong một biểu thức là kiểu </a:t>
            </a:r>
            <a:r>
              <a:rPr lang="vi-VN" sz="1600">
                <a:solidFill>
                  <a:srgbClr val="FF0000"/>
                </a:solidFill>
                <a:highlight>
                  <a:srgbClr val="FFFFFF"/>
                </a:highlight>
                <a:latin typeface="Roboto"/>
                <a:ea typeface="Roboto"/>
                <a:cs typeface="Roboto"/>
                <a:sym typeface="Roboto"/>
              </a:rPr>
              <a:t>long</a:t>
            </a:r>
            <a:r>
              <a:rPr lang="vi-VN" sz="1600">
                <a:solidFill>
                  <a:srgbClr val="212529"/>
                </a:solidFill>
                <a:highlight>
                  <a:srgbClr val="FFFFFF"/>
                </a:highlight>
                <a:latin typeface="Roboto"/>
                <a:ea typeface="Roboto"/>
                <a:cs typeface="Roboto"/>
                <a:sym typeface="Roboto"/>
              </a:rPr>
              <a:t>, thì toàn bộ biểu thức sẽ được chuyển thành </a:t>
            </a:r>
            <a:r>
              <a:rPr lang="vi-VN" sz="1600">
                <a:solidFill>
                  <a:srgbClr val="FF0000"/>
                </a:solidFill>
                <a:highlight>
                  <a:srgbClr val="FFFFFF"/>
                </a:highlight>
                <a:latin typeface="Roboto"/>
                <a:ea typeface="Roboto"/>
                <a:cs typeface="Roboto"/>
                <a:sym typeface="Roboto"/>
              </a:rPr>
              <a:t>long</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Nếu ít nhất một toán hạng trong một biểu thức là kiểu </a:t>
            </a:r>
            <a:r>
              <a:rPr lang="vi-VN" sz="1600">
                <a:solidFill>
                  <a:srgbClr val="FF0000"/>
                </a:solidFill>
                <a:highlight>
                  <a:srgbClr val="FFFFFF"/>
                </a:highlight>
                <a:latin typeface="Roboto"/>
                <a:ea typeface="Roboto"/>
                <a:cs typeface="Roboto"/>
                <a:sym typeface="Roboto"/>
              </a:rPr>
              <a:t>float</a:t>
            </a:r>
            <a:r>
              <a:rPr lang="vi-VN" sz="1600">
                <a:solidFill>
                  <a:srgbClr val="212529"/>
                </a:solidFill>
                <a:highlight>
                  <a:srgbClr val="FFFFFF"/>
                </a:highlight>
                <a:latin typeface="Roboto"/>
                <a:ea typeface="Roboto"/>
                <a:cs typeface="Roboto"/>
                <a:sym typeface="Roboto"/>
              </a:rPr>
              <a:t>, thì toàn bộ biểu thức sẽ được chuyển thành </a:t>
            </a:r>
            <a:r>
              <a:rPr lang="vi-VN" sz="1600">
                <a:solidFill>
                  <a:srgbClr val="FF0000"/>
                </a:solidFill>
                <a:highlight>
                  <a:srgbClr val="FFFFFF"/>
                </a:highlight>
                <a:latin typeface="Roboto"/>
                <a:ea typeface="Roboto"/>
                <a:cs typeface="Roboto"/>
                <a:sym typeface="Roboto"/>
              </a:rPr>
              <a:t>float</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Nếu ít nhất một toán hạng trong một biểu thức là kiểu </a:t>
            </a:r>
            <a:r>
              <a:rPr lang="vi-VN" sz="1600">
                <a:solidFill>
                  <a:srgbClr val="FF0000"/>
                </a:solidFill>
                <a:highlight>
                  <a:srgbClr val="FFFFFF"/>
                </a:highlight>
                <a:latin typeface="Roboto"/>
                <a:ea typeface="Roboto"/>
                <a:cs typeface="Roboto"/>
                <a:sym typeface="Roboto"/>
              </a:rPr>
              <a:t>double</a:t>
            </a:r>
            <a:r>
              <a:rPr lang="vi-VN" sz="1600">
                <a:solidFill>
                  <a:srgbClr val="212529"/>
                </a:solidFill>
                <a:highlight>
                  <a:srgbClr val="FFFFFF"/>
                </a:highlight>
                <a:latin typeface="Roboto"/>
                <a:ea typeface="Roboto"/>
                <a:cs typeface="Roboto"/>
                <a:sym typeface="Roboto"/>
              </a:rPr>
              <a:t>, thì toàn bộ biểu thức sẽ được thăng hạng thành </a:t>
            </a:r>
            <a:r>
              <a:rPr lang="vi-VN" sz="1600">
                <a:solidFill>
                  <a:srgbClr val="FF0000"/>
                </a:solidFill>
                <a:highlight>
                  <a:srgbClr val="FFFFFF"/>
                </a:highlight>
                <a:latin typeface="Roboto"/>
                <a:ea typeface="Roboto"/>
                <a:cs typeface="Roboto"/>
                <a:sym typeface="Roboto"/>
              </a:rPr>
              <a:t>double</a:t>
            </a:r>
            <a:r>
              <a:rPr lang="vi-VN" sz="1600">
                <a:solidFill>
                  <a:srgbClr val="212529"/>
                </a:solidFill>
                <a:highlight>
                  <a:srgbClr val="FFFFFF"/>
                </a:highlight>
                <a:latin typeface="Roboto"/>
                <a:ea typeface="Roboto"/>
                <a:cs typeface="Roboto"/>
                <a:sym typeface="Roboto"/>
              </a:rPr>
              <a:t>.</a:t>
            </a:r>
            <a:endParaRPr sz="1600">
              <a:solidFill>
                <a:srgbClr val="212529"/>
              </a:solidFill>
              <a:highlight>
                <a:srgbClr val="FFFFFF"/>
              </a:highlight>
              <a:latin typeface="Roboto"/>
              <a:ea typeface="Roboto"/>
              <a:cs typeface="Roboto"/>
              <a:sym typeface="Roboto"/>
            </a:endParaRPr>
          </a:p>
        </p:txBody>
      </p:sp>
      <p:pic>
        <p:nvPicPr>
          <p:cNvPr id="2" name="Picture 2">
            <a:extLst>
              <a:ext uri="{FF2B5EF4-FFF2-40B4-BE49-F238E27FC236}">
                <a16:creationId xmlns:a16="http://schemas.microsoft.com/office/drawing/2014/main" id="{3BF86303-E734-7971-9DA4-1E18ED998B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66" r="7931"/>
          <a:stretch/>
        </p:blipFill>
        <p:spPr bwMode="auto">
          <a:xfrm>
            <a:off x="5811040" y="3329201"/>
            <a:ext cx="3332960" cy="180425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88132"/>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3605</Words>
  <Application>Microsoft Office PowerPoint</Application>
  <PresentationFormat>On-screen Show (16:9)</PresentationFormat>
  <Paragraphs>332</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Courier New</vt:lpstr>
      <vt:lpstr>Alfa Slab One</vt:lpstr>
      <vt:lpstr>Proxima Nova</vt:lpstr>
      <vt:lpstr>Roboto</vt:lpstr>
      <vt:lpstr>Helvetica Neue</vt:lpstr>
      <vt:lpstr>Gameday</vt:lpstr>
      <vt:lpstr>Các phép toán  và biểu thức</vt:lpstr>
      <vt:lpstr>Mục tiêu bài học</vt:lpstr>
      <vt:lpstr>Biểu thức Java</vt:lpstr>
      <vt:lpstr>Giới thiệu về Biểu thức</vt:lpstr>
      <vt:lpstr>Đánh giá một Biểu thức</vt:lpstr>
      <vt:lpstr>Các luật chuyển đổi/ép kiểu</vt:lpstr>
      <vt:lpstr>Các luật chuyển đổi/ép kiểu</vt:lpstr>
      <vt:lpstr>Các luật chuyển đổi/ép kiểu</vt:lpstr>
      <vt:lpstr>Các luật chuyển đổi/ép kiểu</vt:lpstr>
      <vt:lpstr>Các luật chuyển đổi/ép kiểu</vt:lpstr>
      <vt:lpstr>Độ ưu tiên toán tử</vt:lpstr>
      <vt:lpstr>Độ ưu tiên toán tử</vt:lpstr>
      <vt:lpstr>Luật kết hợp</vt:lpstr>
      <vt:lpstr>Luật kết hợp</vt:lpstr>
      <vt:lpstr>Giới thiệu về toán tử trong Java</vt:lpstr>
      <vt:lpstr>Giới thiệu chung về Toán tử</vt:lpstr>
      <vt:lpstr>Giới thiệu chung về Toán tử</vt:lpstr>
      <vt:lpstr>Giới thiệu chung về Toán tử</vt:lpstr>
      <vt:lpstr>Toán tử số học</vt:lpstr>
      <vt:lpstr>Toán tử số học</vt:lpstr>
      <vt:lpstr>Toán tử số học</vt:lpstr>
      <vt:lpstr>Toán tử số học</vt:lpstr>
      <vt:lpstr>Toán tử số học</vt:lpstr>
      <vt:lpstr>Toán tử Bitwise</vt:lpstr>
      <vt:lpstr>Toán tử bitwise</vt:lpstr>
      <vt:lpstr>Toán tử bitwise</vt:lpstr>
      <vt:lpstr>Toán tử bitwise</vt:lpstr>
      <vt:lpstr>Toán tử quan hệ</vt:lpstr>
      <vt:lpstr>Toán tử quan hệ</vt:lpstr>
      <vt:lpstr>Toán tử quan hệ</vt:lpstr>
      <vt:lpstr>Toán tử logic</vt:lpstr>
      <vt:lpstr>Toán tử logic</vt:lpstr>
      <vt:lpstr>Toán tử logic</vt:lpstr>
      <vt:lpstr>Toán tử logic</vt:lpstr>
      <vt:lpstr>Toán tử gán</vt:lpstr>
      <vt:lpstr>Toán tử gán</vt:lpstr>
      <vt:lpstr>Toán tử có điều kiện</vt:lpstr>
      <vt:lpstr>Toán tử có điều kiện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184</cp:revision>
  <dcterms:modified xsi:type="dcterms:W3CDTF">2023-04-01T14:56:37Z</dcterms:modified>
</cp:coreProperties>
</file>