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5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350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51" r:id="rId31"/>
    <p:sldId id="311" r:id="rId32"/>
    <p:sldId id="352" r:id="rId33"/>
    <p:sldId id="312" r:id="rId34"/>
    <p:sldId id="353" r:id="rId35"/>
    <p:sldId id="313" r:id="rId36"/>
    <p:sldId id="354" r:id="rId37"/>
    <p:sldId id="314" r:id="rId38"/>
    <p:sldId id="355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6"/>
      <p:bold r:id="rId77"/>
      <p:italic r:id="rId78"/>
      <p:boldItalic r:id="rId79"/>
    </p:embeddedFont>
    <p:embeddedFont>
      <p:font typeface="Proxima Nova" panose="020B0604020202020204" charset="0"/>
      <p:regular r:id="rId80"/>
      <p:bold r:id="rId81"/>
      <p:italic r:id="rId82"/>
      <p:boldItalic r:id="rId83"/>
    </p:embeddedFont>
    <p:embeddedFont>
      <p:font typeface="Segoe UI" panose="020B0502040204020203" pitchFamily="34" charset="0"/>
      <p:regular r:id="rId84"/>
      <p:bold r:id="rId85"/>
      <p:italic r:id="rId86"/>
      <p:boldItalic r:id="rId87"/>
    </p:embeddedFont>
    <p:embeddedFont>
      <p:font typeface="Alfa Slab One" panose="020B0604020202020204" charset="0"/>
      <p:regular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9.fntdata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5.fntdata"/><Relationship Id="rId85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8.fntdata"/><Relationship Id="rId88" Type="http://schemas.openxmlformats.org/officeDocument/2006/relationships/font" Target="fonts/font13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2.fntdata"/><Relationship Id="rId61" Type="http://schemas.openxmlformats.org/officeDocument/2006/relationships/slide" Target="slides/slide60.xml"/><Relationship Id="rId82" Type="http://schemas.openxmlformats.org/officeDocument/2006/relationships/font" Target="fonts/font7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78807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34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3dd5cb31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3dd5cb31f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80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361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76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769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29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29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59731c0f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59731c0f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349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8121"/>
              </a:buClr>
              <a:buSzPts val="2400"/>
              <a:buNone/>
              <a:defRPr sz="2400">
                <a:solidFill>
                  <a:srgbClr val="F48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6800"/>
              <a:buNone/>
              <a:defRPr sz="6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371275"/>
            <a:ext cx="421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39111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397650" y="1152475"/>
            <a:ext cx="39111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4800"/>
              <a:buNone/>
              <a:defRPr sz="4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361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1800"/>
              <a:buFont typeface="Alfa Slab One"/>
              <a:buNone/>
              <a:defRPr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3000"/>
              <a:buFont typeface="Alfa Slab One"/>
              <a:buNone/>
              <a:defRPr sz="300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93362" y="509500"/>
            <a:ext cx="2150640" cy="5082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0" y="1089659"/>
            <a:ext cx="8520600" cy="1464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ĐA LUỒNG</a:t>
            </a:r>
            <a:endParaRPr lang="en-US" sz="48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Khóa học </a:t>
            </a:r>
            <a:r>
              <a:rPr lang="en" dirty="0" smtClean="0"/>
              <a:t>Java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86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Giới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thiệu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99060" y="1234936"/>
            <a:ext cx="5753100" cy="337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 độc lập.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ngoại lệ xảy ra trong một luồng,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 hưởng đến các luồng khác.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Luồng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 một vùng bộ nhớ dùng chung.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ột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được thực thi bên trong tiến trình.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 đổi ngữ cảnh giữa các luồng.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ột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 trình có thể có nhiều luồng.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thời điểm, chỉ một luồng được thực thi</a:t>
            </a:r>
          </a:p>
        </p:txBody>
      </p:sp>
      <p:pic>
        <p:nvPicPr>
          <p:cNvPr id="5" name="Picture 4" descr="Java Multithreadi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417" y="1516380"/>
            <a:ext cx="3149283" cy="3185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3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Hoạt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động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21920" y="1475216"/>
            <a:ext cx="8702040" cy="2749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21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Tính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chất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60020" y="1429496"/>
            <a:ext cx="8702040" cy="2965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Các luồng chia sẻ dữ liệu, bộ nhớ, tài nguyên,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tệp,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 các luồng ngang </a:t>
            </a:r>
            <a:r>
              <a:rPr lang="vi-VN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vi-VN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tiến trình.</a:t>
            </a:r>
          </a:p>
          <a:p>
            <a:pPr algn="just">
              <a:lnSpc>
                <a:spcPct val="150000"/>
              </a:lnSpc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Một lời gọi hệ thống có khả năng tạo nhiều luồng.</a:t>
            </a:r>
          </a:p>
          <a:p>
            <a:pPr algn="just">
              <a:lnSpc>
                <a:spcPct val="150000"/>
              </a:lnSpc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Mỗi luồng có ngăn xếp và thanh ghi riêng.</a:t>
            </a:r>
          </a:p>
          <a:p>
            <a:pPr algn="just">
              <a:lnSpc>
                <a:spcPct val="150000"/>
              </a:lnSpc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Các luồng có thể giao tiếp trực tiếp với nhau khi chúng chia sẻ cùng một không gian địa chỉ.</a:t>
            </a:r>
          </a:p>
          <a:p>
            <a:pPr algn="just">
              <a:lnSpc>
                <a:spcPct val="150000"/>
              </a:lnSpc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Các luồng cần được đồng bộ hóa để tránh các trường hợp không mong muốn.</a:t>
            </a:r>
          </a:p>
        </p:txBody>
      </p:sp>
    </p:spTree>
    <p:extLst>
      <p:ext uri="{BB962C8B-B14F-4D97-AF65-F5344CB8AC3E}">
        <p14:creationId xmlns:p14="http://schemas.microsoft.com/office/powerpoint/2010/main" val="7097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So </a:t>
            </a:r>
            <a:r>
              <a:rPr lang="en-US" altLang="en-US" sz="2700" dirty="0" err="1" smtClean="0"/>
              <a:t>sánh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tiến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trình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và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luồng</a:t>
            </a:r>
            <a:endParaRPr lang="en-US" altLang="en-US" sz="27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06501"/>
              </p:ext>
            </p:extLst>
          </p:nvPr>
        </p:nvGraphicFramePr>
        <p:xfrm>
          <a:off x="178946" y="1272540"/>
          <a:ext cx="8652633" cy="349502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989835"/>
                <a:gridCol w="4662798"/>
              </a:tblGrid>
              <a:tr h="3633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Process</a:t>
                      </a:r>
                    </a:p>
                  </a:txBody>
                  <a:tcPr marL="98487" marR="98487" marT="98487" marB="9848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Thread</a:t>
                      </a:r>
                    </a:p>
                  </a:txBody>
                  <a:tcPr marL="98487" marR="98487" marT="98487" marB="98487"/>
                </a:tc>
              </a:tr>
              <a:tr h="5580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Là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hiện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chương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trình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đang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thực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hoặc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xử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lý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65658" marR="65658" marT="65658" marB="656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Là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phân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đoạn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tiến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trình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hoặc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tiến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trình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nhẹ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bộ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lập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lịch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quản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lý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độc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lập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65658" marR="65658" marT="65658" marB="65658"/>
                </a:tc>
              </a:tr>
              <a:tr h="28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tiến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trình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độc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lập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nhau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</a:p>
                  </a:txBody>
                  <a:tcPr marL="65658" marR="65658" marT="65658" marB="656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phụ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thuộc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lẫn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nhau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</a:p>
                  </a:txBody>
                  <a:tcPr marL="65658" marR="65658" marT="65658" marB="65658"/>
                </a:tc>
              </a:tr>
              <a:tr h="435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chia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sẻ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bộ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nhớ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hoặc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tài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nguyên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khác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5658" marR="65658" marT="65658" marB="656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Chia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sẻ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bộ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nhớ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5658" marR="65658" marT="65658" marB="65658"/>
                </a:tc>
              </a:tr>
              <a:tr h="28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Mỗi tiến trình là một tiến trình mới </a:t>
                      </a:r>
                    </a:p>
                  </a:txBody>
                  <a:tcPr marL="65658" marR="65658" marT="65658" marB="656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chung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tiến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trình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duy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nhất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5658" marR="65658" marT="65658" marB="65658"/>
                </a:tc>
              </a:tr>
              <a:tr h="28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Tiến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trình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bị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bị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chặn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</a:p>
                  </a:txBody>
                  <a:tcPr marL="65658" marR="65658" marT="65658" marB="656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có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bị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chặn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5658" marR="65658" marT="65658" marB="6565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9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smtClean="0"/>
              <a:t>So </a:t>
            </a:r>
            <a:r>
              <a:rPr lang="en-US" altLang="en-US" sz="2700" dirty="0" err="1" smtClean="0"/>
              <a:t>sánh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tiến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trình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và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luồng</a:t>
            </a:r>
            <a:endParaRPr lang="en-US" altLang="en-US" sz="27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044107"/>
              </p:ext>
            </p:extLst>
          </p:nvPr>
        </p:nvGraphicFramePr>
        <p:xfrm>
          <a:off x="178946" y="1272540"/>
          <a:ext cx="8652633" cy="277671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4126354"/>
                <a:gridCol w="4526279"/>
              </a:tblGrid>
              <a:tr h="3633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Process</a:t>
                      </a:r>
                    </a:p>
                  </a:txBody>
                  <a:tcPr marL="98487" marR="98487" marT="98487" marB="9848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Thread</a:t>
                      </a:r>
                    </a:p>
                  </a:txBody>
                  <a:tcPr marL="98487" marR="98487" marT="98487" marB="98487"/>
                </a:tc>
              </a:tr>
              <a:tr h="412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Tốn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thời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gian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chuyển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đổi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giữa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hai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tiến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trình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</a:p>
                  </a:txBody>
                  <a:tcPr marL="65658" marR="65658" marT="65658" marB="656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Chuyển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đổi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giữa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diễn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nhanh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chóng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5658" marR="65658" marT="65658" marB="65658"/>
                </a:tc>
              </a:tr>
              <a:tr h="435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Đoạn dữ liệu và đoạn mã của mỗi quá trình độc lập với nhau.</a:t>
                      </a:r>
                    </a:p>
                  </a:txBody>
                  <a:tcPr marL="65658" marR="65658" marT="65658" marB="656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chia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sẻ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đoạn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dữ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liệu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đoạn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ngang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hàng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</a:p>
                  </a:txBody>
                  <a:tcPr marL="65658" marR="65658" marT="65658" marB="65658"/>
                </a:tc>
              </a:tr>
              <a:tr h="28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Mất thời gian để dừng một tiến trình</a:t>
                      </a:r>
                    </a:p>
                  </a:txBody>
                  <a:tcPr marL="65658" marR="65658" marT="65658" marB="656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Mất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ít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thời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gian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dừng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5658" marR="65658" marT="65658" marB="65658"/>
                </a:tc>
              </a:tr>
              <a:tr h="282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Mất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thời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gian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tiến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trình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5658" marR="65658" marT="65658" marB="656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Mất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ít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thời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gian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5658" marR="65658" marT="65658" marB="6565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1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vi-VN" dirty="0" smtClean="0"/>
              <a:t>Đ</a:t>
            </a:r>
            <a:r>
              <a:rPr lang="en-US" dirty="0" smtClean="0"/>
              <a:t>a </a:t>
            </a:r>
            <a:r>
              <a:rPr lang="en-US" dirty="0" err="1" smtClean="0"/>
              <a:t>luồng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513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Giới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thiệu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82880" y="1379848"/>
            <a:ext cx="8389620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 luồng Java chủ yếu được sử dụng trong trò chơi, hoạt hình, v.v.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490" t="4620" r="1895" b="5725"/>
          <a:stretch/>
        </p:blipFill>
        <p:spPr>
          <a:xfrm>
            <a:off x="4594860" y="2560320"/>
            <a:ext cx="2484120" cy="247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56" t="4620" r="54445" b="5725"/>
          <a:stretch/>
        </p:blipFill>
        <p:spPr>
          <a:xfrm>
            <a:off x="1485900" y="2560320"/>
            <a:ext cx="252984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Ưu điểm của đa luồng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82880" y="1379848"/>
            <a:ext cx="8389620" cy="17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Không chặn người dùng vì các luồng độc lập và người dùng có thể thực hiện nhiều thao tác cùng một lúc.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Có thể thực hiện nhiều thao tác cùng lúc nên tiết kiệm thời gian.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Các luồng là độc lập, vì vậy nó không ảnh hưởng đến các luồng khác nếu một ngoại lệ xảy ra trong một luồng.</a:t>
            </a:r>
          </a:p>
        </p:txBody>
      </p:sp>
    </p:spTree>
    <p:extLst>
      <p:ext uri="{BB962C8B-B14F-4D97-AF65-F5344CB8AC3E}">
        <p14:creationId xmlns:p14="http://schemas.microsoft.com/office/powerpoint/2010/main" val="20632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Đa nhiệm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82880" y="1379848"/>
            <a:ext cx="8389620" cy="198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 nhiệm là quá trình thực hiện đồng thời nhiều nhiệm vụ.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 đa nhiệm để sử dụng CPU.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nhiệm có thể được thực hiện theo hai cách: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Đa nhiệm dựa trên tiến trình (Đa xử lý)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Đa nhiệm dựa trên luồng (Đa luồng)</a:t>
            </a:r>
          </a:p>
        </p:txBody>
      </p:sp>
    </p:spTree>
    <p:extLst>
      <p:ext uri="{BB962C8B-B14F-4D97-AF65-F5344CB8AC3E}">
        <p14:creationId xmlns:p14="http://schemas.microsoft.com/office/powerpoint/2010/main" val="24820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Đa xử lý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82880" y="1379848"/>
            <a:ext cx="5151120" cy="287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Mỗi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 trình có một địa chỉ trong bộ nhớ.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ỗi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 trình cấp phát một vùng bộ nhớ riêng biệt.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Một tiến trình là nặng nề.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Chi phí liên lạc giữa các quá trình là cao.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Chuyển đổi từ tiến trình sang tiến trình khác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 để lưu và tải các thanh ghi, bản đồ bộ nhớ, cập nhật danh sách, v.v.</a:t>
            </a:r>
          </a:p>
        </p:txBody>
      </p:sp>
      <p:pic>
        <p:nvPicPr>
          <p:cNvPr id="2050" name="Picture 2" descr="Understanding The Concept Of Multithreading In OS // Unstop (formerly  Dare2Compete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5" t="26400" r="5648" b="10600"/>
          <a:stretch/>
        </p:blipFill>
        <p:spPr bwMode="auto">
          <a:xfrm>
            <a:off x="5448299" y="1531619"/>
            <a:ext cx="3505201" cy="28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8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219459" y="1509411"/>
            <a:ext cx="8520600" cy="2080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luồng</a:t>
            </a:r>
            <a:r>
              <a:rPr lang="en-US" dirty="0" smtClean="0"/>
              <a:t>,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endParaRPr lang="vi-V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</a:t>
            </a:r>
            <a:r>
              <a:rPr lang="en-US" dirty="0" err="1" smtClean="0"/>
              <a:t>ồng</a:t>
            </a:r>
            <a:r>
              <a:rPr lang="en-US" dirty="0" smtClean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synchronized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</a:t>
            </a:r>
            <a:r>
              <a:rPr lang="en-US" dirty="0" err="1" smtClean="0"/>
              <a:t>ồng</a:t>
            </a:r>
            <a:r>
              <a:rPr lang="en-US" dirty="0" smtClean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khóa</a:t>
            </a:r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tiêu bài học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25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Đa </a:t>
            </a:r>
            <a:r>
              <a:rPr lang="en-US" altLang="en-US" sz="2700" dirty="0" err="1" smtClean="0"/>
              <a:t>luồng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82880" y="1379848"/>
            <a:ext cx="8389620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Luồng chia sẻ cùng một không gian địa chỉ.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Một luồng là nhẹ.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Chi phí giao tiếp giữa các luồng thấp.</a:t>
            </a:r>
          </a:p>
        </p:txBody>
      </p:sp>
      <p:pic>
        <p:nvPicPr>
          <p:cNvPr id="1026" name="Picture 2" descr="Multithreaded Serv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635" y="2618079"/>
            <a:ext cx="4949825" cy="252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2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Vòng đời của luồng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60020" y="1242688"/>
            <a:ext cx="8671560" cy="685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Vòng đời của một luồng trong Java đề cập đến các biến đổi trạng thái của một luồng bắt đầu bằng luồng được tạo đến khi luồng kết thúc</a:t>
            </a:r>
          </a:p>
        </p:txBody>
      </p:sp>
      <p:pic>
        <p:nvPicPr>
          <p:cNvPr id="5" name="Picture 4" descr="Java thread life cyc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2006917"/>
            <a:ext cx="6979920" cy="3068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13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2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Vòng đời của luồng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60020" y="1242688"/>
            <a:ext cx="8671560" cy="2633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ột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 ở bất kỳ một trong các trạng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thái:</a:t>
            </a:r>
            <a:endParaRPr lang="vi-VN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New (Mới)</a:t>
            </a: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Active (Hoạt động)</a:t>
            </a: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Bị chặn / Đang chờ (Blocked / Waiting)</a:t>
            </a: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Thời gian chờ đợi (Timed Waiting)</a:t>
            </a: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Chấm dứt (Terminated)</a:t>
            </a:r>
          </a:p>
        </p:txBody>
      </p:sp>
    </p:spTree>
    <p:extLst>
      <p:ext uri="{BB962C8B-B14F-4D97-AF65-F5344CB8AC3E}">
        <p14:creationId xmlns:p14="http://schemas.microsoft.com/office/powerpoint/2010/main" val="40322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2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Vòng đời của luồng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06680" y="1273168"/>
            <a:ext cx="8671560" cy="374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Khi một luồng mới được tạo bằng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luồng chuyển sang trạng thái mới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Khi luồng gọi phương thức start() thì luồng chuyển từ trạng thái hoạt động. 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Luồng ở trạng thais sẵn sàng chạy. 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Luồng ở trạng thái đang chạy.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vi-VN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Luồng không hoạt động trong một khoảng thời gian (không phải vĩnh viễn), thì luồng đó sẽ ở trạng thái bị chặn hoặc đang ở trạng thái chờ.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 Waiting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Luồng nằm ở trạng thái chờ trong một khoảng thời gian cụ thể chứ không phải mãi mãi. 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Luồng đạt đến trạng thái kết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endParaRPr lang="vi-VN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0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2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400" dirty="0" smtClean="0"/>
              <a:t>Triển khai các trạng thái của luồng</a:t>
            </a:r>
            <a:endParaRPr lang="en-US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66344" y="1281905"/>
            <a:ext cx="623119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Biểu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767" y="1743799"/>
            <a:ext cx="117692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174" y="2157265"/>
            <a:ext cx="5423280" cy="3359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Thread.State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NEW  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299" y="2817501"/>
            <a:ext cx="887257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 diễn trạng thái có thể chạy được, nghĩa là một luồng đang chờ trong hàng đợi để chạy.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190" y="3613680"/>
            <a:ext cx="117692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1514" y="4203402"/>
            <a:ext cx="6285506" cy="3359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Thread.State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RUNNABLE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2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400" dirty="0" smtClean="0"/>
              <a:t>Triển khai các trạng thái của luồng</a:t>
            </a:r>
            <a:endParaRPr lang="en-US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83920" y="1305428"/>
            <a:ext cx="874539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343" y="1831262"/>
            <a:ext cx="1149674" cy="380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6140" y="2340145"/>
            <a:ext cx="6250429" cy="3359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Thread.State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BLOCKED    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9712" y="3008996"/>
            <a:ext cx="887257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WAITIN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G: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 diễn trạng thái chờ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 phương thức Object.wait() hoặc phương thức Thread.join()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7767" y="3979440"/>
            <a:ext cx="1149674" cy="380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0648" y="4528743"/>
            <a:ext cx="6446851" cy="3359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Thread.State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WAITING  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6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2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400" dirty="0" smtClean="0"/>
              <a:t>Triển khai các trạng thái của luồng</a:t>
            </a:r>
            <a:endParaRPr lang="en-US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83920" y="1305428"/>
            <a:ext cx="874539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TIMED_WAITING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0740" y="1831262"/>
            <a:ext cx="115288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333333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solidFill>
                  <a:srgbClr val="006699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1873" y="2340145"/>
            <a:ext cx="6664004" cy="3359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Thread.State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TIMED_WAITING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812" y="3207116"/>
            <a:ext cx="887257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 diễn trạng thái cuối cùng của một luồng bị chấm dứt hoặc chết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7767" y="3979440"/>
            <a:ext cx="1149674" cy="380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42668" y="4528743"/>
            <a:ext cx="6637352" cy="3359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1875"/>
              </a:lnSpc>
              <a:spcAft>
                <a:spcPts val="600"/>
              </a:spcAft>
            </a:pP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Thread.State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TERMINATED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4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2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400" dirty="0" smtClean="0"/>
              <a:t>Triển khai các trạng thái của luồng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9" y="1262482"/>
            <a:ext cx="6716062" cy="382005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413" y="4482426"/>
            <a:ext cx="3210373" cy="55252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870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smtClean="0"/>
              <a:t>Tạo </a:t>
            </a:r>
            <a:r>
              <a:rPr lang="en-US" dirty="0" err="1" smtClean="0"/>
              <a:t>luồng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6021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Thread 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67640" y="1180640"/>
            <a:ext cx="8816340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Runnable.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934" t="6901" r="4933" b="11899"/>
          <a:stretch/>
        </p:blipFill>
        <p:spPr>
          <a:xfrm>
            <a:off x="2400300" y="2379863"/>
            <a:ext cx="4008120" cy="264171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603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T</a:t>
            </a:r>
            <a:r>
              <a:rPr lang="vi-VN" dirty="0" smtClean="0"/>
              <a:t>iến trình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950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Thread </a:t>
            </a:r>
            <a:endParaRPr lang="en-US" altLang="en-US" sz="27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903769"/>
              </p:ext>
            </p:extLst>
          </p:nvPr>
        </p:nvGraphicFramePr>
        <p:xfrm>
          <a:off x="120147" y="1742571"/>
          <a:ext cx="8922448" cy="3135950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4154673"/>
                <a:gridCol w="4767775"/>
              </a:tblGrid>
              <a:tr h="4900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Constructor </a:t>
                      </a:r>
                    </a:p>
                  </a:txBody>
                  <a:tcPr marL="38100" marR="38100" marT="95250" marB="952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Action Performed </a:t>
                      </a:r>
                    </a:p>
                  </a:txBody>
                  <a:tcPr marL="95250" marR="95250" marT="95250" marB="95250" anchor="b"/>
                </a:tc>
              </a:tr>
              <a:tr h="4351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Thread()</a:t>
                      </a: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Cấp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phát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tượng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Thread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95250" marR="95250" marT="133350" marB="133350"/>
                </a:tc>
              </a:tr>
              <a:tr h="3990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Thread(Runnable target)</a:t>
                      </a: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Cấp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phát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tượng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Thread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95250" marR="95250" marT="133350" marB="133350"/>
                </a:tc>
              </a:tr>
              <a:tr h="3990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Thread(Runnable target, String name)</a:t>
                      </a: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Cấp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phát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tượng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Thread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95250" marR="95250" marT="133350" marB="133350"/>
                </a:tc>
              </a:tr>
              <a:tr h="3990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Thread(String name)</a:t>
                      </a:r>
                    </a:p>
                  </a:txBody>
                  <a:tcPr marL="95250" marR="95250" marT="133350" marB="1333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Cấp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phát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tượng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Thread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95250" marR="95250" marT="133350" marB="13335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5306" y="1252002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65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78610"/>
              </p:ext>
            </p:extLst>
          </p:nvPr>
        </p:nvGraphicFramePr>
        <p:xfrm>
          <a:off x="127767" y="1547447"/>
          <a:ext cx="8922448" cy="3128330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185956"/>
                <a:gridCol w="5736492"/>
              </a:tblGrid>
              <a:tr h="4987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4156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start()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Bắt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thực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486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run()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Thực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hiện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hành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động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811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sleep()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định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thời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gian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sẽ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chết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6200" marR="76200" marT="76200" marB="76200" anchor="ctr"/>
                </a:tc>
              </a:tr>
              <a:tr h="3811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currentThread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tham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chiếu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đến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tượng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hiện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đang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thực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67640" y="1142672"/>
            <a:ext cx="87249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Thread 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0434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45146"/>
              </p:ext>
            </p:extLst>
          </p:nvPr>
        </p:nvGraphicFramePr>
        <p:xfrm>
          <a:off x="127767" y="1547447"/>
          <a:ext cx="8922448" cy="2235833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185956"/>
                <a:gridCol w="5736492"/>
              </a:tblGrid>
              <a:tr h="4987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4750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join()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Chờ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đợi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dừng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hoạt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động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153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getPriority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mức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độ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ưu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tiên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5752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setPriority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Thay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đổi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mức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độ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ưu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tiên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67640" y="1142672"/>
            <a:ext cx="87249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Thread 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5681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" y="1142672"/>
            <a:ext cx="87249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230395"/>
              </p:ext>
            </p:extLst>
          </p:nvPr>
        </p:nvGraphicFramePr>
        <p:xfrm>
          <a:off x="212564" y="1552225"/>
          <a:ext cx="8756176" cy="268047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74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96113" marR="96113" marT="96113" marB="96113"/>
                </a:tc>
              </a:tr>
              <a:tr h="4163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getName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tên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277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setName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Thay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đổi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tên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277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getId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id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chuỗi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277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isAlive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Kiểm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nếu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còn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sống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Thread 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09701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" y="1142672"/>
            <a:ext cx="87249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80164"/>
              </p:ext>
            </p:extLst>
          </p:nvPr>
        </p:nvGraphicFramePr>
        <p:xfrm>
          <a:off x="212564" y="1552225"/>
          <a:ext cx="8756176" cy="309195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74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96113" marR="96113" marT="96113" marB="96113"/>
                </a:tc>
              </a:tr>
              <a:tr h="5166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yield()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Làm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tượng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hiện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đang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thực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dừng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phép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thực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thời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277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suspend()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Đình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chỉ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3277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resume()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Tiếp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tục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bị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treo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4163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stop()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Dừng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Thread 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8792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" y="1142672"/>
            <a:ext cx="87249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38265"/>
              </p:ext>
            </p:extLst>
          </p:nvPr>
        </p:nvGraphicFramePr>
        <p:xfrm>
          <a:off x="212564" y="1552225"/>
          <a:ext cx="8756176" cy="3126688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716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96113" marR="96113" marT="96113" marB="96113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isDaemon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Kiểm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xem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có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phải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là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daemon hay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setDaemon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Đánh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dấu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là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daemon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hoặc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người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dùng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interrupt()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Làm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gián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đoạn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isinterrupted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Kiểm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xem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có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bị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gián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đoạn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hay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interrupted()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Nó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kiểm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xem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hiện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có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bị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gián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đoạn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hay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Thread 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7351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" y="1142672"/>
            <a:ext cx="87249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38265"/>
              </p:ext>
            </p:extLst>
          </p:nvPr>
        </p:nvGraphicFramePr>
        <p:xfrm>
          <a:off x="212564" y="1552225"/>
          <a:ext cx="8756176" cy="2528391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716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96113" marR="96113" marT="96113" marB="96113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activeCount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số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đang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hoạt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động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trong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nhóm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hiện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checkAccess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định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xem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hiện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đang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chạy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có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quyền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sửa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đổi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hay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isDaemon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Kiểm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xem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có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phải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là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daemon hay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Thread 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7155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" y="1142672"/>
            <a:ext cx="87249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50608"/>
              </p:ext>
            </p:extLst>
          </p:nvPr>
        </p:nvGraphicFramePr>
        <p:xfrm>
          <a:off x="212564" y="1552225"/>
          <a:ext cx="8756176" cy="3476004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7169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96113" marR="96113" marT="96113" marB="96113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holdLock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true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chỉ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hiện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giữ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khóa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màn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hình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trên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tượng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chỉ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định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dumpStack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dấu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vết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ngăn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xếp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hiện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sang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lỗi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tiêu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chuẩn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getStackTrace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phần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tử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theo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dõi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ngăn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xếp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đại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diện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kết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xuất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ngăn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xếp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notifyAll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Đưa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thông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báo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tất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đang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chờ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tượng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cụ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Thread 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570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" y="1142672"/>
            <a:ext cx="87249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26417"/>
              </p:ext>
            </p:extLst>
          </p:nvPr>
        </p:nvGraphicFramePr>
        <p:xfrm>
          <a:off x="212564" y="1552225"/>
          <a:ext cx="8756176" cy="3359418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716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96113" marR="96113" marT="96113" marB="96113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getState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trạng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thái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toString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biểu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diễn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chuỗi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này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,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bao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gồm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tên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,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mức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độ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ưu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tiên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nhóm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notify()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Đưa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thông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báo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chỉ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đang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chờ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tượng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cụ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notifyAll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Đưa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thông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báo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tất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đang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chờ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tượng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cụ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Thread 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9706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Giao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diện</a:t>
            </a:r>
            <a:r>
              <a:rPr lang="en-US" altLang="en-US" sz="2700" dirty="0" smtClean="0"/>
              <a:t> Runnable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213360" y="1302560"/>
            <a:ext cx="8724900" cy="17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Runnable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lớp triển khai Runnable chạy trên một luồng khác mà không phân lớp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6599"/>
              </p:ext>
            </p:extLst>
          </p:nvPr>
        </p:nvGraphicFramePr>
        <p:xfrm>
          <a:off x="286702" y="3346259"/>
          <a:ext cx="8727758" cy="1542542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1768744"/>
                <a:gridCol w="6959014"/>
              </a:tblGrid>
              <a:tr h="463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114300" marR="114300" marT="114300" marB="114300" anchor="ctr"/>
                </a:tc>
              </a:tr>
              <a:tr h="9982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public void run()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Phương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thức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này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có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tham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số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tượng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lớp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triển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khai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lớp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Runnable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sử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dụng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,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thì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phương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thức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run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gọi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trong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thực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riêng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0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Giới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thiệu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82880" y="1390441"/>
            <a:ext cx="618744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 trình và luồng liên quan đến nhau và rất giống nhau.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 và luồng là một trình tự thực thi độc lập.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 trình thực thi trong các không gian bộ nhớ khác nhau, trong khi các luồng của cùng một tiến trình thực thi trong không gian bộ nhớ dùng chung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tiến trình là một thể hiện của một chương trình đang được thực thi. </a:t>
            </a:r>
          </a:p>
        </p:txBody>
      </p:sp>
      <p:pic>
        <p:nvPicPr>
          <p:cNvPr id="5" name="Picture 4" descr="Process Vs. Threa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05" y="1699894"/>
            <a:ext cx="2474595" cy="2864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02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Giao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diện</a:t>
            </a:r>
            <a:r>
              <a:rPr lang="en-US" altLang="en-US" sz="2700" dirty="0" smtClean="0"/>
              <a:t> Runnable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205168" y="1305428"/>
            <a:ext cx="1037463" cy="382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59" y="1824819"/>
            <a:ext cx="8325273" cy="102848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60325" algn="just">
              <a:lnSpc>
                <a:spcPts val="1875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Runnable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&lt;Runnable-Name&gt;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Runnable_Class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&gt;();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endParaRPr lang="en-US" sz="16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60325" algn="just">
              <a:lnSpc>
                <a:spcPts val="1875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Thread_Name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&lt;Runnable-Name&gt;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endParaRPr lang="en-US" sz="16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60325" algn="just">
              <a:lnSpc>
                <a:spcPts val="1875"/>
              </a:lnSpc>
              <a:spcAft>
                <a:spcPts val="80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Thread_Name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start();  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" y="3101836"/>
            <a:ext cx="86563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run()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Runnable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47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Phương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pháp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mở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rộng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Thread</a:t>
            </a:r>
            <a:endParaRPr lang="en-US" altLang="en-US" sz="2700" dirty="0"/>
          </a:p>
        </p:txBody>
      </p:sp>
      <p:sp>
        <p:nvSpPr>
          <p:cNvPr id="10" name="Rectangle 9"/>
          <p:cNvSpPr/>
          <p:nvPr/>
        </p:nvSpPr>
        <p:spPr>
          <a:xfrm>
            <a:off x="137160" y="1257796"/>
            <a:ext cx="8656320" cy="2663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 báo một lớp con kế thừa lớp Thread.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đè phương thức run() của lớp Thread.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lớp con ghi đè phương thức run(), luồng mới có thể được liên kết với luồng chính bằng cách gọi phương thức start().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gọi phương thức start(), luồng mới có thể bắt đầu thực thi.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mới bắt đầu thực thi, luồng chính sẽ được chuyển sang trạng thái chờ.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Phương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pháp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mở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rộng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Thread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09" y="1327629"/>
            <a:ext cx="5811061" cy="2229161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2933700" y="3970019"/>
            <a:ext cx="3581400" cy="510541"/>
            <a:chOff x="6362700" y="3093720"/>
            <a:chExt cx="1437473" cy="1239715"/>
          </a:xfrm>
        </p:grpSpPr>
        <p:sp>
          <p:nvSpPr>
            <p:cNvPr id="6" name="Rectangle 5"/>
            <p:cNvSpPr/>
            <p:nvPr/>
          </p:nvSpPr>
          <p:spPr>
            <a:xfrm>
              <a:off x="6425550" y="3111281"/>
              <a:ext cx="292876" cy="7473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Proxima Nova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53" y="4084296"/>
            <a:ext cx="2610214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Phương pháp triển khai giao diện </a:t>
            </a:r>
            <a:r>
              <a:rPr lang="en-US" altLang="en-US" sz="2200" dirty="0" smtClean="0"/>
              <a:t>R</a:t>
            </a:r>
            <a:r>
              <a:rPr lang="vi-VN" altLang="en-US" sz="2200" dirty="0" smtClean="0"/>
              <a:t>unnable</a:t>
            </a:r>
            <a:endParaRPr lang="en-US" alt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137160" y="1257796"/>
            <a:ext cx="8656320" cy="194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luồng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 được tạo bằng cách triển khai giao diện Runnable.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huyển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 chiếu của lớp đã triển khai Runnable tới hàm tạo của đối tượng Thread để tạo một luồng mới.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hương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 start() được gọi để bắt đầu thực thi luồng mới được tạo.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Phương pháp triển khai giao diện </a:t>
            </a:r>
            <a:r>
              <a:rPr lang="en-US" altLang="en-US" sz="2200" dirty="0" smtClean="0"/>
              <a:t>R</a:t>
            </a:r>
            <a:r>
              <a:rPr lang="vi-VN" altLang="en-US" sz="2200" dirty="0" smtClean="0"/>
              <a:t>unnable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28" y="1266489"/>
            <a:ext cx="6169912" cy="2706986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2529840" y="4190999"/>
            <a:ext cx="4305300" cy="640081"/>
            <a:chOff x="6362700" y="3093720"/>
            <a:chExt cx="1437473" cy="1239715"/>
          </a:xfrm>
        </p:grpSpPr>
        <p:sp>
          <p:nvSpPr>
            <p:cNvPr id="6" name="Rectangle 5"/>
            <p:cNvSpPr/>
            <p:nvPr/>
          </p:nvSpPr>
          <p:spPr>
            <a:xfrm>
              <a:off x="6425550" y="3111281"/>
              <a:ext cx="243631" cy="5961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Proxima Nova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741" y="4456794"/>
            <a:ext cx="3955099" cy="35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Phương pháp sử dụng lớp </a:t>
            </a:r>
            <a:r>
              <a:rPr lang="en-US" altLang="en-US" sz="2200" dirty="0" smtClean="0"/>
              <a:t>T</a:t>
            </a:r>
            <a:r>
              <a:rPr lang="vi-VN" altLang="en-US" sz="2200" dirty="0" smtClean="0"/>
              <a:t>hread</a:t>
            </a:r>
            <a:endParaRPr lang="en-US" alt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175260" y="1316976"/>
            <a:ext cx="8679180" cy="2333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Thread,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Runnable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run()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1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Phương pháp sử dụng lớp </a:t>
            </a:r>
            <a:r>
              <a:rPr lang="en-US" altLang="en-US" sz="2200" dirty="0" smtClean="0"/>
              <a:t>T</a:t>
            </a:r>
            <a:r>
              <a:rPr lang="vi-VN" altLang="en-US" sz="2200" dirty="0" smtClean="0"/>
              <a:t>hread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20" y="1388605"/>
            <a:ext cx="6201640" cy="200052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819" y="3873793"/>
            <a:ext cx="2410161" cy="35247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025140" y="3596639"/>
            <a:ext cx="2849880" cy="647701"/>
            <a:chOff x="6362700" y="3093720"/>
            <a:chExt cx="1437473" cy="1239715"/>
          </a:xfrm>
        </p:grpSpPr>
        <p:sp>
          <p:nvSpPr>
            <p:cNvPr id="7" name="Rectangle 6"/>
            <p:cNvSpPr/>
            <p:nvPr/>
          </p:nvSpPr>
          <p:spPr>
            <a:xfrm>
              <a:off x="6425550" y="3111281"/>
              <a:ext cx="368052" cy="5890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Proxima Nova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8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smtClean="0"/>
              <a:t>So </a:t>
            </a:r>
            <a:r>
              <a:rPr lang="en-US" altLang="en-US" sz="2200" dirty="0" err="1" smtClean="0"/>
              <a:t>sánh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giữa</a:t>
            </a:r>
            <a:r>
              <a:rPr lang="en-US" altLang="en-US" sz="2200" dirty="0" smtClean="0"/>
              <a:t> Thread </a:t>
            </a:r>
            <a:r>
              <a:rPr lang="en-US" altLang="en-US" sz="2200" dirty="0" err="1" smtClean="0"/>
              <a:t>và</a:t>
            </a:r>
            <a:r>
              <a:rPr lang="en-US" altLang="en-US" sz="2200" dirty="0" smtClean="0"/>
              <a:t> Runnable</a:t>
            </a:r>
            <a:endParaRPr lang="en-US" altLang="en-US" sz="2200" dirty="0"/>
          </a:p>
        </p:txBody>
      </p:sp>
      <p:pic>
        <p:nvPicPr>
          <p:cNvPr id="9" name="Picture 8" descr="Java Runnable Interfac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57" y="1390014"/>
            <a:ext cx="5930583" cy="3395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55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Đồng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synchronized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4837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err="1" smtClean="0"/>
              <a:t>Giới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thiệu</a:t>
            </a:r>
            <a:endParaRPr lang="en-US" alt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228600" y="1278740"/>
            <a:ext cx="8702040" cy="375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Đồng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Đồng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7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Các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trạng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thái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82880" y="1390441"/>
            <a:ext cx="881634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quá trình trong hệ điều hành có thể duy trì ở bất kỳ trạng thái nào sau đây: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Một tiến trình mới đang được tạo.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Một tiến trình đã sẵn sàng và đang chờ cấp phát cho một bộ xử lý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Chương trình đang được thực thi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Chờ sự kiện nào đó xảy ra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Thực hiện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vi-VN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err="1" smtClean="0"/>
              <a:t>Đồng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bộ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luồng</a:t>
            </a:r>
            <a:endParaRPr lang="en-US" alt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60020" y="1286364"/>
            <a:ext cx="8572500" cy="356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Tầm quan trọng của đồng bộ hóa luồng trong Java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Đồng bộ hóa luồng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 dụng để tránh lỗi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bộ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nhớ dùng chung không nhất quán.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Nếu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 được khai báo là đồng bộ hóa thì luồng sẽ giữ đối tượng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 khi luồng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 xong.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Sử dụng để kiểm soát quyền truy cập của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 các tài nguyên được chia sẻ.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Tránh các tình huống bế tắc trong luồng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9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200" dirty="0" err="1" smtClean="0"/>
              <a:t>Đồng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bộ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luồng</a:t>
            </a:r>
            <a:endParaRPr lang="en-US" alt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60020" y="1286364"/>
            <a:ext cx="8572500" cy="358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hai loại đồng bộ hóa luồng: 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Loại trừ lẫn nhau (Mutual Exclusive): 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iúp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 cho các luồng không can thiệp lẫn nhau trong khi chia sẻ dữ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dụng:</a:t>
            </a:r>
            <a:endParaRPr lang="vi-VN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Phương thức đồng bộ (Synchronized method)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Khối đồng bộ (Synchronized block)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Đồng bộ tĩnh(Static synchronization)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 Hợp tác (Cooperation, Inter-thread communication in java): 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cơ chế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đang chạy trong phần quan trọng bị tạm dừng và một luồng khác được phép vào hoặc khóa cùng một phần quan trọng được thực thi.</a:t>
            </a:r>
          </a:p>
        </p:txBody>
      </p:sp>
    </p:spTree>
    <p:extLst>
      <p:ext uri="{BB962C8B-B14F-4D97-AF65-F5344CB8AC3E}">
        <p14:creationId xmlns:p14="http://schemas.microsoft.com/office/powerpoint/2010/main" val="21171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Phương thức đồng bộ</a:t>
            </a:r>
            <a:endParaRPr lang="en-US" alt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160020" y="1327842"/>
            <a:ext cx="8717280" cy="173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7548" y="3196236"/>
            <a:ext cx="1037463" cy="342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8713" y="3805836"/>
            <a:ext cx="5836855" cy="3359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</a:t>
            </a:r>
            <a:r>
              <a:rPr lang="en-US" sz="1800" b="1" dirty="0">
                <a:solidFill>
                  <a:srgbClr val="343A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343A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343A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methodName</a:t>
            </a:r>
            <a:r>
              <a:rPr lang="en-US" sz="1800" dirty="0">
                <a:solidFill>
                  <a:srgbClr val="343A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 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6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Phương thức đồng bộ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43" y="1639051"/>
            <a:ext cx="5468113" cy="288647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185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Phương thức đồng bộ</a:t>
            </a:r>
            <a:endParaRPr lang="en-US" alt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1" y="2047398"/>
            <a:ext cx="3903667" cy="226552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745" y="2053446"/>
            <a:ext cx="4792410" cy="222137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636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Phương thức đồng bộ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6" y="1796272"/>
            <a:ext cx="5816345" cy="228804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383" y="1652427"/>
            <a:ext cx="533474" cy="229584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002780" y="1310639"/>
            <a:ext cx="1226820" cy="2735581"/>
            <a:chOff x="6362700" y="3093720"/>
            <a:chExt cx="1437473" cy="1239715"/>
          </a:xfrm>
        </p:grpSpPr>
        <p:sp>
          <p:nvSpPr>
            <p:cNvPr id="8" name="Rectangle 7"/>
            <p:cNvSpPr/>
            <p:nvPr/>
          </p:nvSpPr>
          <p:spPr>
            <a:xfrm>
              <a:off x="6425550" y="3111282"/>
              <a:ext cx="854979" cy="139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Proxima Nova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1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Khối đồng bộ </a:t>
            </a:r>
            <a:endParaRPr lang="en-US" alt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160020" y="1327842"/>
            <a:ext cx="8717280" cy="1377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 một khối được khai báo là đồng bộ thì mã được viết bên trong một phương thức chỉ được thực thi thay vì toàn bộ mã.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ược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 dụng khi yêu cầu truy cập tuần tự vào mã nguồn.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7548" y="2838096"/>
            <a:ext cx="1037463" cy="342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68608" y="3333396"/>
            <a:ext cx="4789859" cy="111376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 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(object reference) </a:t>
            </a:r>
            <a:r>
              <a:rPr 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    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ctr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// Insert code </a:t>
            </a:r>
            <a:r>
              <a:rPr 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here</a:t>
            </a:r>
          </a:p>
          <a:p>
            <a:pPr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Khối đồng bộ 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40" y="1318044"/>
            <a:ext cx="6226674" cy="375687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692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Khối đồng bộ 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3" y="1749571"/>
            <a:ext cx="4285629" cy="215949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58" y="1750749"/>
            <a:ext cx="4292301" cy="218856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094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Khối đồng bộ 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7" y="2026920"/>
            <a:ext cx="6409143" cy="235662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582" y="2128680"/>
            <a:ext cx="476316" cy="225774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697980" y="1783079"/>
            <a:ext cx="1005840" cy="2735581"/>
            <a:chOff x="6362700" y="3093720"/>
            <a:chExt cx="1437473" cy="1239715"/>
          </a:xfrm>
        </p:grpSpPr>
        <p:sp>
          <p:nvSpPr>
            <p:cNvPr id="6" name="Rectangle 5"/>
            <p:cNvSpPr/>
            <p:nvPr/>
          </p:nvSpPr>
          <p:spPr>
            <a:xfrm>
              <a:off x="6425550" y="3111282"/>
              <a:ext cx="1042815" cy="139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Proxima Nova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61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Hoạt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động</a:t>
            </a:r>
            <a:r>
              <a:rPr lang="en-US" altLang="en-US" sz="2700" dirty="0" smtClean="0"/>
              <a:t> 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67640" y="1375201"/>
            <a:ext cx="88163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hương trình được tải vào bộ nhớ của máy tính ở dạng mã nhị phân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chương trình yêu cầu bộ nhớ và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 nguyên hệ điều hành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 ghi, bộ đếm chương trình, ngăn xếp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Bộ đếm chương trình duy trì theo dõi chuỗi chương trình.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Ngăn xếp có thông tin về các chương trình con đang hoạt động của một chương trình máy tính.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Một chương trình có thể có các phiên bản khác nhau của nó và mỗi phiên bản của chương trình đang chạy được gọi là tiến trình riêng lẻ.</a:t>
            </a:r>
          </a:p>
        </p:txBody>
      </p:sp>
    </p:spTree>
    <p:extLst>
      <p:ext uri="{BB962C8B-B14F-4D97-AF65-F5344CB8AC3E}">
        <p14:creationId xmlns:p14="http://schemas.microsoft.com/office/powerpoint/2010/main" val="23117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Đồng bộ tĩnh</a:t>
            </a:r>
            <a:endParaRPr lang="en-US" alt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160020" y="1327842"/>
            <a:ext cx="871728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 thức đồng bộ hóa tĩnh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phương thức đồng bộ hóa một phương thức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 không có hai luồng nào có thể hoạt động tĩnh đồng thời theo phương thức được đồng bộ hóa.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028" y="2723796"/>
            <a:ext cx="1037463" cy="342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50765" y="3329163"/>
            <a:ext cx="6388287" cy="111376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synchronized</a:t>
            </a:r>
            <a:r>
              <a:rPr lang="en-US" sz="1800" dirty="0">
                <a:solidFill>
                  <a:srgbClr val="343A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 p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ublic</a:t>
            </a:r>
            <a:r>
              <a:rPr lang="en-US" sz="1800" dirty="0" smtClean="0">
                <a:solidFill>
                  <a:srgbClr val="343A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800" dirty="0" smtClean="0">
                <a:solidFill>
                  <a:srgbClr val="343A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methodName</a:t>
            </a:r>
            <a:r>
              <a:rPr lang="en-US" sz="1800" dirty="0" smtClean="0">
                <a:solidFill>
                  <a:srgbClr val="343A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endParaRPr lang="en-US" sz="1800" dirty="0" smtClean="0">
              <a:solidFill>
                <a:srgbClr val="343A4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Đồng bộ tĩnh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44" y="1423800"/>
            <a:ext cx="7524465" cy="319392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497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Đồng bộ tĩnh</a:t>
            </a:r>
            <a:endParaRPr lang="en-US" alt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30" y="1389476"/>
            <a:ext cx="6673650" cy="339805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98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Đồng bộ tĩnh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4" y="1228554"/>
            <a:ext cx="7970175" cy="224732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499" y="3886200"/>
            <a:ext cx="1638301" cy="1120140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3489960" y="3566160"/>
            <a:ext cx="1973580" cy="1508760"/>
            <a:chOff x="6362700" y="3093720"/>
            <a:chExt cx="1437473" cy="1239715"/>
          </a:xfrm>
        </p:grpSpPr>
        <p:sp>
          <p:nvSpPr>
            <p:cNvPr id="8" name="Rectangle 7"/>
            <p:cNvSpPr/>
            <p:nvPr/>
          </p:nvSpPr>
          <p:spPr>
            <a:xfrm>
              <a:off x="6425550" y="3111282"/>
              <a:ext cx="531473" cy="2528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Proxima Nova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41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Đồng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279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Các biến nguyên tử </a:t>
            </a:r>
            <a:endParaRPr lang="en-US" alt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99060" y="1264433"/>
            <a:ext cx="880872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xẩy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38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Các biến nguyên tử </a:t>
            </a:r>
            <a:endParaRPr lang="en-US" alt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99060" y="1264433"/>
            <a:ext cx="880872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AtomicInteger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AtomicLong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AtomicBoolean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AtomicIntegerArray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AtomicLongArray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82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Các biến nguyên tử 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" y="1524000"/>
            <a:ext cx="6537960" cy="314299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020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Các biến nguyên tử </a:t>
            </a:r>
            <a:endParaRPr lang="en-US" alt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9" y="1244343"/>
            <a:ext cx="8233971" cy="3190177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3489960" y="4533900"/>
            <a:ext cx="1973580" cy="541020"/>
            <a:chOff x="6362700" y="3093720"/>
            <a:chExt cx="1437473" cy="1239715"/>
          </a:xfrm>
        </p:grpSpPr>
        <p:sp>
          <p:nvSpPr>
            <p:cNvPr id="8" name="Rectangle 7"/>
            <p:cNvSpPr/>
            <p:nvPr/>
          </p:nvSpPr>
          <p:spPr>
            <a:xfrm>
              <a:off x="6425550" y="3111282"/>
              <a:ext cx="531473" cy="7052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Proxima Nova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894" y="4728194"/>
            <a:ext cx="438211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Đồng bộ bằng khóa</a:t>
            </a:r>
            <a:endParaRPr lang="en-US" alt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44780" y="1342809"/>
            <a:ext cx="8823960" cy="3547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sz="1800" b="1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nhả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Java.util.concurrent.locks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Tính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chất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21920" y="1352341"/>
            <a:ext cx="8816340" cy="3734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Mỗi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cần tạo một tiến trình, cần thực hiện một cuộc gọi hệ thống riêng cho từng tiến trình tới hệ điều hành.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fork() được dùng để tạo tiến trình.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Mỗi tiến trình tồn tại trong địa chỉ hoặc không gian bộ nhớ riêng của nó.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Mỗi tiến trình là độc lập và được hệ điều hành coi là một tiến trình độc lập.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Các tiến trình cần IPC (Giao tiếp giữa các tiến trình) để giao tiếp với nhau.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Không cần đồng bộ hóa thích hợp giữa các tiến trình.</a:t>
            </a:r>
          </a:p>
        </p:txBody>
      </p:sp>
    </p:spTree>
    <p:extLst>
      <p:ext uri="{BB962C8B-B14F-4D97-AF65-F5344CB8AC3E}">
        <p14:creationId xmlns:p14="http://schemas.microsoft.com/office/powerpoint/2010/main" val="22113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Đồng bộ bằng khóa</a:t>
            </a:r>
            <a:endParaRPr lang="en-US" alt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132989" y="1149641"/>
            <a:ext cx="3313728" cy="382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94612"/>
              </p:ext>
            </p:extLst>
          </p:nvPr>
        </p:nvGraphicFramePr>
        <p:xfrm>
          <a:off x="200977" y="1544435"/>
          <a:ext cx="8689023" cy="3429000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1077490"/>
                <a:gridCol w="3911600"/>
                <a:gridCol w="3699933"/>
              </a:tblGrid>
              <a:tr h="462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Factor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Synchronized block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Lock</a:t>
                      </a:r>
                    </a:p>
                  </a:txBody>
                  <a:tcPr marL="114300" marR="114300" marT="114300" marB="114300"/>
                </a:tc>
              </a:tr>
              <a:tr h="73271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Đảm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bảo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trình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tự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cung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cấp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bất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kỳ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sự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đảm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bảo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trình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tự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mà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đang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chờ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sẽ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truy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cập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Giao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diện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Lock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xử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lý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6200" marR="76200" marT="76200" marB="76200" anchor="ctr"/>
                </a:tc>
              </a:tr>
              <a:tr h="73271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Không có thời gian chờ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có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bất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kỳ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tùy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chọn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thời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gian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khóa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cấp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 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Giao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diện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Lock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cung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cấp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tùy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chọn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thời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gian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thời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điểm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cấp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khóa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92556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Phương thức đơn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Có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chứa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trong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phương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thức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duy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nhất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 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phương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thức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lock()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unlock()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giao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diện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có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gọi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theo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phương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thức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nhau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5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200" dirty="0" smtClean="0"/>
              <a:t>Đồng bộ bằng khóa</a:t>
            </a:r>
            <a:endParaRPr lang="en-US" alt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248879" y="1236848"/>
            <a:ext cx="1904689" cy="382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72721"/>
              </p:ext>
            </p:extLst>
          </p:nvPr>
        </p:nvGraphicFramePr>
        <p:xfrm>
          <a:off x="315593" y="1753552"/>
          <a:ext cx="8523606" cy="2515480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037207"/>
                <a:gridCol w="5486399"/>
              </a:tblGrid>
              <a:tr h="246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b="1" i="0" u="none" strike="noStrike" cap="none" dirty="0" err="1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Phương</a:t>
                      </a: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 err="1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thức</a:t>
                      </a:r>
                      <a:endParaRPr lang="en-US" sz="1800" b="1" i="0" u="none" strike="noStrike" cap="none" dirty="0">
                        <a:solidFill>
                          <a:schemeClr val="bg1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Ý </a:t>
                      </a:r>
                      <a:r>
                        <a:rPr lang="en-US" sz="1800" b="1" i="0" u="none" strike="noStrike" cap="none" dirty="0" err="1">
                          <a:solidFill>
                            <a:schemeClr val="bg1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nghĩa</a:t>
                      </a:r>
                      <a:endParaRPr lang="en-US" sz="1800" b="1" i="0" u="none" strike="noStrike" cap="none" dirty="0">
                        <a:solidFill>
                          <a:schemeClr val="bg1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/>
                </a:tc>
              </a:tr>
              <a:tr h="2466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lock()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Dùng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lấy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khóa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</a:tr>
              <a:tr h="506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lockInterruptibly()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Dùng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lấy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khóa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trừ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hiện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bị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gián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đoạn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</a:tr>
              <a:tr h="3286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tryLock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Dùng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thời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điểm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gọi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lấy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khóa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</a:tr>
              <a:tr h="3286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unlock()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Dùng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giải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phóng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khóa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</a:tr>
              <a:tr h="506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newCondition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Dùng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nhận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phiên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bản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Điều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kiện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mới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97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Tóm tắt bài học</a:t>
            </a:r>
            <a:endParaRPr dirty="0"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Bài học đề cập tới</a:t>
            </a:r>
            <a:r>
              <a:rPr lang="en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vi-VN" dirty="0"/>
          </a:p>
          <a:p>
            <a:pPr lvl="0"/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pPr lvl="0"/>
            <a:r>
              <a:rPr lang="en-US" dirty="0" smtClean="0"/>
              <a:t>Tạo </a:t>
            </a:r>
            <a:r>
              <a:rPr lang="en-US" dirty="0" err="1" smtClean="0"/>
              <a:t>luồng</a:t>
            </a:r>
            <a:endParaRPr lang="en-US" dirty="0" smtClean="0"/>
          </a:p>
          <a:p>
            <a:pPr lvl="0"/>
            <a:r>
              <a:rPr lang="en-US" dirty="0"/>
              <a:t>Đồng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smtClean="0"/>
              <a:t>synchronized</a:t>
            </a:r>
          </a:p>
          <a:p>
            <a:pPr lvl="0"/>
            <a:r>
              <a:rPr lang="en-US" dirty="0"/>
              <a:t>Đồng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khóa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6D12E1-FBF4-CDF1-B80D-910C5814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DEF02AC6-78FC-B7BC-B1CC-891990A6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3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smtClean="0"/>
              <a:t>LUỒNG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101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Giới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thiệu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83820" y="1219697"/>
            <a:ext cx="8816340" cy="130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con,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 descr="Process Vs. Threa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" y="2697480"/>
            <a:ext cx="5311140" cy="2499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029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3560</Words>
  <Application>Microsoft Office PowerPoint</Application>
  <PresentationFormat>On-screen Show (16:9)</PresentationFormat>
  <Paragraphs>404</Paragraphs>
  <Slides>73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Calibri</vt:lpstr>
      <vt:lpstr>Courier New</vt:lpstr>
      <vt:lpstr>Proxima Nova</vt:lpstr>
      <vt:lpstr>Segoe UI</vt:lpstr>
      <vt:lpstr>Times New Roman</vt:lpstr>
      <vt:lpstr>Alfa Slab One</vt:lpstr>
      <vt:lpstr>Arial</vt:lpstr>
      <vt:lpstr>Gameday</vt:lpstr>
      <vt:lpstr>ĐA LUỒNG</vt:lpstr>
      <vt:lpstr>Mục tiêu bài học</vt:lpstr>
      <vt:lpstr>Tiến trình</vt:lpstr>
      <vt:lpstr>Giới thiệu</vt:lpstr>
      <vt:lpstr>Các trạng thái</vt:lpstr>
      <vt:lpstr>Hoạt động </vt:lpstr>
      <vt:lpstr>Tính chất</vt:lpstr>
      <vt:lpstr>LUỒNG</vt:lpstr>
      <vt:lpstr>Giới thiệu</vt:lpstr>
      <vt:lpstr>Giới thiệu</vt:lpstr>
      <vt:lpstr>Hoạt động</vt:lpstr>
      <vt:lpstr>Tính chất</vt:lpstr>
      <vt:lpstr>So sánh tiến trình và luồng</vt:lpstr>
      <vt:lpstr>So sánh tiến trình và luồng</vt:lpstr>
      <vt:lpstr>Đa luồng</vt:lpstr>
      <vt:lpstr>Giới thiệu</vt:lpstr>
      <vt:lpstr>Ưu điểm của đa luồng</vt:lpstr>
      <vt:lpstr>Đa nhiệm</vt:lpstr>
      <vt:lpstr>Đa xử lý</vt:lpstr>
      <vt:lpstr>Đa luồng</vt:lpstr>
      <vt:lpstr>Vòng đời của luồng</vt:lpstr>
      <vt:lpstr>Vòng đời của luồng</vt:lpstr>
      <vt:lpstr>Vòng đời của luồng</vt:lpstr>
      <vt:lpstr>Triển khai các trạng thái của luồng</vt:lpstr>
      <vt:lpstr>Triển khai các trạng thái của luồng</vt:lpstr>
      <vt:lpstr>Triển khai các trạng thái của luồng</vt:lpstr>
      <vt:lpstr>Triển khai các trạng thái của luồng</vt:lpstr>
      <vt:lpstr>Tạo luồng</vt:lpstr>
      <vt:lpstr>Lớp Thread </vt:lpstr>
      <vt:lpstr>Lớp Thread </vt:lpstr>
      <vt:lpstr>Lớp Thread </vt:lpstr>
      <vt:lpstr>Lớp Thread </vt:lpstr>
      <vt:lpstr>Lớp Thread </vt:lpstr>
      <vt:lpstr>Lớp Thread </vt:lpstr>
      <vt:lpstr>Lớp Thread </vt:lpstr>
      <vt:lpstr>Lớp Thread </vt:lpstr>
      <vt:lpstr>Lớp Thread </vt:lpstr>
      <vt:lpstr>Lớp Thread </vt:lpstr>
      <vt:lpstr>Giao diện Runnable</vt:lpstr>
      <vt:lpstr>Giao diện Runnable</vt:lpstr>
      <vt:lpstr>Phương pháp mở rộng lớp Thread</vt:lpstr>
      <vt:lpstr>Phương pháp mở rộng lớp Thread</vt:lpstr>
      <vt:lpstr>Phương pháp triển khai giao diện Runnable</vt:lpstr>
      <vt:lpstr>Phương pháp triển khai giao diện Runnable</vt:lpstr>
      <vt:lpstr>Phương pháp sử dụng lớp Thread</vt:lpstr>
      <vt:lpstr>Phương pháp sử dụng lớp Thread</vt:lpstr>
      <vt:lpstr>So sánh giữa Thread và Runnable</vt:lpstr>
      <vt:lpstr>Đồng bộ hóa sử dụng từ khóa synchronized</vt:lpstr>
      <vt:lpstr>Giới thiệu</vt:lpstr>
      <vt:lpstr>Đồng bộ luồng</vt:lpstr>
      <vt:lpstr>Đồng bộ luồng</vt:lpstr>
      <vt:lpstr>Phương thức đồng bộ</vt:lpstr>
      <vt:lpstr>Phương thức đồng bộ</vt:lpstr>
      <vt:lpstr>Phương thức đồng bộ</vt:lpstr>
      <vt:lpstr>Phương thức đồng bộ</vt:lpstr>
      <vt:lpstr>Khối đồng bộ </vt:lpstr>
      <vt:lpstr>Khối đồng bộ </vt:lpstr>
      <vt:lpstr>Khối đồng bộ </vt:lpstr>
      <vt:lpstr>Khối đồng bộ </vt:lpstr>
      <vt:lpstr>Đồng bộ tĩnh</vt:lpstr>
      <vt:lpstr>Đồng bộ tĩnh</vt:lpstr>
      <vt:lpstr>Đồng bộ tĩnh</vt:lpstr>
      <vt:lpstr>Đồng bộ tĩnh</vt:lpstr>
      <vt:lpstr>Đồng bộ hóa sử dụng biến nguyên tử và khóa</vt:lpstr>
      <vt:lpstr>Các biến nguyên tử </vt:lpstr>
      <vt:lpstr>Các biến nguyên tử </vt:lpstr>
      <vt:lpstr>Các biến nguyên tử </vt:lpstr>
      <vt:lpstr>Các biến nguyên tử </vt:lpstr>
      <vt:lpstr>Đồng bộ bằng khóa</vt:lpstr>
      <vt:lpstr>Đồng bộ bằng khóa</vt:lpstr>
      <vt:lpstr>Đồng bộ bằng khóa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ĐA LUỒNG</dc:title>
  <cp:lastModifiedBy>user</cp:lastModifiedBy>
  <cp:revision>9</cp:revision>
  <dcterms:modified xsi:type="dcterms:W3CDTF">2023-04-17T16:24:36Z</dcterms:modified>
</cp:coreProperties>
</file>