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4"/>
  </p:notesMasterIdLst>
  <p:sldIdLst>
    <p:sldId id="283" r:id="rId2"/>
    <p:sldId id="284"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44"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14" r:id="rId34"/>
    <p:sldId id="315" r:id="rId35"/>
    <p:sldId id="316" r:id="rId36"/>
    <p:sldId id="317" r:id="rId37"/>
    <p:sldId id="318" r:id="rId38"/>
    <p:sldId id="319" r:id="rId39"/>
    <p:sldId id="320" r:id="rId40"/>
    <p:sldId id="321" r:id="rId41"/>
    <p:sldId id="322" r:id="rId42"/>
    <p:sldId id="323" r:id="rId43"/>
    <p:sldId id="324" r:id="rId44"/>
    <p:sldId id="325" r:id="rId45"/>
    <p:sldId id="326" r:id="rId46"/>
    <p:sldId id="327" r:id="rId47"/>
    <p:sldId id="328" r:id="rId48"/>
    <p:sldId id="329" r:id="rId49"/>
    <p:sldId id="330" r:id="rId50"/>
    <p:sldId id="331" r:id="rId51"/>
    <p:sldId id="332" r:id="rId52"/>
    <p:sldId id="333" r:id="rId53"/>
    <p:sldId id="334" r:id="rId54"/>
    <p:sldId id="335" r:id="rId55"/>
    <p:sldId id="336" r:id="rId56"/>
    <p:sldId id="337" r:id="rId57"/>
    <p:sldId id="338" r:id="rId58"/>
    <p:sldId id="339" r:id="rId59"/>
    <p:sldId id="340" r:id="rId60"/>
    <p:sldId id="341" r:id="rId61"/>
    <p:sldId id="342" r:id="rId62"/>
    <p:sldId id="343" r:id="rId63"/>
  </p:sldIdLst>
  <p:sldSz cx="9144000" cy="5143500" type="screen16x9"/>
  <p:notesSz cx="6858000" cy="9144000"/>
  <p:embeddedFontLst>
    <p:embeddedFont>
      <p:font typeface="Calibri" panose="020F0502020204030204" pitchFamily="34" charset="0"/>
      <p:regular r:id="rId65"/>
      <p:bold r:id="rId66"/>
      <p:italic r:id="rId67"/>
      <p:boldItalic r:id="rId68"/>
    </p:embeddedFont>
    <p:embeddedFont>
      <p:font typeface="Alfa Slab One" panose="020B0604020202020204" charset="0"/>
      <p:regular r:id="rId69"/>
    </p:embeddedFont>
    <p:embeddedFont>
      <p:font typeface="Proxima Nova" panose="020B0604020202020204" charset="0"/>
      <p:regular r:id="rId70"/>
      <p:bold r:id="rId71"/>
      <p:italic r:id="rId72"/>
      <p:boldItalic r:id="rId7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708"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4.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2.fntdata"/><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font" Target="fonts/font5.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6.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1.fntdata"/><Relationship Id="rId73"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7.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dirty="0"/>
          </a:p>
        </p:txBody>
      </p:sp>
    </p:spTree>
    <p:extLst>
      <p:ext uri="{BB962C8B-B14F-4D97-AF65-F5344CB8AC3E}">
        <p14:creationId xmlns:p14="http://schemas.microsoft.com/office/powerpoint/2010/main" val="320135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Proxima Nova" panose="020B0604020202020204" charset="0"/>
        <a:ea typeface="Proxima Nova" panose="020B060402020202020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65132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85591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81692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30219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9677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80945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30282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659731c0f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659731c0f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74105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659731c0f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659731c0f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43735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2" name="Google Shape;32;p6"/>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roxima Nova" panose="020B0604020202020204" charset="0"/>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2">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s://www.javatpoint.com/java-number-doublevalue-method" TargetMode="External"/><Relationship Id="rId7" Type="http://schemas.openxmlformats.org/officeDocument/2006/relationships/hyperlink" Target="https://www.javatpoint.com/java-number-shortvalue-method" TargetMode="External"/><Relationship Id="rId2" Type="http://schemas.openxmlformats.org/officeDocument/2006/relationships/hyperlink" Target="https://www.javatpoint.com/java-number-bytevalue-method" TargetMode="External"/><Relationship Id="rId1" Type="http://schemas.openxmlformats.org/officeDocument/2006/relationships/slideLayout" Target="../slideLayouts/slideLayout4.xml"/><Relationship Id="rId6" Type="http://schemas.openxmlformats.org/officeDocument/2006/relationships/hyperlink" Target="https://www.javatpoint.com/java-number-longvalue-method" TargetMode="External"/><Relationship Id="rId5" Type="http://schemas.openxmlformats.org/officeDocument/2006/relationships/hyperlink" Target="https://www.javatpoint.com/java-number-intvalue-method" TargetMode="External"/><Relationship Id="rId4" Type="http://schemas.openxmlformats.org/officeDocument/2006/relationships/hyperlink" Target="https://www.javatpoint.com/java-number-floatvalue-method"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1089659"/>
            <a:ext cx="8520600" cy="1464115"/>
          </a:xfrm>
          <a:prstGeom prst="rect">
            <a:avLst/>
          </a:prstGeom>
        </p:spPr>
        <p:txBody>
          <a:bodyPr spcFirstLastPara="1" wrap="square" lIns="91425" tIns="91425" rIns="91425" bIns="91425" anchor="b" anchorCtr="0">
            <a:noAutofit/>
          </a:bodyPr>
          <a:lstStyle/>
          <a:p>
            <a:pPr lvl="0"/>
            <a:r>
              <a:rPr lang="en-US" sz="4800" dirty="0" err="1" smtClean="0"/>
              <a:t>Kiểu</a:t>
            </a:r>
            <a:r>
              <a:rPr lang="en-US" sz="4800" dirty="0" smtClean="0"/>
              <a:t> </a:t>
            </a:r>
            <a:r>
              <a:rPr lang="en-US" sz="4800" dirty="0" err="1" smtClean="0"/>
              <a:t>dữ</a:t>
            </a:r>
            <a:r>
              <a:rPr lang="en-US" sz="4800" dirty="0" smtClean="0"/>
              <a:t> </a:t>
            </a:r>
            <a:r>
              <a:rPr lang="en-US" sz="4800" dirty="0" err="1" smtClean="0"/>
              <a:t>liệu</a:t>
            </a:r>
            <a:r>
              <a:rPr lang="en-US" sz="4800" dirty="0" smtClean="0"/>
              <a:t> </a:t>
            </a:r>
            <a:r>
              <a:rPr lang="en-US" sz="4800" dirty="0" err="1" smtClean="0"/>
              <a:t>mảng</a:t>
            </a:r>
            <a:r>
              <a:rPr lang="en-US" sz="4800" dirty="0" smtClean="0"/>
              <a:t> </a:t>
            </a:r>
            <a:r>
              <a:rPr lang="en-US" sz="4800" dirty="0" err="1" smtClean="0"/>
              <a:t>và</a:t>
            </a:r>
            <a:r>
              <a:rPr lang="en-US" sz="4800" dirty="0" smtClean="0"/>
              <a:t> </a:t>
            </a:r>
            <a:r>
              <a:rPr lang="en-US" sz="4800" dirty="0" err="1" smtClean="0"/>
              <a:t>xâu</a:t>
            </a:r>
            <a:r>
              <a:rPr lang="en-US" sz="4800" dirty="0" smtClean="0"/>
              <a:t> </a:t>
            </a:r>
            <a:r>
              <a:rPr lang="en-US" sz="4800" dirty="0" err="1" smtClean="0"/>
              <a:t>kí</a:t>
            </a:r>
            <a:r>
              <a:rPr lang="en-US" sz="4800" dirty="0" smtClean="0"/>
              <a:t> </a:t>
            </a:r>
            <a:r>
              <a:rPr lang="en-US" sz="4800" dirty="0" err="1" smtClean="0"/>
              <a:t>tự</a:t>
            </a:r>
            <a:endParaRPr lang="en-US" sz="4800" dirty="0"/>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Khóa học </a:t>
            </a:r>
            <a:r>
              <a:rPr lang="en" dirty="0" smtClean="0"/>
              <a:t>Java</a:t>
            </a:r>
            <a:endParaRPr dirty="0"/>
          </a:p>
        </p:txBody>
      </p:sp>
    </p:spTree>
    <p:extLst>
      <p:ext uri="{BB962C8B-B14F-4D97-AF65-F5344CB8AC3E}">
        <p14:creationId xmlns:p14="http://schemas.microsoft.com/office/powerpoint/2010/main" val="42565065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err="1" smtClean="0"/>
              <a:t>Mảng</a:t>
            </a:r>
            <a:r>
              <a:rPr lang="en-US" altLang="en-US" sz="2700" dirty="0" smtClean="0"/>
              <a:t> </a:t>
            </a:r>
            <a:r>
              <a:rPr lang="en-US" altLang="en-US" sz="2700" dirty="0" err="1" smtClean="0"/>
              <a:t>một</a:t>
            </a:r>
            <a:r>
              <a:rPr lang="en-US" altLang="en-US" sz="2700" dirty="0" smtClean="0"/>
              <a:t> </a:t>
            </a:r>
            <a:r>
              <a:rPr lang="en-US" altLang="en-US" sz="2700" dirty="0" err="1" smtClean="0"/>
              <a:t>chiều</a:t>
            </a:r>
            <a:endParaRPr lang="en-US" altLang="en-US" sz="2700" dirty="0"/>
          </a:p>
        </p:txBody>
      </p:sp>
      <p:pic>
        <p:nvPicPr>
          <p:cNvPr id="6" name="Picture 5"/>
          <p:cNvPicPr>
            <a:picLocks noChangeAspect="1"/>
          </p:cNvPicPr>
          <p:nvPr/>
        </p:nvPicPr>
        <p:blipFill>
          <a:blip r:embed="rId2"/>
          <a:stretch>
            <a:fillRect/>
          </a:stretch>
        </p:blipFill>
        <p:spPr>
          <a:xfrm>
            <a:off x="374651" y="1250848"/>
            <a:ext cx="4413250" cy="3828038"/>
          </a:xfrm>
          <a:prstGeom prst="rect">
            <a:avLst/>
          </a:prstGeom>
          <a:ln>
            <a:solidFill>
              <a:srgbClr val="FF0000"/>
            </a:solidFill>
          </a:ln>
        </p:spPr>
      </p:pic>
      <p:pic>
        <p:nvPicPr>
          <p:cNvPr id="7" name="Picture 6"/>
          <p:cNvPicPr>
            <a:picLocks noChangeAspect="1"/>
          </p:cNvPicPr>
          <p:nvPr/>
        </p:nvPicPr>
        <p:blipFill>
          <a:blip r:embed="rId3"/>
          <a:stretch>
            <a:fillRect/>
          </a:stretch>
        </p:blipFill>
        <p:spPr>
          <a:xfrm>
            <a:off x="6260890" y="2293375"/>
            <a:ext cx="2311610" cy="1689816"/>
          </a:xfrm>
          <a:prstGeom prst="rect">
            <a:avLst/>
          </a:prstGeom>
          <a:ln>
            <a:solidFill>
              <a:srgbClr val="FF0000"/>
            </a:solidFill>
          </a:ln>
        </p:spPr>
      </p:pic>
    </p:spTree>
    <p:extLst>
      <p:ext uri="{BB962C8B-B14F-4D97-AF65-F5344CB8AC3E}">
        <p14:creationId xmlns:p14="http://schemas.microsoft.com/office/powerpoint/2010/main" val="19666015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lvl="0">
              <a:lnSpc>
                <a:spcPct val="115000"/>
              </a:lnSpc>
            </a:pPr>
            <a:r>
              <a:rPr lang="en-US" dirty="0" err="1"/>
              <a:t>Mảng</a:t>
            </a:r>
            <a:r>
              <a:rPr lang="en-US" dirty="0"/>
              <a:t> </a:t>
            </a:r>
            <a:r>
              <a:rPr lang="en-US" dirty="0" err="1"/>
              <a:t>hai</a:t>
            </a:r>
            <a:r>
              <a:rPr lang="en-US" dirty="0"/>
              <a:t> </a:t>
            </a:r>
            <a:r>
              <a:rPr lang="en-US" dirty="0" err="1"/>
              <a:t>chiều</a:t>
            </a:r>
            <a:endParaRPr lang="en-US" dirty="0"/>
          </a:p>
        </p:txBody>
      </p:sp>
    </p:spTree>
    <p:extLst>
      <p:ext uri="{BB962C8B-B14F-4D97-AF65-F5344CB8AC3E}">
        <p14:creationId xmlns:p14="http://schemas.microsoft.com/office/powerpoint/2010/main" val="29515833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err="1" smtClean="0"/>
              <a:t>Mảng</a:t>
            </a:r>
            <a:r>
              <a:rPr lang="en-US" altLang="en-US" sz="2700" dirty="0" smtClean="0"/>
              <a:t> </a:t>
            </a:r>
            <a:r>
              <a:rPr lang="en-US" altLang="en-US" sz="2700" dirty="0" err="1" smtClean="0"/>
              <a:t>hai</a:t>
            </a:r>
            <a:r>
              <a:rPr lang="en-US" altLang="en-US" sz="2700" dirty="0" smtClean="0"/>
              <a:t> </a:t>
            </a:r>
            <a:r>
              <a:rPr lang="en-US" altLang="en-US" sz="2700" dirty="0" err="1" smtClean="0"/>
              <a:t>chiều</a:t>
            </a:r>
            <a:endParaRPr lang="en-US" altLang="en-US" sz="2700" dirty="0"/>
          </a:p>
        </p:txBody>
      </p:sp>
      <p:sp>
        <p:nvSpPr>
          <p:cNvPr id="3" name="Rectangle 2"/>
          <p:cNvSpPr/>
          <p:nvPr/>
        </p:nvSpPr>
        <p:spPr>
          <a:xfrm>
            <a:off x="303530" y="1318260"/>
            <a:ext cx="8636000" cy="1084015"/>
          </a:xfrm>
          <a:prstGeom prst="rect">
            <a:avLst/>
          </a:prstGeom>
        </p:spPr>
        <p:txBody>
          <a:bodyPr wrap="square">
            <a:spAutoFit/>
          </a:bodyPr>
          <a:lstStyle/>
          <a:p>
            <a:pPr>
              <a:lnSpc>
                <a:spcPct val="107000"/>
              </a:lnSpc>
              <a:spcAft>
                <a:spcPts val="800"/>
              </a:spcAft>
            </a:pPr>
            <a:r>
              <a:rPr lang="en-US" sz="18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Mảng</a:t>
            </a: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hai</a:t>
            </a: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chiều</a:t>
            </a: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trong</a:t>
            </a: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 Java </a:t>
            </a:r>
            <a:r>
              <a:rPr lang="en-US" sz="18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là</a:t>
            </a: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gì</a:t>
            </a: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a:t>
            </a:r>
            <a:endParaRPr lang="en-US" sz="1800" dirty="0">
              <a:latin typeface="Proxima Nova"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Mảng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hai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chiều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được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xem</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như</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một</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ma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trận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gồm</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các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hàng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và</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các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cột</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giống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như</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một</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lưới</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hoặc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một</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bàn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cờ</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a:t>
            </a:r>
            <a:endParaRPr lang="en-US" sz="1800" dirty="0">
              <a:effectLst/>
              <a:latin typeface="Proxima Nova" panose="020B0604020202020204" charset="0"/>
              <a:ea typeface="Calibri" panose="020F0502020204030204" pitchFamily="34" charset="0"/>
              <a:cs typeface="Times New Roman" panose="02020603050405020304" pitchFamily="18" charset="0"/>
            </a:endParaRPr>
          </a:p>
        </p:txBody>
      </p:sp>
      <p:pic>
        <p:nvPicPr>
          <p:cNvPr id="8" name="Picture 7"/>
          <p:cNvPicPr/>
          <p:nvPr/>
        </p:nvPicPr>
        <p:blipFill rotWithShape="1">
          <a:blip r:embed="rId2"/>
          <a:srcRect b="10334"/>
          <a:stretch/>
        </p:blipFill>
        <p:spPr>
          <a:xfrm>
            <a:off x="3041332" y="2552065"/>
            <a:ext cx="2924175" cy="2385695"/>
          </a:xfrm>
          <a:prstGeom prst="rect">
            <a:avLst/>
          </a:prstGeom>
        </p:spPr>
      </p:pic>
    </p:spTree>
    <p:extLst>
      <p:ext uri="{BB962C8B-B14F-4D97-AF65-F5344CB8AC3E}">
        <p14:creationId xmlns:p14="http://schemas.microsoft.com/office/powerpoint/2010/main" val="1636534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err="1" smtClean="0"/>
              <a:t>Mảng</a:t>
            </a:r>
            <a:r>
              <a:rPr lang="en-US" altLang="en-US" sz="2700" dirty="0" smtClean="0"/>
              <a:t> </a:t>
            </a:r>
            <a:r>
              <a:rPr lang="en-US" altLang="en-US" sz="2700" dirty="0" err="1" smtClean="0"/>
              <a:t>hai</a:t>
            </a:r>
            <a:r>
              <a:rPr lang="en-US" altLang="en-US" sz="2700" dirty="0" smtClean="0"/>
              <a:t> </a:t>
            </a:r>
            <a:r>
              <a:rPr lang="en-US" altLang="en-US" sz="2700" dirty="0" err="1" smtClean="0"/>
              <a:t>chiều</a:t>
            </a:r>
            <a:endParaRPr lang="en-US" altLang="en-US" sz="2700" dirty="0"/>
          </a:p>
        </p:txBody>
      </p:sp>
      <p:sp>
        <p:nvSpPr>
          <p:cNvPr id="4" name="Rectangle 3"/>
          <p:cNvSpPr/>
          <p:nvPr/>
        </p:nvSpPr>
        <p:spPr>
          <a:xfrm>
            <a:off x="335280" y="1799199"/>
            <a:ext cx="6751320" cy="1089529"/>
          </a:xfrm>
          <a:prstGeom prst="rect">
            <a:avLst/>
          </a:prstGeom>
          <a:ln>
            <a:solidFill>
              <a:srgbClr val="FF0000"/>
            </a:solidFill>
          </a:ln>
        </p:spPr>
        <p:txBody>
          <a:bodyPr wrap="square">
            <a:spAutoFit/>
          </a:bodyPr>
          <a:lstStyle/>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 </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array_name</a:t>
            </a:r>
            <a:r>
              <a:rPr lang="en-US" sz="18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new data_type[n][m];</a:t>
            </a:r>
            <a:endParaRPr lang="en-US" sz="1800" dirty="0">
              <a:latin typeface="Proxima Nova" panose="020B0604020202020204" charset="0"/>
              <a:ea typeface="Calibri" panose="020F0502020204030204" pitchFamily="34" charset="0"/>
              <a:cs typeface="Times New Roman" panose="02020603050405020304" pitchFamily="18" charset="0"/>
            </a:endParaRP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 </a:t>
            </a: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array_</a:t>
            </a:r>
            <a:r>
              <a:rPr lang="en-US" sz="1800" dirty="0" err="1"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name</a:t>
            </a:r>
            <a:r>
              <a:rPr lang="en-US" sz="18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new data_type[n][m];</a:t>
            </a:r>
            <a:endParaRPr lang="en-US" sz="1800" dirty="0">
              <a:latin typeface="Proxima Nova" panose="020B0604020202020204" charset="0"/>
              <a:ea typeface="Calibri" panose="020F0502020204030204" pitchFamily="34" charset="0"/>
              <a:cs typeface="Times New Roman" panose="02020603050405020304" pitchFamily="18" charset="0"/>
            </a:endParaRPr>
          </a:p>
          <a:p>
            <a:pPr fontAlgn="base">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 </a:t>
            </a: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array_</a:t>
            </a:r>
            <a:r>
              <a:rPr lang="en-US" sz="1800" dirty="0" err="1"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name</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 new data_type[n][m];</a:t>
            </a:r>
            <a:endParaRPr lang="en-US" sz="1800" dirty="0">
              <a:effectLst/>
              <a:latin typeface="Proxima Nova" panose="020B0604020202020204" charset="0"/>
              <a:ea typeface="Calibri" panose="020F0502020204030204" pitchFamily="34" charset="0"/>
              <a:cs typeface="Times New Roman" panose="02020603050405020304" pitchFamily="18" charset="0"/>
            </a:endParaRPr>
          </a:p>
        </p:txBody>
      </p:sp>
      <p:sp>
        <p:nvSpPr>
          <p:cNvPr id="6" name="Rectangle 5"/>
          <p:cNvSpPr/>
          <p:nvPr/>
        </p:nvSpPr>
        <p:spPr>
          <a:xfrm>
            <a:off x="274320" y="3047140"/>
            <a:ext cx="4572000" cy="1969514"/>
          </a:xfrm>
          <a:prstGeom prst="rect">
            <a:avLst/>
          </a:prstGeom>
        </p:spPr>
        <p:txBody>
          <a:bodyPr>
            <a:spAutoFit/>
          </a:bodyPr>
          <a:lstStyle/>
          <a:p>
            <a:pPr algn="just">
              <a:lnSpc>
                <a:spcPct val="107000"/>
              </a:lnSpc>
              <a:spcAft>
                <a:spcPts val="800"/>
              </a:spcAft>
            </a:pPr>
            <a:r>
              <a:rPr lang="en-US" sz="18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Trong</a:t>
            </a: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b="1"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rPr>
              <a:t>đó</a:t>
            </a:r>
            <a:endParaRPr lang="en-US" sz="1800" b="1" dirty="0">
              <a:latin typeface="Proxima Nova"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data_type</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Kiểu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dữ</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liệu</a:t>
            </a:r>
            <a:endParaRPr lang="en-US" sz="1800" dirty="0">
              <a:latin typeface="Proxima Nova"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name</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Tên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mảng</a:t>
            </a:r>
            <a:endParaRPr lang="en-US" sz="1800" dirty="0">
              <a:latin typeface="Proxima Nova"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Kích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thước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dòng</a:t>
            </a:r>
            <a:endParaRPr lang="en-US" sz="1800" dirty="0">
              <a:latin typeface="Proxima Nova"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m</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Kích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thước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cột</a:t>
            </a:r>
            <a:endParaRPr lang="en-US" sz="1800" dirty="0">
              <a:effectLst/>
              <a:latin typeface="Proxima Nova" panose="020B0604020202020204" charset="0"/>
              <a:ea typeface="Calibri" panose="020F0502020204030204" pitchFamily="34" charset="0"/>
              <a:cs typeface="Times New Roman" panose="02020603050405020304" pitchFamily="18" charset="0"/>
            </a:endParaRPr>
          </a:p>
        </p:txBody>
      </p:sp>
      <p:sp>
        <p:nvSpPr>
          <p:cNvPr id="7" name="Rectangle 6"/>
          <p:cNvSpPr/>
          <p:nvPr/>
        </p:nvSpPr>
        <p:spPr>
          <a:xfrm>
            <a:off x="269582" y="1316223"/>
            <a:ext cx="1866217" cy="388696"/>
          </a:xfrm>
          <a:prstGeom prst="rect">
            <a:avLst/>
          </a:prstGeom>
        </p:spPr>
        <p:txBody>
          <a:bodyPr wrap="none">
            <a:spAutoFit/>
          </a:bodyPr>
          <a:lstStyle/>
          <a:p>
            <a:pPr algn="just">
              <a:lnSpc>
                <a:spcPct val="107000"/>
              </a:lnSpc>
              <a:spcAft>
                <a:spcPts val="800"/>
              </a:spcAft>
            </a:pPr>
            <a:r>
              <a:rPr lang="en-US" sz="18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Khai</a:t>
            </a: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báo</a:t>
            </a: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cách</a:t>
            </a: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 1</a:t>
            </a:r>
          </a:p>
        </p:txBody>
      </p:sp>
    </p:spTree>
    <p:extLst>
      <p:ext uri="{BB962C8B-B14F-4D97-AF65-F5344CB8AC3E}">
        <p14:creationId xmlns:p14="http://schemas.microsoft.com/office/powerpoint/2010/main" val="20468999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err="1" smtClean="0"/>
              <a:t>Mảng</a:t>
            </a:r>
            <a:r>
              <a:rPr lang="en-US" altLang="en-US" sz="2700" dirty="0" smtClean="0"/>
              <a:t> </a:t>
            </a:r>
            <a:r>
              <a:rPr lang="en-US" altLang="en-US" sz="2700" dirty="0" err="1" smtClean="0"/>
              <a:t>hai</a:t>
            </a:r>
            <a:r>
              <a:rPr lang="en-US" altLang="en-US" sz="2700" dirty="0" smtClean="0"/>
              <a:t> </a:t>
            </a:r>
            <a:r>
              <a:rPr lang="en-US" altLang="en-US" sz="2700" dirty="0" err="1" smtClean="0"/>
              <a:t>chiều</a:t>
            </a:r>
            <a:endParaRPr lang="en-US" altLang="en-US" sz="2700" dirty="0"/>
          </a:p>
        </p:txBody>
      </p:sp>
      <p:sp>
        <p:nvSpPr>
          <p:cNvPr id="4" name="Rectangle 3"/>
          <p:cNvSpPr/>
          <p:nvPr/>
        </p:nvSpPr>
        <p:spPr>
          <a:xfrm>
            <a:off x="335280" y="1799199"/>
            <a:ext cx="6004560" cy="388696"/>
          </a:xfrm>
          <a:prstGeom prst="rect">
            <a:avLst/>
          </a:prstGeom>
          <a:ln>
            <a:solidFill>
              <a:srgbClr val="FF0000"/>
            </a:solidFill>
          </a:ln>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a:t>
            </a:r>
            <a:r>
              <a:rPr lang="en-US" sz="1800" dirty="0" err="1"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r_index</a:t>
            </a:r>
            <a:r>
              <a:rPr lang="en-US" sz="18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c_index</a:t>
            </a:r>
            <a:r>
              <a:rPr lang="en-US" sz="18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latin typeface="Proxima Nova" panose="020B0604020202020204" charset="0"/>
              <a:ea typeface="Calibri" panose="020F0502020204030204" pitchFamily="34" charset="0"/>
              <a:cs typeface="Times New Roman" panose="02020603050405020304" pitchFamily="18" charset="0"/>
            </a:endParaRPr>
          </a:p>
        </p:txBody>
      </p:sp>
      <p:sp>
        <p:nvSpPr>
          <p:cNvPr id="6" name="Rectangle 5"/>
          <p:cNvSpPr/>
          <p:nvPr/>
        </p:nvSpPr>
        <p:spPr>
          <a:xfrm>
            <a:off x="297180" y="2490880"/>
            <a:ext cx="4572000" cy="1186607"/>
          </a:xfrm>
          <a:prstGeom prst="rect">
            <a:avLst/>
          </a:prstGeom>
        </p:spPr>
        <p:txBody>
          <a:bodyPr>
            <a:spAutoFit/>
          </a:bodyPr>
          <a:lstStyle/>
          <a:p>
            <a:pPr algn="just">
              <a:lnSpc>
                <a:spcPct val="107000"/>
              </a:lnSpc>
              <a:spcAft>
                <a:spcPts val="800"/>
              </a:spcAft>
            </a:pPr>
            <a:r>
              <a:rPr lang="en-US" sz="18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Trong</a:t>
            </a: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b="1"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rPr>
              <a:t>đó</a:t>
            </a:r>
            <a:endParaRPr lang="en-US" sz="1800" b="1" dirty="0">
              <a:latin typeface="Proxima Nova"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r_index</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rPr>
              <a:t>Chỉ</a:t>
            </a: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rPr>
              <a:t>số</a:t>
            </a: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rPr>
              <a:t>dòng</a:t>
            </a:r>
            <a:endParaRPr lang="en-US" sz="1800" dirty="0">
              <a:latin typeface="Proxima Nova"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rPr>
              <a:t>r_index</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Chỉ</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số</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rPr>
              <a:t>cột</a:t>
            </a:r>
            <a:endParaRPr lang="en-US" sz="1800" dirty="0">
              <a:effectLst/>
              <a:latin typeface="Proxima Nova" panose="020B0604020202020204" charset="0"/>
              <a:ea typeface="Calibri" panose="020F0502020204030204" pitchFamily="34" charset="0"/>
              <a:cs typeface="Times New Roman" panose="02020603050405020304" pitchFamily="18" charset="0"/>
            </a:endParaRPr>
          </a:p>
        </p:txBody>
      </p:sp>
      <p:sp>
        <p:nvSpPr>
          <p:cNvPr id="7" name="Rectangle 6"/>
          <p:cNvSpPr/>
          <p:nvPr/>
        </p:nvSpPr>
        <p:spPr>
          <a:xfrm>
            <a:off x="258866" y="1308603"/>
            <a:ext cx="1095172" cy="388696"/>
          </a:xfrm>
          <a:prstGeom prst="rect">
            <a:avLst/>
          </a:prstGeom>
        </p:spPr>
        <p:txBody>
          <a:bodyPr wrap="none">
            <a:spAutoFit/>
          </a:bodyPr>
          <a:lstStyle/>
          <a:p>
            <a:pPr algn="just">
              <a:lnSpc>
                <a:spcPct val="107000"/>
              </a:lnSpc>
              <a:spcAft>
                <a:spcPts val="800"/>
              </a:spcAft>
            </a:pPr>
            <a:r>
              <a:rPr lang="en-US" sz="1800" b="1"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rPr>
              <a:t>Truy</a:t>
            </a:r>
            <a:r>
              <a:rPr lang="en-US" sz="1800" b="1"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b="1"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rPr>
              <a:t>cập</a:t>
            </a:r>
            <a:endPar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7423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err="1" smtClean="0"/>
              <a:t>Mảng</a:t>
            </a:r>
            <a:r>
              <a:rPr lang="en-US" altLang="en-US" sz="2700" dirty="0" smtClean="0"/>
              <a:t> </a:t>
            </a:r>
            <a:r>
              <a:rPr lang="en-US" altLang="en-US" sz="2700" dirty="0" err="1" smtClean="0"/>
              <a:t>hai</a:t>
            </a:r>
            <a:r>
              <a:rPr lang="en-US" altLang="en-US" sz="2700" dirty="0" smtClean="0"/>
              <a:t> </a:t>
            </a:r>
            <a:r>
              <a:rPr lang="en-US" altLang="en-US" sz="2700" dirty="0" err="1" smtClean="0"/>
              <a:t>chiều</a:t>
            </a:r>
            <a:endParaRPr lang="en-US" altLang="en-US" sz="2700" dirty="0"/>
          </a:p>
        </p:txBody>
      </p:sp>
      <p:sp>
        <p:nvSpPr>
          <p:cNvPr id="3" name="Rectangle 2"/>
          <p:cNvSpPr/>
          <p:nvPr/>
        </p:nvSpPr>
        <p:spPr>
          <a:xfrm>
            <a:off x="144780" y="1305783"/>
            <a:ext cx="5562600" cy="2561855"/>
          </a:xfrm>
          <a:prstGeom prst="rect">
            <a:avLst/>
          </a:prstGeom>
          <a:ln>
            <a:solidFill>
              <a:srgbClr val="FF0000"/>
            </a:solidFill>
          </a:ln>
        </p:spPr>
        <p:txBody>
          <a:bodyPr wrap="square">
            <a:spAutoFit/>
          </a:bodyPr>
          <a:lstStyle/>
          <a:p>
            <a:pPr algn="just">
              <a:lnSpc>
                <a:spcPct val="107000"/>
              </a:lnSpc>
              <a:spcAft>
                <a:spcPts val="800"/>
              </a:spcAft>
            </a:pPr>
            <a:r>
              <a:rPr lang="en-US" sz="16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Ví</a:t>
            </a:r>
            <a:r>
              <a:rPr lang="en-US" sz="16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600" b="1"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rPr>
              <a:t>dụ</a:t>
            </a:r>
            <a:endParaRPr lang="en-US" sz="1600" dirty="0">
              <a:latin typeface="Proxima Nova" panose="020B060402020202020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public class Example{</a:t>
            </a:r>
            <a:endParaRPr lang="en-US" sz="1600" dirty="0">
              <a:latin typeface="Proxima Nova" panose="020B060402020202020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public static void main(String[] </a:t>
            </a:r>
            <a:r>
              <a:rPr lang="en-US" sz="16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args</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Proxima Nova" panose="020B060402020202020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int [][] </a:t>
            </a:r>
            <a:r>
              <a:rPr lang="en-US" sz="16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twoAr</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 new int [4][3</a:t>
            </a:r>
            <a:r>
              <a:rPr lang="en-US" sz="16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Proxima Nova" panose="020B060402020202020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twoAr</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[0][2] = 15; </a:t>
            </a:r>
            <a:endParaRPr lang="en-US" sz="1600" dirty="0">
              <a:latin typeface="Proxima Nova" panose="020B060402020202020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twoAr</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[2][1] = 7;</a:t>
            </a:r>
            <a:endParaRPr lang="en-US" sz="1600" dirty="0">
              <a:latin typeface="Proxima Nova" panose="020B060402020202020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twoAr</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[3][0] = 22;</a:t>
            </a:r>
            <a:endParaRPr lang="en-US" sz="1600" dirty="0">
              <a:latin typeface="Proxima Nova" panose="020B060402020202020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Proxima Nova" panose="020B060402020202020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Proxima Nova" panose="020B0604020202020204" charset="0"/>
              <a:ea typeface="Calibri" panose="020F0502020204030204" pitchFamily="34" charset="0"/>
              <a:cs typeface="Times New Roman" panose="02020603050405020304" pitchFamily="18" charset="0"/>
            </a:endParaRPr>
          </a:p>
        </p:txBody>
      </p:sp>
      <p:pic>
        <p:nvPicPr>
          <p:cNvPr id="7" name="Picture 6"/>
          <p:cNvPicPr/>
          <p:nvPr/>
        </p:nvPicPr>
        <p:blipFill rotWithShape="1">
          <a:blip r:embed="rId2"/>
          <a:srcRect b="9136"/>
          <a:stretch/>
        </p:blipFill>
        <p:spPr>
          <a:xfrm>
            <a:off x="5921374" y="2585085"/>
            <a:ext cx="3131185" cy="2558415"/>
          </a:xfrm>
          <a:prstGeom prst="rect">
            <a:avLst/>
          </a:prstGeom>
        </p:spPr>
      </p:pic>
    </p:spTree>
    <p:extLst>
      <p:ext uri="{BB962C8B-B14F-4D97-AF65-F5344CB8AC3E}">
        <p14:creationId xmlns:p14="http://schemas.microsoft.com/office/powerpoint/2010/main" val="18673110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err="1" smtClean="0"/>
              <a:t>Mảng</a:t>
            </a:r>
            <a:r>
              <a:rPr lang="en-US" altLang="en-US" sz="2700" dirty="0" smtClean="0"/>
              <a:t> </a:t>
            </a:r>
            <a:r>
              <a:rPr lang="en-US" altLang="en-US" sz="2700" dirty="0" err="1" smtClean="0"/>
              <a:t>hai</a:t>
            </a:r>
            <a:r>
              <a:rPr lang="en-US" altLang="en-US" sz="2700" dirty="0" smtClean="0"/>
              <a:t> </a:t>
            </a:r>
            <a:r>
              <a:rPr lang="en-US" altLang="en-US" sz="2700" dirty="0" err="1" smtClean="0"/>
              <a:t>chiều</a:t>
            </a:r>
            <a:endParaRPr lang="en-US" altLang="en-US" sz="2700" dirty="0"/>
          </a:p>
        </p:txBody>
      </p:sp>
      <p:sp>
        <p:nvSpPr>
          <p:cNvPr id="4" name="Rectangle 3"/>
          <p:cNvSpPr/>
          <p:nvPr/>
        </p:nvSpPr>
        <p:spPr>
          <a:xfrm>
            <a:off x="205740" y="1662039"/>
            <a:ext cx="5661660" cy="3416320"/>
          </a:xfrm>
          <a:prstGeom prst="rect">
            <a:avLst/>
          </a:prstGeom>
          <a:ln>
            <a:solidFill>
              <a:srgbClr val="FF0000"/>
            </a:solidFill>
          </a:ln>
        </p:spPr>
        <p:txBody>
          <a:bodyPr wrap="square">
            <a:spAutoFit/>
          </a:bodyPr>
          <a:lstStyle/>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 </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name = new data_type {</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{value, value, ...},</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 </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value, value, ...}};</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 name = new data_type{</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{value, value, ...},</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 </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value, value, ...}};</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 name[][] = new data_type{</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{value, value, ...},</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 </a:t>
            </a:r>
          </a:p>
          <a:p>
            <a:pPr fontAlgn="bas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value, value, ...}};</a:t>
            </a:r>
          </a:p>
        </p:txBody>
      </p:sp>
      <p:sp>
        <p:nvSpPr>
          <p:cNvPr id="2" name="Rectangle 1"/>
          <p:cNvSpPr/>
          <p:nvPr/>
        </p:nvSpPr>
        <p:spPr>
          <a:xfrm>
            <a:off x="131219" y="1244382"/>
            <a:ext cx="1688283" cy="338554"/>
          </a:xfrm>
          <a:prstGeom prst="rect">
            <a:avLst/>
          </a:prstGeom>
        </p:spPr>
        <p:txBody>
          <a:bodyPr wrap="none">
            <a:spAutoFit/>
          </a:bodyPr>
          <a:lstStyle/>
          <a:p>
            <a:pPr algn="just"/>
            <a:r>
              <a:rPr lang="en-US" sz="16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Khai</a:t>
            </a:r>
            <a:r>
              <a:rPr lang="en-US" sz="16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6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báo</a:t>
            </a:r>
            <a:r>
              <a:rPr lang="en-US" sz="16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6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cách</a:t>
            </a:r>
            <a:r>
              <a:rPr lang="en-US" sz="16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 2</a:t>
            </a:r>
          </a:p>
        </p:txBody>
      </p:sp>
    </p:spTree>
    <p:extLst>
      <p:ext uri="{BB962C8B-B14F-4D97-AF65-F5344CB8AC3E}">
        <p14:creationId xmlns:p14="http://schemas.microsoft.com/office/powerpoint/2010/main" val="23436557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err="1" smtClean="0"/>
              <a:t>Mảng</a:t>
            </a:r>
            <a:r>
              <a:rPr lang="en-US" altLang="en-US" sz="2700" dirty="0" smtClean="0"/>
              <a:t> </a:t>
            </a:r>
            <a:r>
              <a:rPr lang="en-US" altLang="en-US" sz="2700" dirty="0" err="1" smtClean="0"/>
              <a:t>hai</a:t>
            </a:r>
            <a:r>
              <a:rPr lang="en-US" altLang="en-US" sz="2700" dirty="0" smtClean="0"/>
              <a:t> </a:t>
            </a:r>
            <a:r>
              <a:rPr lang="en-US" altLang="en-US" sz="2700" dirty="0" err="1" smtClean="0"/>
              <a:t>chiều</a:t>
            </a:r>
            <a:endParaRPr lang="en-US" altLang="en-US" sz="2700" dirty="0"/>
          </a:p>
        </p:txBody>
      </p:sp>
      <p:sp>
        <p:nvSpPr>
          <p:cNvPr id="3" name="Rectangle 2"/>
          <p:cNvSpPr/>
          <p:nvPr/>
        </p:nvSpPr>
        <p:spPr>
          <a:xfrm>
            <a:off x="152400" y="1785843"/>
            <a:ext cx="5730240" cy="2463560"/>
          </a:xfrm>
          <a:prstGeom prst="rect">
            <a:avLst/>
          </a:prstGeom>
          <a:ln>
            <a:solidFill>
              <a:srgbClr val="FF0000"/>
            </a:solidFill>
          </a:ln>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public </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class Example{</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public static void main(String[] </a:t>
            </a:r>
            <a:r>
              <a:rPr lang="en-US" sz="16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args</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int [][] </a:t>
            </a:r>
            <a:r>
              <a:rPr lang="en-US" sz="16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twoArr2</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 {{2, 3},</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34, 56},</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44, 654, 79},</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{12, 9, 23, 44}};</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p>
        </p:txBody>
      </p:sp>
      <p:pic>
        <p:nvPicPr>
          <p:cNvPr id="5" name="Picture 4"/>
          <p:cNvPicPr/>
          <p:nvPr/>
        </p:nvPicPr>
        <p:blipFill rotWithShape="1">
          <a:blip r:embed="rId2"/>
          <a:srcRect b="9031"/>
          <a:stretch/>
        </p:blipFill>
        <p:spPr>
          <a:xfrm>
            <a:off x="5936615" y="2901632"/>
            <a:ext cx="3207385" cy="2241868"/>
          </a:xfrm>
          <a:prstGeom prst="rect">
            <a:avLst/>
          </a:prstGeom>
        </p:spPr>
      </p:pic>
      <p:sp>
        <p:nvSpPr>
          <p:cNvPr id="2" name="Rectangle 1"/>
          <p:cNvSpPr/>
          <p:nvPr/>
        </p:nvSpPr>
        <p:spPr>
          <a:xfrm>
            <a:off x="76064" y="1323526"/>
            <a:ext cx="684803" cy="355803"/>
          </a:xfrm>
          <a:prstGeom prst="rect">
            <a:avLst/>
          </a:prstGeom>
        </p:spPr>
        <p:txBody>
          <a:bodyPr wrap="none">
            <a:spAutoFit/>
          </a:bodyPr>
          <a:lstStyle/>
          <a:p>
            <a:pPr algn="just">
              <a:lnSpc>
                <a:spcPct val="107000"/>
              </a:lnSpc>
              <a:spcAft>
                <a:spcPts val="800"/>
              </a:spcAft>
            </a:pPr>
            <a:r>
              <a:rPr lang="en-US" sz="16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Ví</a:t>
            </a:r>
            <a:r>
              <a:rPr lang="en-US" sz="16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6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dụ</a:t>
            </a:r>
            <a:endParaRPr lang="en-US" sz="1600" dirty="0">
              <a:latin typeface="Proxima Nova"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93159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err="1" smtClean="0"/>
              <a:t>Mảng</a:t>
            </a:r>
            <a:r>
              <a:rPr lang="en-US" altLang="en-US" sz="2700" dirty="0" smtClean="0"/>
              <a:t> </a:t>
            </a:r>
            <a:r>
              <a:rPr lang="en-US" altLang="en-US" sz="2700" dirty="0" err="1" smtClean="0"/>
              <a:t>hai</a:t>
            </a:r>
            <a:r>
              <a:rPr lang="en-US" altLang="en-US" sz="2700" dirty="0" smtClean="0"/>
              <a:t> </a:t>
            </a:r>
            <a:r>
              <a:rPr lang="en-US" altLang="en-US" sz="2700" dirty="0" err="1" smtClean="0"/>
              <a:t>chiều</a:t>
            </a:r>
            <a:endParaRPr lang="en-US" altLang="en-US" sz="2700" dirty="0"/>
          </a:p>
        </p:txBody>
      </p:sp>
      <p:pic>
        <p:nvPicPr>
          <p:cNvPr id="4" name="Picture 3"/>
          <p:cNvPicPr>
            <a:picLocks noChangeAspect="1"/>
          </p:cNvPicPr>
          <p:nvPr/>
        </p:nvPicPr>
        <p:blipFill>
          <a:blip r:embed="rId2"/>
          <a:stretch>
            <a:fillRect/>
          </a:stretch>
        </p:blipFill>
        <p:spPr>
          <a:xfrm>
            <a:off x="204289" y="1242059"/>
            <a:ext cx="3979091" cy="3867527"/>
          </a:xfrm>
          <a:prstGeom prst="rect">
            <a:avLst/>
          </a:prstGeom>
          <a:ln>
            <a:solidFill>
              <a:srgbClr val="FF0000"/>
            </a:solidFill>
          </a:ln>
        </p:spPr>
      </p:pic>
      <p:pic>
        <p:nvPicPr>
          <p:cNvPr id="6" name="Picture 5"/>
          <p:cNvPicPr>
            <a:picLocks noChangeAspect="1"/>
          </p:cNvPicPr>
          <p:nvPr/>
        </p:nvPicPr>
        <p:blipFill>
          <a:blip r:embed="rId3"/>
          <a:stretch>
            <a:fillRect/>
          </a:stretch>
        </p:blipFill>
        <p:spPr>
          <a:xfrm>
            <a:off x="5616672" y="2141461"/>
            <a:ext cx="2544348" cy="1852531"/>
          </a:xfrm>
          <a:prstGeom prst="rect">
            <a:avLst/>
          </a:prstGeom>
          <a:ln>
            <a:solidFill>
              <a:srgbClr val="FF0000"/>
            </a:solidFill>
          </a:ln>
        </p:spPr>
      </p:pic>
    </p:spTree>
    <p:extLst>
      <p:ext uri="{BB962C8B-B14F-4D97-AF65-F5344CB8AC3E}">
        <p14:creationId xmlns:p14="http://schemas.microsoft.com/office/powerpoint/2010/main" val="34914542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116870" y="937830"/>
            <a:ext cx="8653750" cy="4090800"/>
          </a:xfrm>
          <a:prstGeom prst="rect">
            <a:avLst/>
          </a:prstGeom>
        </p:spPr>
        <p:txBody>
          <a:bodyPr spcFirstLastPara="1" wrap="square" lIns="91425" tIns="91425" rIns="91425" bIns="91425" anchor="ctr" anchorCtr="0">
            <a:normAutofit/>
          </a:bodyPr>
          <a:lstStyle/>
          <a:p>
            <a:pPr lvl="0">
              <a:lnSpc>
                <a:spcPct val="115000"/>
              </a:lnSpc>
            </a:pPr>
            <a:r>
              <a:rPr lang="en-US" dirty="0" err="1"/>
              <a:t>Lệnh</a:t>
            </a:r>
            <a:r>
              <a:rPr lang="en-US" dirty="0"/>
              <a:t> </a:t>
            </a:r>
            <a:r>
              <a:rPr lang="en-US" dirty="0" err="1"/>
              <a:t>Foreach</a:t>
            </a:r>
            <a:r>
              <a:rPr lang="en-US" dirty="0"/>
              <a:t> </a:t>
            </a:r>
            <a:r>
              <a:rPr lang="en-US" dirty="0" err="1"/>
              <a:t>dùng</a:t>
            </a:r>
            <a:r>
              <a:rPr lang="en-US" dirty="0"/>
              <a:t> </a:t>
            </a:r>
            <a:r>
              <a:rPr lang="en-US" dirty="0" err="1"/>
              <a:t>cho</a:t>
            </a:r>
            <a:r>
              <a:rPr lang="en-US" dirty="0"/>
              <a:t> </a:t>
            </a:r>
            <a:r>
              <a:rPr lang="en-US" dirty="0" err="1"/>
              <a:t>mảng</a:t>
            </a:r>
            <a:endParaRPr lang="en-US" dirty="0"/>
          </a:p>
        </p:txBody>
      </p:sp>
    </p:spTree>
    <p:extLst>
      <p:ext uri="{BB962C8B-B14F-4D97-AF65-F5344CB8AC3E}">
        <p14:creationId xmlns:p14="http://schemas.microsoft.com/office/powerpoint/2010/main" val="28120505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296460" y="1442035"/>
            <a:ext cx="8520600" cy="2558465"/>
          </a:xfrm>
          <a:prstGeom prst="rect">
            <a:avLst/>
          </a:prstGeom>
        </p:spPr>
        <p:txBody>
          <a:bodyPr spcFirstLastPara="1" wrap="square" lIns="91425" tIns="91425" rIns="91425" bIns="91425" anchor="t" anchorCtr="0">
            <a:normAutofit lnSpcReduction="10000"/>
          </a:bodyPr>
          <a:lstStyle/>
          <a:p>
            <a:pPr lvl="0">
              <a:spcBef>
                <a:spcPts val="600"/>
              </a:spcBef>
              <a:spcAft>
                <a:spcPts val="600"/>
              </a:spcAft>
            </a:pPr>
            <a:r>
              <a:rPr lang="en-US" sz="2000" dirty="0" err="1" smtClean="0"/>
              <a:t>Biết</a:t>
            </a:r>
            <a:r>
              <a:rPr lang="en-US" sz="2000" dirty="0" smtClean="0"/>
              <a:t> </a:t>
            </a:r>
            <a:r>
              <a:rPr lang="en-US" sz="2000" dirty="0" err="1" smtClean="0"/>
              <a:t>cách</a:t>
            </a:r>
            <a:r>
              <a:rPr lang="en-US" sz="2000" dirty="0" smtClean="0"/>
              <a:t> </a:t>
            </a:r>
            <a:r>
              <a:rPr lang="en-US" sz="2000" dirty="0" err="1" smtClean="0"/>
              <a:t>sử</a:t>
            </a:r>
            <a:r>
              <a:rPr lang="en-US" sz="2000" dirty="0" smtClean="0"/>
              <a:t> </a:t>
            </a:r>
            <a:r>
              <a:rPr lang="en-US" sz="2000" dirty="0" err="1" smtClean="0"/>
              <a:t>dụng</a:t>
            </a:r>
            <a:r>
              <a:rPr lang="en-US" sz="2000" dirty="0" smtClean="0"/>
              <a:t> </a:t>
            </a:r>
            <a:r>
              <a:rPr lang="en-US" sz="2000" dirty="0" err="1" smtClean="0"/>
              <a:t>mảng</a:t>
            </a:r>
            <a:r>
              <a:rPr lang="en-US" sz="2000" dirty="0" smtClean="0"/>
              <a:t> </a:t>
            </a:r>
            <a:r>
              <a:rPr lang="en-US" sz="2000" dirty="0" err="1" smtClean="0"/>
              <a:t>một</a:t>
            </a:r>
            <a:r>
              <a:rPr lang="en-US" sz="2000" dirty="0" smtClean="0"/>
              <a:t> </a:t>
            </a:r>
            <a:r>
              <a:rPr lang="en-US" sz="2000" dirty="0" err="1" smtClean="0"/>
              <a:t>chiều</a:t>
            </a:r>
            <a:endParaRPr lang="en-US" sz="2000" dirty="0" smtClean="0"/>
          </a:p>
          <a:p>
            <a:pPr>
              <a:spcBef>
                <a:spcPts val="600"/>
              </a:spcBef>
              <a:spcAft>
                <a:spcPts val="600"/>
              </a:spcAft>
            </a:pPr>
            <a:r>
              <a:rPr lang="en-US" sz="2000" dirty="0" err="1"/>
              <a:t>Biết</a:t>
            </a:r>
            <a:r>
              <a:rPr lang="en-US" sz="2000" dirty="0"/>
              <a:t> </a:t>
            </a:r>
            <a:r>
              <a:rPr lang="en-US" sz="2000" dirty="0" err="1"/>
              <a:t>cách</a:t>
            </a:r>
            <a:r>
              <a:rPr lang="en-US" sz="2000" dirty="0"/>
              <a:t> </a:t>
            </a:r>
            <a:r>
              <a:rPr lang="en-US" sz="2000" dirty="0" err="1"/>
              <a:t>sử</a:t>
            </a:r>
            <a:r>
              <a:rPr lang="en-US" sz="2000" dirty="0"/>
              <a:t> </a:t>
            </a:r>
            <a:r>
              <a:rPr lang="en-US" sz="2000" dirty="0" err="1"/>
              <a:t>dụng</a:t>
            </a:r>
            <a:r>
              <a:rPr lang="en-US" sz="2000" dirty="0"/>
              <a:t> </a:t>
            </a:r>
            <a:r>
              <a:rPr lang="en-US" sz="2000" dirty="0" err="1" smtClean="0"/>
              <a:t>mảng</a:t>
            </a:r>
            <a:r>
              <a:rPr lang="en-US" sz="2000" dirty="0" smtClean="0"/>
              <a:t> </a:t>
            </a:r>
            <a:r>
              <a:rPr lang="en-US" sz="2000" dirty="0" err="1" smtClean="0"/>
              <a:t>hai</a:t>
            </a:r>
            <a:r>
              <a:rPr lang="en-US" sz="2000" dirty="0" smtClean="0"/>
              <a:t> </a:t>
            </a:r>
            <a:r>
              <a:rPr lang="en-US" sz="2000" dirty="0" err="1" smtClean="0"/>
              <a:t>chiều</a:t>
            </a:r>
            <a:endParaRPr lang="en-US" sz="2000" dirty="0"/>
          </a:p>
          <a:p>
            <a:pPr>
              <a:spcBef>
                <a:spcPts val="600"/>
              </a:spcBef>
              <a:spcAft>
                <a:spcPts val="600"/>
              </a:spcAft>
            </a:pPr>
            <a:r>
              <a:rPr lang="en-US" sz="2000" dirty="0" err="1"/>
              <a:t>Biết</a:t>
            </a:r>
            <a:r>
              <a:rPr lang="en-US" sz="2000" dirty="0"/>
              <a:t> </a:t>
            </a:r>
            <a:r>
              <a:rPr lang="en-US" sz="2000" dirty="0" err="1"/>
              <a:t>cách</a:t>
            </a:r>
            <a:r>
              <a:rPr lang="en-US" sz="2000" dirty="0"/>
              <a:t> </a:t>
            </a:r>
            <a:r>
              <a:rPr lang="en-US" sz="2000" dirty="0" err="1"/>
              <a:t>sử</a:t>
            </a:r>
            <a:r>
              <a:rPr lang="en-US" sz="2000" dirty="0"/>
              <a:t> </a:t>
            </a:r>
            <a:r>
              <a:rPr lang="en-US" sz="2000" dirty="0" err="1"/>
              <a:t>dụng</a:t>
            </a:r>
            <a:r>
              <a:rPr lang="en-US" sz="2000" dirty="0"/>
              <a:t> </a:t>
            </a:r>
            <a:r>
              <a:rPr lang="en-US" sz="2000" dirty="0" err="1" smtClean="0"/>
              <a:t>lệnh</a:t>
            </a:r>
            <a:r>
              <a:rPr lang="en-US" sz="2000" dirty="0" smtClean="0"/>
              <a:t> </a:t>
            </a:r>
            <a:r>
              <a:rPr lang="en-US" sz="2000" dirty="0" err="1" smtClean="0"/>
              <a:t>Foreach</a:t>
            </a:r>
            <a:r>
              <a:rPr lang="en-US" sz="2000" dirty="0" smtClean="0"/>
              <a:t> </a:t>
            </a:r>
            <a:r>
              <a:rPr lang="en-US" sz="2000" dirty="0" err="1" smtClean="0"/>
              <a:t>cho</a:t>
            </a:r>
            <a:r>
              <a:rPr lang="en-US" sz="2000" dirty="0" smtClean="0"/>
              <a:t> </a:t>
            </a:r>
            <a:r>
              <a:rPr lang="en-US" sz="2000" dirty="0" err="1" smtClean="0"/>
              <a:t>mảng</a:t>
            </a:r>
            <a:endParaRPr lang="en-US" sz="2000" dirty="0" smtClean="0"/>
          </a:p>
          <a:p>
            <a:pPr lvl="0">
              <a:spcBef>
                <a:spcPts val="600"/>
              </a:spcBef>
              <a:spcAft>
                <a:spcPts val="600"/>
              </a:spcAft>
            </a:pPr>
            <a:r>
              <a:rPr lang="en-US" sz="2000" dirty="0" err="1"/>
              <a:t>Biết</a:t>
            </a:r>
            <a:r>
              <a:rPr lang="en-US" sz="2000" dirty="0"/>
              <a:t> </a:t>
            </a:r>
            <a:r>
              <a:rPr lang="en-US" sz="2000" dirty="0" err="1"/>
              <a:t>cách</a:t>
            </a:r>
            <a:r>
              <a:rPr lang="en-US" sz="2000" dirty="0"/>
              <a:t> </a:t>
            </a:r>
            <a:r>
              <a:rPr lang="en-US" sz="2000" dirty="0" err="1" smtClean="0"/>
              <a:t>xử</a:t>
            </a:r>
            <a:r>
              <a:rPr lang="en-US" sz="2000" dirty="0" smtClean="0"/>
              <a:t> </a:t>
            </a:r>
            <a:r>
              <a:rPr lang="en-US" sz="2000" dirty="0" err="1" smtClean="0"/>
              <a:t>lý</a:t>
            </a:r>
            <a:r>
              <a:rPr lang="en-US" sz="2000" dirty="0" smtClean="0"/>
              <a:t> </a:t>
            </a:r>
            <a:r>
              <a:rPr lang="en-US" sz="2000" dirty="0" err="1" smtClean="0"/>
              <a:t>xâu</a:t>
            </a:r>
            <a:r>
              <a:rPr lang="en-US" sz="2000" dirty="0" smtClean="0"/>
              <a:t> </a:t>
            </a:r>
            <a:r>
              <a:rPr lang="en-US" sz="2000" dirty="0" err="1" smtClean="0"/>
              <a:t>kí</a:t>
            </a:r>
            <a:r>
              <a:rPr lang="en-US" sz="2000" dirty="0" smtClean="0"/>
              <a:t> </a:t>
            </a:r>
            <a:r>
              <a:rPr lang="en-US" sz="2000" dirty="0" err="1" smtClean="0"/>
              <a:t>tự</a:t>
            </a:r>
            <a:endParaRPr lang="en-US" sz="2000" dirty="0"/>
          </a:p>
          <a:p>
            <a:pPr lvl="0">
              <a:spcBef>
                <a:spcPts val="600"/>
              </a:spcBef>
              <a:spcAft>
                <a:spcPts val="600"/>
              </a:spcAft>
            </a:pPr>
            <a:r>
              <a:rPr lang="en-US" sz="2000" dirty="0" err="1"/>
              <a:t>Biết</a:t>
            </a:r>
            <a:r>
              <a:rPr lang="en-US" sz="2000" dirty="0"/>
              <a:t> </a:t>
            </a:r>
            <a:r>
              <a:rPr lang="en-US" sz="2000" dirty="0" err="1"/>
              <a:t>cách</a:t>
            </a:r>
            <a:r>
              <a:rPr lang="en-US" sz="2000" dirty="0"/>
              <a:t> </a:t>
            </a:r>
            <a:r>
              <a:rPr lang="en-US" sz="2000" dirty="0" err="1"/>
              <a:t>sử</a:t>
            </a:r>
            <a:r>
              <a:rPr lang="en-US" sz="2000" dirty="0"/>
              <a:t> </a:t>
            </a:r>
            <a:r>
              <a:rPr lang="en-US" sz="2000" dirty="0" err="1"/>
              <a:t>dụng</a:t>
            </a:r>
            <a:r>
              <a:rPr lang="en-US" sz="2000" dirty="0"/>
              <a:t> </a:t>
            </a:r>
            <a:r>
              <a:rPr lang="en-US" sz="2000" dirty="0" err="1" smtClean="0"/>
              <a:t>một</a:t>
            </a:r>
            <a:r>
              <a:rPr lang="en-US" sz="2000" dirty="0" smtClean="0"/>
              <a:t> </a:t>
            </a:r>
            <a:r>
              <a:rPr lang="en-US" sz="2000" dirty="0" err="1" smtClean="0"/>
              <a:t>số</a:t>
            </a:r>
            <a:r>
              <a:rPr lang="en-US" sz="2000" dirty="0" smtClean="0"/>
              <a:t> </a:t>
            </a:r>
            <a:r>
              <a:rPr lang="en-US" sz="2000" dirty="0" err="1" smtClean="0"/>
              <a:t>lớp</a:t>
            </a:r>
            <a:r>
              <a:rPr lang="en-US" sz="2000" dirty="0" smtClean="0"/>
              <a:t> </a:t>
            </a:r>
            <a:r>
              <a:rPr lang="en-US" sz="2000" dirty="0" err="1" smtClean="0"/>
              <a:t>cơ</a:t>
            </a:r>
            <a:r>
              <a:rPr lang="en-US" sz="2000" dirty="0" smtClean="0"/>
              <a:t> </a:t>
            </a:r>
            <a:r>
              <a:rPr lang="en-US" sz="2000" dirty="0" err="1" smtClean="0"/>
              <a:t>bản</a:t>
            </a:r>
            <a:r>
              <a:rPr lang="en-US" sz="2000" dirty="0" smtClean="0"/>
              <a:t> </a:t>
            </a:r>
            <a:r>
              <a:rPr lang="en-US" sz="2000" dirty="0" err="1" smtClean="0"/>
              <a:t>trong</a:t>
            </a:r>
            <a:r>
              <a:rPr lang="en-US" sz="2000" dirty="0" smtClean="0"/>
              <a:t> Java</a:t>
            </a:r>
            <a:endParaRPr sz="2000" dirty="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Mục tiêu bài học</a:t>
            </a:r>
            <a:endParaRPr dirty="0"/>
          </a:p>
        </p:txBody>
      </p:sp>
    </p:spTree>
    <p:extLst>
      <p:ext uri="{BB962C8B-B14F-4D97-AF65-F5344CB8AC3E}">
        <p14:creationId xmlns:p14="http://schemas.microsoft.com/office/powerpoint/2010/main" val="32492921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err="1" smtClean="0"/>
              <a:t>Lệnh</a:t>
            </a:r>
            <a:r>
              <a:rPr lang="en-US" altLang="en-US" sz="2700" dirty="0" smtClean="0"/>
              <a:t> </a:t>
            </a:r>
            <a:r>
              <a:rPr lang="en-US" altLang="en-US" sz="2700" dirty="0" err="1" smtClean="0"/>
              <a:t>foreach</a:t>
            </a:r>
            <a:r>
              <a:rPr lang="en-US" altLang="en-US" sz="2700" dirty="0" smtClean="0"/>
              <a:t> </a:t>
            </a:r>
            <a:endParaRPr lang="en-US" altLang="en-US" sz="2700" dirty="0"/>
          </a:p>
        </p:txBody>
      </p:sp>
      <p:sp>
        <p:nvSpPr>
          <p:cNvPr id="10" name="Rectangle 9"/>
          <p:cNvSpPr/>
          <p:nvPr/>
        </p:nvSpPr>
        <p:spPr>
          <a:xfrm>
            <a:off x="304800" y="1274124"/>
            <a:ext cx="8641080" cy="1172629"/>
          </a:xfrm>
          <a:prstGeom prst="rect">
            <a:avLst/>
          </a:prstGeom>
        </p:spPr>
        <p:txBody>
          <a:bodyPr wrap="square">
            <a:spAutoFit/>
          </a:bodyPr>
          <a:lstStyle/>
          <a:p>
            <a:pPr algn="just">
              <a:lnSpc>
                <a:spcPct val="130000"/>
              </a:lnSpc>
            </a:pPr>
            <a:r>
              <a:rPr lang="en-US" sz="1800" b="1" dirty="0" err="1">
                <a:latin typeface="Proxima Nova" panose="020B0604020202020204" charset="0"/>
                <a:ea typeface="Calibri" panose="020F0502020204030204" pitchFamily="34" charset="0"/>
                <a:cs typeface="Times New Roman" panose="02020603050405020304" pitchFamily="18" charset="0"/>
              </a:rPr>
              <a:t>Khái</a:t>
            </a:r>
            <a:r>
              <a:rPr lang="en-US" sz="1800" b="1" dirty="0">
                <a:latin typeface="Proxima Nova" panose="020B0604020202020204" charset="0"/>
                <a:ea typeface="Calibri" panose="020F0502020204030204" pitchFamily="34" charset="0"/>
                <a:cs typeface="Times New Roman" panose="02020603050405020304" pitchFamily="18" charset="0"/>
              </a:rPr>
              <a:t> </a:t>
            </a:r>
            <a:r>
              <a:rPr lang="en-US" sz="1800" b="1" dirty="0" err="1">
                <a:latin typeface="Proxima Nova" panose="020B0604020202020204" charset="0"/>
                <a:ea typeface="Calibri" panose="020F0502020204030204" pitchFamily="34" charset="0"/>
                <a:cs typeface="Times New Roman" panose="02020603050405020304" pitchFamily="18" charset="0"/>
              </a:rPr>
              <a:t>niệm</a:t>
            </a:r>
            <a:endParaRPr lang="en-US" sz="1800" dirty="0">
              <a:latin typeface="Proxima Nova" panose="020B0604020202020204" charset="0"/>
              <a:ea typeface="Calibri" panose="020F0502020204030204" pitchFamily="34" charset="0"/>
              <a:cs typeface="Times New Roman" panose="02020603050405020304" pitchFamily="18" charset="0"/>
            </a:endParaRPr>
          </a:p>
          <a:p>
            <a:pPr algn="just">
              <a:lnSpc>
                <a:spcPct val="130000"/>
              </a:lnSpc>
            </a:pPr>
            <a:r>
              <a:rPr lang="en-US" sz="1800" dirty="0">
                <a:latin typeface="Proxima Nova" panose="020B0604020202020204" charset="0"/>
                <a:ea typeface="Calibri" panose="020F0502020204030204" pitchFamily="34" charset="0"/>
                <a:cs typeface="Times New Roman" panose="02020603050405020304" pitchFamily="18" charset="0"/>
              </a:rPr>
              <a:t>For-each </a:t>
            </a:r>
            <a:r>
              <a:rPr lang="en-US" sz="1800" dirty="0" err="1">
                <a:latin typeface="Proxima Nova" panose="020B0604020202020204" charset="0"/>
                <a:ea typeface="Calibri" panose="020F0502020204030204" pitchFamily="34" charset="0"/>
                <a:cs typeface="Times New Roman" panose="02020603050405020304" pitchFamily="18" charset="0"/>
              </a:rPr>
              <a:t>là</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một</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kỹ</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thuật</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duyệt</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mảng</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khác</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cũng</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giống</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như</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cách</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duyệt</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mảng</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bằng</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cách</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sử</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dụng</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các</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câu</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lệnh</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vòng</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lặp</a:t>
            </a:r>
            <a:r>
              <a:rPr lang="en-US" sz="1800" dirty="0">
                <a:latin typeface="Proxima Nova" panose="020B0604020202020204" charset="0"/>
                <a:ea typeface="Calibri" panose="020F0502020204030204" pitchFamily="34" charset="0"/>
                <a:cs typeface="Times New Roman" panose="02020603050405020304" pitchFamily="18" charset="0"/>
              </a:rPr>
              <a:t> (for, while, do-while). </a:t>
            </a:r>
            <a:endParaRPr lang="en-US" sz="1800" dirty="0">
              <a:effectLst/>
              <a:latin typeface="Proxima Nova" panose="020B0604020202020204" charset="0"/>
              <a:ea typeface="Calibri" panose="020F0502020204030204" pitchFamily="34" charset="0"/>
              <a:cs typeface="Times New Roman" panose="02020603050405020304" pitchFamily="18" charset="0"/>
            </a:endParaRPr>
          </a:p>
        </p:txBody>
      </p:sp>
      <p:sp>
        <p:nvSpPr>
          <p:cNvPr id="12" name="Rectangle 11"/>
          <p:cNvSpPr/>
          <p:nvPr/>
        </p:nvSpPr>
        <p:spPr>
          <a:xfrm>
            <a:off x="358140" y="3031868"/>
            <a:ext cx="4572000" cy="1572097"/>
          </a:xfrm>
          <a:prstGeom prst="rect">
            <a:avLst/>
          </a:prstGeom>
          <a:ln>
            <a:solidFill>
              <a:srgbClr val="FF0000"/>
            </a:solidFill>
          </a:ln>
        </p:spPr>
        <p:txBody>
          <a:bodyPr>
            <a:spAutoFit/>
          </a:bodyPr>
          <a:lstStyle/>
          <a:p>
            <a:pPr fontAlgn="base">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spc="10" dirty="0" smtClean="0">
                <a:solidFill>
                  <a:srgbClr val="273239"/>
                </a:solidFill>
                <a:latin typeface="Courier New" panose="02070309020205020404" pitchFamily="49" charset="0"/>
                <a:ea typeface="Times New Roman" panose="02020603050405020304" pitchFamily="18" charset="0"/>
                <a:cs typeface="Courier New" panose="02070309020205020404" pitchFamily="49" charset="0"/>
              </a:rPr>
              <a:t>for(</a:t>
            </a:r>
            <a:r>
              <a:rPr lang="en-US" sz="18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a:t>
            </a:r>
            <a:r>
              <a:rPr lang="en-US" sz="1800" spc="10" dirty="0" smtClean="0">
                <a:solidFill>
                  <a:srgbClr val="273239"/>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a:latin typeface="Proxima Nova" panose="020B0604020202020204" charset="0"/>
                <a:ea typeface="Calibri" panose="020F0502020204030204" pitchFamily="34" charset="0"/>
                <a:cs typeface="Times New Roman" panose="02020603050405020304" pitchFamily="18" charset="0"/>
              </a:rPr>
              <a:t>item </a:t>
            </a:r>
            <a:r>
              <a:rPr lang="en-US" sz="1800" spc="10" dirty="0">
                <a:solidFill>
                  <a:srgbClr val="273239"/>
                </a:solidFill>
                <a:latin typeface="Courier New" panose="02070309020205020404" pitchFamily="49" charset="0"/>
                <a:ea typeface="Times New Roman" panose="02020603050405020304" pitchFamily="18" charset="0"/>
                <a:cs typeface="Courier New" panose="02070309020205020404" pitchFamily="49" charset="0"/>
              </a:rPr>
              <a:t>: array) </a:t>
            </a:r>
            <a:endParaRPr lang="en-US" sz="1800" dirty="0">
              <a:latin typeface="Proxima Nova" panose="020B0604020202020204" charset="0"/>
              <a:ea typeface="Calibri" panose="020F0502020204030204" pitchFamily="34" charset="0"/>
              <a:cs typeface="Times New Roman" panose="02020603050405020304" pitchFamily="18" charset="0"/>
            </a:endParaRPr>
          </a:p>
          <a:p>
            <a:pPr fontAlgn="base">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spc="10" dirty="0">
                <a:solidFill>
                  <a:srgbClr val="273239"/>
                </a:solidFill>
                <a:latin typeface="Courier New" panose="02070309020205020404" pitchFamily="49" charset="0"/>
                <a:ea typeface="Times New Roman" panose="02020603050405020304" pitchFamily="18" charset="0"/>
                <a:cs typeface="Courier New" panose="02070309020205020404" pitchFamily="49" charset="0"/>
              </a:rPr>
              <a:t>{ </a:t>
            </a:r>
            <a:endParaRPr lang="en-US" sz="1800" dirty="0">
              <a:latin typeface="Proxima Nova" panose="020B0604020202020204" charset="0"/>
              <a:ea typeface="Calibri" panose="020F0502020204030204" pitchFamily="34" charset="0"/>
              <a:cs typeface="Times New Roman" panose="02020603050405020304" pitchFamily="18" charset="0"/>
            </a:endParaRPr>
          </a:p>
          <a:p>
            <a:pPr fontAlgn="base">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spc="10" dirty="0">
                <a:solidFill>
                  <a:srgbClr val="273239"/>
                </a:solidFill>
                <a:latin typeface="Courier New" panose="02070309020205020404" pitchFamily="49" charset="0"/>
                <a:ea typeface="Times New Roman" panose="02020603050405020304" pitchFamily="18" charset="0"/>
                <a:cs typeface="Courier New" panose="02070309020205020404" pitchFamily="49" charset="0"/>
              </a:rPr>
              <a:t>    statements using </a:t>
            </a:r>
            <a:r>
              <a:rPr lang="en-US" sz="1800" dirty="0">
                <a:latin typeface="Proxima Nova" panose="020B0604020202020204" charset="0"/>
                <a:ea typeface="Calibri" panose="020F0502020204030204" pitchFamily="34" charset="0"/>
                <a:cs typeface="Times New Roman" panose="02020603050405020304" pitchFamily="18" charset="0"/>
              </a:rPr>
              <a:t>item</a:t>
            </a:r>
            <a:r>
              <a:rPr lang="en-US" sz="1800" spc="10" dirty="0">
                <a:solidFill>
                  <a:srgbClr val="273239"/>
                </a:solidFill>
                <a:latin typeface="Courier New" panose="02070309020205020404" pitchFamily="49" charset="0"/>
                <a:ea typeface="Times New Roman" panose="02020603050405020304" pitchFamily="18" charset="0"/>
                <a:cs typeface="Courier New" panose="02070309020205020404" pitchFamily="49" charset="0"/>
              </a:rPr>
              <a:t>;</a:t>
            </a:r>
            <a:endParaRPr lang="en-US" sz="1800" dirty="0">
              <a:latin typeface="Proxima Nova" panose="020B0604020202020204" charset="0"/>
              <a:ea typeface="Calibri" panose="020F0502020204030204" pitchFamily="34" charset="0"/>
              <a:cs typeface="Times New Roman" panose="02020603050405020304" pitchFamily="18" charset="0"/>
            </a:endParaRPr>
          </a:p>
          <a:p>
            <a:pPr fontAlgn="base">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spc="10" dirty="0">
                <a:solidFill>
                  <a:srgbClr val="273239"/>
                </a:solidFill>
                <a:latin typeface="Courier New" panose="02070309020205020404" pitchFamily="49" charset="0"/>
                <a:ea typeface="Times New Roman" panose="02020603050405020304" pitchFamily="18" charset="0"/>
                <a:cs typeface="Courier New" panose="02070309020205020404" pitchFamily="49" charset="0"/>
              </a:rPr>
              <a:t>}</a:t>
            </a:r>
            <a:endParaRPr lang="en-US" sz="1800" dirty="0">
              <a:effectLst/>
              <a:latin typeface="Proxima Nova" panose="020B0604020202020204" charset="0"/>
              <a:ea typeface="Calibri" panose="020F0502020204030204" pitchFamily="34" charset="0"/>
              <a:cs typeface="Times New Roman" panose="02020603050405020304" pitchFamily="18" charset="0"/>
            </a:endParaRPr>
          </a:p>
        </p:txBody>
      </p:sp>
      <p:sp>
        <p:nvSpPr>
          <p:cNvPr id="13" name="Rectangle 12"/>
          <p:cNvSpPr/>
          <p:nvPr/>
        </p:nvSpPr>
        <p:spPr>
          <a:xfrm>
            <a:off x="244247" y="2512246"/>
            <a:ext cx="1064715" cy="388696"/>
          </a:xfrm>
          <a:prstGeom prst="rect">
            <a:avLst/>
          </a:prstGeom>
        </p:spPr>
        <p:txBody>
          <a:bodyPr wrap="none">
            <a:spAutoFit/>
          </a:bodyPr>
          <a:lstStyle/>
          <a:p>
            <a:pPr algn="just">
              <a:lnSpc>
                <a:spcPct val="107000"/>
              </a:lnSpc>
              <a:spcAft>
                <a:spcPts val="800"/>
              </a:spcAft>
            </a:pPr>
            <a:r>
              <a:rPr lang="en-US" sz="1800" b="1" dirty="0" err="1">
                <a:latin typeface="Proxima Nova" panose="020B0604020202020204" charset="0"/>
                <a:ea typeface="Calibri" panose="020F0502020204030204" pitchFamily="34" charset="0"/>
                <a:cs typeface="Times New Roman" panose="02020603050405020304" pitchFamily="18" charset="0"/>
              </a:rPr>
              <a:t>Cú</a:t>
            </a:r>
            <a:r>
              <a:rPr lang="en-US" sz="1800" b="1" dirty="0">
                <a:latin typeface="Proxima Nova" panose="020B0604020202020204" charset="0"/>
                <a:ea typeface="Calibri" panose="020F0502020204030204" pitchFamily="34" charset="0"/>
                <a:cs typeface="Times New Roman" panose="02020603050405020304" pitchFamily="18" charset="0"/>
              </a:rPr>
              <a:t> </a:t>
            </a:r>
            <a:r>
              <a:rPr lang="en-US" sz="1800" b="1" dirty="0" err="1">
                <a:latin typeface="Proxima Nova" panose="020B0604020202020204" charset="0"/>
                <a:ea typeface="Calibri" panose="020F0502020204030204" pitchFamily="34" charset="0"/>
                <a:cs typeface="Times New Roman" panose="02020603050405020304" pitchFamily="18" charset="0"/>
              </a:rPr>
              <a:t>pháp</a:t>
            </a:r>
            <a:endParaRPr lang="en-US" sz="1800" dirty="0">
              <a:latin typeface="Proxima Nova" panose="020B0604020202020204" charset="0"/>
              <a:ea typeface="Calibri" panose="020F0502020204030204" pitchFamily="34" charset="0"/>
              <a:cs typeface="Times New Roman" panose="02020603050405020304" pitchFamily="18" charset="0"/>
            </a:endParaRPr>
          </a:p>
        </p:txBody>
      </p:sp>
      <p:sp>
        <p:nvSpPr>
          <p:cNvPr id="15" name="Rectangle 14"/>
          <p:cNvSpPr/>
          <p:nvPr/>
        </p:nvSpPr>
        <p:spPr>
          <a:xfrm>
            <a:off x="5113020" y="2566256"/>
            <a:ext cx="3931920" cy="2577244"/>
          </a:xfrm>
          <a:prstGeom prst="rect">
            <a:avLst/>
          </a:prstGeom>
        </p:spPr>
        <p:txBody>
          <a:bodyPr wrap="square">
            <a:spAutoFit/>
          </a:bodyPr>
          <a:lstStyle/>
          <a:p>
            <a:pPr algn="just">
              <a:lnSpc>
                <a:spcPct val="107000"/>
              </a:lnSpc>
              <a:spcAft>
                <a:spcPts val="800"/>
              </a:spcAft>
            </a:pPr>
            <a:r>
              <a:rPr lang="en-US" sz="1800" dirty="0" err="1">
                <a:latin typeface="Proxima Nova" panose="020B0604020202020204" charset="0"/>
                <a:ea typeface="Calibri" panose="020F0502020204030204" pitchFamily="34" charset="0"/>
                <a:cs typeface="Times New Roman" panose="02020603050405020304" pitchFamily="18" charset="0"/>
              </a:rPr>
              <a:t>Trong</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đó</a:t>
            </a:r>
            <a:r>
              <a:rPr lang="en-US" sz="1800" dirty="0">
                <a:latin typeface="Proxima Nova" panose="020B0604020202020204" charset="0"/>
                <a:ea typeface="Calibri" panose="020F0502020204030204" pitchFamily="34" charset="0"/>
                <a:cs typeface="Times New Roman" panose="02020603050405020304" pitchFamily="18" charset="0"/>
              </a:rPr>
              <a:t>:</a:t>
            </a:r>
          </a:p>
          <a:p>
            <a:pPr algn="just">
              <a:lnSpc>
                <a:spcPct val="107000"/>
              </a:lnSpc>
              <a:spcAft>
                <a:spcPts val="800"/>
              </a:spcAft>
            </a:pPr>
            <a:r>
              <a:rPr lang="en-US" sz="1800" dirty="0">
                <a:latin typeface="Proxima Nova" panose="020B0604020202020204" charset="0"/>
                <a:ea typeface="Calibri" panose="020F0502020204030204" pitchFamily="34" charset="0"/>
                <a:cs typeface="Times New Roman" panose="02020603050405020304" pitchFamily="18" charset="0"/>
              </a:rPr>
              <a:t>- array:  </a:t>
            </a:r>
            <a:r>
              <a:rPr lang="en-US" sz="1800" dirty="0" err="1">
                <a:latin typeface="Proxima Nova" panose="020B0604020202020204" charset="0"/>
                <a:ea typeface="Calibri" panose="020F0502020204030204" pitchFamily="34" charset="0"/>
                <a:cs typeface="Times New Roman" panose="02020603050405020304" pitchFamily="18" charset="0"/>
              </a:rPr>
              <a:t>Một</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mảng</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hoặc</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một</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tập</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hợp</a:t>
            </a:r>
            <a:r>
              <a:rPr lang="en-US" sz="1800" dirty="0">
                <a:latin typeface="Proxima Nova" panose="020B0604020202020204" charset="0"/>
                <a:ea typeface="Calibri" panose="020F0502020204030204" pitchFamily="34" charset="0"/>
                <a:cs typeface="Times New Roman" panose="02020603050405020304" pitchFamily="18" charset="0"/>
              </a:rPr>
              <a:t>.</a:t>
            </a:r>
          </a:p>
          <a:p>
            <a:pPr algn="just">
              <a:lnSpc>
                <a:spcPct val="107000"/>
              </a:lnSpc>
              <a:spcAft>
                <a:spcPts val="800"/>
              </a:spcAft>
            </a:pPr>
            <a:r>
              <a:rPr lang="en-US" sz="1800" dirty="0">
                <a:latin typeface="Proxima Nova" panose="020B0604020202020204" charset="0"/>
                <a:ea typeface="Calibri" panose="020F0502020204030204" pitchFamily="34" charset="0"/>
                <a:cs typeface="Times New Roman" panose="02020603050405020304" pitchFamily="18" charset="0"/>
              </a:rPr>
              <a:t>- item: </a:t>
            </a:r>
            <a:r>
              <a:rPr lang="en-US" sz="1800" dirty="0" err="1">
                <a:latin typeface="Proxima Nova" panose="020B0604020202020204" charset="0"/>
                <a:ea typeface="Calibri" panose="020F0502020204030204" pitchFamily="34" charset="0"/>
                <a:cs typeface="Times New Roman" panose="02020603050405020304" pitchFamily="18" charset="0"/>
              </a:rPr>
              <a:t>Biến</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mảng</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mà</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mỗi</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phần</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tử</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của</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mảng</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hoặc</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tập</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hợp</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được</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smtClean="0">
                <a:latin typeface="Proxima Nova" panose="020B0604020202020204" charset="0"/>
                <a:ea typeface="Calibri" panose="020F0502020204030204" pitchFamily="34" charset="0"/>
                <a:cs typeface="Times New Roman" panose="02020603050405020304" pitchFamily="18" charset="0"/>
              </a:rPr>
              <a:t>gán</a:t>
            </a:r>
            <a:endParaRPr lang="en-US" sz="1800" dirty="0">
              <a:latin typeface="Proxima Nova"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smtClean="0">
                <a:latin typeface="Proxima Nova" panose="020B0604020202020204" charset="0"/>
                <a:ea typeface="Calibri" panose="020F0502020204030204" pitchFamily="34" charset="0"/>
                <a:cs typeface="Times New Roman" panose="02020603050405020304" pitchFamily="18" charset="0"/>
              </a:rPr>
              <a:t>- data_type</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Kiểu</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dữ</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smtClean="0">
                <a:latin typeface="Proxima Nova" panose="020B0604020202020204" charset="0"/>
                <a:ea typeface="Calibri" panose="020F0502020204030204" pitchFamily="34" charset="0"/>
                <a:cs typeface="Times New Roman" panose="02020603050405020304" pitchFamily="18" charset="0"/>
              </a:rPr>
              <a:t>liệu</a:t>
            </a:r>
            <a:endParaRPr lang="en-US" sz="1800" dirty="0" smtClean="0">
              <a:latin typeface="Proxima Nova"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latin typeface="Proxima Nova" panose="020B0604020202020204" charset="0"/>
                <a:ea typeface="Calibri" panose="020F0502020204030204" pitchFamily="34" charset="0"/>
                <a:cs typeface="Times New Roman" panose="02020603050405020304" pitchFamily="18" charset="0"/>
              </a:rPr>
              <a:t>- statements using </a:t>
            </a:r>
            <a:r>
              <a:rPr lang="en-US" sz="1800" dirty="0" err="1">
                <a:latin typeface="Proxima Nova" panose="020B0604020202020204" charset="0"/>
                <a:ea typeface="Calibri" panose="020F0502020204030204" pitchFamily="34" charset="0"/>
                <a:cs typeface="Times New Roman" panose="02020603050405020304" pitchFamily="18" charset="0"/>
              </a:rPr>
              <a:t>var</a:t>
            </a:r>
            <a:r>
              <a:rPr lang="en-US" sz="1800" dirty="0">
                <a:latin typeface="Proxima Nova" panose="020B0604020202020204" charset="0"/>
                <a:ea typeface="Calibri" panose="020F0502020204030204" pitchFamily="34" charset="0"/>
                <a:cs typeface="Times New Roman" panose="02020603050405020304" pitchFamily="18" charset="0"/>
              </a:rPr>
              <a:t>: Các </a:t>
            </a:r>
            <a:r>
              <a:rPr lang="en-US" sz="1800" dirty="0" err="1">
                <a:latin typeface="Proxima Nova" panose="020B0604020202020204" charset="0"/>
                <a:ea typeface="Calibri" panose="020F0502020204030204" pitchFamily="34" charset="0"/>
                <a:cs typeface="Times New Roman" panose="02020603050405020304" pitchFamily="18" charset="0"/>
              </a:rPr>
              <a:t>câu</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lệnh</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sử</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dụng</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biến</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mảng</a:t>
            </a:r>
            <a:endParaRPr lang="en-US" sz="1800" dirty="0">
              <a:effectLst/>
              <a:latin typeface="Proxima Nova"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32349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err="1" smtClean="0"/>
              <a:t>Lệnh</a:t>
            </a:r>
            <a:r>
              <a:rPr lang="en-US" altLang="en-US" sz="2700" dirty="0" smtClean="0"/>
              <a:t> </a:t>
            </a:r>
            <a:r>
              <a:rPr lang="en-US" altLang="en-US" sz="2700" dirty="0" err="1" smtClean="0"/>
              <a:t>foreach</a:t>
            </a:r>
            <a:r>
              <a:rPr lang="en-US" altLang="en-US" sz="2700" dirty="0" smtClean="0"/>
              <a:t> </a:t>
            </a:r>
            <a:endParaRPr lang="en-US" altLang="en-US" sz="2700" dirty="0"/>
          </a:p>
        </p:txBody>
      </p:sp>
      <p:sp>
        <p:nvSpPr>
          <p:cNvPr id="10" name="Rectangle 9"/>
          <p:cNvSpPr/>
          <p:nvPr/>
        </p:nvSpPr>
        <p:spPr>
          <a:xfrm>
            <a:off x="304800" y="1274124"/>
            <a:ext cx="8641080" cy="1338828"/>
          </a:xfrm>
          <a:prstGeom prst="rect">
            <a:avLst/>
          </a:prstGeom>
        </p:spPr>
        <p:txBody>
          <a:bodyPr wrap="square">
            <a:spAutoFit/>
          </a:bodyPr>
          <a:lstStyle/>
          <a:p>
            <a:pPr algn="just">
              <a:lnSpc>
                <a:spcPct val="150000"/>
              </a:lnSpc>
            </a:pPr>
            <a:r>
              <a:rPr lang="en-US" sz="1800" b="1" dirty="0" err="1" smtClean="0">
                <a:latin typeface="Proxima Nova" panose="020B0604020202020204" charset="0"/>
                <a:ea typeface="Calibri" panose="020F0502020204030204" pitchFamily="34" charset="0"/>
                <a:cs typeface="Times New Roman" panose="02020603050405020304" pitchFamily="18" charset="0"/>
              </a:rPr>
              <a:t>Hoạt</a:t>
            </a:r>
            <a:r>
              <a:rPr lang="en-US" sz="1800" b="1" dirty="0" smtClean="0">
                <a:latin typeface="Proxima Nova" panose="020B0604020202020204" charset="0"/>
                <a:ea typeface="Calibri" panose="020F0502020204030204" pitchFamily="34" charset="0"/>
                <a:cs typeface="Times New Roman" panose="02020603050405020304" pitchFamily="18" charset="0"/>
              </a:rPr>
              <a:t> </a:t>
            </a:r>
            <a:r>
              <a:rPr lang="en-US" sz="1800" b="1" dirty="0" err="1" smtClean="0">
                <a:latin typeface="Proxima Nova" panose="020B0604020202020204" charset="0"/>
                <a:ea typeface="Calibri" panose="020F0502020204030204" pitchFamily="34" charset="0"/>
                <a:cs typeface="Times New Roman" panose="02020603050405020304" pitchFamily="18" charset="0"/>
              </a:rPr>
              <a:t>động</a:t>
            </a:r>
            <a:endParaRPr lang="en-US" sz="1800" dirty="0">
              <a:latin typeface="Proxima Nova" panose="020B0604020202020204" charset="0"/>
              <a:ea typeface="Calibri" panose="020F0502020204030204" pitchFamily="34" charset="0"/>
              <a:cs typeface="Times New Roman" panose="02020603050405020304" pitchFamily="18" charset="0"/>
            </a:endParaRPr>
          </a:p>
          <a:p>
            <a:pPr algn="just">
              <a:lnSpc>
                <a:spcPct val="150000"/>
              </a:lnSpc>
            </a:pPr>
            <a:r>
              <a:rPr lang="en-US" sz="1800" dirty="0" smtClean="0">
                <a:latin typeface="Proxima Nova" panose="020B0604020202020204" charset="0"/>
                <a:ea typeface="Calibri" panose="020F0502020204030204" pitchFamily="34" charset="0"/>
                <a:cs typeface="Times New Roman" panose="02020603050405020304" pitchFamily="18" charset="0"/>
              </a:rPr>
              <a:t>- </a:t>
            </a:r>
            <a:r>
              <a:rPr lang="en-US" sz="1800" dirty="0">
                <a:latin typeface="Proxima Nova" panose="020B0604020202020204" charset="0"/>
                <a:ea typeface="Calibri" panose="020F0502020204030204" pitchFamily="34" charset="0"/>
                <a:cs typeface="Times New Roman" panose="02020603050405020304" pitchFamily="18" charset="0"/>
              </a:rPr>
              <a:t>D</a:t>
            </a:r>
            <a:r>
              <a:rPr lang="vi-VN" sz="1800" dirty="0">
                <a:latin typeface="Proxima Nova" panose="020B0604020202020204" charset="0"/>
                <a:ea typeface="Calibri" panose="020F0502020204030204" pitchFamily="34" charset="0"/>
                <a:cs typeface="Times New Roman" panose="02020603050405020304" pitchFamily="18" charset="0"/>
              </a:rPr>
              <a:t>uyệt các phần tử của mảng từ phần tử đầu tiên trong mảng đến phần tử cuối cùng. </a:t>
            </a:r>
            <a:endParaRPr lang="en-US" sz="1800" dirty="0">
              <a:latin typeface="Proxima Nova" panose="020B0604020202020204" charset="0"/>
              <a:ea typeface="Calibri" panose="020F0502020204030204" pitchFamily="34" charset="0"/>
              <a:cs typeface="Times New Roman" panose="02020603050405020304" pitchFamily="18" charset="0"/>
            </a:endParaRPr>
          </a:p>
          <a:p>
            <a:pPr algn="just">
              <a:lnSpc>
                <a:spcPct val="150000"/>
              </a:lnSpc>
            </a:pPr>
            <a:r>
              <a:rPr lang="en-US" sz="1800" dirty="0">
                <a:latin typeface="Proxima Nova" panose="020B0604020202020204" charset="0"/>
                <a:ea typeface="Calibri" panose="020F0502020204030204" pitchFamily="34" charset="0"/>
                <a:cs typeface="Times New Roman" panose="02020603050405020304" pitchFamily="18" charset="0"/>
              </a:rPr>
              <a:t>- M</a:t>
            </a:r>
            <a:r>
              <a:rPr lang="vi-VN" sz="1800" dirty="0">
                <a:latin typeface="Proxima Nova" panose="020B0604020202020204" charset="0"/>
                <a:ea typeface="Calibri" panose="020F0502020204030204" pitchFamily="34" charset="0"/>
                <a:cs typeface="Times New Roman" panose="02020603050405020304" pitchFamily="18" charset="0"/>
              </a:rPr>
              <a:t>ỗi phần tử</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được</a:t>
            </a:r>
            <a:r>
              <a:rPr lang="en-US" sz="1800" dirty="0">
                <a:latin typeface="Proxima Nova" panose="020B0604020202020204" charset="0"/>
                <a:ea typeface="Calibri" panose="020F0502020204030204" pitchFamily="34" charset="0"/>
                <a:cs typeface="Times New Roman" panose="02020603050405020304" pitchFamily="18" charset="0"/>
              </a:rPr>
              <a:t> l</a:t>
            </a:r>
            <a:r>
              <a:rPr lang="vi-VN" sz="1800" dirty="0">
                <a:latin typeface="Proxima Nova" panose="020B0604020202020204" charset="0"/>
                <a:ea typeface="Calibri" panose="020F0502020204030204" pitchFamily="34" charset="0"/>
                <a:cs typeface="Times New Roman" panose="02020603050405020304" pitchFamily="18" charset="0"/>
              </a:rPr>
              <a:t>ưu trữ trong biến và thực thi phần thân của vòng lặp for-each.</a:t>
            </a:r>
            <a:endParaRPr lang="en-US" sz="1800" dirty="0">
              <a:latin typeface="Proxima Nova"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102918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err="1" smtClean="0"/>
              <a:t>Lệnh</a:t>
            </a:r>
            <a:r>
              <a:rPr lang="en-US" altLang="en-US" sz="2700" dirty="0" smtClean="0"/>
              <a:t> </a:t>
            </a:r>
            <a:r>
              <a:rPr lang="en-US" altLang="en-US" sz="2700" dirty="0" err="1" smtClean="0"/>
              <a:t>foreach</a:t>
            </a:r>
            <a:r>
              <a:rPr lang="en-US" altLang="en-US" sz="2700" dirty="0" smtClean="0"/>
              <a:t> </a:t>
            </a:r>
            <a:endParaRPr lang="en-US" altLang="en-US" sz="2700" dirty="0"/>
          </a:p>
        </p:txBody>
      </p:sp>
      <p:pic>
        <p:nvPicPr>
          <p:cNvPr id="2" name="Picture 1"/>
          <p:cNvPicPr>
            <a:picLocks noChangeAspect="1"/>
          </p:cNvPicPr>
          <p:nvPr/>
        </p:nvPicPr>
        <p:blipFill>
          <a:blip r:embed="rId2"/>
          <a:stretch>
            <a:fillRect/>
          </a:stretch>
        </p:blipFill>
        <p:spPr>
          <a:xfrm>
            <a:off x="4063822" y="1275889"/>
            <a:ext cx="4611309" cy="3806651"/>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324596" y="2621281"/>
            <a:ext cx="2732696" cy="940188"/>
          </a:xfrm>
          <a:prstGeom prst="rect">
            <a:avLst/>
          </a:prstGeom>
          <a:ln>
            <a:solidFill>
              <a:srgbClr val="FF0000"/>
            </a:solidFill>
          </a:ln>
        </p:spPr>
      </p:pic>
      <p:sp>
        <p:nvSpPr>
          <p:cNvPr id="4" name="Rectangle 3"/>
          <p:cNvSpPr/>
          <p:nvPr/>
        </p:nvSpPr>
        <p:spPr>
          <a:xfrm>
            <a:off x="236220" y="1621736"/>
            <a:ext cx="3665220" cy="507831"/>
          </a:xfrm>
          <a:prstGeom prst="rect">
            <a:avLst/>
          </a:prstGeom>
        </p:spPr>
        <p:txBody>
          <a:bodyPr wrap="square">
            <a:spAutoFit/>
          </a:bodyPr>
          <a:lstStyle/>
          <a:p>
            <a:pPr algn="just">
              <a:lnSpc>
                <a:spcPct val="150000"/>
              </a:lnSpc>
            </a:pPr>
            <a:r>
              <a:rPr lang="en-US" sz="1800" dirty="0" err="1" smtClean="0">
                <a:latin typeface="Proxima Nova" panose="020B0604020202020204" charset="0"/>
                <a:ea typeface="Calibri" panose="020F0502020204030204" pitchFamily="34" charset="0"/>
                <a:cs typeface="Times New Roman" panose="02020603050405020304" pitchFamily="18" charset="0"/>
              </a:rPr>
              <a:t>Tìm</a:t>
            </a:r>
            <a:r>
              <a:rPr lang="en-US" sz="1800" dirty="0" smtClean="0">
                <a:latin typeface="Proxima Nova" panose="020B0604020202020204" charset="0"/>
                <a:ea typeface="Calibri" panose="020F0502020204030204" pitchFamily="34" charset="0"/>
                <a:cs typeface="Times New Roman" panose="02020603050405020304" pitchFamily="18" charset="0"/>
              </a:rPr>
              <a:t> </a:t>
            </a:r>
            <a:r>
              <a:rPr lang="en-US" sz="1800" dirty="0" err="1" smtClean="0">
                <a:latin typeface="Proxima Nova" panose="020B0604020202020204" charset="0"/>
                <a:ea typeface="Calibri" panose="020F0502020204030204" pitchFamily="34" charset="0"/>
                <a:cs typeface="Times New Roman" panose="02020603050405020304" pitchFamily="18" charset="0"/>
              </a:rPr>
              <a:t>phần</a:t>
            </a:r>
            <a:r>
              <a:rPr lang="en-US" sz="1800" dirty="0" smtClean="0">
                <a:latin typeface="Proxima Nova" panose="020B0604020202020204" charset="0"/>
                <a:ea typeface="Calibri" panose="020F0502020204030204" pitchFamily="34" charset="0"/>
                <a:cs typeface="Times New Roman" panose="02020603050405020304" pitchFamily="18" charset="0"/>
              </a:rPr>
              <a:t> </a:t>
            </a:r>
            <a:r>
              <a:rPr lang="en-US" sz="1800" dirty="0" err="1" smtClean="0">
                <a:latin typeface="Proxima Nova" panose="020B0604020202020204" charset="0"/>
                <a:ea typeface="Calibri" panose="020F0502020204030204" pitchFamily="34" charset="0"/>
                <a:cs typeface="Times New Roman" panose="02020603050405020304" pitchFamily="18" charset="0"/>
              </a:rPr>
              <a:t>tử</a:t>
            </a:r>
            <a:r>
              <a:rPr lang="en-US" sz="1800" dirty="0" smtClean="0">
                <a:latin typeface="Proxima Nova" panose="020B0604020202020204" charset="0"/>
                <a:ea typeface="Calibri" panose="020F0502020204030204" pitchFamily="34" charset="0"/>
                <a:cs typeface="Times New Roman" panose="02020603050405020304" pitchFamily="18" charset="0"/>
              </a:rPr>
              <a:t> </a:t>
            </a:r>
            <a:r>
              <a:rPr lang="en-US" sz="1800" dirty="0" err="1" smtClean="0">
                <a:latin typeface="Proxima Nova" panose="020B0604020202020204" charset="0"/>
                <a:ea typeface="Calibri" panose="020F0502020204030204" pitchFamily="34" charset="0"/>
                <a:cs typeface="Times New Roman" panose="02020603050405020304" pitchFamily="18" charset="0"/>
              </a:rPr>
              <a:t>lớn</a:t>
            </a:r>
            <a:r>
              <a:rPr lang="en-US" sz="1800" dirty="0" smtClean="0">
                <a:latin typeface="Proxima Nova" panose="020B0604020202020204" charset="0"/>
                <a:ea typeface="Calibri" panose="020F0502020204030204" pitchFamily="34" charset="0"/>
                <a:cs typeface="Times New Roman" panose="02020603050405020304" pitchFamily="18" charset="0"/>
              </a:rPr>
              <a:t> </a:t>
            </a:r>
            <a:r>
              <a:rPr lang="en-US" sz="1800" dirty="0" err="1" smtClean="0">
                <a:latin typeface="Proxima Nova" panose="020B0604020202020204" charset="0"/>
                <a:ea typeface="Calibri" panose="020F0502020204030204" pitchFamily="34" charset="0"/>
                <a:cs typeface="Times New Roman" panose="02020603050405020304" pitchFamily="18" charset="0"/>
              </a:rPr>
              <a:t>nhất</a:t>
            </a:r>
            <a:r>
              <a:rPr lang="en-US" sz="1800" dirty="0" smtClean="0">
                <a:latin typeface="Proxima Nova" panose="020B0604020202020204" charset="0"/>
                <a:ea typeface="Calibri" panose="020F0502020204030204" pitchFamily="34" charset="0"/>
                <a:cs typeface="Times New Roman" panose="02020603050405020304" pitchFamily="18" charset="0"/>
              </a:rPr>
              <a:t> </a:t>
            </a:r>
            <a:r>
              <a:rPr lang="en-US" sz="1800" dirty="0" err="1" smtClean="0">
                <a:latin typeface="Proxima Nova" panose="020B0604020202020204" charset="0"/>
                <a:ea typeface="Calibri" panose="020F0502020204030204" pitchFamily="34" charset="0"/>
                <a:cs typeface="Times New Roman" panose="02020603050405020304" pitchFamily="18" charset="0"/>
              </a:rPr>
              <a:t>của</a:t>
            </a:r>
            <a:r>
              <a:rPr lang="en-US" sz="1800" dirty="0" smtClean="0">
                <a:latin typeface="Proxima Nova" panose="020B0604020202020204" charset="0"/>
                <a:ea typeface="Calibri" panose="020F0502020204030204" pitchFamily="34" charset="0"/>
                <a:cs typeface="Times New Roman" panose="02020603050405020304" pitchFamily="18" charset="0"/>
              </a:rPr>
              <a:t> </a:t>
            </a:r>
            <a:r>
              <a:rPr lang="en-US" sz="1800" dirty="0" err="1" smtClean="0">
                <a:latin typeface="Proxima Nova" panose="020B0604020202020204" charset="0"/>
                <a:ea typeface="Calibri" panose="020F0502020204030204" pitchFamily="34" charset="0"/>
                <a:cs typeface="Times New Roman" panose="02020603050405020304" pitchFamily="18" charset="0"/>
              </a:rPr>
              <a:t>mảng</a:t>
            </a:r>
            <a:endParaRPr lang="en-US" sz="1800" dirty="0">
              <a:latin typeface="Proxima Nova" panose="020B0604020202020204" charset="0"/>
            </a:endParaRPr>
          </a:p>
        </p:txBody>
      </p:sp>
      <p:sp>
        <p:nvSpPr>
          <p:cNvPr id="7" name="Rectangle 6"/>
          <p:cNvSpPr/>
          <p:nvPr/>
        </p:nvSpPr>
        <p:spPr>
          <a:xfrm>
            <a:off x="228464" y="1293046"/>
            <a:ext cx="684803" cy="355803"/>
          </a:xfrm>
          <a:prstGeom prst="rect">
            <a:avLst/>
          </a:prstGeom>
        </p:spPr>
        <p:txBody>
          <a:bodyPr wrap="none">
            <a:spAutoFit/>
          </a:bodyPr>
          <a:lstStyle/>
          <a:p>
            <a:pPr algn="just">
              <a:lnSpc>
                <a:spcPct val="107000"/>
              </a:lnSpc>
              <a:spcAft>
                <a:spcPts val="800"/>
              </a:spcAft>
            </a:pPr>
            <a:r>
              <a:rPr lang="en-US" sz="16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Ví</a:t>
            </a:r>
            <a:r>
              <a:rPr lang="en-US" sz="16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6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dụ</a:t>
            </a:r>
            <a:endParaRPr lang="en-US" sz="1600" dirty="0">
              <a:latin typeface="Proxima Nova"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546311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err="1" smtClean="0"/>
              <a:t>Lệnh</a:t>
            </a:r>
            <a:r>
              <a:rPr lang="en-US" altLang="en-US" sz="2700" dirty="0" smtClean="0"/>
              <a:t> </a:t>
            </a:r>
            <a:r>
              <a:rPr lang="en-US" altLang="en-US" sz="2700" dirty="0" err="1" smtClean="0"/>
              <a:t>foreach</a:t>
            </a:r>
            <a:r>
              <a:rPr lang="en-US" altLang="en-US" sz="2700" dirty="0" smtClean="0"/>
              <a:t> </a:t>
            </a:r>
            <a:endParaRPr lang="en-US" altLang="en-US" sz="2700" dirty="0"/>
          </a:p>
        </p:txBody>
      </p:sp>
      <p:sp>
        <p:nvSpPr>
          <p:cNvPr id="10" name="Rectangle 9"/>
          <p:cNvSpPr/>
          <p:nvPr/>
        </p:nvSpPr>
        <p:spPr>
          <a:xfrm>
            <a:off x="358140" y="1266504"/>
            <a:ext cx="8641080" cy="1338828"/>
          </a:xfrm>
          <a:prstGeom prst="rect">
            <a:avLst/>
          </a:prstGeom>
        </p:spPr>
        <p:txBody>
          <a:bodyPr wrap="square">
            <a:spAutoFit/>
          </a:bodyPr>
          <a:lstStyle/>
          <a:p>
            <a:pPr algn="just">
              <a:lnSpc>
                <a:spcPct val="150000"/>
              </a:lnSpc>
            </a:pPr>
            <a:r>
              <a:rPr lang="en-US" sz="1800" b="1" dirty="0" smtClean="0">
                <a:latin typeface="Proxima Nova" panose="020B0604020202020204" charset="0"/>
                <a:ea typeface="Calibri" panose="020F0502020204030204" pitchFamily="34" charset="0"/>
                <a:cs typeface="Times New Roman" panose="02020603050405020304" pitchFamily="18" charset="0"/>
              </a:rPr>
              <a:t>Ưu </a:t>
            </a:r>
            <a:r>
              <a:rPr lang="en-US" sz="1800" b="1" dirty="0" err="1" smtClean="0">
                <a:latin typeface="Proxima Nova" panose="020B0604020202020204" charset="0"/>
                <a:ea typeface="Calibri" panose="020F0502020204030204" pitchFamily="34" charset="0"/>
                <a:cs typeface="Times New Roman" panose="02020603050405020304" pitchFamily="18" charset="0"/>
              </a:rPr>
              <a:t>điểm</a:t>
            </a:r>
            <a:endParaRPr lang="en-US" sz="1800" dirty="0">
              <a:latin typeface="Proxima Nova" panose="020B0604020202020204" charset="0"/>
              <a:ea typeface="Calibri" panose="020F0502020204030204" pitchFamily="34" charset="0"/>
              <a:cs typeface="Times New Roman" panose="02020603050405020304" pitchFamily="18" charset="0"/>
            </a:endParaRPr>
          </a:p>
          <a:p>
            <a:pPr algn="just">
              <a:lnSpc>
                <a:spcPct val="150000"/>
              </a:lnSpc>
            </a:pPr>
            <a:r>
              <a:rPr lang="en-US" sz="1800" dirty="0" smtClean="0">
                <a:latin typeface="Proxima Nova" panose="020B0604020202020204" charset="0"/>
                <a:ea typeface="Calibri" panose="020F0502020204030204" pitchFamily="34" charset="0"/>
                <a:cs typeface="Times New Roman" panose="02020603050405020304" pitchFamily="18" charset="0"/>
              </a:rPr>
              <a:t>- </a:t>
            </a:r>
            <a:r>
              <a:rPr lang="vi-VN" sz="1800" dirty="0">
                <a:latin typeface="Proxima Nova" panose="020B0604020202020204" charset="0"/>
                <a:ea typeface="Calibri" panose="020F0502020204030204" pitchFamily="34" charset="0"/>
                <a:cs typeface="Times New Roman" panose="02020603050405020304" pitchFamily="18" charset="0"/>
              </a:rPr>
              <a:t>Làm cho mã dễ đọc hơn.</a:t>
            </a:r>
          </a:p>
          <a:p>
            <a:pPr algn="just">
              <a:lnSpc>
                <a:spcPct val="150000"/>
              </a:lnSpc>
            </a:pPr>
            <a:r>
              <a:rPr lang="vi-VN" sz="1800" dirty="0">
                <a:latin typeface="Proxima Nova" panose="020B0604020202020204" charset="0"/>
                <a:ea typeface="Calibri" panose="020F0502020204030204" pitchFamily="34" charset="0"/>
                <a:cs typeface="Times New Roman" panose="02020603050405020304" pitchFamily="18" charset="0"/>
              </a:rPr>
              <a:t>- Loại bỏ khả năng lỗi lập trình.</a:t>
            </a:r>
          </a:p>
        </p:txBody>
      </p:sp>
    </p:spTree>
    <p:extLst>
      <p:ext uri="{BB962C8B-B14F-4D97-AF65-F5344CB8AC3E}">
        <p14:creationId xmlns:p14="http://schemas.microsoft.com/office/powerpoint/2010/main" val="31590854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err="1" smtClean="0"/>
              <a:t>Lệnh</a:t>
            </a:r>
            <a:r>
              <a:rPr lang="en-US" altLang="en-US" sz="2700" dirty="0" smtClean="0"/>
              <a:t> </a:t>
            </a:r>
            <a:r>
              <a:rPr lang="en-US" altLang="en-US" sz="2700" dirty="0" err="1" smtClean="0"/>
              <a:t>foreach</a:t>
            </a:r>
            <a:r>
              <a:rPr lang="en-US" altLang="en-US" sz="2700" dirty="0" smtClean="0"/>
              <a:t> </a:t>
            </a:r>
            <a:endParaRPr lang="en-US" altLang="en-US" sz="2700" dirty="0"/>
          </a:p>
        </p:txBody>
      </p:sp>
      <p:sp>
        <p:nvSpPr>
          <p:cNvPr id="10" name="Rectangle 9"/>
          <p:cNvSpPr/>
          <p:nvPr/>
        </p:nvSpPr>
        <p:spPr>
          <a:xfrm>
            <a:off x="304800" y="1274124"/>
            <a:ext cx="8641080" cy="2169825"/>
          </a:xfrm>
          <a:prstGeom prst="rect">
            <a:avLst/>
          </a:prstGeom>
        </p:spPr>
        <p:txBody>
          <a:bodyPr wrap="square">
            <a:spAutoFit/>
          </a:bodyPr>
          <a:lstStyle/>
          <a:p>
            <a:pPr algn="just">
              <a:lnSpc>
                <a:spcPct val="150000"/>
              </a:lnSpc>
            </a:pPr>
            <a:r>
              <a:rPr lang="en-US" sz="1800" b="1" dirty="0" err="1" smtClean="0">
                <a:latin typeface="Proxima Nova" panose="020B0604020202020204" charset="0"/>
                <a:ea typeface="Calibri" panose="020F0502020204030204" pitchFamily="34" charset="0"/>
                <a:cs typeface="Times New Roman" panose="02020603050405020304" pitchFamily="18" charset="0"/>
              </a:rPr>
              <a:t>Hạn</a:t>
            </a:r>
            <a:r>
              <a:rPr lang="en-US" sz="1800" b="1" dirty="0" smtClean="0">
                <a:latin typeface="Proxima Nova" panose="020B0604020202020204" charset="0"/>
                <a:ea typeface="Calibri" panose="020F0502020204030204" pitchFamily="34" charset="0"/>
                <a:cs typeface="Times New Roman" panose="02020603050405020304" pitchFamily="18" charset="0"/>
              </a:rPr>
              <a:t> </a:t>
            </a:r>
            <a:r>
              <a:rPr lang="en-US" sz="1800" b="1" dirty="0" err="1" smtClean="0">
                <a:latin typeface="Proxima Nova" panose="020B0604020202020204" charset="0"/>
                <a:ea typeface="Calibri" panose="020F0502020204030204" pitchFamily="34" charset="0"/>
                <a:cs typeface="Times New Roman" panose="02020603050405020304" pitchFamily="18" charset="0"/>
              </a:rPr>
              <a:t>chế</a:t>
            </a:r>
            <a:endParaRPr lang="en-US" sz="1800" dirty="0">
              <a:latin typeface="Proxima Nova" panose="020B0604020202020204" charset="0"/>
              <a:ea typeface="Calibri" panose="020F0502020204030204" pitchFamily="34" charset="0"/>
              <a:cs typeface="Times New Roman" panose="02020603050405020304" pitchFamily="18" charset="0"/>
            </a:endParaRPr>
          </a:p>
          <a:p>
            <a:pPr algn="just">
              <a:lnSpc>
                <a:spcPct val="150000"/>
              </a:lnSpc>
            </a:pP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Không</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phù</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hợp</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khi</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muốn</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sửa</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đổi</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mảng</a:t>
            </a:r>
            <a:endParaRPr lang="en-US" sz="1800" dirty="0">
              <a:latin typeface="Proxima Nova" panose="020B0604020202020204" charset="0"/>
              <a:ea typeface="Calibri" panose="020F0502020204030204" pitchFamily="34" charset="0"/>
              <a:cs typeface="Times New Roman" panose="02020603050405020304" pitchFamily="18" charset="0"/>
            </a:endParaRPr>
          </a:p>
          <a:p>
            <a:pPr algn="just">
              <a:lnSpc>
                <a:spcPct val="150000"/>
              </a:lnSpc>
            </a:pP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Không</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thể</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thể</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truy</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cập</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phần</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tử</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của</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mảng</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bằng</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chỉ</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mục</a:t>
            </a:r>
            <a:r>
              <a:rPr lang="en-US" sz="1800" dirty="0">
                <a:latin typeface="Proxima Nova" panose="020B0604020202020204" charset="0"/>
                <a:ea typeface="Calibri" panose="020F0502020204030204" pitchFamily="34" charset="0"/>
                <a:cs typeface="Times New Roman" panose="02020603050405020304" pitchFamily="18" charset="0"/>
              </a:rPr>
              <a:t> </a:t>
            </a:r>
          </a:p>
          <a:p>
            <a:pPr algn="just">
              <a:lnSpc>
                <a:spcPct val="150000"/>
              </a:lnSpc>
            </a:pPr>
            <a:r>
              <a:rPr lang="en-US" sz="1800" dirty="0">
                <a:latin typeface="Proxima Nova" panose="020B0604020202020204" charset="0"/>
                <a:ea typeface="Calibri" panose="020F0502020204030204" pitchFamily="34" charset="0"/>
                <a:cs typeface="Times New Roman" panose="02020603050405020304" pitchFamily="18" charset="0"/>
              </a:rPr>
              <a:t>- </a:t>
            </a:r>
            <a:r>
              <a:rPr lang="vi-VN" sz="1800" dirty="0">
                <a:latin typeface="Proxima Nova" panose="020B0604020202020204" charset="0"/>
                <a:ea typeface="Calibri" panose="020F0502020204030204" pitchFamily="34" charset="0"/>
                <a:cs typeface="Times New Roman" panose="02020603050405020304" pitchFamily="18" charset="0"/>
              </a:rPr>
              <a:t>Chỉ lặp về phía trước trên mảng theo các bước đơn lẻ</a:t>
            </a:r>
            <a:endParaRPr lang="en-US" sz="1800" dirty="0">
              <a:latin typeface="Proxima Nova" panose="020B0604020202020204" charset="0"/>
              <a:ea typeface="Calibri" panose="020F0502020204030204" pitchFamily="34" charset="0"/>
              <a:cs typeface="Times New Roman" panose="02020603050405020304" pitchFamily="18" charset="0"/>
            </a:endParaRPr>
          </a:p>
          <a:p>
            <a:pPr algn="just">
              <a:lnSpc>
                <a:spcPct val="150000"/>
              </a:lnSpc>
            </a:pPr>
            <a:r>
              <a:rPr lang="en-US" sz="1800" dirty="0">
                <a:latin typeface="Proxima Nova" panose="020B0604020202020204" charset="0"/>
                <a:ea typeface="Calibri" panose="020F0502020204030204" pitchFamily="34" charset="0"/>
                <a:cs typeface="Times New Roman" panose="02020603050405020304" pitchFamily="18" charset="0"/>
              </a:rPr>
              <a:t>- </a:t>
            </a:r>
            <a:r>
              <a:rPr lang="vi-VN" sz="1800" dirty="0">
                <a:latin typeface="Proxima Nova" panose="020B0604020202020204" charset="0"/>
                <a:ea typeface="Calibri" panose="020F0502020204030204" pitchFamily="34" charset="0"/>
                <a:cs typeface="Times New Roman" panose="02020603050405020304" pitchFamily="18" charset="0"/>
              </a:rPr>
              <a:t>Có một số chi phí thực hiện phức tạp hơn so với phép lặp đơn giản</a:t>
            </a:r>
            <a:endParaRPr lang="en-US" sz="1800" dirty="0">
              <a:latin typeface="Proxima Nova"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39627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lvl="0">
              <a:lnSpc>
                <a:spcPct val="115000"/>
              </a:lnSpc>
            </a:pPr>
            <a:r>
              <a:rPr lang="en-US" dirty="0" err="1"/>
              <a:t>Xâu</a:t>
            </a:r>
            <a:r>
              <a:rPr lang="en-US" dirty="0"/>
              <a:t> </a:t>
            </a:r>
            <a:r>
              <a:rPr lang="en-US" dirty="0" err="1"/>
              <a:t>kí</a:t>
            </a:r>
            <a:r>
              <a:rPr lang="en-US" dirty="0"/>
              <a:t> </a:t>
            </a:r>
            <a:r>
              <a:rPr lang="en-US" dirty="0" err="1"/>
              <a:t>tự</a:t>
            </a:r>
            <a:endParaRPr lang="en-US" dirty="0"/>
          </a:p>
        </p:txBody>
      </p:sp>
    </p:spTree>
    <p:extLst>
      <p:ext uri="{BB962C8B-B14F-4D97-AF65-F5344CB8AC3E}">
        <p14:creationId xmlns:p14="http://schemas.microsoft.com/office/powerpoint/2010/main" val="36441048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err="1" smtClean="0"/>
              <a:t>Xâu</a:t>
            </a:r>
            <a:r>
              <a:rPr lang="en-US" altLang="en-US" sz="2700" dirty="0" smtClean="0"/>
              <a:t> </a:t>
            </a:r>
            <a:r>
              <a:rPr lang="en-US" altLang="en-US" sz="2700" dirty="0" err="1" smtClean="0"/>
              <a:t>kí</a:t>
            </a:r>
            <a:r>
              <a:rPr lang="en-US" altLang="en-US" sz="2700" dirty="0" smtClean="0"/>
              <a:t> </a:t>
            </a:r>
            <a:r>
              <a:rPr lang="en-US" altLang="en-US" sz="2700" dirty="0" err="1" smtClean="0"/>
              <a:t>tự</a:t>
            </a:r>
            <a:endParaRPr lang="en-US" altLang="en-US" sz="2700" dirty="0"/>
          </a:p>
        </p:txBody>
      </p:sp>
      <p:sp>
        <p:nvSpPr>
          <p:cNvPr id="10" name="Rectangle 9"/>
          <p:cNvSpPr/>
          <p:nvPr/>
        </p:nvSpPr>
        <p:spPr>
          <a:xfrm>
            <a:off x="304800" y="1274124"/>
            <a:ext cx="8641080" cy="1754326"/>
          </a:xfrm>
          <a:prstGeom prst="rect">
            <a:avLst/>
          </a:prstGeom>
        </p:spPr>
        <p:txBody>
          <a:bodyPr wrap="square">
            <a:spAutoFit/>
          </a:bodyPr>
          <a:lstStyle/>
          <a:p>
            <a:pPr algn="just">
              <a:lnSpc>
                <a:spcPct val="150000"/>
              </a:lnSpc>
            </a:pPr>
            <a:r>
              <a:rPr lang="vi-VN" sz="1800" b="1" dirty="0">
                <a:latin typeface="Proxima Nova" panose="020B0604020202020204" charset="0"/>
                <a:ea typeface="Calibri" panose="020F0502020204030204" pitchFamily="34" charset="0"/>
                <a:cs typeface="Times New Roman" panose="02020603050405020304" pitchFamily="18" charset="0"/>
              </a:rPr>
              <a:t>Xâu kí tự là gì?</a:t>
            </a:r>
          </a:p>
          <a:p>
            <a:pPr algn="just">
              <a:lnSpc>
                <a:spcPct val="150000"/>
              </a:lnSpc>
            </a:pPr>
            <a:r>
              <a:rPr lang="vi-VN" sz="1800" dirty="0">
                <a:latin typeface="Proxima Nova" panose="020B0604020202020204" charset="0"/>
                <a:ea typeface="Calibri" panose="020F0502020204030204" pitchFamily="34" charset="0"/>
                <a:cs typeface="Times New Roman" panose="02020603050405020304" pitchFamily="18" charset="0"/>
              </a:rPr>
              <a:t>- Xâu kí tự là một dãy các ký tự. </a:t>
            </a:r>
            <a:endParaRPr lang="en-US" sz="1800" dirty="0">
              <a:latin typeface="Proxima Nova" panose="020B0604020202020204" charset="0"/>
              <a:ea typeface="Calibri" panose="020F0502020204030204" pitchFamily="34" charset="0"/>
              <a:cs typeface="Times New Roman" panose="02020603050405020304" pitchFamily="18" charset="0"/>
            </a:endParaRPr>
          </a:p>
          <a:p>
            <a:pPr algn="just">
              <a:lnSpc>
                <a:spcPct val="150000"/>
              </a:lnSpc>
            </a:pPr>
            <a:r>
              <a:rPr lang="en-US" sz="1800" dirty="0">
                <a:latin typeface="Proxima Nova" panose="020B0604020202020204" charset="0"/>
                <a:ea typeface="Calibri" panose="020F0502020204030204" pitchFamily="34" charset="0"/>
                <a:cs typeface="Times New Roman" panose="02020603050405020304" pitchFamily="18" charset="0"/>
              </a:rPr>
              <a:t>- X</a:t>
            </a:r>
            <a:r>
              <a:rPr lang="vi-VN" sz="1800" dirty="0">
                <a:latin typeface="Proxima Nova" panose="020B0604020202020204" charset="0"/>
                <a:ea typeface="Calibri" panose="020F0502020204030204" pitchFamily="34" charset="0"/>
                <a:cs typeface="Times New Roman" panose="02020603050405020304" pitchFamily="18" charset="0"/>
              </a:rPr>
              <a:t>âu kí tự còn là một đối tượng biểu diễn cho một dãy ký tự. </a:t>
            </a:r>
          </a:p>
          <a:p>
            <a:pPr algn="just">
              <a:lnSpc>
                <a:spcPct val="150000"/>
              </a:lnSpc>
            </a:pPr>
            <a:r>
              <a:rPr lang="vi-VN" sz="1800" dirty="0">
                <a:latin typeface="Proxima Nova" panose="020B0604020202020204" charset="0"/>
                <a:ea typeface="Calibri" panose="020F0502020204030204" pitchFamily="34" charset="0"/>
                <a:cs typeface="Times New Roman" panose="02020603050405020304" pitchFamily="18" charset="0"/>
              </a:rPr>
              <a:t>- Lớp java.lang.String được sử dụng để tạo một đối tượng xâu kí tự.</a:t>
            </a:r>
          </a:p>
        </p:txBody>
      </p:sp>
      <p:pic>
        <p:nvPicPr>
          <p:cNvPr id="2050" name="Picture 2" descr="String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835" y="3025139"/>
            <a:ext cx="5715000" cy="2057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3500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err="1" smtClean="0"/>
              <a:t>Xâu</a:t>
            </a:r>
            <a:r>
              <a:rPr lang="en-US" altLang="en-US" sz="2700" dirty="0" smtClean="0"/>
              <a:t> </a:t>
            </a:r>
            <a:r>
              <a:rPr lang="en-US" altLang="en-US" sz="2700" dirty="0" err="1" smtClean="0"/>
              <a:t>kí</a:t>
            </a:r>
            <a:r>
              <a:rPr lang="en-US" altLang="en-US" sz="2700" dirty="0" smtClean="0"/>
              <a:t> </a:t>
            </a:r>
            <a:r>
              <a:rPr lang="en-US" altLang="en-US" sz="2700" dirty="0" err="1" smtClean="0"/>
              <a:t>tự</a:t>
            </a:r>
            <a:endParaRPr lang="en-US" altLang="en-US" sz="2700" dirty="0"/>
          </a:p>
        </p:txBody>
      </p:sp>
      <p:sp>
        <p:nvSpPr>
          <p:cNvPr id="10" name="Rectangle 9"/>
          <p:cNvSpPr/>
          <p:nvPr/>
        </p:nvSpPr>
        <p:spPr>
          <a:xfrm>
            <a:off x="304800" y="1274124"/>
            <a:ext cx="8641080" cy="470065"/>
          </a:xfrm>
          <a:prstGeom prst="rect">
            <a:avLst/>
          </a:prstGeom>
        </p:spPr>
        <p:txBody>
          <a:bodyPr wrap="square">
            <a:spAutoFit/>
          </a:bodyPr>
          <a:lstStyle/>
          <a:p>
            <a:pPr algn="just">
              <a:lnSpc>
                <a:spcPct val="150000"/>
              </a:lnSpc>
            </a:pPr>
            <a:r>
              <a:rPr lang="en-US" sz="1800" b="1" dirty="0" err="1" smtClean="0">
                <a:latin typeface="Proxima Nova" panose="020B0604020202020204" charset="0"/>
                <a:ea typeface="Calibri" panose="020F0502020204030204" pitchFamily="34" charset="0"/>
                <a:cs typeface="Times New Roman" panose="02020603050405020304" pitchFamily="18" charset="0"/>
              </a:rPr>
              <a:t>Khai</a:t>
            </a:r>
            <a:r>
              <a:rPr lang="en-US" sz="1800" b="1" dirty="0" smtClean="0">
                <a:latin typeface="Proxima Nova" panose="020B0604020202020204" charset="0"/>
                <a:ea typeface="Calibri" panose="020F0502020204030204" pitchFamily="34" charset="0"/>
                <a:cs typeface="Times New Roman" panose="02020603050405020304" pitchFamily="18" charset="0"/>
              </a:rPr>
              <a:t> </a:t>
            </a:r>
            <a:r>
              <a:rPr lang="en-US" sz="1800" b="1" dirty="0" err="1" smtClean="0">
                <a:latin typeface="Proxima Nova" panose="020B0604020202020204" charset="0"/>
                <a:ea typeface="Calibri" panose="020F0502020204030204" pitchFamily="34" charset="0"/>
                <a:cs typeface="Times New Roman" panose="02020603050405020304" pitchFamily="18" charset="0"/>
              </a:rPr>
              <a:t>báo</a:t>
            </a:r>
            <a:r>
              <a:rPr lang="en-US" sz="1800" b="1" dirty="0" smtClean="0">
                <a:latin typeface="Proxima Nova" panose="020B0604020202020204" charset="0"/>
                <a:ea typeface="Calibri" panose="020F0502020204030204" pitchFamily="34" charset="0"/>
                <a:cs typeface="Times New Roman" panose="02020603050405020304" pitchFamily="18" charset="0"/>
              </a:rPr>
              <a:t> </a:t>
            </a:r>
            <a:r>
              <a:rPr lang="en-US" sz="1800" b="1" dirty="0" err="1" smtClean="0">
                <a:latin typeface="Proxima Nova" panose="020B0604020202020204" charset="0"/>
                <a:ea typeface="Calibri" panose="020F0502020204030204" pitchFamily="34" charset="0"/>
                <a:cs typeface="Times New Roman" panose="02020603050405020304" pitchFamily="18" charset="0"/>
              </a:rPr>
              <a:t>cách</a:t>
            </a:r>
            <a:r>
              <a:rPr lang="en-US" sz="1800" b="1" dirty="0">
                <a:latin typeface="Proxima Nova" panose="020B0604020202020204" charset="0"/>
                <a:ea typeface="Calibri" panose="020F0502020204030204" pitchFamily="34" charset="0"/>
                <a:cs typeface="Times New Roman" panose="02020603050405020304" pitchFamily="18" charset="0"/>
              </a:rPr>
              <a:t> 1</a:t>
            </a:r>
            <a:r>
              <a:rPr lang="en-US" sz="1800" b="1" dirty="0" smtClean="0">
                <a:latin typeface="Proxima Nova" panose="020B0604020202020204" charset="0"/>
                <a:ea typeface="Calibri" panose="020F0502020204030204" pitchFamily="34" charset="0"/>
                <a:cs typeface="Times New Roman" panose="02020603050405020304" pitchFamily="18" charset="0"/>
              </a:rPr>
              <a:t>: </a:t>
            </a:r>
            <a:r>
              <a:rPr lang="en-US" sz="1800" dirty="0" smtClean="0">
                <a:latin typeface="Proxima Nova" panose="020B0604020202020204" charset="0"/>
                <a:ea typeface="Calibri" panose="020F0502020204030204" pitchFamily="34" charset="0"/>
                <a:cs typeface="Times New Roman" panose="02020603050405020304" pitchFamily="18" charset="0"/>
              </a:rPr>
              <a:t>Sử </a:t>
            </a:r>
            <a:r>
              <a:rPr lang="en-US" sz="1800" dirty="0" err="1">
                <a:latin typeface="Proxima Nova" panose="020B0604020202020204" charset="0"/>
                <a:ea typeface="Calibri" panose="020F0502020204030204" pitchFamily="34" charset="0"/>
                <a:cs typeface="Times New Roman" panose="02020603050405020304" pitchFamily="18" charset="0"/>
              </a:rPr>
              <a:t>dụng</a:t>
            </a:r>
            <a:r>
              <a:rPr lang="en-US" sz="1800" dirty="0">
                <a:latin typeface="Proxima Nova" panose="020B0604020202020204" charset="0"/>
                <a:ea typeface="Calibri" panose="020F0502020204030204" pitchFamily="34" charset="0"/>
                <a:cs typeface="Times New Roman" panose="02020603050405020304" pitchFamily="18" charset="0"/>
              </a:rPr>
              <a:t> string literal    </a:t>
            </a:r>
            <a:endParaRPr lang="vi-VN"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a:spLocks noChangeArrowheads="1"/>
          </p:cNvSpPr>
          <p:nvPr/>
        </p:nvSpPr>
        <p:spPr bwMode="auto">
          <a:xfrm>
            <a:off x="358140" y="1977282"/>
            <a:ext cx="7353295" cy="41931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73239"/>
                </a:solidFill>
                <a:effectLst/>
                <a:latin typeface="Courier New" panose="02070309020205020404" pitchFamily="49" charset="0"/>
                <a:ea typeface="Times New Roman" panose="02020603050405020304" pitchFamily="18" charset="0"/>
                <a:cs typeface="Courier New" panose="02070309020205020404" pitchFamily="49" charset="0"/>
              </a:rPr>
              <a:t>String &lt;</a:t>
            </a:r>
            <a:r>
              <a:rPr kumimoji="0" lang="en-US" sz="1800" b="0" i="0" u="none" strike="noStrike" cap="none" normalizeH="0" baseline="0" dirty="0" err="1" smtClean="0">
                <a:ln>
                  <a:noFill/>
                </a:ln>
                <a:solidFill>
                  <a:srgbClr val="273239"/>
                </a:solidFill>
                <a:effectLst/>
                <a:latin typeface="Courier New" panose="02070309020205020404" pitchFamily="49" charset="0"/>
                <a:ea typeface="Times New Roman" panose="02020603050405020304" pitchFamily="18" charset="0"/>
                <a:cs typeface="Courier New" panose="02070309020205020404" pitchFamily="49" charset="0"/>
              </a:rPr>
              <a:t>string_variable</a:t>
            </a:r>
            <a:r>
              <a:rPr kumimoji="0" lang="en-US" sz="1800" b="0" i="0" u="none" strike="noStrike" cap="none" normalizeH="0" baseline="0" dirty="0" smtClean="0">
                <a:ln>
                  <a:noFill/>
                </a:ln>
                <a:solidFill>
                  <a:srgbClr val="273239"/>
                </a:solidFill>
                <a:effectLst/>
                <a:latin typeface="Courier New" panose="02070309020205020404" pitchFamily="49" charset="0"/>
                <a:ea typeface="Times New Roman" panose="02020603050405020304" pitchFamily="18" charset="0"/>
                <a:cs typeface="Courier New" panose="02070309020205020404" pitchFamily="49" charset="0"/>
              </a:rPr>
              <a:t>&gt; = "&lt;</a:t>
            </a:r>
            <a:r>
              <a:rPr kumimoji="0" lang="en-US" sz="1800" b="0" i="0" u="none" strike="noStrike" cap="none" normalizeH="0" baseline="0" dirty="0" err="1" smtClean="0">
                <a:ln>
                  <a:noFill/>
                </a:ln>
                <a:solidFill>
                  <a:srgbClr val="273239"/>
                </a:solidFill>
                <a:effectLst/>
                <a:latin typeface="Courier New" panose="02070309020205020404" pitchFamily="49" charset="0"/>
                <a:ea typeface="Times New Roman" panose="02020603050405020304" pitchFamily="18" charset="0"/>
                <a:cs typeface="Courier New" panose="02070309020205020404" pitchFamily="49" charset="0"/>
              </a:rPr>
              <a:t>sequence_of_string</a:t>
            </a:r>
            <a:r>
              <a:rPr kumimoji="0" lang="en-US" sz="1800" b="0" i="0" u="none" strike="noStrike" cap="none" normalizeH="0" baseline="0" dirty="0" smtClean="0">
                <a:ln>
                  <a:noFill/>
                </a:ln>
                <a:solidFill>
                  <a:srgbClr val="273239"/>
                </a:solidFill>
                <a:effectLst/>
                <a:latin typeface="Courier New" panose="02070309020205020404" pitchFamily="49" charset="0"/>
                <a:ea typeface="Times New Roman" panose="02020603050405020304" pitchFamily="18" charset="0"/>
                <a:cs typeface="Courier New" panose="02070309020205020404" pitchFamily="49" charset="0"/>
              </a:rPr>
              <a:t>&gt;"; </a:t>
            </a:r>
            <a:r>
              <a:rPr kumimoji="0" lang="en-US" sz="1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
        <p:nvSpPr>
          <p:cNvPr id="7" name="Rectangle 6"/>
          <p:cNvSpPr/>
          <p:nvPr/>
        </p:nvSpPr>
        <p:spPr>
          <a:xfrm>
            <a:off x="279765" y="2532162"/>
            <a:ext cx="5535490" cy="369332"/>
          </a:xfrm>
          <a:prstGeom prst="rect">
            <a:avLst/>
          </a:prstGeom>
        </p:spPr>
        <p:txBody>
          <a:bodyPr wrap="none">
            <a:spAutoFit/>
          </a:bodyPr>
          <a:lstStyle/>
          <a:p>
            <a:r>
              <a:rPr lang="en-US" sz="1800" b="1" dirty="0" smtClean="0">
                <a:latin typeface="Proxima Nova" panose="020B0604020202020204" charset="0"/>
                <a:ea typeface="Calibri" panose="020F0502020204030204" pitchFamily="34" charset="0"/>
                <a:cs typeface="Times New Roman" panose="02020603050405020304" pitchFamily="18" charset="0"/>
              </a:rPr>
              <a:t>Ưu </a:t>
            </a:r>
            <a:r>
              <a:rPr lang="en-US" sz="1800" b="1" dirty="0" err="1" smtClean="0">
                <a:latin typeface="Proxima Nova" panose="020B0604020202020204" charset="0"/>
                <a:ea typeface="Calibri" panose="020F0502020204030204" pitchFamily="34" charset="0"/>
                <a:cs typeface="Times New Roman" panose="02020603050405020304" pitchFamily="18" charset="0"/>
              </a:rPr>
              <a:t>điểm</a:t>
            </a:r>
            <a:r>
              <a:rPr lang="en-US" sz="1800" b="1" dirty="0" smtClean="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Làm</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cho</a:t>
            </a:r>
            <a:r>
              <a:rPr lang="en-US" sz="1800" dirty="0">
                <a:latin typeface="Proxima Nova" panose="020B0604020202020204" charset="0"/>
                <a:ea typeface="Calibri" panose="020F0502020204030204" pitchFamily="34" charset="0"/>
                <a:cs typeface="Times New Roman" panose="02020603050405020304" pitchFamily="18" charset="0"/>
              </a:rPr>
              <a:t> Java </a:t>
            </a:r>
            <a:r>
              <a:rPr lang="en-US" sz="1800" dirty="0" err="1">
                <a:latin typeface="Proxima Nova" panose="020B0604020202020204" charset="0"/>
                <a:ea typeface="Calibri" panose="020F0502020204030204" pitchFamily="34" charset="0"/>
                <a:cs typeface="Times New Roman" panose="02020603050405020304" pitchFamily="18" charset="0"/>
              </a:rPr>
              <a:t>sử</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dụng</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bộ</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nhớ</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hiệu</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quả</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smtClean="0">
                <a:latin typeface="Proxima Nova" panose="020B0604020202020204" charset="0"/>
                <a:ea typeface="Calibri" panose="020F0502020204030204" pitchFamily="34" charset="0"/>
                <a:cs typeface="Times New Roman" panose="02020603050405020304" pitchFamily="18" charset="0"/>
              </a:rPr>
              <a:t>hơn</a:t>
            </a:r>
            <a:endParaRPr lang="en-US" sz="1800" b="1" dirty="0">
              <a:latin typeface="Proxima Nova" panose="020B0604020202020204" charset="0"/>
              <a:ea typeface="Calibri" panose="020F0502020204030204" pitchFamily="34" charset="0"/>
              <a:cs typeface="Times New Roman" panose="02020603050405020304" pitchFamily="18" charset="0"/>
            </a:endParaRPr>
          </a:p>
        </p:txBody>
      </p:sp>
      <p:sp>
        <p:nvSpPr>
          <p:cNvPr id="12" name="Rectangle 4"/>
          <p:cNvSpPr>
            <a:spLocks noChangeArrowheads="1"/>
          </p:cNvSpPr>
          <p:nvPr/>
        </p:nvSpPr>
        <p:spPr bwMode="auto">
          <a:xfrm>
            <a:off x="358140" y="3661303"/>
            <a:ext cx="3217547" cy="41931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73239"/>
                </a:solidFill>
                <a:effectLst/>
                <a:latin typeface="Courier New" panose="02070309020205020404" pitchFamily="49" charset="0"/>
                <a:ea typeface="Times New Roman" panose="02020603050405020304" pitchFamily="18" charset="0"/>
                <a:cs typeface="Courier New" panose="02070309020205020404" pitchFamily="49" charset="0"/>
              </a:rPr>
              <a:t>String </a:t>
            </a:r>
            <a:r>
              <a:rPr kumimoji="0" lang="en-US" sz="1800" b="0" i="0" u="none" strike="noStrike" cap="none" normalizeH="0" baseline="0" dirty="0" err="1" smtClean="0">
                <a:ln>
                  <a:noFill/>
                </a:ln>
                <a:solidFill>
                  <a:srgbClr val="273239"/>
                </a:solidFill>
                <a:effectLst/>
                <a:latin typeface="Courier New" panose="02070309020205020404" pitchFamily="49" charset="0"/>
                <a:ea typeface="Times New Roman" panose="02020603050405020304" pitchFamily="18" charset="0"/>
                <a:cs typeface="Courier New" panose="02070309020205020404" pitchFamily="49" charset="0"/>
              </a:rPr>
              <a:t>str</a:t>
            </a:r>
            <a:r>
              <a:rPr kumimoji="0" lang="en-US" sz="1800" b="0" i="0" u="none" strike="noStrike" cap="none" normalizeH="0" baseline="0" dirty="0" smtClean="0">
                <a:ln>
                  <a:noFill/>
                </a:ln>
                <a:solidFill>
                  <a:srgbClr val="273239"/>
                </a:solidFill>
                <a:effectLst/>
                <a:latin typeface="Courier New" panose="02070309020205020404" pitchFamily="49" charset="0"/>
                <a:ea typeface="Times New Roman" panose="02020603050405020304" pitchFamily="18" charset="0"/>
                <a:cs typeface="Courier New" panose="02070309020205020404" pitchFamily="49" charset="0"/>
              </a:rPr>
              <a:t> = "Geeks";</a:t>
            </a:r>
            <a:r>
              <a:rPr kumimoji="0" lang="en-US" sz="1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
        <p:nvSpPr>
          <p:cNvPr id="13" name="Rectangle 12"/>
          <p:cNvSpPr/>
          <p:nvPr/>
        </p:nvSpPr>
        <p:spPr>
          <a:xfrm>
            <a:off x="321077" y="3129380"/>
            <a:ext cx="726481" cy="369332"/>
          </a:xfrm>
          <a:prstGeom prst="rect">
            <a:avLst/>
          </a:prstGeom>
        </p:spPr>
        <p:txBody>
          <a:bodyPr wrap="none">
            <a:spAutoFit/>
          </a:bodyPr>
          <a:lstStyle/>
          <a:p>
            <a:pPr lvl="0" eaLnBrk="0" fontAlgn="base" hangingPunct="0">
              <a:spcBef>
                <a:spcPct val="0"/>
              </a:spcBef>
              <a:spcAft>
                <a:spcPct val="0"/>
              </a:spcAft>
              <a:buClrTx/>
            </a:pPr>
            <a:r>
              <a:rPr lang="en-US" sz="1800" b="1" dirty="0" err="1">
                <a:latin typeface="Proxima Nova" panose="020B0604020202020204" charset="0"/>
                <a:ea typeface="Calibri" panose="020F0502020204030204" pitchFamily="34" charset="0"/>
                <a:cs typeface="Times New Roman" panose="02020603050405020304" pitchFamily="18" charset="0"/>
              </a:rPr>
              <a:t>Ví</a:t>
            </a:r>
            <a:r>
              <a:rPr lang="en-US" sz="1800" b="1" dirty="0">
                <a:latin typeface="Proxima Nova" panose="020B0604020202020204" charset="0"/>
                <a:ea typeface="Calibri" panose="020F0502020204030204" pitchFamily="34" charset="0"/>
                <a:cs typeface="Times New Roman" panose="02020603050405020304" pitchFamily="18" charset="0"/>
              </a:rPr>
              <a:t> </a:t>
            </a:r>
            <a:r>
              <a:rPr lang="en-US" sz="1800" b="1" dirty="0" err="1" smtClean="0">
                <a:latin typeface="Proxima Nova" panose="020B0604020202020204" charset="0"/>
                <a:ea typeface="Calibri" panose="020F0502020204030204" pitchFamily="34" charset="0"/>
                <a:cs typeface="Times New Roman" panose="02020603050405020304" pitchFamily="18" charset="0"/>
              </a:rPr>
              <a:t>dụ</a:t>
            </a:r>
            <a:endParaRPr lang="en-US" sz="1800" b="1" dirty="0">
              <a:latin typeface="Proxima Nova" panose="020B0604020202020204" charset="0"/>
              <a:ea typeface="Calibri" panose="020F0502020204030204" pitchFamily="34" charset="0"/>
              <a:cs typeface="Times New Roman" panose="02020603050405020304" pitchFamily="18" charset="0"/>
            </a:endParaRPr>
          </a:p>
        </p:txBody>
      </p:sp>
      <p:pic>
        <p:nvPicPr>
          <p:cNvPr id="14" name="Picture 13"/>
          <p:cNvPicPr>
            <a:picLocks noChangeAspect="1"/>
          </p:cNvPicPr>
          <p:nvPr/>
        </p:nvPicPr>
        <p:blipFill rotWithShape="1">
          <a:blip r:embed="rId2"/>
          <a:srcRect t="9092" r="2608" b="5986"/>
          <a:stretch/>
        </p:blipFill>
        <p:spPr>
          <a:xfrm>
            <a:off x="4338727" y="3131820"/>
            <a:ext cx="4561434" cy="1729740"/>
          </a:xfrm>
          <a:prstGeom prst="rect">
            <a:avLst/>
          </a:prstGeom>
        </p:spPr>
      </p:pic>
    </p:spTree>
    <p:extLst>
      <p:ext uri="{BB962C8B-B14F-4D97-AF65-F5344CB8AC3E}">
        <p14:creationId xmlns:p14="http://schemas.microsoft.com/office/powerpoint/2010/main" val="26052179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err="1" smtClean="0"/>
              <a:t>Xâu</a:t>
            </a:r>
            <a:r>
              <a:rPr lang="en-US" altLang="en-US" sz="2700" dirty="0" smtClean="0"/>
              <a:t> </a:t>
            </a:r>
            <a:r>
              <a:rPr lang="en-US" altLang="en-US" sz="2700" dirty="0" err="1" smtClean="0"/>
              <a:t>kí</a:t>
            </a:r>
            <a:r>
              <a:rPr lang="en-US" altLang="en-US" sz="2700" dirty="0" smtClean="0"/>
              <a:t> </a:t>
            </a:r>
            <a:r>
              <a:rPr lang="en-US" altLang="en-US" sz="2700" dirty="0" err="1" smtClean="0"/>
              <a:t>tự</a:t>
            </a:r>
            <a:endParaRPr lang="en-US" altLang="en-US" sz="2700" dirty="0"/>
          </a:p>
        </p:txBody>
      </p:sp>
      <p:sp>
        <p:nvSpPr>
          <p:cNvPr id="10" name="Rectangle 9"/>
          <p:cNvSpPr/>
          <p:nvPr/>
        </p:nvSpPr>
        <p:spPr>
          <a:xfrm>
            <a:off x="304800" y="1274124"/>
            <a:ext cx="8641080" cy="470065"/>
          </a:xfrm>
          <a:prstGeom prst="rect">
            <a:avLst/>
          </a:prstGeom>
        </p:spPr>
        <p:txBody>
          <a:bodyPr wrap="square">
            <a:spAutoFit/>
          </a:bodyPr>
          <a:lstStyle/>
          <a:p>
            <a:pPr algn="just">
              <a:lnSpc>
                <a:spcPct val="150000"/>
              </a:lnSpc>
            </a:pPr>
            <a:r>
              <a:rPr lang="en-US" sz="1800" b="1" dirty="0" err="1" smtClean="0">
                <a:latin typeface="Proxima Nova" panose="020B0604020202020204" charset="0"/>
                <a:ea typeface="Calibri" panose="020F0502020204030204" pitchFamily="34" charset="0"/>
                <a:cs typeface="Times New Roman" panose="02020603050405020304" pitchFamily="18" charset="0"/>
              </a:rPr>
              <a:t>Khai</a:t>
            </a:r>
            <a:r>
              <a:rPr lang="en-US" sz="1800" b="1" dirty="0" smtClean="0">
                <a:latin typeface="Proxima Nova" panose="020B0604020202020204" charset="0"/>
                <a:ea typeface="Calibri" panose="020F0502020204030204" pitchFamily="34" charset="0"/>
                <a:cs typeface="Times New Roman" panose="02020603050405020304" pitchFamily="18" charset="0"/>
              </a:rPr>
              <a:t> </a:t>
            </a:r>
            <a:r>
              <a:rPr lang="en-US" sz="1800" b="1" dirty="0" err="1" smtClean="0">
                <a:latin typeface="Proxima Nova" panose="020B0604020202020204" charset="0"/>
                <a:ea typeface="Calibri" panose="020F0502020204030204" pitchFamily="34" charset="0"/>
                <a:cs typeface="Times New Roman" panose="02020603050405020304" pitchFamily="18" charset="0"/>
              </a:rPr>
              <a:t>báo</a:t>
            </a:r>
            <a:r>
              <a:rPr lang="en-US" sz="1800" b="1" dirty="0" smtClean="0">
                <a:latin typeface="Proxima Nova" panose="020B0604020202020204" charset="0"/>
                <a:ea typeface="Calibri" panose="020F0502020204030204" pitchFamily="34" charset="0"/>
                <a:cs typeface="Times New Roman" panose="02020603050405020304" pitchFamily="18" charset="0"/>
              </a:rPr>
              <a:t> </a:t>
            </a:r>
            <a:r>
              <a:rPr lang="en-US" sz="1800" b="1" dirty="0" err="1" smtClean="0">
                <a:latin typeface="Proxima Nova" panose="020B0604020202020204" charset="0"/>
                <a:ea typeface="Calibri" panose="020F0502020204030204" pitchFamily="34" charset="0"/>
                <a:cs typeface="Times New Roman" panose="02020603050405020304" pitchFamily="18" charset="0"/>
              </a:rPr>
              <a:t>cách</a:t>
            </a:r>
            <a:r>
              <a:rPr lang="en-US" sz="1800" b="1" dirty="0">
                <a:latin typeface="Proxima Nova" panose="020B0604020202020204" charset="0"/>
                <a:ea typeface="Calibri" panose="020F0502020204030204" pitchFamily="34" charset="0"/>
                <a:cs typeface="Times New Roman" panose="02020603050405020304" pitchFamily="18" charset="0"/>
              </a:rPr>
              <a:t> </a:t>
            </a:r>
            <a:r>
              <a:rPr lang="en-US" sz="1800" b="1" dirty="0" smtClean="0">
                <a:latin typeface="Proxima Nova" panose="020B0604020202020204" charset="0"/>
                <a:ea typeface="Calibri" panose="020F0502020204030204" pitchFamily="34" charset="0"/>
                <a:cs typeface="Times New Roman" panose="02020603050405020304" pitchFamily="18" charset="0"/>
              </a:rPr>
              <a:t>2: </a:t>
            </a:r>
            <a:r>
              <a:rPr lang="en-US" sz="1800" dirty="0" smtClean="0">
                <a:latin typeface="Proxima Nova" panose="020B0604020202020204" charset="0"/>
                <a:ea typeface="Calibri" panose="020F0502020204030204" pitchFamily="34" charset="0"/>
                <a:cs typeface="Times New Roman" panose="02020603050405020304" pitchFamily="18" charset="0"/>
              </a:rPr>
              <a:t>Sử </a:t>
            </a:r>
            <a:r>
              <a:rPr lang="en-US" sz="1800" dirty="0" err="1">
                <a:latin typeface="Proxima Nova" panose="020B0604020202020204" charset="0"/>
                <a:ea typeface="Calibri" panose="020F0502020204030204" pitchFamily="34" charset="0"/>
                <a:cs typeface="Times New Roman" panose="02020603050405020304" pitchFamily="18" charset="0"/>
              </a:rPr>
              <a:t>dụng</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từ</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khóa</a:t>
            </a:r>
            <a:r>
              <a:rPr lang="en-US" sz="1800" dirty="0">
                <a:latin typeface="Proxima Nova" panose="020B0604020202020204" charset="0"/>
                <a:ea typeface="Calibri" panose="020F0502020204030204" pitchFamily="34" charset="0"/>
                <a:cs typeface="Times New Roman" panose="02020603050405020304" pitchFamily="18" charset="0"/>
              </a:rPr>
              <a:t> new</a:t>
            </a:r>
            <a:endParaRPr lang="vi-VN"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a:spLocks noChangeArrowheads="1"/>
          </p:cNvSpPr>
          <p:nvPr/>
        </p:nvSpPr>
        <p:spPr bwMode="auto">
          <a:xfrm>
            <a:off x="358140" y="1977282"/>
            <a:ext cx="8473440" cy="41931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95220" numCol="1" anchor="ctr" anchorCtr="0" compatLnSpc="1">
            <a:prstTxWarp prst="textNoShape">
              <a:avLst/>
            </a:prstTxWarp>
            <a:spAutoFit/>
          </a:bodyPr>
          <a:lstStyle/>
          <a:p>
            <a:pPr lvl="0" eaLnBrk="0" fontAlgn="base" hangingPunct="0">
              <a:spcBef>
                <a:spcPct val="0"/>
              </a:spcBef>
              <a:spcAft>
                <a:spcPct val="0"/>
              </a:spcAft>
              <a:buClrTx/>
            </a:pPr>
            <a:r>
              <a:rPr lang="en-US" sz="1700" dirty="0">
                <a:solidFill>
                  <a:srgbClr val="273239"/>
                </a:solidFill>
                <a:latin typeface="Courier New" panose="02070309020205020404" pitchFamily="49" charset="0"/>
                <a:ea typeface="Times New Roman" panose="02020603050405020304" pitchFamily="18" charset="0"/>
                <a:cs typeface="Courier New" panose="02070309020205020404" pitchFamily="49" charset="0"/>
              </a:rPr>
              <a:t>String &lt;</a:t>
            </a:r>
            <a:r>
              <a:rPr lang="en-US" sz="1700" dirty="0" err="1">
                <a:solidFill>
                  <a:srgbClr val="273239"/>
                </a:solidFill>
                <a:latin typeface="Courier New" panose="02070309020205020404" pitchFamily="49" charset="0"/>
                <a:ea typeface="Times New Roman" panose="02020603050405020304" pitchFamily="18" charset="0"/>
                <a:cs typeface="Courier New" panose="02070309020205020404" pitchFamily="49" charset="0"/>
              </a:rPr>
              <a:t>string_variable</a:t>
            </a:r>
            <a:r>
              <a:rPr lang="en-US" sz="1700" dirty="0" smtClean="0">
                <a:solidFill>
                  <a:srgbClr val="273239"/>
                </a:solidFill>
                <a:latin typeface="Courier New" panose="02070309020205020404" pitchFamily="49" charset="0"/>
                <a:ea typeface="Times New Roman" panose="02020603050405020304" pitchFamily="18" charset="0"/>
                <a:cs typeface="Courier New" panose="02070309020205020404" pitchFamily="49" charset="0"/>
              </a:rPr>
              <a:t>&gt;=new </a:t>
            </a:r>
            <a:r>
              <a:rPr lang="en-US" sz="1700" dirty="0">
                <a:solidFill>
                  <a:srgbClr val="273239"/>
                </a:solidFill>
                <a:latin typeface="Courier New" panose="02070309020205020404" pitchFamily="49" charset="0"/>
                <a:ea typeface="Times New Roman" panose="02020603050405020304" pitchFamily="18" charset="0"/>
                <a:cs typeface="Courier New" panose="02070309020205020404" pitchFamily="49" charset="0"/>
              </a:rPr>
              <a:t>String("&lt;</a:t>
            </a:r>
            <a:r>
              <a:rPr lang="en-US" sz="1700" dirty="0" err="1">
                <a:solidFill>
                  <a:srgbClr val="273239"/>
                </a:solidFill>
                <a:latin typeface="Courier New" panose="02070309020205020404" pitchFamily="49" charset="0"/>
                <a:ea typeface="Times New Roman" panose="02020603050405020304" pitchFamily="18" charset="0"/>
                <a:cs typeface="Courier New" panose="02070309020205020404" pitchFamily="49" charset="0"/>
              </a:rPr>
              <a:t>sequence_of_string</a:t>
            </a:r>
            <a:r>
              <a:rPr lang="en-US" sz="1700" dirty="0">
                <a:solidFill>
                  <a:srgbClr val="273239"/>
                </a:solidFill>
                <a:latin typeface="Courier New" panose="02070309020205020404" pitchFamily="49" charset="0"/>
                <a:ea typeface="Times New Roman" panose="02020603050405020304" pitchFamily="18" charset="0"/>
                <a:cs typeface="Courier New" panose="02070309020205020404" pitchFamily="49" charset="0"/>
              </a:rPr>
              <a:t>&gt;"); </a:t>
            </a:r>
            <a:r>
              <a:rPr kumimoji="0" lang="en-US" sz="1800" b="0" i="0" u="none" strike="noStrike" cap="none" normalizeH="0" baseline="0" dirty="0" smtClean="0">
                <a:ln>
                  <a:noFill/>
                </a:ln>
                <a:solidFill>
                  <a:srgbClr val="273239"/>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sz="1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
        <p:nvSpPr>
          <p:cNvPr id="12" name="Rectangle 4"/>
          <p:cNvSpPr>
            <a:spLocks noChangeArrowheads="1"/>
          </p:cNvSpPr>
          <p:nvPr/>
        </p:nvSpPr>
        <p:spPr bwMode="auto">
          <a:xfrm>
            <a:off x="388620" y="3112663"/>
            <a:ext cx="5389617" cy="41931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95220" numCol="1" anchor="ctr" anchorCtr="0" compatLnSpc="1">
            <a:prstTxWarp prst="textNoShape">
              <a:avLst/>
            </a:prstTxWarp>
            <a:spAutoFit/>
          </a:bodyPr>
          <a:lstStyle/>
          <a:p>
            <a:pPr lvl="0" eaLnBrk="0" fontAlgn="base" hangingPunct="0">
              <a:spcBef>
                <a:spcPct val="0"/>
              </a:spcBef>
              <a:spcAft>
                <a:spcPct val="0"/>
              </a:spcAft>
              <a:buClrTx/>
            </a:pPr>
            <a:r>
              <a:rPr lang="en-US" sz="1800" dirty="0">
                <a:solidFill>
                  <a:srgbClr val="273239"/>
                </a:solidFill>
                <a:latin typeface="Courier New" panose="02070309020205020404" pitchFamily="49" charset="0"/>
                <a:ea typeface="Times New Roman" panose="02020603050405020304" pitchFamily="18" charset="0"/>
                <a:cs typeface="Courier New" panose="02070309020205020404" pitchFamily="49" charset="0"/>
              </a:rPr>
              <a:t>String </a:t>
            </a:r>
            <a:r>
              <a:rPr lang="en-US" sz="1800" dirty="0" err="1">
                <a:solidFill>
                  <a:srgbClr val="273239"/>
                </a:solidFill>
                <a:latin typeface="Courier New" panose="02070309020205020404" pitchFamily="49" charset="0"/>
                <a:ea typeface="Times New Roman" panose="02020603050405020304" pitchFamily="18" charset="0"/>
                <a:cs typeface="Courier New" panose="02070309020205020404" pitchFamily="49" charset="0"/>
              </a:rPr>
              <a:t>str</a:t>
            </a:r>
            <a:r>
              <a:rPr lang="en-US" sz="1800" dirty="0">
                <a:solidFill>
                  <a:srgbClr val="273239"/>
                </a:solidFill>
                <a:latin typeface="Courier New" panose="02070309020205020404" pitchFamily="49" charset="0"/>
                <a:ea typeface="Times New Roman" panose="02020603050405020304" pitchFamily="18" charset="0"/>
                <a:cs typeface="Courier New" panose="02070309020205020404" pitchFamily="49" charset="0"/>
              </a:rPr>
              <a:t> = new String</a:t>
            </a:r>
            <a:r>
              <a:rPr lang="en-US" sz="1800" dirty="0" smtClean="0">
                <a:solidFill>
                  <a:srgbClr val="273239"/>
                </a:solidFill>
                <a:latin typeface="Courier New" panose="02070309020205020404" pitchFamily="49" charset="0"/>
                <a:ea typeface="Times New Roman" panose="02020603050405020304" pitchFamily="18" charset="0"/>
                <a:cs typeface="Courier New" panose="02070309020205020404" pitchFamily="49" charset="0"/>
              </a:rPr>
              <a:t>(“</a:t>
            </a:r>
            <a:r>
              <a:rPr lang="en-US" sz="1800" dirty="0" err="1" smtClean="0">
                <a:solidFill>
                  <a:srgbClr val="273239"/>
                </a:solidFill>
                <a:latin typeface="Courier New" panose="02070309020205020404" pitchFamily="49" charset="0"/>
                <a:ea typeface="Times New Roman" panose="02020603050405020304" pitchFamily="18" charset="0"/>
                <a:cs typeface="Courier New" panose="02070309020205020404" pitchFamily="49" charset="0"/>
              </a:rPr>
              <a:t>javatpoint</a:t>
            </a:r>
            <a:r>
              <a:rPr lang="en-US" sz="1800" dirty="0" smtClean="0">
                <a:solidFill>
                  <a:srgbClr val="273239"/>
                </a:solidFill>
                <a:latin typeface="Courier New" panose="02070309020205020404" pitchFamily="49" charset="0"/>
                <a:ea typeface="Times New Roman" panose="02020603050405020304" pitchFamily="18" charset="0"/>
                <a:cs typeface="Courier New" panose="02070309020205020404" pitchFamily="49" charset="0"/>
              </a:rPr>
              <a:t>");</a:t>
            </a:r>
            <a:endParaRPr kumimoji="0" lang="en-US" sz="1800" b="0" i="0" u="none" strike="noStrike" cap="none" normalizeH="0" baseline="0" dirty="0" smtClean="0">
              <a:ln>
                <a:noFill/>
              </a:ln>
              <a:solidFill>
                <a:schemeClr val="tx1"/>
              </a:solidFill>
              <a:effectLst/>
              <a:latin typeface="Proxima Nova" panose="020B0604020202020204" charset="0"/>
            </a:endParaRPr>
          </a:p>
        </p:txBody>
      </p:sp>
      <p:sp>
        <p:nvSpPr>
          <p:cNvPr id="13" name="Rectangle 12"/>
          <p:cNvSpPr/>
          <p:nvPr/>
        </p:nvSpPr>
        <p:spPr>
          <a:xfrm>
            <a:off x="351557" y="2580740"/>
            <a:ext cx="726481" cy="369332"/>
          </a:xfrm>
          <a:prstGeom prst="rect">
            <a:avLst/>
          </a:prstGeom>
        </p:spPr>
        <p:txBody>
          <a:bodyPr wrap="none">
            <a:spAutoFit/>
          </a:bodyPr>
          <a:lstStyle/>
          <a:p>
            <a:pPr lvl="0" eaLnBrk="0" fontAlgn="base" hangingPunct="0">
              <a:spcBef>
                <a:spcPct val="0"/>
              </a:spcBef>
              <a:spcAft>
                <a:spcPct val="0"/>
              </a:spcAft>
              <a:buClrTx/>
            </a:pPr>
            <a:r>
              <a:rPr lang="en-US" sz="1800" b="1" dirty="0" err="1">
                <a:latin typeface="Proxima Nova" panose="020B0604020202020204" charset="0"/>
                <a:ea typeface="Calibri" panose="020F0502020204030204" pitchFamily="34" charset="0"/>
                <a:cs typeface="Times New Roman" panose="02020603050405020304" pitchFamily="18" charset="0"/>
              </a:rPr>
              <a:t>Ví</a:t>
            </a:r>
            <a:r>
              <a:rPr lang="en-US" sz="1800" b="1" dirty="0">
                <a:latin typeface="Proxima Nova" panose="020B0604020202020204" charset="0"/>
                <a:ea typeface="Calibri" panose="020F0502020204030204" pitchFamily="34" charset="0"/>
                <a:cs typeface="Times New Roman" panose="02020603050405020304" pitchFamily="18" charset="0"/>
              </a:rPr>
              <a:t> </a:t>
            </a:r>
            <a:r>
              <a:rPr lang="en-US" sz="1800" b="1" dirty="0" err="1" smtClean="0">
                <a:latin typeface="Proxima Nova" panose="020B0604020202020204" charset="0"/>
                <a:ea typeface="Calibri" panose="020F0502020204030204" pitchFamily="34" charset="0"/>
                <a:cs typeface="Times New Roman" panose="02020603050405020304" pitchFamily="18" charset="0"/>
              </a:rPr>
              <a:t>dụ</a:t>
            </a:r>
            <a:endParaRPr lang="en-US" sz="1800" b="1" dirty="0">
              <a:latin typeface="Proxima Nova" panose="020B0604020202020204" charset="0"/>
              <a:ea typeface="Calibri" panose="020F0502020204030204" pitchFamily="34" charset="0"/>
              <a:cs typeface="Times New Roman" panose="02020603050405020304" pitchFamily="18" charset="0"/>
            </a:endParaRPr>
          </a:p>
        </p:txBody>
      </p:sp>
      <p:pic>
        <p:nvPicPr>
          <p:cNvPr id="3074" name="Picture 2" descr="C Strings"/>
          <p:cNvPicPr>
            <a:picLocks noChangeAspect="1" noChangeArrowheads="1"/>
          </p:cNvPicPr>
          <p:nvPr/>
        </p:nvPicPr>
        <p:blipFill rotWithShape="1">
          <a:blip r:embed="rId2">
            <a:extLst>
              <a:ext uri="{28A0092B-C50C-407E-A947-70E740481C1C}">
                <a14:useLocalDpi xmlns:a14="http://schemas.microsoft.com/office/drawing/2010/main" val="0"/>
              </a:ext>
            </a:extLst>
          </a:blip>
          <a:srcRect t="19373" b="44160"/>
          <a:stretch/>
        </p:blipFill>
        <p:spPr bwMode="auto">
          <a:xfrm>
            <a:off x="1965960" y="3789650"/>
            <a:ext cx="5330194" cy="127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3702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err="1" smtClean="0"/>
              <a:t>Xâu</a:t>
            </a:r>
            <a:r>
              <a:rPr lang="en-US" altLang="en-US" sz="2700" dirty="0" smtClean="0"/>
              <a:t> </a:t>
            </a:r>
            <a:r>
              <a:rPr lang="en-US" altLang="en-US" sz="2700" dirty="0" err="1" smtClean="0"/>
              <a:t>kí</a:t>
            </a:r>
            <a:r>
              <a:rPr lang="en-US" altLang="en-US" sz="2700" dirty="0" smtClean="0"/>
              <a:t> </a:t>
            </a:r>
            <a:r>
              <a:rPr lang="en-US" altLang="en-US" sz="2700" dirty="0" err="1" smtClean="0"/>
              <a:t>tự</a:t>
            </a:r>
            <a:endParaRPr lang="en-US" altLang="en-US" sz="2700" dirty="0"/>
          </a:p>
        </p:txBody>
      </p:sp>
      <p:pic>
        <p:nvPicPr>
          <p:cNvPr id="7" name="Picture 6"/>
          <p:cNvPicPr>
            <a:picLocks noChangeAspect="1"/>
          </p:cNvPicPr>
          <p:nvPr/>
        </p:nvPicPr>
        <p:blipFill>
          <a:blip r:embed="rId2"/>
          <a:stretch>
            <a:fillRect/>
          </a:stretch>
        </p:blipFill>
        <p:spPr>
          <a:xfrm>
            <a:off x="139261" y="1729740"/>
            <a:ext cx="5993837" cy="2811780"/>
          </a:xfrm>
          <a:prstGeom prst="rect">
            <a:avLst/>
          </a:prstGeom>
          <a:ln>
            <a:solidFill>
              <a:srgbClr val="FF0000"/>
            </a:solidFill>
          </a:ln>
        </p:spPr>
      </p:pic>
      <p:pic>
        <p:nvPicPr>
          <p:cNvPr id="8" name="Picture 7"/>
          <p:cNvPicPr>
            <a:picLocks noChangeAspect="1"/>
          </p:cNvPicPr>
          <p:nvPr/>
        </p:nvPicPr>
        <p:blipFill>
          <a:blip r:embed="rId3"/>
          <a:stretch>
            <a:fillRect/>
          </a:stretch>
        </p:blipFill>
        <p:spPr>
          <a:xfrm>
            <a:off x="6922666" y="2378292"/>
            <a:ext cx="1486107" cy="1438476"/>
          </a:xfrm>
          <a:prstGeom prst="rect">
            <a:avLst/>
          </a:prstGeom>
          <a:ln>
            <a:solidFill>
              <a:srgbClr val="FF0000"/>
            </a:solidFill>
          </a:ln>
        </p:spPr>
      </p:pic>
    </p:spTree>
    <p:extLst>
      <p:ext uri="{BB962C8B-B14F-4D97-AF65-F5344CB8AC3E}">
        <p14:creationId xmlns:p14="http://schemas.microsoft.com/office/powerpoint/2010/main" val="35236080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lvl="0">
              <a:lnSpc>
                <a:spcPct val="115000"/>
              </a:lnSpc>
            </a:pPr>
            <a:r>
              <a:rPr lang="en-US" dirty="0" err="1"/>
              <a:t>Mảng</a:t>
            </a:r>
            <a:r>
              <a:rPr lang="en-US" dirty="0"/>
              <a:t> </a:t>
            </a:r>
            <a:r>
              <a:rPr lang="en-US" dirty="0" err="1"/>
              <a:t>một</a:t>
            </a:r>
            <a:r>
              <a:rPr lang="en-US" dirty="0"/>
              <a:t> </a:t>
            </a:r>
            <a:r>
              <a:rPr lang="en-US" dirty="0" err="1"/>
              <a:t>chiều</a:t>
            </a:r>
            <a:endParaRPr lang="en-US" dirty="0"/>
          </a:p>
        </p:txBody>
      </p:sp>
    </p:spTree>
    <p:extLst>
      <p:ext uri="{BB962C8B-B14F-4D97-AF65-F5344CB8AC3E}">
        <p14:creationId xmlns:p14="http://schemas.microsoft.com/office/powerpoint/2010/main" val="36211443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lvl="0">
              <a:spcBef>
                <a:spcPts val="600"/>
              </a:spcBef>
              <a:spcAft>
                <a:spcPts val="600"/>
              </a:spcAft>
            </a:pPr>
            <a:r>
              <a:rPr lang="vi-VN" dirty="0"/>
              <a:t>Một số lớp cơ bản trong Java</a:t>
            </a:r>
          </a:p>
        </p:txBody>
      </p:sp>
    </p:spTree>
    <p:extLst>
      <p:ext uri="{BB962C8B-B14F-4D97-AF65-F5344CB8AC3E}">
        <p14:creationId xmlns:p14="http://schemas.microsoft.com/office/powerpoint/2010/main" val="31531120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Một số lớp cơ bản trong java</a:t>
            </a:r>
            <a:endParaRPr lang="en-US" altLang="en-US" sz="2700" dirty="0"/>
          </a:p>
        </p:txBody>
      </p:sp>
      <p:sp>
        <p:nvSpPr>
          <p:cNvPr id="3" name="Rectangle 2"/>
          <p:cNvSpPr/>
          <p:nvPr/>
        </p:nvSpPr>
        <p:spPr>
          <a:xfrm>
            <a:off x="327660" y="2032592"/>
            <a:ext cx="4572000" cy="1980799"/>
          </a:xfrm>
          <a:prstGeom prst="rect">
            <a:avLst/>
          </a:prstGeom>
        </p:spPr>
        <p:txBody>
          <a:bodyPr>
            <a:spAutoFit/>
          </a:bodyPr>
          <a:lstStyle/>
          <a:p>
            <a:pPr lvl="0">
              <a:lnSpc>
                <a:spcPct val="107000"/>
              </a:lnSpc>
              <a:spcAft>
                <a:spcPts val="800"/>
              </a:spcAft>
              <a:buSzPts val="1000"/>
              <a:tabLst>
                <a:tab pos="457200" algn="l"/>
              </a:tabLst>
            </a:pPr>
            <a:r>
              <a:rPr lang="en-US" sz="2400" dirty="0">
                <a:solidFill>
                  <a:srgbClr val="343A40"/>
                </a:solidFill>
                <a:latin typeface="Proxima Nova" panose="020B0604020202020204" charset="0"/>
                <a:ea typeface="Times New Roman" panose="02020603050405020304" pitchFamily="18" charset="0"/>
                <a:cs typeface="Times New Roman" panose="02020603050405020304" pitchFamily="18" charset="0"/>
              </a:rPr>
              <a:t>1. </a:t>
            </a:r>
            <a:r>
              <a:rPr lang="en-US" sz="24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Lớp</a:t>
            </a:r>
            <a:r>
              <a:rPr lang="en-US" sz="2400" dirty="0">
                <a:solidFill>
                  <a:srgbClr val="343A40"/>
                </a:solidFill>
                <a:latin typeface="Proxima Nova" panose="020B0604020202020204" charset="0"/>
                <a:ea typeface="Times New Roman" panose="02020603050405020304" pitchFamily="18" charset="0"/>
                <a:cs typeface="Times New Roman" panose="02020603050405020304" pitchFamily="18" charset="0"/>
              </a:rPr>
              <a:t> Number</a:t>
            </a:r>
            <a:endParaRPr lang="en-US" sz="2000" dirty="0">
              <a:solidFill>
                <a:srgbClr val="343A40"/>
              </a:solidFill>
              <a:latin typeface="Proxima Nova" panose="020B0604020202020204"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US" sz="2400" dirty="0">
                <a:solidFill>
                  <a:srgbClr val="343A40"/>
                </a:solidFill>
                <a:latin typeface="Proxima Nova" panose="020B0604020202020204" charset="0"/>
                <a:ea typeface="Times New Roman" panose="02020603050405020304" pitchFamily="18" charset="0"/>
                <a:cs typeface="Times New Roman" panose="02020603050405020304" pitchFamily="18" charset="0"/>
              </a:rPr>
              <a:t>2. </a:t>
            </a:r>
            <a:r>
              <a:rPr lang="en-US" sz="24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Lớp</a:t>
            </a:r>
            <a:r>
              <a:rPr lang="en-US" sz="2400" dirty="0">
                <a:solidFill>
                  <a:srgbClr val="343A40"/>
                </a:solidFill>
                <a:latin typeface="Proxima Nova" panose="020B0604020202020204" charset="0"/>
                <a:ea typeface="Times New Roman" panose="02020603050405020304" pitchFamily="18" charset="0"/>
                <a:cs typeface="Times New Roman" panose="02020603050405020304" pitchFamily="18" charset="0"/>
              </a:rPr>
              <a:t> Math</a:t>
            </a:r>
            <a:endParaRPr lang="en-US" sz="2000" dirty="0">
              <a:solidFill>
                <a:srgbClr val="343A40"/>
              </a:solidFill>
              <a:latin typeface="Proxima Nova" panose="020B0604020202020204"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US" sz="2400" dirty="0">
                <a:solidFill>
                  <a:srgbClr val="343A40"/>
                </a:solidFill>
                <a:latin typeface="Proxima Nova" panose="020B0604020202020204" charset="0"/>
                <a:ea typeface="Times New Roman" panose="02020603050405020304" pitchFamily="18" charset="0"/>
                <a:cs typeface="Times New Roman" panose="02020603050405020304" pitchFamily="18" charset="0"/>
              </a:rPr>
              <a:t>3. </a:t>
            </a:r>
            <a:r>
              <a:rPr lang="en-US" sz="24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Lớp</a:t>
            </a:r>
            <a:r>
              <a:rPr lang="en-US" sz="2400" dirty="0">
                <a:solidFill>
                  <a:srgbClr val="343A40"/>
                </a:solidFill>
                <a:latin typeface="Proxima Nova" panose="020B0604020202020204" charset="0"/>
                <a:ea typeface="Times New Roman" panose="02020603050405020304" pitchFamily="18" charset="0"/>
                <a:cs typeface="Times New Roman" panose="02020603050405020304" pitchFamily="18" charset="0"/>
              </a:rPr>
              <a:t> String</a:t>
            </a:r>
            <a:endParaRPr lang="en-US" sz="2000" dirty="0">
              <a:solidFill>
                <a:srgbClr val="343A40"/>
              </a:solidFill>
              <a:latin typeface="Proxima Nova" panose="020B0604020202020204"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US" sz="2400" dirty="0">
                <a:solidFill>
                  <a:srgbClr val="343A40"/>
                </a:solidFill>
                <a:latin typeface="Proxima Nova" panose="020B0604020202020204" charset="0"/>
                <a:ea typeface="Times New Roman" panose="02020603050405020304" pitchFamily="18" charset="0"/>
                <a:cs typeface="Times New Roman" panose="02020603050405020304" pitchFamily="18" charset="0"/>
              </a:rPr>
              <a:t>4. </a:t>
            </a:r>
            <a:r>
              <a:rPr lang="en-US" sz="24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Lớp</a:t>
            </a:r>
            <a:r>
              <a:rPr lang="en-US" sz="2400" dirty="0">
                <a:solidFill>
                  <a:srgbClr val="343A40"/>
                </a:solidFill>
                <a:latin typeface="Proxima Nova" panose="020B0604020202020204" charset="0"/>
                <a:ea typeface="Times New Roman" panose="02020603050405020304" pitchFamily="18" charset="0"/>
                <a:cs typeface="Times New Roman" panose="02020603050405020304" pitchFamily="18" charset="0"/>
              </a:rPr>
              <a:t> Date</a:t>
            </a:r>
            <a:endParaRPr lang="en-US" sz="2000" dirty="0">
              <a:solidFill>
                <a:srgbClr val="343A40"/>
              </a:solidFill>
              <a:effectLst/>
              <a:latin typeface="Proxima Nova"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78394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number</a:t>
            </a:r>
            <a:endParaRPr lang="en-US" altLang="en-US" sz="2700" dirty="0"/>
          </a:p>
        </p:txBody>
      </p:sp>
      <p:pic>
        <p:nvPicPr>
          <p:cNvPr id="2" name="Picture 1"/>
          <p:cNvPicPr>
            <a:picLocks noChangeAspect="1"/>
          </p:cNvPicPr>
          <p:nvPr/>
        </p:nvPicPr>
        <p:blipFill>
          <a:blip r:embed="rId2"/>
          <a:stretch>
            <a:fillRect/>
          </a:stretch>
        </p:blipFill>
        <p:spPr>
          <a:xfrm>
            <a:off x="1548222" y="1591749"/>
            <a:ext cx="6141858" cy="2599251"/>
          </a:xfrm>
          <a:prstGeom prst="rect">
            <a:avLst/>
          </a:prstGeom>
        </p:spPr>
      </p:pic>
      <p:sp>
        <p:nvSpPr>
          <p:cNvPr id="5" name="Rectangle 4"/>
          <p:cNvSpPr/>
          <p:nvPr/>
        </p:nvSpPr>
        <p:spPr>
          <a:xfrm>
            <a:off x="3218395" y="4406682"/>
            <a:ext cx="3002745" cy="369332"/>
          </a:xfrm>
          <a:prstGeom prst="rect">
            <a:avLst/>
          </a:prstGeom>
        </p:spPr>
        <p:txBody>
          <a:bodyPr wrap="none">
            <a:spAutoFit/>
          </a:bodyPr>
          <a:lstStyle/>
          <a:p>
            <a:r>
              <a:rPr lang="en-US" sz="1800" b="1" dirty="0" smtClean="0">
                <a:latin typeface="Proxima Nova" panose="020B0604020202020204" charset="0"/>
                <a:ea typeface="Calibri" panose="020F0502020204030204" pitchFamily="34" charset="0"/>
                <a:cs typeface="Times New Roman" panose="02020603050405020304" pitchFamily="18" charset="0"/>
              </a:rPr>
              <a:t>Các </a:t>
            </a:r>
            <a:r>
              <a:rPr lang="en-US" sz="1800" b="1" dirty="0" err="1">
                <a:latin typeface="Proxima Nova" panose="020B0604020202020204" charset="0"/>
                <a:ea typeface="Calibri" panose="020F0502020204030204" pitchFamily="34" charset="0"/>
                <a:cs typeface="Times New Roman" panose="02020603050405020304" pitchFamily="18" charset="0"/>
              </a:rPr>
              <a:t>lớp</a:t>
            </a:r>
            <a:r>
              <a:rPr lang="en-US" sz="1800" b="1" dirty="0">
                <a:latin typeface="Proxima Nova" panose="020B0604020202020204" charset="0"/>
                <a:ea typeface="Calibri" panose="020F0502020204030204" pitchFamily="34" charset="0"/>
                <a:cs typeface="Times New Roman" panose="02020603050405020304" pitchFamily="18" charset="0"/>
              </a:rPr>
              <a:t> </a:t>
            </a:r>
            <a:r>
              <a:rPr lang="en-US" sz="1800" b="1" dirty="0" err="1" smtClean="0">
                <a:latin typeface="Proxima Nova" panose="020B0604020202020204" charset="0"/>
                <a:ea typeface="Calibri" panose="020F0502020204030204" pitchFamily="34" charset="0"/>
                <a:cs typeface="Times New Roman" panose="02020603050405020304" pitchFamily="18" charset="0"/>
              </a:rPr>
              <a:t>thuộc</a:t>
            </a:r>
            <a:r>
              <a:rPr lang="en-US" sz="1800" b="1" dirty="0" smtClean="0">
                <a:latin typeface="Proxima Nova" panose="020B0604020202020204" charset="0"/>
                <a:ea typeface="Calibri" panose="020F0502020204030204" pitchFamily="34" charset="0"/>
                <a:cs typeface="Times New Roman" panose="02020603050405020304" pitchFamily="18" charset="0"/>
              </a:rPr>
              <a:t> </a:t>
            </a:r>
            <a:r>
              <a:rPr lang="en-US" sz="1800" b="1" dirty="0" err="1">
                <a:latin typeface="Proxima Nova" panose="020B0604020202020204" charset="0"/>
                <a:ea typeface="Calibri" panose="020F0502020204030204" pitchFamily="34" charset="0"/>
                <a:cs typeface="Times New Roman" panose="02020603050405020304" pitchFamily="18" charset="0"/>
              </a:rPr>
              <a:t>gói</a:t>
            </a:r>
            <a:r>
              <a:rPr lang="en-US" sz="1800" b="1" dirty="0">
                <a:latin typeface="Proxima Nova" panose="020B0604020202020204" charset="0"/>
                <a:ea typeface="Calibri" panose="020F0502020204030204" pitchFamily="34" charset="0"/>
                <a:cs typeface="Times New Roman" panose="02020603050405020304" pitchFamily="18" charset="0"/>
              </a:rPr>
              <a:t> </a:t>
            </a:r>
            <a:r>
              <a:rPr lang="en-US" sz="1800" b="1" dirty="0" err="1">
                <a:latin typeface="Proxima Nova" panose="020B0604020202020204" charset="0"/>
                <a:ea typeface="Calibri" panose="020F0502020204030204" pitchFamily="34" charset="0"/>
                <a:cs typeface="Times New Roman" panose="02020603050405020304" pitchFamily="18" charset="0"/>
              </a:rPr>
              <a:t>java.lang</a:t>
            </a:r>
            <a:endParaRPr lang="en-US" sz="1800" b="1" dirty="0">
              <a:latin typeface="Proxima Nova" panose="020B0604020202020204" charset="0"/>
            </a:endParaRPr>
          </a:p>
        </p:txBody>
      </p:sp>
    </p:spTree>
    <p:extLst>
      <p:ext uri="{BB962C8B-B14F-4D97-AF65-F5344CB8AC3E}">
        <p14:creationId xmlns:p14="http://schemas.microsoft.com/office/powerpoint/2010/main" val="26589036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number</a:t>
            </a:r>
            <a:endParaRPr lang="en-US" altLang="en-US" sz="2700" dirty="0"/>
          </a:p>
        </p:txBody>
      </p:sp>
      <p:sp>
        <p:nvSpPr>
          <p:cNvPr id="4" name="Rectangle 3"/>
          <p:cNvSpPr/>
          <p:nvPr/>
        </p:nvSpPr>
        <p:spPr>
          <a:xfrm>
            <a:off x="182880" y="1381332"/>
            <a:ext cx="8770620" cy="3375155"/>
          </a:xfrm>
          <a:prstGeom prst="rect">
            <a:avLst/>
          </a:prstGeom>
        </p:spPr>
        <p:txBody>
          <a:bodyPr wrap="square">
            <a:spAutoFit/>
          </a:bodyPr>
          <a:lstStyle/>
          <a:p>
            <a:pPr algn="just">
              <a:lnSpc>
                <a:spcPct val="107000"/>
              </a:lnSpc>
              <a:spcAft>
                <a:spcPts val="800"/>
              </a:spcAft>
            </a:pPr>
            <a:r>
              <a:rPr lang="en-US" sz="1800" b="1" dirty="0" err="1" smtClean="0">
                <a:latin typeface="Proxima Nova" panose="020B0604020202020204" charset="0"/>
                <a:ea typeface="Calibri" panose="020F0502020204030204" pitchFamily="34" charset="0"/>
                <a:cs typeface="Times New Roman" panose="02020603050405020304" pitchFamily="18" charset="0"/>
              </a:rPr>
              <a:t>Lý</a:t>
            </a:r>
            <a:r>
              <a:rPr lang="en-US" sz="1800" b="1" dirty="0" smtClean="0">
                <a:latin typeface="Proxima Nova" panose="020B0604020202020204" charset="0"/>
                <a:ea typeface="Calibri" panose="020F0502020204030204" pitchFamily="34" charset="0"/>
                <a:cs typeface="Times New Roman" panose="02020603050405020304" pitchFamily="18" charset="0"/>
              </a:rPr>
              <a:t> do </a:t>
            </a:r>
            <a:r>
              <a:rPr lang="en-US" sz="1800" b="1" dirty="0" err="1" smtClean="0">
                <a:latin typeface="Proxima Nova" panose="020B0604020202020204" charset="0"/>
                <a:ea typeface="Calibri" panose="020F0502020204030204" pitchFamily="34" charset="0"/>
                <a:cs typeface="Times New Roman" panose="02020603050405020304" pitchFamily="18" charset="0"/>
              </a:rPr>
              <a:t>sử</a:t>
            </a:r>
            <a:r>
              <a:rPr lang="en-US" sz="1800" b="1" dirty="0" smtClean="0">
                <a:latin typeface="Proxima Nova" panose="020B0604020202020204" charset="0"/>
                <a:ea typeface="Calibri" panose="020F0502020204030204" pitchFamily="34" charset="0"/>
                <a:cs typeface="Times New Roman" panose="02020603050405020304" pitchFamily="18" charset="0"/>
              </a:rPr>
              <a:t> </a:t>
            </a:r>
            <a:r>
              <a:rPr lang="en-US" sz="1800" b="1" dirty="0" err="1" smtClean="0">
                <a:latin typeface="Proxima Nova" panose="020B0604020202020204" charset="0"/>
                <a:ea typeface="Calibri" panose="020F0502020204030204" pitchFamily="34" charset="0"/>
                <a:cs typeface="Times New Roman" panose="02020603050405020304" pitchFamily="18" charset="0"/>
              </a:rPr>
              <a:t>dụng</a:t>
            </a:r>
            <a:endParaRPr lang="en-US" sz="1800" b="1" dirty="0" smtClean="0">
              <a:latin typeface="Proxima Nova"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smtClean="0">
                <a:latin typeface="Proxima Nova" panose="020B0604020202020204" charset="0"/>
                <a:ea typeface="Calibri" panose="020F0502020204030204" pitchFamily="34" charset="0"/>
                <a:cs typeface="Times New Roman" panose="02020603050405020304" pitchFamily="18" charset="0"/>
              </a:rPr>
              <a:t>- </a:t>
            </a:r>
            <a:r>
              <a:rPr lang="en-US" sz="1800" dirty="0">
                <a:latin typeface="Proxima Nova" panose="020B0604020202020204" charset="0"/>
                <a:ea typeface="Calibri" panose="020F0502020204030204" pitchFamily="34" charset="0"/>
                <a:cs typeface="Times New Roman" panose="02020603050405020304" pitchFamily="18" charset="0"/>
              </a:rPr>
              <a:t>Các </a:t>
            </a:r>
            <a:r>
              <a:rPr lang="en-US" sz="1800" dirty="0" err="1">
                <a:latin typeface="Proxima Nova" panose="020B0604020202020204" charset="0"/>
                <a:ea typeface="Calibri" panose="020F0502020204030204" pitchFamily="34" charset="0"/>
                <a:cs typeface="Times New Roman" panose="02020603050405020304" pitchFamily="18" charset="0"/>
              </a:rPr>
              <a:t>hằng</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số</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được</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xác</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định</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bởi</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lớp</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smtClean="0">
                <a:latin typeface="Proxima Nova" panose="020B0604020202020204" charset="0"/>
                <a:ea typeface="Calibri" panose="020F0502020204030204" pitchFamily="34" charset="0"/>
                <a:cs typeface="Times New Roman" panose="02020603050405020304" pitchFamily="18" charset="0"/>
              </a:rPr>
              <a:t>Number </a:t>
            </a:r>
            <a:r>
              <a:rPr lang="en-US" sz="1800" dirty="0" err="1" smtClean="0">
                <a:latin typeface="Proxima Nova" panose="020B0604020202020204" charset="0"/>
                <a:ea typeface="Calibri" panose="020F0502020204030204" pitchFamily="34" charset="0"/>
                <a:cs typeface="Times New Roman" panose="02020603050405020304" pitchFamily="18" charset="0"/>
              </a:rPr>
              <a:t>cung</a:t>
            </a:r>
            <a:r>
              <a:rPr lang="en-US" sz="1800" dirty="0" smtClean="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cấp</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giới</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hạn</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cận</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trên</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và</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cận</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dưới</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của</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các</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kiểu</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dữ</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liệu</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rất</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hữu</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ích</a:t>
            </a:r>
            <a:r>
              <a:rPr lang="en-US" sz="1800" dirty="0">
                <a:latin typeface="Proxima Nova" panose="020B0604020202020204" charset="0"/>
                <a:ea typeface="Calibri" panose="020F0502020204030204" pitchFamily="34" charset="0"/>
                <a:cs typeface="Times New Roman" panose="02020603050405020304" pitchFamily="18" charset="0"/>
              </a:rPr>
              <a:t>.</a:t>
            </a:r>
          </a:p>
          <a:p>
            <a:pPr algn="just">
              <a:lnSpc>
                <a:spcPct val="107000"/>
              </a:lnSpc>
              <a:spcAft>
                <a:spcPts val="800"/>
              </a:spcAft>
            </a:pPr>
            <a:r>
              <a:rPr lang="en-US" sz="1800" dirty="0" smtClean="0">
                <a:latin typeface="Proxima Nova" panose="020B0604020202020204" charset="0"/>
                <a:ea typeface="Calibri" panose="020F0502020204030204" pitchFamily="34" charset="0"/>
                <a:cs typeface="Times New Roman" panose="02020603050405020304" pitchFamily="18" charset="0"/>
              </a:rPr>
              <a:t>- </a:t>
            </a:r>
            <a:r>
              <a:rPr lang="en-US" sz="1800" dirty="0" err="1" smtClean="0">
                <a:latin typeface="Proxima Nova" panose="020B0604020202020204" charset="0"/>
                <a:ea typeface="Calibri" panose="020F0502020204030204" pitchFamily="34" charset="0"/>
                <a:cs typeface="Times New Roman" panose="02020603050405020304" pitchFamily="18" charset="0"/>
              </a:rPr>
              <a:t>Đối</a:t>
            </a:r>
            <a:r>
              <a:rPr lang="en-US" sz="1800" dirty="0" smtClean="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tượng</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lớp</a:t>
            </a:r>
            <a:r>
              <a:rPr lang="en-US" sz="1800" dirty="0">
                <a:latin typeface="Proxima Nova" panose="020B0604020202020204" charset="0"/>
                <a:ea typeface="Calibri" panose="020F0502020204030204" pitchFamily="34" charset="0"/>
                <a:cs typeface="Times New Roman" panose="02020603050405020304" pitchFamily="18" charset="0"/>
              </a:rPr>
              <a:t> Number </a:t>
            </a:r>
            <a:r>
              <a:rPr lang="en-US" sz="1800" dirty="0" err="1" smtClean="0">
                <a:latin typeface="Proxima Nova" panose="020B0604020202020204" charset="0"/>
                <a:ea typeface="Calibri" panose="020F0502020204030204" pitchFamily="34" charset="0"/>
                <a:cs typeface="Times New Roman" panose="02020603050405020304" pitchFamily="18" charset="0"/>
              </a:rPr>
              <a:t>được</a:t>
            </a:r>
            <a:r>
              <a:rPr lang="en-US" sz="1800" dirty="0" smtClean="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sử</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dụng</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làm</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tham</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số</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của</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phương</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thức</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yêu</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cầu</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một</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đối</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tượng</a:t>
            </a:r>
            <a:r>
              <a:rPr lang="en-US" sz="1800" dirty="0">
                <a:latin typeface="Proxima Nova" panose="020B0604020202020204" charset="0"/>
                <a:ea typeface="Calibri" panose="020F0502020204030204" pitchFamily="34" charset="0"/>
                <a:cs typeface="Times New Roman" panose="02020603050405020304" pitchFamily="18" charset="0"/>
              </a:rPr>
              <a:t> </a:t>
            </a:r>
            <a:endParaRPr lang="en-US" sz="1800" dirty="0" smtClean="0">
              <a:latin typeface="Proxima Nova"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smtClean="0">
                <a:latin typeface="Proxima Nova" panose="020B0604020202020204" charset="0"/>
                <a:ea typeface="Calibri" panose="020F0502020204030204" pitchFamily="34" charset="0"/>
                <a:cs typeface="Times New Roman" panose="02020603050405020304" pitchFamily="18" charset="0"/>
              </a:rPr>
              <a:t>- </a:t>
            </a:r>
            <a:r>
              <a:rPr lang="en-US" sz="1800" dirty="0">
                <a:latin typeface="Proxima Nova" panose="020B0604020202020204" charset="0"/>
                <a:ea typeface="Calibri" panose="020F0502020204030204" pitchFamily="34" charset="0"/>
                <a:cs typeface="Times New Roman" panose="02020603050405020304" pitchFamily="18" charset="0"/>
              </a:rPr>
              <a:t>Các </a:t>
            </a:r>
            <a:r>
              <a:rPr lang="en-US" sz="1800" dirty="0" err="1">
                <a:latin typeface="Proxima Nova" panose="020B0604020202020204" charset="0"/>
                <a:ea typeface="Calibri" panose="020F0502020204030204" pitchFamily="34" charset="0"/>
                <a:cs typeface="Times New Roman" panose="02020603050405020304" pitchFamily="18" charset="0"/>
              </a:rPr>
              <a:t>phương</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thức</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smtClean="0">
                <a:latin typeface="Proxima Nova" panose="020B0604020202020204" charset="0"/>
                <a:ea typeface="Calibri" panose="020F0502020204030204" pitchFamily="34" charset="0"/>
                <a:cs typeface="Times New Roman" panose="02020603050405020304" pitchFamily="18" charset="0"/>
              </a:rPr>
              <a:t>có</a:t>
            </a:r>
            <a:r>
              <a:rPr lang="en-US" sz="1800" dirty="0" smtClean="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thể</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được</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sử</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dụng</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để</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chuyển</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đổi</a:t>
            </a:r>
            <a:r>
              <a:rPr lang="en-US" sz="1800" dirty="0">
                <a:latin typeface="Proxima Nova" panose="020B0604020202020204" charset="0"/>
                <a:ea typeface="Calibri" panose="020F0502020204030204" pitchFamily="34" charset="0"/>
                <a:cs typeface="Times New Roman" panose="02020603050405020304" pitchFamily="18" charset="0"/>
              </a:rPr>
              <a:t> </a:t>
            </a:r>
          </a:p>
          <a:p>
            <a:pPr algn="just">
              <a:lnSpc>
                <a:spcPct val="107000"/>
              </a:lnSpc>
              <a:spcAft>
                <a:spcPts val="800"/>
              </a:spcAft>
            </a:pP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Giữa</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các</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giá</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trị</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các</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kiểu</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dữ</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liệu</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nguyên</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thủy</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dạng</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số</a:t>
            </a:r>
            <a:r>
              <a:rPr lang="en-US" sz="1800" dirty="0">
                <a:latin typeface="Proxima Nova" panose="020B0604020202020204" charset="0"/>
                <a:ea typeface="Calibri" panose="020F0502020204030204" pitchFamily="34" charset="0"/>
                <a:cs typeface="Times New Roman" panose="02020603050405020304" pitchFamily="18" charset="0"/>
              </a:rPr>
              <a:t> </a:t>
            </a:r>
          </a:p>
          <a:p>
            <a:pPr algn="just">
              <a:lnSpc>
                <a:spcPct val="107000"/>
              </a:lnSpc>
              <a:spcAft>
                <a:spcPts val="800"/>
              </a:spcAft>
            </a:pPr>
            <a:r>
              <a:rPr lang="en-US" sz="1800" dirty="0">
                <a:latin typeface="Proxima Nova" panose="020B0604020202020204" charset="0"/>
                <a:ea typeface="Calibri" panose="020F0502020204030204" pitchFamily="34" charset="0"/>
                <a:cs typeface="Times New Roman" panose="02020603050405020304" pitchFamily="18" charset="0"/>
              </a:rPr>
              <a:t>+ Các </a:t>
            </a:r>
            <a:r>
              <a:rPr lang="en-US" sz="1800" dirty="0" err="1">
                <a:latin typeface="Proxima Nova" panose="020B0604020202020204" charset="0"/>
                <a:ea typeface="Calibri" panose="020F0502020204030204" pitchFamily="34" charset="0"/>
                <a:cs typeface="Times New Roman" panose="02020603050405020304" pitchFamily="18" charset="0"/>
              </a:rPr>
              <a:t>xâu</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thành</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số</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và</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ngược</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lại</a:t>
            </a:r>
            <a:endParaRPr lang="en-US" sz="1800" dirty="0">
              <a:latin typeface="Proxima Nova"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Giữa</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các</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hệ</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thống</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số</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thập</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phân</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bát</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phân</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thập</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lục</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phân</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nhị</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phân</a:t>
            </a:r>
            <a:r>
              <a:rPr lang="en-US" sz="1800" dirty="0">
                <a:latin typeface="Proxima Nova" panose="020B0604020202020204" charset="0"/>
                <a:ea typeface="Calibri" panose="020F0502020204030204" pitchFamily="34" charset="0"/>
                <a:cs typeface="Times New Roman" panose="02020603050405020304" pitchFamily="18" charset="0"/>
              </a:rPr>
              <a:t>).</a:t>
            </a:r>
            <a:endParaRPr lang="en-US" sz="1800" dirty="0">
              <a:effectLst/>
              <a:latin typeface="Proxima Nova"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52458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number</a:t>
            </a:r>
            <a:endParaRPr lang="en-US" altLang="en-US" sz="2700" dirty="0"/>
          </a:p>
        </p:txBody>
      </p:sp>
      <p:sp>
        <p:nvSpPr>
          <p:cNvPr id="4" name="Rectangle 3"/>
          <p:cNvSpPr/>
          <p:nvPr/>
        </p:nvSpPr>
        <p:spPr>
          <a:xfrm>
            <a:off x="182880" y="1381332"/>
            <a:ext cx="8770620" cy="3375155"/>
          </a:xfrm>
          <a:prstGeom prst="rect">
            <a:avLst/>
          </a:prstGeom>
        </p:spPr>
        <p:txBody>
          <a:bodyPr wrap="square">
            <a:spAutoFit/>
          </a:bodyPr>
          <a:lstStyle/>
          <a:p>
            <a:pPr algn="just">
              <a:lnSpc>
                <a:spcPct val="107000"/>
              </a:lnSpc>
              <a:spcAft>
                <a:spcPts val="800"/>
              </a:spcAft>
            </a:pPr>
            <a:r>
              <a:rPr lang="en-US" sz="1800" b="1" dirty="0" err="1" smtClean="0">
                <a:latin typeface="Proxima Nova" panose="020B0604020202020204" charset="0"/>
                <a:ea typeface="Calibri" panose="020F0502020204030204" pitchFamily="34" charset="0"/>
                <a:cs typeface="Times New Roman" panose="02020603050405020304" pitchFamily="18" charset="0"/>
              </a:rPr>
              <a:t>Lý</a:t>
            </a:r>
            <a:r>
              <a:rPr lang="en-US" sz="1800" b="1" dirty="0" smtClean="0">
                <a:latin typeface="Proxima Nova" panose="020B0604020202020204" charset="0"/>
                <a:ea typeface="Calibri" panose="020F0502020204030204" pitchFamily="34" charset="0"/>
                <a:cs typeface="Times New Roman" panose="02020603050405020304" pitchFamily="18" charset="0"/>
              </a:rPr>
              <a:t> do </a:t>
            </a:r>
            <a:r>
              <a:rPr lang="en-US" sz="1800" b="1" dirty="0" err="1" smtClean="0">
                <a:latin typeface="Proxima Nova" panose="020B0604020202020204" charset="0"/>
                <a:ea typeface="Calibri" panose="020F0502020204030204" pitchFamily="34" charset="0"/>
                <a:cs typeface="Times New Roman" panose="02020603050405020304" pitchFamily="18" charset="0"/>
              </a:rPr>
              <a:t>sử</a:t>
            </a:r>
            <a:r>
              <a:rPr lang="en-US" sz="1800" b="1" dirty="0" smtClean="0">
                <a:latin typeface="Proxima Nova" panose="020B0604020202020204" charset="0"/>
                <a:ea typeface="Calibri" panose="020F0502020204030204" pitchFamily="34" charset="0"/>
                <a:cs typeface="Times New Roman" panose="02020603050405020304" pitchFamily="18" charset="0"/>
              </a:rPr>
              <a:t> </a:t>
            </a:r>
            <a:r>
              <a:rPr lang="en-US" sz="1800" b="1" dirty="0" err="1" smtClean="0">
                <a:latin typeface="Proxima Nova" panose="020B0604020202020204" charset="0"/>
                <a:ea typeface="Calibri" panose="020F0502020204030204" pitchFamily="34" charset="0"/>
                <a:cs typeface="Times New Roman" panose="02020603050405020304" pitchFamily="18" charset="0"/>
              </a:rPr>
              <a:t>dụng</a:t>
            </a:r>
            <a:endParaRPr lang="en-US" sz="1800" b="1" dirty="0" smtClean="0">
              <a:latin typeface="Proxima Nova"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smtClean="0">
                <a:latin typeface="Proxima Nova" panose="020B0604020202020204" charset="0"/>
                <a:ea typeface="Calibri" panose="020F0502020204030204" pitchFamily="34" charset="0"/>
                <a:cs typeface="Times New Roman" panose="02020603050405020304" pitchFamily="18" charset="0"/>
              </a:rPr>
              <a:t>- </a:t>
            </a:r>
            <a:r>
              <a:rPr lang="en-US" sz="1800" dirty="0">
                <a:latin typeface="Proxima Nova" panose="020B0604020202020204" charset="0"/>
                <a:ea typeface="Calibri" panose="020F0502020204030204" pitchFamily="34" charset="0"/>
                <a:cs typeface="Times New Roman" panose="02020603050405020304" pitchFamily="18" charset="0"/>
              </a:rPr>
              <a:t>Các </a:t>
            </a:r>
            <a:r>
              <a:rPr lang="en-US" sz="1800" dirty="0" err="1">
                <a:latin typeface="Proxima Nova" panose="020B0604020202020204" charset="0"/>
                <a:ea typeface="Calibri" panose="020F0502020204030204" pitchFamily="34" charset="0"/>
                <a:cs typeface="Times New Roman" panose="02020603050405020304" pitchFamily="18" charset="0"/>
              </a:rPr>
              <a:t>hằng</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số</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được</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xác</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định</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bởi</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lớp</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smtClean="0">
                <a:latin typeface="Proxima Nova" panose="020B0604020202020204" charset="0"/>
                <a:ea typeface="Calibri" panose="020F0502020204030204" pitchFamily="34" charset="0"/>
                <a:cs typeface="Times New Roman" panose="02020603050405020304" pitchFamily="18" charset="0"/>
              </a:rPr>
              <a:t>Number </a:t>
            </a:r>
            <a:r>
              <a:rPr lang="en-US" sz="1800" dirty="0" err="1" smtClean="0">
                <a:latin typeface="Proxima Nova" panose="020B0604020202020204" charset="0"/>
                <a:ea typeface="Calibri" panose="020F0502020204030204" pitchFamily="34" charset="0"/>
                <a:cs typeface="Times New Roman" panose="02020603050405020304" pitchFamily="18" charset="0"/>
              </a:rPr>
              <a:t>cung</a:t>
            </a:r>
            <a:r>
              <a:rPr lang="en-US" sz="1800" dirty="0" smtClean="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cấp</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giới</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hạn</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cận</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trên</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và</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cận</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dưới</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của</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các</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kiểu</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dữ</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liệu</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rất</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hữu</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ích</a:t>
            </a:r>
            <a:r>
              <a:rPr lang="en-US" sz="1800" dirty="0">
                <a:latin typeface="Proxima Nova" panose="020B0604020202020204" charset="0"/>
                <a:ea typeface="Calibri" panose="020F0502020204030204" pitchFamily="34" charset="0"/>
                <a:cs typeface="Times New Roman" panose="02020603050405020304" pitchFamily="18" charset="0"/>
              </a:rPr>
              <a:t>.</a:t>
            </a:r>
          </a:p>
          <a:p>
            <a:pPr algn="just">
              <a:lnSpc>
                <a:spcPct val="107000"/>
              </a:lnSpc>
              <a:spcAft>
                <a:spcPts val="800"/>
              </a:spcAft>
            </a:pPr>
            <a:r>
              <a:rPr lang="en-US" sz="1800" dirty="0" smtClean="0">
                <a:latin typeface="Proxima Nova" panose="020B0604020202020204" charset="0"/>
                <a:ea typeface="Calibri" panose="020F0502020204030204" pitchFamily="34" charset="0"/>
                <a:cs typeface="Times New Roman" panose="02020603050405020304" pitchFamily="18" charset="0"/>
              </a:rPr>
              <a:t>- </a:t>
            </a:r>
            <a:r>
              <a:rPr lang="en-US" sz="1800" dirty="0" err="1" smtClean="0">
                <a:latin typeface="Proxima Nova" panose="020B0604020202020204" charset="0"/>
                <a:ea typeface="Calibri" panose="020F0502020204030204" pitchFamily="34" charset="0"/>
                <a:cs typeface="Times New Roman" panose="02020603050405020304" pitchFamily="18" charset="0"/>
              </a:rPr>
              <a:t>Đối</a:t>
            </a:r>
            <a:r>
              <a:rPr lang="en-US" sz="1800" dirty="0" smtClean="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tượng</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lớp</a:t>
            </a:r>
            <a:r>
              <a:rPr lang="en-US" sz="1800" dirty="0">
                <a:latin typeface="Proxima Nova" panose="020B0604020202020204" charset="0"/>
                <a:ea typeface="Calibri" panose="020F0502020204030204" pitchFamily="34" charset="0"/>
                <a:cs typeface="Times New Roman" panose="02020603050405020304" pitchFamily="18" charset="0"/>
              </a:rPr>
              <a:t> Number </a:t>
            </a:r>
            <a:r>
              <a:rPr lang="en-US" sz="1800" dirty="0" err="1" smtClean="0">
                <a:latin typeface="Proxima Nova" panose="020B0604020202020204" charset="0"/>
                <a:ea typeface="Calibri" panose="020F0502020204030204" pitchFamily="34" charset="0"/>
                <a:cs typeface="Times New Roman" panose="02020603050405020304" pitchFamily="18" charset="0"/>
              </a:rPr>
              <a:t>được</a:t>
            </a:r>
            <a:r>
              <a:rPr lang="en-US" sz="1800" dirty="0" smtClean="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sử</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dụng</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làm</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tham</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số</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của</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phương</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thức</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yêu</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cầu</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một</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đối</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tượng</a:t>
            </a:r>
            <a:r>
              <a:rPr lang="en-US" sz="1800" dirty="0">
                <a:latin typeface="Proxima Nova" panose="020B0604020202020204" charset="0"/>
                <a:ea typeface="Calibri" panose="020F0502020204030204" pitchFamily="34" charset="0"/>
                <a:cs typeface="Times New Roman" panose="02020603050405020304" pitchFamily="18" charset="0"/>
              </a:rPr>
              <a:t> </a:t>
            </a:r>
            <a:endParaRPr lang="en-US" sz="1800" dirty="0" smtClean="0">
              <a:latin typeface="Proxima Nova"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smtClean="0">
                <a:latin typeface="Proxima Nova" panose="020B0604020202020204" charset="0"/>
                <a:ea typeface="Calibri" panose="020F0502020204030204" pitchFamily="34" charset="0"/>
                <a:cs typeface="Times New Roman" panose="02020603050405020304" pitchFamily="18" charset="0"/>
              </a:rPr>
              <a:t>- </a:t>
            </a:r>
            <a:r>
              <a:rPr lang="en-US" sz="1800" dirty="0">
                <a:latin typeface="Proxima Nova" panose="020B0604020202020204" charset="0"/>
                <a:ea typeface="Calibri" panose="020F0502020204030204" pitchFamily="34" charset="0"/>
                <a:cs typeface="Times New Roman" panose="02020603050405020304" pitchFamily="18" charset="0"/>
              </a:rPr>
              <a:t>Các </a:t>
            </a:r>
            <a:r>
              <a:rPr lang="en-US" sz="1800" dirty="0" err="1">
                <a:latin typeface="Proxima Nova" panose="020B0604020202020204" charset="0"/>
                <a:ea typeface="Calibri" panose="020F0502020204030204" pitchFamily="34" charset="0"/>
                <a:cs typeface="Times New Roman" panose="02020603050405020304" pitchFamily="18" charset="0"/>
              </a:rPr>
              <a:t>phương</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thức</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smtClean="0">
                <a:latin typeface="Proxima Nova" panose="020B0604020202020204" charset="0"/>
                <a:ea typeface="Calibri" panose="020F0502020204030204" pitchFamily="34" charset="0"/>
                <a:cs typeface="Times New Roman" panose="02020603050405020304" pitchFamily="18" charset="0"/>
              </a:rPr>
              <a:t>có</a:t>
            </a:r>
            <a:r>
              <a:rPr lang="en-US" sz="1800" dirty="0" smtClean="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thể</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được</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sử</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dụng</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để</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chuyển</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đổi</a:t>
            </a:r>
            <a:r>
              <a:rPr lang="en-US" sz="1800" dirty="0">
                <a:latin typeface="Proxima Nova" panose="020B0604020202020204" charset="0"/>
                <a:ea typeface="Calibri" panose="020F0502020204030204" pitchFamily="34" charset="0"/>
                <a:cs typeface="Times New Roman" panose="02020603050405020304" pitchFamily="18" charset="0"/>
              </a:rPr>
              <a:t> </a:t>
            </a:r>
          </a:p>
          <a:p>
            <a:pPr algn="just">
              <a:lnSpc>
                <a:spcPct val="107000"/>
              </a:lnSpc>
              <a:spcAft>
                <a:spcPts val="800"/>
              </a:spcAft>
            </a:pP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Giữa</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các</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giá</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trị</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các</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kiểu</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dữ</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liệu</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nguyên</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thủy</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dạng</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số</a:t>
            </a:r>
            <a:r>
              <a:rPr lang="en-US" sz="1800" dirty="0">
                <a:latin typeface="Proxima Nova" panose="020B0604020202020204" charset="0"/>
                <a:ea typeface="Calibri" panose="020F0502020204030204" pitchFamily="34" charset="0"/>
                <a:cs typeface="Times New Roman" panose="02020603050405020304" pitchFamily="18" charset="0"/>
              </a:rPr>
              <a:t> </a:t>
            </a:r>
          </a:p>
          <a:p>
            <a:pPr algn="just">
              <a:lnSpc>
                <a:spcPct val="107000"/>
              </a:lnSpc>
              <a:spcAft>
                <a:spcPts val="800"/>
              </a:spcAft>
            </a:pPr>
            <a:r>
              <a:rPr lang="en-US" sz="1800" dirty="0">
                <a:latin typeface="Proxima Nova" panose="020B0604020202020204" charset="0"/>
                <a:ea typeface="Calibri" panose="020F0502020204030204" pitchFamily="34" charset="0"/>
                <a:cs typeface="Times New Roman" panose="02020603050405020304" pitchFamily="18" charset="0"/>
              </a:rPr>
              <a:t>+ Các </a:t>
            </a:r>
            <a:r>
              <a:rPr lang="en-US" sz="1800" dirty="0" err="1">
                <a:latin typeface="Proxima Nova" panose="020B0604020202020204" charset="0"/>
                <a:ea typeface="Calibri" panose="020F0502020204030204" pitchFamily="34" charset="0"/>
                <a:cs typeface="Times New Roman" panose="02020603050405020304" pitchFamily="18" charset="0"/>
              </a:rPr>
              <a:t>xâu</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thành</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số</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và</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ngược</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lại</a:t>
            </a:r>
            <a:endParaRPr lang="en-US" sz="1800" dirty="0">
              <a:latin typeface="Proxima Nova"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Giữa</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các</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hệ</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thống</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số</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thập</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phân</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bát</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phân</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thập</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lục</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phân</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nhị</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phân</a:t>
            </a:r>
            <a:r>
              <a:rPr lang="en-US" sz="1800" dirty="0">
                <a:latin typeface="Proxima Nova" panose="020B0604020202020204" charset="0"/>
                <a:ea typeface="Calibri" panose="020F0502020204030204" pitchFamily="34" charset="0"/>
                <a:cs typeface="Times New Roman" panose="02020603050405020304" pitchFamily="18" charset="0"/>
              </a:rPr>
              <a:t>).</a:t>
            </a:r>
            <a:endParaRPr lang="en-US" sz="1800" dirty="0">
              <a:effectLst/>
              <a:latin typeface="Proxima Nova"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39544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number</a:t>
            </a:r>
            <a:endParaRPr lang="en-US" altLang="en-US" sz="2700" dirty="0"/>
          </a:p>
        </p:txBody>
      </p:sp>
      <p:graphicFrame>
        <p:nvGraphicFramePr>
          <p:cNvPr id="3" name="Table 2"/>
          <p:cNvGraphicFramePr>
            <a:graphicFrameLocks noGrp="1"/>
          </p:cNvGraphicFramePr>
          <p:nvPr>
            <p:extLst/>
          </p:nvPr>
        </p:nvGraphicFramePr>
        <p:xfrm>
          <a:off x="494982" y="1824672"/>
          <a:ext cx="8260398" cy="3274333"/>
        </p:xfrm>
        <a:graphic>
          <a:graphicData uri="http://schemas.openxmlformats.org/drawingml/2006/table">
            <a:tbl>
              <a:tblPr firstRow="1" firstCol="1" bandRow="1">
                <a:tableStyleId>{5C22544A-7EE6-4342-B048-85BDC9FD1C3A}</a:tableStyleId>
              </a:tblPr>
              <a:tblGrid>
                <a:gridCol w="2197069"/>
                <a:gridCol w="2067773"/>
                <a:gridCol w="3995556"/>
              </a:tblGrid>
              <a:tr h="636289">
                <a:tc>
                  <a:txBody>
                    <a:bodyPr/>
                    <a:lstStyle/>
                    <a:p>
                      <a:pPr algn="ctr">
                        <a:lnSpc>
                          <a:spcPct val="107000"/>
                        </a:lnSpc>
                        <a:spcAft>
                          <a:spcPts val="0"/>
                        </a:spcAft>
                      </a:pPr>
                      <a:r>
                        <a:rPr lang="en-US" sz="1800" dirty="0">
                          <a:effectLst/>
                          <a:latin typeface="Proxima Nova" panose="020B0604020202020204" charset="0"/>
                        </a:rPr>
                        <a:t>Modifier &amp; Type</a:t>
                      </a:r>
                      <a:endParaRPr lang="en-US" sz="1600" dirty="0">
                        <a:effectLst/>
                        <a:latin typeface="Proxima Nova" panose="020B0604020202020204" charset="0"/>
                        <a:ea typeface="Calibri" panose="020F0502020204030204" pitchFamily="34" charset="0"/>
                        <a:cs typeface="Times New Roman" panose="02020603050405020304" pitchFamily="18" charset="0"/>
                      </a:endParaRPr>
                    </a:p>
                  </a:txBody>
                  <a:tcPr marL="114300" marR="114300" marT="114300" marB="114300"/>
                </a:tc>
                <a:tc>
                  <a:txBody>
                    <a:bodyPr/>
                    <a:lstStyle/>
                    <a:p>
                      <a:pPr algn="ctr">
                        <a:lnSpc>
                          <a:spcPct val="107000"/>
                        </a:lnSpc>
                        <a:spcAft>
                          <a:spcPts val="0"/>
                        </a:spcAft>
                      </a:pPr>
                      <a:r>
                        <a:rPr lang="en-US" sz="1800" dirty="0">
                          <a:effectLst/>
                          <a:latin typeface="Proxima Nova" panose="020B0604020202020204" charset="0"/>
                        </a:rPr>
                        <a:t>Method</a:t>
                      </a:r>
                      <a:endParaRPr lang="en-US" sz="1600" dirty="0">
                        <a:effectLst/>
                        <a:latin typeface="Proxima Nova" panose="020B0604020202020204" charset="0"/>
                        <a:ea typeface="Calibri" panose="020F0502020204030204" pitchFamily="34" charset="0"/>
                        <a:cs typeface="Times New Roman" panose="02020603050405020304" pitchFamily="18" charset="0"/>
                      </a:endParaRPr>
                    </a:p>
                  </a:txBody>
                  <a:tcPr marL="114300" marR="114300" marT="114300" marB="114300"/>
                </a:tc>
                <a:tc>
                  <a:txBody>
                    <a:bodyPr/>
                    <a:lstStyle/>
                    <a:p>
                      <a:pPr algn="ctr">
                        <a:lnSpc>
                          <a:spcPct val="107000"/>
                        </a:lnSpc>
                        <a:spcAft>
                          <a:spcPts val="0"/>
                        </a:spcAft>
                      </a:pPr>
                      <a:r>
                        <a:rPr lang="en-US" sz="1800" dirty="0">
                          <a:effectLst/>
                          <a:latin typeface="Proxima Nova" panose="020B0604020202020204" charset="0"/>
                        </a:rPr>
                        <a:t>Description</a:t>
                      </a:r>
                      <a:endParaRPr lang="en-US" sz="1600" dirty="0">
                        <a:effectLst/>
                        <a:latin typeface="Proxima Nova" panose="020B0604020202020204" charset="0"/>
                        <a:ea typeface="Calibri" panose="020F0502020204030204" pitchFamily="34" charset="0"/>
                        <a:cs typeface="Times New Roman" panose="02020603050405020304" pitchFamily="18" charset="0"/>
                      </a:endParaRPr>
                    </a:p>
                  </a:txBody>
                  <a:tcPr marL="114300" marR="114300" marT="114300" marB="114300"/>
                </a:tc>
              </a:tr>
              <a:tr h="335330">
                <a:tc>
                  <a:txBody>
                    <a:bodyPr/>
                    <a:lstStyle/>
                    <a:p>
                      <a:pPr algn="just">
                        <a:lnSpc>
                          <a:spcPct val="107000"/>
                        </a:lnSpc>
                        <a:spcAft>
                          <a:spcPts val="0"/>
                        </a:spcAft>
                      </a:pPr>
                      <a:r>
                        <a:rPr lang="en-US" sz="1800" dirty="0">
                          <a:effectLst/>
                          <a:latin typeface="Proxima Nova" panose="020B0604020202020204" charset="0"/>
                        </a:rPr>
                        <a:t>Byte</a:t>
                      </a:r>
                      <a:endParaRPr lang="en-US" sz="1600" dirty="0">
                        <a:effectLst/>
                        <a:latin typeface="Proxima Nova" panose="020B060402020202020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0"/>
                        </a:spcAft>
                      </a:pPr>
                      <a:r>
                        <a:rPr lang="en-US" sz="1800" u="none" strike="noStrike" dirty="0" err="1">
                          <a:effectLst/>
                          <a:latin typeface="Proxima Nova" panose="020B0604020202020204" charset="0"/>
                          <a:hlinkClick r:id="rId2"/>
                        </a:rPr>
                        <a:t>byteValue</a:t>
                      </a:r>
                      <a:r>
                        <a:rPr lang="en-US" sz="1800" u="none" strike="noStrike" dirty="0">
                          <a:effectLst/>
                          <a:latin typeface="Proxima Nova" panose="020B0604020202020204" charset="0"/>
                          <a:hlinkClick r:id="rId2"/>
                        </a:rPr>
                        <a:t>()</a:t>
                      </a:r>
                      <a:endParaRPr lang="en-US" sz="1600" dirty="0">
                        <a:effectLst/>
                        <a:latin typeface="Proxima Nova" panose="020B060402020202020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600" dirty="0" err="1">
                          <a:effectLst/>
                          <a:latin typeface="Proxima Nova" panose="020B0604020202020204" charset="0"/>
                        </a:rPr>
                        <a:t>Chuyển</a:t>
                      </a:r>
                      <a:r>
                        <a:rPr lang="en-US" sz="1600" dirty="0">
                          <a:effectLst/>
                          <a:latin typeface="Proxima Nova" panose="020B0604020202020204" charset="0"/>
                        </a:rPr>
                        <a:t> </a:t>
                      </a:r>
                      <a:r>
                        <a:rPr lang="en-US" sz="1600" dirty="0" err="1">
                          <a:effectLst/>
                          <a:latin typeface="Proxima Nova" panose="020B0604020202020204" charset="0"/>
                        </a:rPr>
                        <a:t>đổi</a:t>
                      </a:r>
                      <a:r>
                        <a:rPr lang="en-US" sz="1600" dirty="0">
                          <a:effectLst/>
                          <a:latin typeface="Proxima Nova" panose="020B0604020202020204" charset="0"/>
                        </a:rPr>
                        <a:t> </a:t>
                      </a:r>
                      <a:r>
                        <a:rPr lang="en-US" sz="1600" dirty="0" err="1">
                          <a:effectLst/>
                          <a:latin typeface="Proxima Nova" panose="020B0604020202020204" charset="0"/>
                        </a:rPr>
                        <a:t>một</a:t>
                      </a:r>
                      <a:r>
                        <a:rPr lang="en-US" sz="1600" dirty="0">
                          <a:effectLst/>
                          <a:latin typeface="Proxima Nova" panose="020B0604020202020204" charset="0"/>
                        </a:rPr>
                        <a:t> </a:t>
                      </a:r>
                      <a:r>
                        <a:rPr lang="en-US" sz="1600" dirty="0" err="1">
                          <a:effectLst/>
                          <a:latin typeface="Proxima Nova" panose="020B0604020202020204" charset="0"/>
                        </a:rPr>
                        <a:t>số</a:t>
                      </a:r>
                      <a:r>
                        <a:rPr lang="en-US" sz="1600" dirty="0">
                          <a:effectLst/>
                          <a:latin typeface="Proxima Nova" panose="020B0604020202020204" charset="0"/>
                        </a:rPr>
                        <a:t> </a:t>
                      </a:r>
                      <a:r>
                        <a:rPr lang="en-US" sz="1600" dirty="0" err="1">
                          <a:effectLst/>
                          <a:latin typeface="Proxima Nova" panose="020B0604020202020204" charset="0"/>
                        </a:rPr>
                        <a:t>về</a:t>
                      </a:r>
                      <a:r>
                        <a:rPr lang="en-US" sz="1600" dirty="0">
                          <a:effectLst/>
                          <a:latin typeface="Proxima Nova" panose="020B0604020202020204" charset="0"/>
                        </a:rPr>
                        <a:t> </a:t>
                      </a:r>
                      <a:r>
                        <a:rPr lang="en-US" sz="1600" dirty="0" err="1">
                          <a:effectLst/>
                          <a:latin typeface="Proxima Nova" panose="020B0604020202020204" charset="0"/>
                        </a:rPr>
                        <a:t>kiểu</a:t>
                      </a:r>
                      <a:r>
                        <a:rPr lang="en-US" sz="1600" dirty="0">
                          <a:effectLst/>
                          <a:latin typeface="Proxima Nova" panose="020B0604020202020204" charset="0"/>
                        </a:rPr>
                        <a:t> byte </a:t>
                      </a:r>
                      <a:endParaRPr lang="en-US" sz="1600" dirty="0">
                        <a:effectLst/>
                        <a:latin typeface="Proxima Nova" panose="020B0604020202020204" charset="0"/>
                        <a:ea typeface="Calibri" panose="020F0502020204030204" pitchFamily="34" charset="0"/>
                        <a:cs typeface="Times New Roman" panose="02020603050405020304" pitchFamily="18" charset="0"/>
                      </a:endParaRPr>
                    </a:p>
                  </a:txBody>
                  <a:tcPr marL="76200" marR="76200" marT="76200" marB="76200"/>
                </a:tc>
              </a:tr>
              <a:tr h="335330">
                <a:tc>
                  <a:txBody>
                    <a:bodyPr/>
                    <a:lstStyle/>
                    <a:p>
                      <a:pPr algn="just">
                        <a:lnSpc>
                          <a:spcPct val="107000"/>
                        </a:lnSpc>
                        <a:spcAft>
                          <a:spcPts val="0"/>
                        </a:spcAft>
                      </a:pPr>
                      <a:r>
                        <a:rPr lang="en-US" sz="1800" dirty="0">
                          <a:effectLst/>
                          <a:latin typeface="Proxima Nova" panose="020B0604020202020204" charset="0"/>
                        </a:rPr>
                        <a:t>abstract double</a:t>
                      </a:r>
                      <a:endParaRPr lang="en-US" sz="1600" dirty="0">
                        <a:effectLst/>
                        <a:latin typeface="Proxima Nova" panose="020B060402020202020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0"/>
                        </a:spcAft>
                      </a:pPr>
                      <a:r>
                        <a:rPr lang="en-US" sz="1800" u="none" strike="noStrike" dirty="0" err="1">
                          <a:effectLst/>
                          <a:latin typeface="Proxima Nova" panose="020B0604020202020204" charset="0"/>
                          <a:hlinkClick r:id="rId3"/>
                        </a:rPr>
                        <a:t>doubleValue</a:t>
                      </a:r>
                      <a:r>
                        <a:rPr lang="en-US" sz="1800" u="none" strike="noStrike" dirty="0">
                          <a:effectLst/>
                          <a:latin typeface="Proxima Nova" panose="020B0604020202020204" charset="0"/>
                          <a:hlinkClick r:id="rId3"/>
                        </a:rPr>
                        <a:t>()</a:t>
                      </a:r>
                      <a:endParaRPr lang="en-US" sz="1600" dirty="0">
                        <a:effectLst/>
                        <a:latin typeface="Proxima Nova" panose="020B060402020202020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600" dirty="0" err="1">
                          <a:effectLst/>
                          <a:latin typeface="Proxima Nova" panose="020B0604020202020204" charset="0"/>
                        </a:rPr>
                        <a:t>Chuyển</a:t>
                      </a:r>
                      <a:r>
                        <a:rPr lang="en-US" sz="1600" dirty="0">
                          <a:effectLst/>
                          <a:latin typeface="Proxima Nova" panose="020B0604020202020204" charset="0"/>
                        </a:rPr>
                        <a:t> </a:t>
                      </a:r>
                      <a:r>
                        <a:rPr lang="en-US" sz="1600" dirty="0" err="1">
                          <a:effectLst/>
                          <a:latin typeface="Proxima Nova" panose="020B0604020202020204" charset="0"/>
                        </a:rPr>
                        <a:t>đổi</a:t>
                      </a:r>
                      <a:r>
                        <a:rPr lang="en-US" sz="1600" dirty="0">
                          <a:effectLst/>
                          <a:latin typeface="Proxima Nova" panose="020B0604020202020204" charset="0"/>
                        </a:rPr>
                        <a:t> </a:t>
                      </a:r>
                      <a:r>
                        <a:rPr lang="en-US" sz="1600" dirty="0" err="1">
                          <a:effectLst/>
                          <a:latin typeface="Proxima Nova" panose="020B0604020202020204" charset="0"/>
                        </a:rPr>
                        <a:t>một</a:t>
                      </a:r>
                      <a:r>
                        <a:rPr lang="en-US" sz="1600" dirty="0">
                          <a:effectLst/>
                          <a:latin typeface="Proxima Nova" panose="020B0604020202020204" charset="0"/>
                        </a:rPr>
                        <a:t> </a:t>
                      </a:r>
                      <a:r>
                        <a:rPr lang="en-US" sz="1600" dirty="0" err="1">
                          <a:effectLst/>
                          <a:latin typeface="Proxima Nova" panose="020B0604020202020204" charset="0"/>
                        </a:rPr>
                        <a:t>số</a:t>
                      </a:r>
                      <a:r>
                        <a:rPr lang="en-US" sz="1600" dirty="0">
                          <a:effectLst/>
                          <a:latin typeface="Proxima Nova" panose="020B0604020202020204" charset="0"/>
                        </a:rPr>
                        <a:t> </a:t>
                      </a:r>
                      <a:r>
                        <a:rPr lang="en-US" sz="1600" dirty="0" err="1">
                          <a:effectLst/>
                          <a:latin typeface="Proxima Nova" panose="020B0604020202020204" charset="0"/>
                        </a:rPr>
                        <a:t>về</a:t>
                      </a:r>
                      <a:r>
                        <a:rPr lang="en-US" sz="1600" dirty="0">
                          <a:effectLst/>
                          <a:latin typeface="Proxima Nova" panose="020B0604020202020204" charset="0"/>
                        </a:rPr>
                        <a:t> </a:t>
                      </a:r>
                      <a:r>
                        <a:rPr lang="en-US" sz="1600" dirty="0" err="1">
                          <a:effectLst/>
                          <a:latin typeface="Proxima Nova" panose="020B0604020202020204" charset="0"/>
                        </a:rPr>
                        <a:t>kiểu</a:t>
                      </a:r>
                      <a:r>
                        <a:rPr lang="en-US" sz="1600" dirty="0">
                          <a:effectLst/>
                          <a:latin typeface="Proxima Nova" panose="020B0604020202020204" charset="0"/>
                        </a:rPr>
                        <a:t> </a:t>
                      </a:r>
                      <a:r>
                        <a:rPr lang="en-US" sz="1800" dirty="0">
                          <a:effectLst/>
                          <a:latin typeface="Proxima Nova" panose="020B0604020202020204" charset="0"/>
                        </a:rPr>
                        <a:t>double</a:t>
                      </a:r>
                      <a:endParaRPr lang="en-US" sz="1600" dirty="0">
                        <a:effectLst/>
                        <a:latin typeface="Proxima Nova" panose="020B0604020202020204" charset="0"/>
                        <a:ea typeface="Calibri" panose="020F0502020204030204" pitchFamily="34" charset="0"/>
                        <a:cs typeface="Times New Roman" panose="02020603050405020304" pitchFamily="18" charset="0"/>
                      </a:endParaRPr>
                    </a:p>
                  </a:txBody>
                  <a:tcPr marL="76200" marR="76200" marT="76200" marB="76200"/>
                </a:tc>
              </a:tr>
              <a:tr h="335330">
                <a:tc>
                  <a:txBody>
                    <a:bodyPr/>
                    <a:lstStyle/>
                    <a:p>
                      <a:pPr algn="just">
                        <a:lnSpc>
                          <a:spcPct val="107000"/>
                        </a:lnSpc>
                        <a:spcAft>
                          <a:spcPts val="0"/>
                        </a:spcAft>
                      </a:pPr>
                      <a:r>
                        <a:rPr lang="en-US" sz="1800" dirty="0">
                          <a:effectLst/>
                          <a:latin typeface="Proxima Nova" panose="020B0604020202020204" charset="0"/>
                        </a:rPr>
                        <a:t>abstract float</a:t>
                      </a:r>
                      <a:endParaRPr lang="en-US" sz="1600" dirty="0">
                        <a:effectLst/>
                        <a:latin typeface="Proxima Nova" panose="020B060402020202020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0"/>
                        </a:spcAft>
                      </a:pPr>
                      <a:r>
                        <a:rPr lang="en-US" sz="1800" u="none" strike="noStrike" dirty="0" err="1">
                          <a:effectLst/>
                          <a:latin typeface="Proxima Nova" panose="020B0604020202020204" charset="0"/>
                          <a:hlinkClick r:id="rId4"/>
                        </a:rPr>
                        <a:t>floatValue</a:t>
                      </a:r>
                      <a:r>
                        <a:rPr lang="en-US" sz="1800" u="none" strike="noStrike" dirty="0">
                          <a:effectLst/>
                          <a:latin typeface="Proxima Nova" panose="020B0604020202020204" charset="0"/>
                          <a:hlinkClick r:id="rId4"/>
                        </a:rPr>
                        <a:t>()</a:t>
                      </a:r>
                      <a:endParaRPr lang="en-US" sz="1600" dirty="0">
                        <a:effectLst/>
                        <a:latin typeface="Proxima Nova" panose="020B060402020202020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600" dirty="0" err="1">
                          <a:effectLst/>
                          <a:latin typeface="Proxima Nova" panose="020B0604020202020204" charset="0"/>
                        </a:rPr>
                        <a:t>Chuyển</a:t>
                      </a:r>
                      <a:r>
                        <a:rPr lang="en-US" sz="1600" dirty="0">
                          <a:effectLst/>
                          <a:latin typeface="Proxima Nova" panose="020B0604020202020204" charset="0"/>
                        </a:rPr>
                        <a:t> </a:t>
                      </a:r>
                      <a:r>
                        <a:rPr lang="en-US" sz="1600" dirty="0" err="1">
                          <a:effectLst/>
                          <a:latin typeface="Proxima Nova" panose="020B0604020202020204" charset="0"/>
                        </a:rPr>
                        <a:t>đổi</a:t>
                      </a:r>
                      <a:r>
                        <a:rPr lang="en-US" sz="1600" dirty="0">
                          <a:effectLst/>
                          <a:latin typeface="Proxima Nova" panose="020B0604020202020204" charset="0"/>
                        </a:rPr>
                        <a:t> </a:t>
                      </a:r>
                      <a:r>
                        <a:rPr lang="en-US" sz="1600" dirty="0" err="1">
                          <a:effectLst/>
                          <a:latin typeface="Proxima Nova" panose="020B0604020202020204" charset="0"/>
                        </a:rPr>
                        <a:t>một</a:t>
                      </a:r>
                      <a:r>
                        <a:rPr lang="en-US" sz="1600" dirty="0">
                          <a:effectLst/>
                          <a:latin typeface="Proxima Nova" panose="020B0604020202020204" charset="0"/>
                        </a:rPr>
                        <a:t> </a:t>
                      </a:r>
                      <a:r>
                        <a:rPr lang="en-US" sz="1600" dirty="0" err="1">
                          <a:effectLst/>
                          <a:latin typeface="Proxima Nova" panose="020B0604020202020204" charset="0"/>
                        </a:rPr>
                        <a:t>số</a:t>
                      </a:r>
                      <a:r>
                        <a:rPr lang="en-US" sz="1600" dirty="0">
                          <a:effectLst/>
                          <a:latin typeface="Proxima Nova" panose="020B0604020202020204" charset="0"/>
                        </a:rPr>
                        <a:t> </a:t>
                      </a:r>
                      <a:r>
                        <a:rPr lang="en-US" sz="1600" dirty="0" err="1">
                          <a:effectLst/>
                          <a:latin typeface="Proxima Nova" panose="020B0604020202020204" charset="0"/>
                        </a:rPr>
                        <a:t>về</a:t>
                      </a:r>
                      <a:r>
                        <a:rPr lang="en-US" sz="1600" dirty="0">
                          <a:effectLst/>
                          <a:latin typeface="Proxima Nova" panose="020B0604020202020204" charset="0"/>
                        </a:rPr>
                        <a:t> </a:t>
                      </a:r>
                      <a:r>
                        <a:rPr lang="en-US" sz="1600" dirty="0" err="1">
                          <a:effectLst/>
                          <a:latin typeface="Proxima Nova" panose="020B0604020202020204" charset="0"/>
                        </a:rPr>
                        <a:t>kiểu</a:t>
                      </a:r>
                      <a:r>
                        <a:rPr lang="en-US" sz="1600" dirty="0">
                          <a:effectLst/>
                          <a:latin typeface="Proxima Nova" panose="020B0604020202020204" charset="0"/>
                        </a:rPr>
                        <a:t> </a:t>
                      </a:r>
                      <a:r>
                        <a:rPr lang="en-US" sz="1800" dirty="0">
                          <a:effectLst/>
                          <a:latin typeface="Proxima Nova" panose="020B0604020202020204" charset="0"/>
                        </a:rPr>
                        <a:t>float</a:t>
                      </a:r>
                      <a:endParaRPr lang="en-US" sz="1600" dirty="0">
                        <a:effectLst/>
                        <a:latin typeface="Proxima Nova" panose="020B0604020202020204" charset="0"/>
                        <a:ea typeface="Calibri" panose="020F0502020204030204" pitchFamily="34" charset="0"/>
                        <a:cs typeface="Times New Roman" panose="02020603050405020304" pitchFamily="18" charset="0"/>
                      </a:endParaRPr>
                    </a:p>
                  </a:txBody>
                  <a:tcPr marL="76200" marR="76200" marT="76200" marB="76200"/>
                </a:tc>
              </a:tr>
              <a:tr h="335330">
                <a:tc>
                  <a:txBody>
                    <a:bodyPr/>
                    <a:lstStyle/>
                    <a:p>
                      <a:pPr algn="just">
                        <a:lnSpc>
                          <a:spcPct val="107000"/>
                        </a:lnSpc>
                        <a:spcAft>
                          <a:spcPts val="0"/>
                        </a:spcAft>
                      </a:pPr>
                      <a:r>
                        <a:rPr lang="en-US" sz="1800" dirty="0">
                          <a:effectLst/>
                          <a:latin typeface="Proxima Nova" panose="020B0604020202020204" charset="0"/>
                        </a:rPr>
                        <a:t>abstract </a:t>
                      </a:r>
                      <a:r>
                        <a:rPr lang="en-US" sz="1800" dirty="0" err="1">
                          <a:effectLst/>
                          <a:latin typeface="Proxima Nova" panose="020B0604020202020204" charset="0"/>
                        </a:rPr>
                        <a:t>int</a:t>
                      </a:r>
                      <a:endParaRPr lang="en-US" sz="1600" dirty="0">
                        <a:effectLst/>
                        <a:latin typeface="Proxima Nova" panose="020B060402020202020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0"/>
                        </a:spcAft>
                      </a:pPr>
                      <a:r>
                        <a:rPr lang="en-US" sz="1800" u="none" strike="noStrike" dirty="0" err="1">
                          <a:effectLst/>
                          <a:latin typeface="Proxima Nova" panose="020B0604020202020204" charset="0"/>
                          <a:hlinkClick r:id="rId5"/>
                        </a:rPr>
                        <a:t>intValue</a:t>
                      </a:r>
                      <a:r>
                        <a:rPr lang="en-US" sz="1800" u="none" strike="noStrike" dirty="0">
                          <a:effectLst/>
                          <a:latin typeface="Proxima Nova" panose="020B0604020202020204" charset="0"/>
                          <a:hlinkClick r:id="rId5"/>
                        </a:rPr>
                        <a:t>()</a:t>
                      </a:r>
                      <a:endParaRPr lang="en-US" sz="1600" dirty="0">
                        <a:effectLst/>
                        <a:latin typeface="Proxima Nova" panose="020B060402020202020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600" dirty="0" err="1">
                          <a:effectLst/>
                          <a:latin typeface="Proxima Nova" panose="020B0604020202020204" charset="0"/>
                        </a:rPr>
                        <a:t>Chuyển</a:t>
                      </a:r>
                      <a:r>
                        <a:rPr lang="en-US" sz="1600" dirty="0">
                          <a:effectLst/>
                          <a:latin typeface="Proxima Nova" panose="020B0604020202020204" charset="0"/>
                        </a:rPr>
                        <a:t> </a:t>
                      </a:r>
                      <a:r>
                        <a:rPr lang="en-US" sz="1600" dirty="0" err="1">
                          <a:effectLst/>
                          <a:latin typeface="Proxima Nova" panose="020B0604020202020204" charset="0"/>
                        </a:rPr>
                        <a:t>đổi</a:t>
                      </a:r>
                      <a:r>
                        <a:rPr lang="en-US" sz="1600" dirty="0">
                          <a:effectLst/>
                          <a:latin typeface="Proxima Nova" panose="020B0604020202020204" charset="0"/>
                        </a:rPr>
                        <a:t> </a:t>
                      </a:r>
                      <a:r>
                        <a:rPr lang="en-US" sz="1600" dirty="0" err="1">
                          <a:effectLst/>
                          <a:latin typeface="Proxima Nova" panose="020B0604020202020204" charset="0"/>
                        </a:rPr>
                        <a:t>một</a:t>
                      </a:r>
                      <a:r>
                        <a:rPr lang="en-US" sz="1600" dirty="0">
                          <a:effectLst/>
                          <a:latin typeface="Proxima Nova" panose="020B0604020202020204" charset="0"/>
                        </a:rPr>
                        <a:t> </a:t>
                      </a:r>
                      <a:r>
                        <a:rPr lang="en-US" sz="1600" dirty="0" err="1">
                          <a:effectLst/>
                          <a:latin typeface="Proxima Nova" panose="020B0604020202020204" charset="0"/>
                        </a:rPr>
                        <a:t>số</a:t>
                      </a:r>
                      <a:r>
                        <a:rPr lang="en-US" sz="1600" dirty="0">
                          <a:effectLst/>
                          <a:latin typeface="Proxima Nova" panose="020B0604020202020204" charset="0"/>
                        </a:rPr>
                        <a:t> </a:t>
                      </a:r>
                      <a:r>
                        <a:rPr lang="en-US" sz="1600" dirty="0" err="1">
                          <a:effectLst/>
                          <a:latin typeface="Proxima Nova" panose="020B0604020202020204" charset="0"/>
                        </a:rPr>
                        <a:t>về</a:t>
                      </a:r>
                      <a:r>
                        <a:rPr lang="en-US" sz="1600" dirty="0">
                          <a:effectLst/>
                          <a:latin typeface="Proxima Nova" panose="020B0604020202020204" charset="0"/>
                        </a:rPr>
                        <a:t> </a:t>
                      </a:r>
                      <a:r>
                        <a:rPr lang="en-US" sz="1600" dirty="0" err="1">
                          <a:effectLst/>
                          <a:latin typeface="Proxima Nova" panose="020B0604020202020204" charset="0"/>
                        </a:rPr>
                        <a:t>kiểu</a:t>
                      </a:r>
                      <a:r>
                        <a:rPr lang="en-US" sz="1600" dirty="0">
                          <a:effectLst/>
                          <a:latin typeface="Proxima Nova" panose="020B0604020202020204" charset="0"/>
                        </a:rPr>
                        <a:t> </a:t>
                      </a:r>
                      <a:r>
                        <a:rPr lang="en-US" sz="1800" dirty="0" err="1">
                          <a:effectLst/>
                          <a:latin typeface="Proxima Nova" panose="020B0604020202020204" charset="0"/>
                        </a:rPr>
                        <a:t>int</a:t>
                      </a:r>
                      <a:endParaRPr lang="en-US" sz="1600" dirty="0">
                        <a:effectLst/>
                        <a:latin typeface="Proxima Nova" panose="020B0604020202020204" charset="0"/>
                        <a:ea typeface="Calibri" panose="020F0502020204030204" pitchFamily="34" charset="0"/>
                        <a:cs typeface="Times New Roman" panose="02020603050405020304" pitchFamily="18" charset="0"/>
                      </a:endParaRPr>
                    </a:p>
                  </a:txBody>
                  <a:tcPr marL="76200" marR="76200" marT="76200" marB="76200"/>
                </a:tc>
              </a:tr>
              <a:tr h="335330">
                <a:tc>
                  <a:txBody>
                    <a:bodyPr/>
                    <a:lstStyle/>
                    <a:p>
                      <a:pPr algn="just">
                        <a:lnSpc>
                          <a:spcPct val="107000"/>
                        </a:lnSpc>
                        <a:spcAft>
                          <a:spcPts val="0"/>
                        </a:spcAft>
                      </a:pPr>
                      <a:r>
                        <a:rPr lang="en-US" sz="1800" dirty="0">
                          <a:effectLst/>
                          <a:latin typeface="Proxima Nova" panose="020B0604020202020204" charset="0"/>
                        </a:rPr>
                        <a:t>abstract long</a:t>
                      </a:r>
                      <a:endParaRPr lang="en-US" sz="1600" dirty="0">
                        <a:effectLst/>
                        <a:latin typeface="Proxima Nova" panose="020B060402020202020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0"/>
                        </a:spcAft>
                      </a:pPr>
                      <a:r>
                        <a:rPr lang="en-US" sz="1800" u="none" strike="noStrike" dirty="0" err="1">
                          <a:effectLst/>
                          <a:latin typeface="Proxima Nova" panose="020B0604020202020204" charset="0"/>
                          <a:hlinkClick r:id="rId6"/>
                        </a:rPr>
                        <a:t>longValue</a:t>
                      </a:r>
                      <a:r>
                        <a:rPr lang="en-US" sz="1800" u="none" strike="noStrike" dirty="0">
                          <a:effectLst/>
                          <a:latin typeface="Proxima Nova" panose="020B0604020202020204" charset="0"/>
                          <a:hlinkClick r:id="rId6"/>
                        </a:rPr>
                        <a:t>()</a:t>
                      </a:r>
                      <a:endParaRPr lang="en-US" sz="1600" dirty="0">
                        <a:effectLst/>
                        <a:latin typeface="Proxima Nova" panose="020B060402020202020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600" dirty="0" err="1">
                          <a:effectLst/>
                          <a:latin typeface="Proxima Nova" panose="020B0604020202020204" charset="0"/>
                        </a:rPr>
                        <a:t>Chuyển</a:t>
                      </a:r>
                      <a:r>
                        <a:rPr lang="en-US" sz="1600" dirty="0">
                          <a:effectLst/>
                          <a:latin typeface="Proxima Nova" panose="020B0604020202020204" charset="0"/>
                        </a:rPr>
                        <a:t> </a:t>
                      </a:r>
                      <a:r>
                        <a:rPr lang="en-US" sz="1600" dirty="0" err="1">
                          <a:effectLst/>
                          <a:latin typeface="Proxima Nova" panose="020B0604020202020204" charset="0"/>
                        </a:rPr>
                        <a:t>đổi</a:t>
                      </a:r>
                      <a:r>
                        <a:rPr lang="en-US" sz="1600" dirty="0">
                          <a:effectLst/>
                          <a:latin typeface="Proxima Nova" panose="020B0604020202020204" charset="0"/>
                        </a:rPr>
                        <a:t> </a:t>
                      </a:r>
                      <a:r>
                        <a:rPr lang="en-US" sz="1600" dirty="0" err="1">
                          <a:effectLst/>
                          <a:latin typeface="Proxima Nova" panose="020B0604020202020204" charset="0"/>
                        </a:rPr>
                        <a:t>một</a:t>
                      </a:r>
                      <a:r>
                        <a:rPr lang="en-US" sz="1600" dirty="0">
                          <a:effectLst/>
                          <a:latin typeface="Proxima Nova" panose="020B0604020202020204" charset="0"/>
                        </a:rPr>
                        <a:t> </a:t>
                      </a:r>
                      <a:r>
                        <a:rPr lang="en-US" sz="1600" dirty="0" err="1">
                          <a:effectLst/>
                          <a:latin typeface="Proxima Nova" panose="020B0604020202020204" charset="0"/>
                        </a:rPr>
                        <a:t>số</a:t>
                      </a:r>
                      <a:r>
                        <a:rPr lang="en-US" sz="1600" dirty="0">
                          <a:effectLst/>
                          <a:latin typeface="Proxima Nova" panose="020B0604020202020204" charset="0"/>
                        </a:rPr>
                        <a:t> </a:t>
                      </a:r>
                      <a:r>
                        <a:rPr lang="en-US" sz="1600" dirty="0" err="1">
                          <a:effectLst/>
                          <a:latin typeface="Proxima Nova" panose="020B0604020202020204" charset="0"/>
                        </a:rPr>
                        <a:t>về</a:t>
                      </a:r>
                      <a:r>
                        <a:rPr lang="en-US" sz="1600" dirty="0">
                          <a:effectLst/>
                          <a:latin typeface="Proxima Nova" panose="020B0604020202020204" charset="0"/>
                        </a:rPr>
                        <a:t> </a:t>
                      </a:r>
                      <a:r>
                        <a:rPr lang="en-US" sz="1600" dirty="0" err="1">
                          <a:effectLst/>
                          <a:latin typeface="Proxima Nova" panose="020B0604020202020204" charset="0"/>
                        </a:rPr>
                        <a:t>kiểu</a:t>
                      </a:r>
                      <a:r>
                        <a:rPr lang="en-US" sz="1600" dirty="0">
                          <a:effectLst/>
                          <a:latin typeface="Proxima Nova" panose="020B0604020202020204" charset="0"/>
                        </a:rPr>
                        <a:t> </a:t>
                      </a:r>
                      <a:r>
                        <a:rPr lang="en-US" sz="1800" dirty="0">
                          <a:effectLst/>
                          <a:latin typeface="Proxima Nova" panose="020B0604020202020204" charset="0"/>
                        </a:rPr>
                        <a:t>long</a:t>
                      </a:r>
                      <a:endParaRPr lang="en-US" sz="1600" dirty="0">
                        <a:effectLst/>
                        <a:latin typeface="Proxima Nova" panose="020B0604020202020204" charset="0"/>
                        <a:ea typeface="Calibri" panose="020F0502020204030204" pitchFamily="34" charset="0"/>
                        <a:cs typeface="Times New Roman" panose="02020603050405020304" pitchFamily="18" charset="0"/>
                      </a:endParaRPr>
                    </a:p>
                  </a:txBody>
                  <a:tcPr marL="76200" marR="76200" marT="76200" marB="76200"/>
                </a:tc>
              </a:tr>
              <a:tr h="335330">
                <a:tc>
                  <a:txBody>
                    <a:bodyPr/>
                    <a:lstStyle/>
                    <a:p>
                      <a:pPr algn="just">
                        <a:lnSpc>
                          <a:spcPct val="107000"/>
                        </a:lnSpc>
                        <a:spcAft>
                          <a:spcPts val="0"/>
                        </a:spcAft>
                      </a:pPr>
                      <a:r>
                        <a:rPr lang="en-US" sz="1800" dirty="0">
                          <a:effectLst/>
                          <a:latin typeface="Proxima Nova" panose="020B0604020202020204" charset="0"/>
                        </a:rPr>
                        <a:t>short</a:t>
                      </a:r>
                      <a:endParaRPr lang="en-US" sz="1600" dirty="0">
                        <a:effectLst/>
                        <a:latin typeface="Proxima Nova" panose="020B060402020202020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0"/>
                        </a:spcAft>
                      </a:pPr>
                      <a:r>
                        <a:rPr lang="en-US" sz="1800" u="none" strike="noStrike" dirty="0" err="1">
                          <a:effectLst/>
                          <a:latin typeface="Proxima Nova" panose="020B0604020202020204" charset="0"/>
                          <a:hlinkClick r:id="rId7"/>
                        </a:rPr>
                        <a:t>shortValue</a:t>
                      </a:r>
                      <a:r>
                        <a:rPr lang="en-US" sz="1800" u="none" strike="noStrike" dirty="0">
                          <a:effectLst/>
                          <a:latin typeface="Proxima Nova" panose="020B0604020202020204" charset="0"/>
                          <a:hlinkClick r:id="rId7"/>
                        </a:rPr>
                        <a:t>()</a:t>
                      </a:r>
                      <a:endParaRPr lang="en-US" sz="1600" dirty="0">
                        <a:effectLst/>
                        <a:latin typeface="Proxima Nova" panose="020B060402020202020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US" sz="1600" dirty="0" err="1">
                          <a:effectLst/>
                          <a:latin typeface="Proxima Nova" panose="020B0604020202020204" charset="0"/>
                        </a:rPr>
                        <a:t>Chuyển</a:t>
                      </a:r>
                      <a:r>
                        <a:rPr lang="en-US" sz="1600" dirty="0">
                          <a:effectLst/>
                          <a:latin typeface="Proxima Nova" panose="020B0604020202020204" charset="0"/>
                        </a:rPr>
                        <a:t> </a:t>
                      </a:r>
                      <a:r>
                        <a:rPr lang="en-US" sz="1600" dirty="0" err="1">
                          <a:effectLst/>
                          <a:latin typeface="Proxima Nova" panose="020B0604020202020204" charset="0"/>
                        </a:rPr>
                        <a:t>đổi</a:t>
                      </a:r>
                      <a:r>
                        <a:rPr lang="en-US" sz="1600" dirty="0">
                          <a:effectLst/>
                          <a:latin typeface="Proxima Nova" panose="020B0604020202020204" charset="0"/>
                        </a:rPr>
                        <a:t> </a:t>
                      </a:r>
                      <a:r>
                        <a:rPr lang="en-US" sz="1600" dirty="0" err="1">
                          <a:effectLst/>
                          <a:latin typeface="Proxima Nova" panose="020B0604020202020204" charset="0"/>
                        </a:rPr>
                        <a:t>một</a:t>
                      </a:r>
                      <a:r>
                        <a:rPr lang="en-US" sz="1600" dirty="0">
                          <a:effectLst/>
                          <a:latin typeface="Proxima Nova" panose="020B0604020202020204" charset="0"/>
                        </a:rPr>
                        <a:t> </a:t>
                      </a:r>
                      <a:r>
                        <a:rPr lang="en-US" sz="1600" dirty="0" err="1">
                          <a:effectLst/>
                          <a:latin typeface="Proxima Nova" panose="020B0604020202020204" charset="0"/>
                        </a:rPr>
                        <a:t>số</a:t>
                      </a:r>
                      <a:r>
                        <a:rPr lang="en-US" sz="1600" dirty="0">
                          <a:effectLst/>
                          <a:latin typeface="Proxima Nova" panose="020B0604020202020204" charset="0"/>
                        </a:rPr>
                        <a:t> </a:t>
                      </a:r>
                      <a:r>
                        <a:rPr lang="en-US" sz="1600" dirty="0" err="1">
                          <a:effectLst/>
                          <a:latin typeface="Proxima Nova" panose="020B0604020202020204" charset="0"/>
                        </a:rPr>
                        <a:t>về</a:t>
                      </a:r>
                      <a:r>
                        <a:rPr lang="en-US" sz="1600" dirty="0">
                          <a:effectLst/>
                          <a:latin typeface="Proxima Nova" panose="020B0604020202020204" charset="0"/>
                        </a:rPr>
                        <a:t> </a:t>
                      </a:r>
                      <a:r>
                        <a:rPr lang="en-US" sz="1600" dirty="0" err="1">
                          <a:effectLst/>
                          <a:latin typeface="Proxima Nova" panose="020B0604020202020204" charset="0"/>
                        </a:rPr>
                        <a:t>kiểu</a:t>
                      </a:r>
                      <a:r>
                        <a:rPr lang="en-US" sz="1600" dirty="0">
                          <a:effectLst/>
                          <a:latin typeface="Proxima Nova" panose="020B0604020202020204" charset="0"/>
                        </a:rPr>
                        <a:t> </a:t>
                      </a:r>
                      <a:r>
                        <a:rPr lang="en-US" sz="1800" dirty="0">
                          <a:effectLst/>
                          <a:latin typeface="Proxima Nova" panose="020B0604020202020204" charset="0"/>
                        </a:rPr>
                        <a:t>short</a:t>
                      </a:r>
                      <a:endParaRPr lang="en-US" sz="1600" dirty="0">
                        <a:effectLst/>
                        <a:latin typeface="Proxima Nova" panose="020B0604020202020204" charset="0"/>
                        <a:ea typeface="Calibri" panose="020F0502020204030204" pitchFamily="34" charset="0"/>
                        <a:cs typeface="Times New Roman" panose="02020603050405020304" pitchFamily="18" charset="0"/>
                      </a:endParaRPr>
                    </a:p>
                  </a:txBody>
                  <a:tcPr marL="76200" marR="76200" marT="76200" marB="76200"/>
                </a:tc>
              </a:tr>
            </a:tbl>
          </a:graphicData>
        </a:graphic>
      </p:graphicFrame>
      <p:sp>
        <p:nvSpPr>
          <p:cNvPr id="7" name="Rectangle 6"/>
          <p:cNvSpPr/>
          <p:nvPr/>
        </p:nvSpPr>
        <p:spPr>
          <a:xfrm>
            <a:off x="180119" y="1297808"/>
            <a:ext cx="7991290" cy="388696"/>
          </a:xfrm>
          <a:prstGeom prst="rect">
            <a:avLst/>
          </a:prstGeom>
        </p:spPr>
        <p:txBody>
          <a:bodyPr wrap="none">
            <a:spAutoFit/>
          </a:bodyPr>
          <a:lstStyle/>
          <a:p>
            <a:pPr algn="just">
              <a:lnSpc>
                <a:spcPct val="107000"/>
              </a:lnSpc>
              <a:spcAft>
                <a:spcPts val="800"/>
              </a:spcAft>
            </a:pPr>
            <a:r>
              <a:rPr lang="en-US" sz="1800" dirty="0" err="1" smtClean="0">
                <a:latin typeface="Proxima Nova" panose="020B0604020202020204" charset="0"/>
                <a:ea typeface="Calibri" panose="020F0502020204030204" pitchFamily="34" charset="0"/>
                <a:cs typeface="Times New Roman" panose="02020603050405020304" pitchFamily="18" charset="0"/>
              </a:rPr>
              <a:t>Phương</a:t>
            </a:r>
            <a:r>
              <a:rPr lang="en-US" sz="1800" dirty="0" smtClean="0">
                <a:latin typeface="Proxima Nova" panose="020B0604020202020204" charset="0"/>
                <a:ea typeface="Calibri" panose="020F0502020204030204" pitchFamily="34" charset="0"/>
                <a:cs typeface="Times New Roman" panose="02020603050405020304" pitchFamily="18" charset="0"/>
              </a:rPr>
              <a:t> </a:t>
            </a:r>
            <a:r>
              <a:rPr lang="en-US" sz="1800" dirty="0" err="1" smtClean="0">
                <a:latin typeface="Proxima Nova" panose="020B0604020202020204" charset="0"/>
                <a:ea typeface="Calibri" panose="020F0502020204030204" pitchFamily="34" charset="0"/>
                <a:cs typeface="Times New Roman" panose="02020603050405020304" pitchFamily="18" charset="0"/>
              </a:rPr>
              <a:t>thức</a:t>
            </a:r>
            <a:r>
              <a:rPr lang="en-US" sz="1800" dirty="0" smtClean="0">
                <a:latin typeface="Proxima Nova" panose="020B0604020202020204" charset="0"/>
                <a:ea typeface="Calibri" panose="020F0502020204030204" pitchFamily="34" charset="0"/>
                <a:cs typeface="Times New Roman" panose="02020603050405020304" pitchFamily="18" charset="0"/>
              </a:rPr>
              <a:t> </a:t>
            </a:r>
            <a:r>
              <a:rPr lang="en-US" sz="1800" dirty="0" err="1" smtClean="0">
                <a:latin typeface="Proxima Nova" panose="020B0604020202020204" charset="0"/>
                <a:ea typeface="Calibri" panose="020F0502020204030204" pitchFamily="34" charset="0"/>
                <a:cs typeface="Times New Roman" panose="02020603050405020304" pitchFamily="18" charset="0"/>
              </a:rPr>
              <a:t>chuyển</a:t>
            </a:r>
            <a:r>
              <a:rPr lang="en-US" sz="1800" dirty="0" smtClean="0">
                <a:latin typeface="Proxima Nova" panose="020B0604020202020204" charset="0"/>
                <a:ea typeface="Calibri" panose="020F0502020204030204" pitchFamily="34" charset="0"/>
                <a:cs typeface="Times New Roman" panose="02020603050405020304" pitchFamily="18" charset="0"/>
              </a:rPr>
              <a:t> </a:t>
            </a:r>
            <a:r>
              <a:rPr lang="en-US" sz="1800" dirty="0" err="1" smtClean="0">
                <a:latin typeface="Proxima Nova" panose="020B0604020202020204" charset="0"/>
                <a:ea typeface="Calibri" panose="020F0502020204030204" pitchFamily="34" charset="0"/>
                <a:cs typeface="Times New Roman" panose="02020603050405020304" pitchFamily="18" charset="0"/>
              </a:rPr>
              <a:t>đổi</a:t>
            </a:r>
            <a:r>
              <a:rPr lang="en-US" sz="1800" dirty="0" smtClean="0">
                <a:latin typeface="Proxima Nova" panose="020B0604020202020204" charset="0"/>
                <a:ea typeface="Calibri" panose="020F0502020204030204" pitchFamily="34" charset="0"/>
                <a:cs typeface="Times New Roman" panose="02020603050405020304" pitchFamily="18" charset="0"/>
              </a:rPr>
              <a:t> </a:t>
            </a:r>
            <a:r>
              <a:rPr lang="en-US" sz="1800" dirty="0" err="1" smtClean="0">
                <a:latin typeface="Proxima Nova" panose="020B0604020202020204" charset="0"/>
                <a:ea typeface="Calibri" panose="020F0502020204030204" pitchFamily="34" charset="0"/>
                <a:cs typeface="Times New Roman" panose="02020603050405020304" pitchFamily="18" charset="0"/>
              </a:rPr>
              <a:t>giữa</a:t>
            </a:r>
            <a:r>
              <a:rPr lang="en-US" sz="1800" dirty="0" smtClean="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các</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giá</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trị</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các</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kiểu</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dữ</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liệu</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nguyên</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thủy</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dạng</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số</a:t>
            </a:r>
            <a:r>
              <a:rPr lang="en-US" sz="1800" dirty="0">
                <a:latin typeface="Proxima Nova" panose="020B0604020202020204" charset="0"/>
                <a:ea typeface="Calibri" panose="020F0502020204030204" pitchFamily="34" charset="0"/>
                <a:cs typeface="Times New Roman" panose="02020603050405020304" pitchFamily="18" charset="0"/>
              </a:rPr>
              <a:t> </a:t>
            </a:r>
            <a:endParaRPr lang="en-US" sz="1800" dirty="0">
              <a:effectLst/>
              <a:latin typeface="Proxima Nova"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22415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number</a:t>
            </a:r>
            <a:endParaRPr lang="en-US" altLang="en-US" sz="2700" dirty="0"/>
          </a:p>
        </p:txBody>
      </p:sp>
      <p:pic>
        <p:nvPicPr>
          <p:cNvPr id="2" name="Picture 1"/>
          <p:cNvPicPr>
            <a:picLocks noChangeAspect="1"/>
          </p:cNvPicPr>
          <p:nvPr/>
        </p:nvPicPr>
        <p:blipFill>
          <a:blip r:embed="rId2"/>
          <a:stretch>
            <a:fillRect/>
          </a:stretch>
        </p:blipFill>
        <p:spPr>
          <a:xfrm>
            <a:off x="83820" y="1233080"/>
            <a:ext cx="5130698" cy="3838428"/>
          </a:xfrm>
          <a:prstGeom prst="rect">
            <a:avLst/>
          </a:prstGeom>
          <a:ln>
            <a:solidFill>
              <a:srgbClr val="FF0000"/>
            </a:solidFill>
          </a:ln>
        </p:spPr>
      </p:pic>
      <p:pic>
        <p:nvPicPr>
          <p:cNvPr id="4" name="Picture 3"/>
          <p:cNvPicPr>
            <a:picLocks noChangeAspect="1"/>
          </p:cNvPicPr>
          <p:nvPr/>
        </p:nvPicPr>
        <p:blipFill>
          <a:blip r:embed="rId3"/>
          <a:stretch>
            <a:fillRect/>
          </a:stretch>
        </p:blipFill>
        <p:spPr>
          <a:xfrm>
            <a:off x="5525067" y="2280082"/>
            <a:ext cx="3375093" cy="1783728"/>
          </a:xfrm>
          <a:prstGeom prst="rect">
            <a:avLst/>
          </a:prstGeom>
          <a:ln>
            <a:solidFill>
              <a:srgbClr val="FF0000"/>
            </a:solidFill>
          </a:ln>
        </p:spPr>
      </p:pic>
    </p:spTree>
    <p:extLst>
      <p:ext uri="{BB962C8B-B14F-4D97-AF65-F5344CB8AC3E}">
        <p14:creationId xmlns:p14="http://schemas.microsoft.com/office/powerpoint/2010/main" val="22438547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number</a:t>
            </a:r>
            <a:endParaRPr lang="en-US" altLang="en-US" sz="2700" dirty="0"/>
          </a:p>
        </p:txBody>
      </p:sp>
      <p:sp>
        <p:nvSpPr>
          <p:cNvPr id="5" name="Rectangle 4"/>
          <p:cNvSpPr/>
          <p:nvPr/>
        </p:nvSpPr>
        <p:spPr>
          <a:xfrm>
            <a:off x="304800" y="1274124"/>
            <a:ext cx="8641080" cy="470065"/>
          </a:xfrm>
          <a:prstGeom prst="rect">
            <a:avLst/>
          </a:prstGeom>
        </p:spPr>
        <p:txBody>
          <a:bodyPr wrap="square">
            <a:spAutoFit/>
          </a:bodyPr>
          <a:lstStyle/>
          <a:p>
            <a:pPr algn="just">
              <a:lnSpc>
                <a:spcPct val="150000"/>
              </a:lnSpc>
            </a:pPr>
            <a:r>
              <a:rPr lang="en-US" sz="1800" b="1" dirty="0" err="1" smtClean="0">
                <a:latin typeface="Proxima Nova" panose="020B0604020202020204" charset="0"/>
                <a:ea typeface="Calibri" panose="020F0502020204030204" pitchFamily="34" charset="0"/>
                <a:cs typeface="Times New Roman" panose="02020603050405020304" pitchFamily="18" charset="0"/>
              </a:rPr>
              <a:t>Khai</a:t>
            </a:r>
            <a:r>
              <a:rPr lang="en-US" sz="1800" b="1" dirty="0" smtClean="0">
                <a:latin typeface="Proxima Nova" panose="020B0604020202020204" charset="0"/>
                <a:ea typeface="Calibri" panose="020F0502020204030204" pitchFamily="34" charset="0"/>
                <a:cs typeface="Times New Roman" panose="02020603050405020304" pitchFamily="18" charset="0"/>
              </a:rPr>
              <a:t> </a:t>
            </a:r>
            <a:r>
              <a:rPr lang="en-US" sz="1800" b="1" dirty="0" err="1" smtClean="0">
                <a:latin typeface="Proxima Nova" panose="020B0604020202020204" charset="0"/>
                <a:ea typeface="Calibri" panose="020F0502020204030204" pitchFamily="34" charset="0"/>
                <a:cs typeface="Times New Roman" panose="02020603050405020304" pitchFamily="18" charset="0"/>
              </a:rPr>
              <a:t>báo</a:t>
            </a:r>
            <a:endParaRPr lang="vi-VN"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a:spLocks noChangeArrowheads="1"/>
          </p:cNvSpPr>
          <p:nvPr/>
        </p:nvSpPr>
        <p:spPr bwMode="auto">
          <a:xfrm>
            <a:off x="358140" y="1977282"/>
            <a:ext cx="7192995" cy="41931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95220" numCol="1" anchor="ctr" anchorCtr="0" compatLnSpc="1">
            <a:prstTxWarp prst="textNoShape">
              <a:avLst/>
            </a:prstTxWarp>
            <a:spAutoFit/>
          </a:bodyPr>
          <a:lstStyle/>
          <a:p>
            <a:pPr lvl="0" eaLnBrk="0" fontAlgn="base" hangingPunct="0">
              <a:spcBef>
                <a:spcPct val="0"/>
              </a:spcBef>
              <a:spcAft>
                <a:spcPct val="0"/>
              </a:spcAft>
              <a:buClrTx/>
            </a:pPr>
            <a:r>
              <a:rPr lang="en-US" sz="1800" dirty="0">
                <a:solidFill>
                  <a:srgbClr val="273239"/>
                </a:solidFill>
                <a:latin typeface="Courier New" panose="02070309020205020404" pitchFamily="49" charset="0"/>
                <a:ea typeface="Times New Roman" panose="02020603050405020304" pitchFamily="18" charset="0"/>
                <a:cs typeface="Courier New" panose="02070309020205020404" pitchFamily="49" charset="0"/>
              </a:rPr>
              <a:t>public </a:t>
            </a:r>
            <a:r>
              <a:rPr lang="en-US" sz="1800" dirty="0" err="1">
                <a:solidFill>
                  <a:srgbClr val="273239"/>
                </a:solidFill>
                <a:latin typeface="Courier New" panose="02070309020205020404" pitchFamily="49" charset="0"/>
                <a:ea typeface="Times New Roman" panose="02020603050405020304" pitchFamily="18" charset="0"/>
                <a:cs typeface="Courier New" panose="02070309020205020404" pitchFamily="49" charset="0"/>
              </a:rPr>
              <a:t>int</a:t>
            </a:r>
            <a:r>
              <a:rPr lang="en-US" sz="1800" dirty="0">
                <a:solidFill>
                  <a:srgbClr val="273239"/>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smtClean="0">
                <a:solidFill>
                  <a:srgbClr val="273239"/>
                </a:solidFill>
                <a:latin typeface="Courier New" panose="02070309020205020404" pitchFamily="49" charset="0"/>
                <a:ea typeface="Times New Roman" panose="02020603050405020304" pitchFamily="18" charset="0"/>
                <a:cs typeface="Courier New" panose="02070309020205020404" pitchFamily="49" charset="0"/>
              </a:rPr>
              <a:t>compareTo</a:t>
            </a:r>
            <a:r>
              <a:rPr lang="en-US" sz="1800" dirty="0" smtClean="0">
                <a:solidFill>
                  <a:srgbClr val="273239"/>
                </a:solidFill>
                <a:latin typeface="Courier New" panose="02070309020205020404" pitchFamily="49" charset="0"/>
                <a:ea typeface="Times New Roman" panose="02020603050405020304" pitchFamily="18" charset="0"/>
                <a:cs typeface="Courier New" panose="02070309020205020404" pitchFamily="49" charset="0"/>
              </a:rPr>
              <a:t>(</a:t>
            </a:r>
            <a:r>
              <a:rPr lang="en-US" sz="1800" dirty="0" err="1" smtClean="0">
                <a:solidFill>
                  <a:srgbClr val="273239"/>
                </a:solidFill>
                <a:latin typeface="Courier New" panose="02070309020205020404" pitchFamily="49" charset="0"/>
                <a:ea typeface="Times New Roman" panose="02020603050405020304" pitchFamily="18" charset="0"/>
                <a:cs typeface="Courier New" panose="02070309020205020404" pitchFamily="49" charset="0"/>
              </a:rPr>
              <a:t>NumberSubClass</a:t>
            </a:r>
            <a:r>
              <a:rPr lang="en-US" sz="1800" dirty="0" smtClean="0">
                <a:solidFill>
                  <a:srgbClr val="273239"/>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rgbClr val="273239"/>
                </a:solidFill>
                <a:latin typeface="Courier New" panose="02070309020205020404" pitchFamily="49" charset="0"/>
                <a:ea typeface="Times New Roman" panose="02020603050405020304" pitchFamily="18" charset="0"/>
                <a:cs typeface="Courier New" panose="02070309020205020404" pitchFamily="49" charset="0"/>
              </a:rPr>
              <a:t>referenceName</a:t>
            </a:r>
            <a:r>
              <a:rPr lang="en-US" sz="1800" dirty="0">
                <a:solidFill>
                  <a:srgbClr val="273239"/>
                </a:solidFill>
                <a:latin typeface="Courier New" panose="02070309020205020404" pitchFamily="49" charset="0"/>
                <a:ea typeface="Times New Roman" panose="02020603050405020304" pitchFamily="18" charset="0"/>
                <a:cs typeface="Courier New" panose="02070309020205020404" pitchFamily="49" charset="0"/>
              </a:rPr>
              <a:t> )</a:t>
            </a:r>
            <a:endParaRPr kumimoji="0" lang="en-US" sz="1800" b="0" i="0" u="none" strike="noStrike" cap="none" normalizeH="0" baseline="0" dirty="0" smtClean="0">
              <a:ln>
                <a:noFill/>
              </a:ln>
              <a:solidFill>
                <a:schemeClr val="tx1"/>
              </a:solidFill>
              <a:effectLst/>
              <a:latin typeface="Proxima Nova" panose="020B0604020202020204" charset="0"/>
            </a:endParaRPr>
          </a:p>
        </p:txBody>
      </p:sp>
      <p:sp>
        <p:nvSpPr>
          <p:cNvPr id="8" name="Rectangle 7"/>
          <p:cNvSpPr/>
          <p:nvPr/>
        </p:nvSpPr>
        <p:spPr>
          <a:xfrm>
            <a:off x="325485" y="2615982"/>
            <a:ext cx="8711835" cy="1532727"/>
          </a:xfrm>
          <a:prstGeom prst="rect">
            <a:avLst/>
          </a:prstGeom>
        </p:spPr>
        <p:txBody>
          <a:bodyPr wrap="square">
            <a:spAutoFit/>
          </a:bodyPr>
          <a:lstStyle/>
          <a:p>
            <a:pPr algn="just">
              <a:lnSpc>
                <a:spcPct val="130000"/>
              </a:lnSpc>
            </a:pPr>
            <a:r>
              <a:rPr lang="vi-VN" sz="1800" dirty="0">
                <a:latin typeface="Proxima Nova" panose="020B0604020202020204" charset="0"/>
                <a:ea typeface="Calibri" panose="020F0502020204030204" pitchFamily="34" charset="0"/>
                <a:cs typeface="Times New Roman" panose="02020603050405020304" pitchFamily="18" charset="0"/>
              </a:rPr>
              <a:t>Dùng để so sánh đối tượng Number với tham số referenceName được chỉ định</a:t>
            </a:r>
            <a:r>
              <a:rPr lang="en-US" sz="1800" dirty="0">
                <a:latin typeface="Proxima Nova" panose="020B0604020202020204" charset="0"/>
                <a:ea typeface="Calibri" panose="020F0502020204030204" pitchFamily="34" charset="0"/>
                <a:cs typeface="Times New Roman" panose="02020603050405020304" pitchFamily="18" charset="0"/>
              </a:rPr>
              <a:t>, </a:t>
            </a:r>
            <a:r>
              <a:rPr lang="vi-VN" sz="1800" dirty="0">
                <a:latin typeface="Proxima Nova" panose="020B0604020202020204" charset="0"/>
                <a:ea typeface="Calibri" panose="020F0502020204030204" pitchFamily="34" charset="0"/>
                <a:cs typeface="Times New Roman" panose="02020603050405020304" pitchFamily="18" charset="0"/>
              </a:rPr>
              <a:t>trả về</a:t>
            </a:r>
          </a:p>
          <a:p>
            <a:pPr algn="just">
              <a:lnSpc>
                <a:spcPct val="130000"/>
              </a:lnSpc>
            </a:pPr>
            <a:r>
              <a:rPr lang="vi-VN" sz="1800" dirty="0">
                <a:latin typeface="Proxima Nova" panose="020B0604020202020204" charset="0"/>
                <a:ea typeface="Calibri" panose="020F0502020204030204" pitchFamily="34" charset="0"/>
                <a:cs typeface="Times New Roman" panose="02020603050405020304" pitchFamily="18" charset="0"/>
              </a:rPr>
              <a:t>+ 0 nếu Number bằng với tham số referenceName</a:t>
            </a:r>
          </a:p>
          <a:p>
            <a:pPr algn="just">
              <a:lnSpc>
                <a:spcPct val="130000"/>
              </a:lnSpc>
            </a:pPr>
            <a:r>
              <a:rPr lang="vi-VN" sz="1800" dirty="0">
                <a:latin typeface="Proxima Nova" panose="020B0604020202020204" charset="0"/>
                <a:ea typeface="Calibri" panose="020F0502020204030204" pitchFamily="34" charset="0"/>
                <a:cs typeface="Times New Roman" panose="02020603050405020304" pitchFamily="18" charset="0"/>
              </a:rPr>
              <a:t>+ 1 nếu Number nhỏ hơn tham số referenceName</a:t>
            </a:r>
          </a:p>
          <a:p>
            <a:pPr algn="just">
              <a:lnSpc>
                <a:spcPct val="130000"/>
              </a:lnSpc>
            </a:pPr>
            <a:r>
              <a:rPr lang="vi-VN" sz="1800" dirty="0">
                <a:latin typeface="Proxima Nova" panose="020B0604020202020204" charset="0"/>
                <a:ea typeface="Calibri" panose="020F0502020204030204" pitchFamily="34" charset="0"/>
                <a:cs typeface="Times New Roman" panose="02020603050405020304" pitchFamily="18" charset="0"/>
              </a:rPr>
              <a:t>+ -1 nếu Number lớn hơn tham số referenceName</a:t>
            </a:r>
          </a:p>
        </p:txBody>
      </p:sp>
    </p:spTree>
    <p:extLst>
      <p:ext uri="{BB962C8B-B14F-4D97-AF65-F5344CB8AC3E}">
        <p14:creationId xmlns:p14="http://schemas.microsoft.com/office/powerpoint/2010/main" val="31531058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number</a:t>
            </a:r>
            <a:endParaRPr lang="en-US" altLang="en-US" sz="2700" dirty="0"/>
          </a:p>
        </p:txBody>
      </p:sp>
      <p:pic>
        <p:nvPicPr>
          <p:cNvPr id="2" name="Picture 1"/>
          <p:cNvPicPr>
            <a:picLocks noChangeAspect="1"/>
          </p:cNvPicPr>
          <p:nvPr/>
        </p:nvPicPr>
        <p:blipFill>
          <a:blip r:embed="rId2"/>
          <a:stretch>
            <a:fillRect/>
          </a:stretch>
        </p:blipFill>
        <p:spPr>
          <a:xfrm>
            <a:off x="73841" y="1600200"/>
            <a:ext cx="5522491" cy="3101340"/>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6865545" y="2040107"/>
            <a:ext cx="1066949" cy="2114845"/>
          </a:xfrm>
          <a:prstGeom prst="rect">
            <a:avLst/>
          </a:prstGeom>
          <a:ln>
            <a:solidFill>
              <a:srgbClr val="FF0000"/>
            </a:solidFill>
          </a:ln>
        </p:spPr>
      </p:pic>
    </p:spTree>
    <p:extLst>
      <p:ext uri="{BB962C8B-B14F-4D97-AF65-F5344CB8AC3E}">
        <p14:creationId xmlns:p14="http://schemas.microsoft.com/office/powerpoint/2010/main" val="40742958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number</a:t>
            </a:r>
            <a:endParaRPr lang="en-US" altLang="en-US" sz="2700" dirty="0"/>
          </a:p>
        </p:txBody>
      </p:sp>
      <p:sp>
        <p:nvSpPr>
          <p:cNvPr id="5" name="Rectangle 4"/>
          <p:cNvSpPr/>
          <p:nvPr/>
        </p:nvSpPr>
        <p:spPr>
          <a:xfrm>
            <a:off x="304800" y="1274124"/>
            <a:ext cx="8641080" cy="470065"/>
          </a:xfrm>
          <a:prstGeom prst="rect">
            <a:avLst/>
          </a:prstGeom>
        </p:spPr>
        <p:txBody>
          <a:bodyPr wrap="square">
            <a:spAutoFit/>
          </a:bodyPr>
          <a:lstStyle/>
          <a:p>
            <a:pPr algn="just">
              <a:lnSpc>
                <a:spcPct val="150000"/>
              </a:lnSpc>
            </a:pPr>
            <a:r>
              <a:rPr lang="en-US" sz="1800" b="1" dirty="0" err="1" smtClean="0">
                <a:latin typeface="Proxima Nova" panose="020B0604020202020204" charset="0"/>
                <a:ea typeface="Calibri" panose="020F0502020204030204" pitchFamily="34" charset="0"/>
                <a:cs typeface="Times New Roman" panose="02020603050405020304" pitchFamily="18" charset="0"/>
              </a:rPr>
              <a:t>Khai</a:t>
            </a:r>
            <a:r>
              <a:rPr lang="en-US" sz="1800" b="1" dirty="0" smtClean="0">
                <a:latin typeface="Proxima Nova" panose="020B0604020202020204" charset="0"/>
                <a:ea typeface="Calibri" panose="020F0502020204030204" pitchFamily="34" charset="0"/>
                <a:cs typeface="Times New Roman" panose="02020603050405020304" pitchFamily="18" charset="0"/>
              </a:rPr>
              <a:t> </a:t>
            </a:r>
            <a:r>
              <a:rPr lang="en-US" sz="1800" b="1" dirty="0" err="1" smtClean="0">
                <a:latin typeface="Proxima Nova" panose="020B0604020202020204" charset="0"/>
                <a:ea typeface="Calibri" panose="020F0502020204030204" pitchFamily="34" charset="0"/>
                <a:cs typeface="Times New Roman" panose="02020603050405020304" pitchFamily="18" charset="0"/>
              </a:rPr>
              <a:t>báo</a:t>
            </a:r>
            <a:endParaRPr lang="vi-VN"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a:spLocks noChangeArrowheads="1"/>
          </p:cNvSpPr>
          <p:nvPr/>
        </p:nvSpPr>
        <p:spPr bwMode="auto">
          <a:xfrm>
            <a:off x="358140" y="1977282"/>
            <a:ext cx="4689104" cy="41931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95220" numCol="1" anchor="ctr" anchorCtr="0" compatLnSpc="1">
            <a:prstTxWarp prst="textNoShape">
              <a:avLst/>
            </a:prstTxWarp>
            <a:spAutoFit/>
          </a:bodyPr>
          <a:lstStyle/>
          <a:p>
            <a:pPr lvl="0" eaLnBrk="0" fontAlgn="base" hangingPunct="0">
              <a:spcBef>
                <a:spcPct val="0"/>
              </a:spcBef>
              <a:spcAft>
                <a:spcPct val="0"/>
              </a:spcAft>
              <a:buClrTx/>
            </a:pPr>
            <a:r>
              <a:rPr lang="en-US" sz="1800" dirty="0">
                <a:solidFill>
                  <a:srgbClr val="273239"/>
                </a:solidFill>
                <a:latin typeface="Courier New" panose="02070309020205020404" pitchFamily="49" charset="0"/>
                <a:ea typeface="Times New Roman" panose="02020603050405020304" pitchFamily="18" charset="0"/>
                <a:cs typeface="Courier New" panose="02070309020205020404" pitchFamily="49" charset="0"/>
              </a:rPr>
              <a:t>public </a:t>
            </a:r>
            <a:r>
              <a:rPr lang="en-US" sz="1800" dirty="0" err="1">
                <a:solidFill>
                  <a:srgbClr val="273239"/>
                </a:solidFill>
                <a:latin typeface="Courier New" panose="02070309020205020404" pitchFamily="49" charset="0"/>
                <a:ea typeface="Times New Roman" panose="02020603050405020304" pitchFamily="18" charset="0"/>
                <a:cs typeface="Courier New" panose="02070309020205020404" pitchFamily="49" charset="0"/>
              </a:rPr>
              <a:t>boolean</a:t>
            </a:r>
            <a:r>
              <a:rPr lang="en-US" sz="1800" dirty="0">
                <a:solidFill>
                  <a:srgbClr val="273239"/>
                </a:solidFill>
                <a:latin typeface="Courier New" panose="02070309020205020404" pitchFamily="49" charset="0"/>
                <a:ea typeface="Times New Roman" panose="02020603050405020304" pitchFamily="18" charset="0"/>
                <a:cs typeface="Courier New" panose="02070309020205020404" pitchFamily="49" charset="0"/>
              </a:rPr>
              <a:t> equals(Object </a:t>
            </a:r>
            <a:r>
              <a:rPr lang="en-US" sz="1800" dirty="0" err="1">
                <a:solidFill>
                  <a:srgbClr val="273239"/>
                </a:solidFill>
                <a:latin typeface="Courier New" panose="02070309020205020404" pitchFamily="49" charset="0"/>
                <a:ea typeface="Times New Roman" panose="02020603050405020304" pitchFamily="18" charset="0"/>
                <a:cs typeface="Courier New" panose="02070309020205020404" pitchFamily="49" charset="0"/>
              </a:rPr>
              <a:t>obj</a:t>
            </a:r>
            <a:r>
              <a:rPr lang="en-US" sz="1800" dirty="0">
                <a:solidFill>
                  <a:srgbClr val="273239"/>
                </a:solidFill>
                <a:latin typeface="Courier New" panose="02070309020205020404" pitchFamily="49" charset="0"/>
                <a:ea typeface="Times New Roman" panose="02020603050405020304" pitchFamily="18" charset="0"/>
                <a:cs typeface="Courier New" panose="02070309020205020404" pitchFamily="49" charset="0"/>
              </a:rPr>
              <a:t>)</a:t>
            </a:r>
            <a:endParaRPr kumimoji="0" lang="en-US" sz="1800" b="0" i="0" u="none" strike="noStrike" cap="none" normalizeH="0" baseline="0" dirty="0" smtClean="0">
              <a:ln>
                <a:noFill/>
              </a:ln>
              <a:solidFill>
                <a:schemeClr val="tx1"/>
              </a:solidFill>
              <a:effectLst/>
              <a:latin typeface="Proxima Nova" panose="020B0604020202020204" charset="0"/>
            </a:endParaRPr>
          </a:p>
        </p:txBody>
      </p:sp>
      <p:sp>
        <p:nvSpPr>
          <p:cNvPr id="8" name="Rectangle 7"/>
          <p:cNvSpPr/>
          <p:nvPr/>
        </p:nvSpPr>
        <p:spPr>
          <a:xfrm>
            <a:off x="325485" y="2615982"/>
            <a:ext cx="8426913" cy="428515"/>
          </a:xfrm>
          <a:prstGeom prst="rect">
            <a:avLst/>
          </a:prstGeom>
        </p:spPr>
        <p:txBody>
          <a:bodyPr wrap="square">
            <a:spAutoFit/>
          </a:bodyPr>
          <a:lstStyle/>
          <a:p>
            <a:pPr algn="just">
              <a:lnSpc>
                <a:spcPct val="130000"/>
              </a:lnSpc>
            </a:pPr>
            <a:r>
              <a:rPr lang="vi-VN" sz="1800" dirty="0">
                <a:latin typeface="Proxima Nova" panose="020B0604020202020204" charset="0"/>
                <a:ea typeface="Calibri" panose="020F0502020204030204" pitchFamily="34" charset="0"/>
                <a:cs typeface="Times New Roman" panose="02020603050405020304" pitchFamily="18" charset="0"/>
              </a:rPr>
              <a:t>Dùng để </a:t>
            </a:r>
            <a:r>
              <a:rPr lang="en-US" sz="1800" dirty="0">
                <a:latin typeface="Proxima Nova" panose="020B0604020202020204" charset="0"/>
                <a:ea typeface="Calibri" panose="020F0502020204030204" pitchFamily="34" charset="0"/>
                <a:cs typeface="Times New Roman" panose="02020603050405020304" pitchFamily="18" charset="0"/>
              </a:rPr>
              <a:t>x</a:t>
            </a:r>
            <a:r>
              <a:rPr lang="vi-VN" sz="1800" dirty="0">
                <a:latin typeface="Proxima Nova" panose="020B0604020202020204" charset="0"/>
                <a:ea typeface="Calibri" panose="020F0502020204030204" pitchFamily="34" charset="0"/>
                <a:cs typeface="Times New Roman" panose="02020603050405020304" pitchFamily="18" charset="0"/>
              </a:rPr>
              <a:t>ác định xem đối tượng Number có bằng tham số hay không.</a:t>
            </a:r>
          </a:p>
        </p:txBody>
      </p:sp>
    </p:spTree>
    <p:extLst>
      <p:ext uri="{BB962C8B-B14F-4D97-AF65-F5344CB8AC3E}">
        <p14:creationId xmlns:p14="http://schemas.microsoft.com/office/powerpoint/2010/main" val="17535578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err="1" smtClean="0"/>
              <a:t>Mảng</a:t>
            </a:r>
            <a:r>
              <a:rPr lang="en-US" altLang="en-US" sz="2700" dirty="0" smtClean="0"/>
              <a:t> </a:t>
            </a:r>
            <a:r>
              <a:rPr lang="en-US" altLang="en-US" sz="2700" dirty="0" err="1" smtClean="0"/>
              <a:t>một</a:t>
            </a:r>
            <a:r>
              <a:rPr lang="en-US" altLang="en-US" sz="2700" dirty="0" smtClean="0"/>
              <a:t> </a:t>
            </a:r>
            <a:r>
              <a:rPr lang="en-US" altLang="en-US" sz="2700" dirty="0" err="1" smtClean="0"/>
              <a:t>chiều</a:t>
            </a:r>
            <a:endParaRPr lang="en-US" altLang="en-US" sz="2700" dirty="0"/>
          </a:p>
        </p:txBody>
      </p:sp>
      <p:sp>
        <p:nvSpPr>
          <p:cNvPr id="4" name="Rectangle 3"/>
          <p:cNvSpPr/>
          <p:nvPr/>
        </p:nvSpPr>
        <p:spPr>
          <a:xfrm>
            <a:off x="320040" y="1319868"/>
            <a:ext cx="8473440" cy="1754326"/>
          </a:xfrm>
          <a:prstGeom prst="rect">
            <a:avLst/>
          </a:prstGeom>
        </p:spPr>
        <p:txBody>
          <a:bodyPr wrap="square">
            <a:spAutoFit/>
          </a:bodyPr>
          <a:lstStyle/>
          <a:p>
            <a:pPr>
              <a:lnSpc>
                <a:spcPct val="150000"/>
              </a:lnSpc>
            </a:pPr>
            <a:r>
              <a:rPr lang="en-US" sz="1800" b="1" dirty="0" err="1" smtClean="0">
                <a:latin typeface="Proxima Nova" panose="020B0604020202020204" charset="0"/>
              </a:rPr>
              <a:t>Mảng</a:t>
            </a:r>
            <a:r>
              <a:rPr lang="en-US" sz="1800" b="1" dirty="0" smtClean="0">
                <a:latin typeface="Proxima Nova" panose="020B0604020202020204" charset="0"/>
              </a:rPr>
              <a:t> </a:t>
            </a:r>
            <a:r>
              <a:rPr lang="en-US" sz="1800" b="1" dirty="0" err="1" smtClean="0">
                <a:latin typeface="Proxima Nova" panose="020B0604020202020204" charset="0"/>
              </a:rPr>
              <a:t>một</a:t>
            </a:r>
            <a:r>
              <a:rPr lang="en-US" sz="1800" b="1" dirty="0" smtClean="0">
                <a:latin typeface="Proxima Nova" panose="020B0604020202020204" charset="0"/>
              </a:rPr>
              <a:t> </a:t>
            </a:r>
            <a:r>
              <a:rPr lang="en-US" sz="1800" b="1" dirty="0" err="1" smtClean="0">
                <a:latin typeface="Proxima Nova" panose="020B0604020202020204" charset="0"/>
              </a:rPr>
              <a:t>chiều</a:t>
            </a:r>
            <a:r>
              <a:rPr lang="en-US" sz="1800" b="1" dirty="0" smtClean="0">
                <a:latin typeface="Proxima Nova" panose="020B0604020202020204" charset="0"/>
              </a:rPr>
              <a:t> </a:t>
            </a:r>
            <a:r>
              <a:rPr lang="vi-VN" sz="1800" b="1" dirty="0" smtClean="0"/>
              <a:t>là </a:t>
            </a:r>
            <a:r>
              <a:rPr lang="vi-VN" sz="1800" b="1" dirty="0"/>
              <a:t>gì?</a:t>
            </a:r>
          </a:p>
          <a:p>
            <a:pPr>
              <a:lnSpc>
                <a:spcPct val="150000"/>
              </a:lnSpc>
            </a:pPr>
            <a:r>
              <a:rPr lang="en-US" sz="1800" dirty="0">
                <a:latin typeface="Proxima Nova" panose="020B0604020202020204" charset="0"/>
              </a:rPr>
              <a:t>- M</a:t>
            </a:r>
            <a:r>
              <a:rPr lang="vi-VN" sz="1800" dirty="0">
                <a:latin typeface="Proxima Nova" panose="020B0604020202020204" charset="0"/>
              </a:rPr>
              <a:t>ảng được sử dụng để lưu trữ nhiều giá trị trong một biến duy nhất</a:t>
            </a:r>
            <a:endParaRPr lang="en-US" sz="1800" dirty="0">
              <a:latin typeface="Proxima Nova" panose="020B0604020202020204" charset="0"/>
            </a:endParaRPr>
          </a:p>
          <a:p>
            <a:pPr>
              <a:lnSpc>
                <a:spcPct val="150000"/>
              </a:lnSpc>
            </a:pPr>
            <a:r>
              <a:rPr lang="en-US" sz="1800" dirty="0">
                <a:latin typeface="Proxima Nova" panose="020B0604020202020204" charset="0"/>
              </a:rPr>
              <a:t>- M</a:t>
            </a:r>
            <a:r>
              <a:rPr lang="vi-VN" sz="1800" dirty="0">
                <a:latin typeface="Proxima Nova" panose="020B0604020202020204" charset="0"/>
              </a:rPr>
              <a:t>ảng là một tập hợp các phần tử được lưu trữ như dạng danh sách. </a:t>
            </a:r>
            <a:endParaRPr lang="en-US" sz="1800" dirty="0">
              <a:latin typeface="Proxima Nova" panose="020B0604020202020204" charset="0"/>
            </a:endParaRPr>
          </a:p>
          <a:p>
            <a:pPr>
              <a:lnSpc>
                <a:spcPct val="150000"/>
              </a:lnSpc>
            </a:pPr>
            <a:r>
              <a:rPr lang="en-US" sz="1800" dirty="0">
                <a:latin typeface="Proxima Nova" panose="020B0604020202020204" charset="0"/>
              </a:rPr>
              <a:t>- </a:t>
            </a:r>
            <a:r>
              <a:rPr lang="vi-VN" sz="1800" dirty="0">
                <a:latin typeface="Proxima Nova" panose="020B0604020202020204" charset="0"/>
              </a:rPr>
              <a:t>Các phần tử trong một mảng có cùng một kiểu dữ liệu</a:t>
            </a:r>
          </a:p>
        </p:txBody>
      </p:sp>
      <p:pic>
        <p:nvPicPr>
          <p:cNvPr id="5" name="Picture 4"/>
          <p:cNvPicPr/>
          <p:nvPr/>
        </p:nvPicPr>
        <p:blipFill rotWithShape="1">
          <a:blip r:embed="rId2"/>
          <a:srcRect b="15150"/>
          <a:stretch/>
        </p:blipFill>
        <p:spPr>
          <a:xfrm>
            <a:off x="2580322" y="3275647"/>
            <a:ext cx="4049078" cy="1639253"/>
          </a:xfrm>
          <a:prstGeom prst="rect">
            <a:avLst/>
          </a:prstGeom>
        </p:spPr>
      </p:pic>
    </p:spTree>
    <p:extLst>
      <p:ext uri="{BB962C8B-B14F-4D97-AF65-F5344CB8AC3E}">
        <p14:creationId xmlns:p14="http://schemas.microsoft.com/office/powerpoint/2010/main" val="41588364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number</a:t>
            </a:r>
            <a:endParaRPr lang="en-US" altLang="en-US" sz="2700" dirty="0"/>
          </a:p>
        </p:txBody>
      </p:sp>
      <p:pic>
        <p:nvPicPr>
          <p:cNvPr id="2" name="Picture 1"/>
          <p:cNvPicPr>
            <a:picLocks noChangeAspect="1"/>
          </p:cNvPicPr>
          <p:nvPr/>
        </p:nvPicPr>
        <p:blipFill>
          <a:blip r:embed="rId2"/>
          <a:stretch>
            <a:fillRect/>
          </a:stretch>
        </p:blipFill>
        <p:spPr>
          <a:xfrm>
            <a:off x="100451" y="1287780"/>
            <a:ext cx="4318388" cy="3794760"/>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6438825" y="1954381"/>
            <a:ext cx="1066949" cy="2133898"/>
          </a:xfrm>
          <a:prstGeom prst="rect">
            <a:avLst/>
          </a:prstGeom>
          <a:ln>
            <a:solidFill>
              <a:srgbClr val="FF0000"/>
            </a:solidFill>
          </a:ln>
        </p:spPr>
      </p:pic>
    </p:spTree>
    <p:extLst>
      <p:ext uri="{BB962C8B-B14F-4D97-AF65-F5344CB8AC3E}">
        <p14:creationId xmlns:p14="http://schemas.microsoft.com/office/powerpoint/2010/main" val="25738087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number</a:t>
            </a:r>
            <a:endParaRPr lang="en-US" altLang="en-US" sz="2700" dirty="0"/>
          </a:p>
        </p:txBody>
      </p:sp>
      <p:sp>
        <p:nvSpPr>
          <p:cNvPr id="5" name="Rectangle 4"/>
          <p:cNvSpPr/>
          <p:nvPr/>
        </p:nvSpPr>
        <p:spPr>
          <a:xfrm>
            <a:off x="304800" y="1274124"/>
            <a:ext cx="8641080" cy="470065"/>
          </a:xfrm>
          <a:prstGeom prst="rect">
            <a:avLst/>
          </a:prstGeom>
        </p:spPr>
        <p:txBody>
          <a:bodyPr wrap="square">
            <a:spAutoFit/>
          </a:bodyPr>
          <a:lstStyle/>
          <a:p>
            <a:pPr algn="just">
              <a:lnSpc>
                <a:spcPct val="150000"/>
              </a:lnSpc>
            </a:pPr>
            <a:r>
              <a:rPr lang="en-US" sz="1800" b="1" dirty="0" err="1" smtClean="0">
                <a:latin typeface="Proxima Nova" panose="020B0604020202020204" charset="0"/>
                <a:ea typeface="Calibri" panose="020F0502020204030204" pitchFamily="34" charset="0"/>
                <a:cs typeface="Times New Roman" panose="02020603050405020304" pitchFamily="18" charset="0"/>
              </a:rPr>
              <a:t>Khai</a:t>
            </a:r>
            <a:r>
              <a:rPr lang="en-US" sz="1800" b="1" dirty="0" smtClean="0">
                <a:latin typeface="Proxima Nova" panose="020B0604020202020204" charset="0"/>
                <a:ea typeface="Calibri" panose="020F0502020204030204" pitchFamily="34" charset="0"/>
                <a:cs typeface="Times New Roman" panose="02020603050405020304" pitchFamily="18" charset="0"/>
              </a:rPr>
              <a:t> </a:t>
            </a:r>
            <a:r>
              <a:rPr lang="en-US" sz="1800" b="1" dirty="0" err="1" smtClean="0">
                <a:latin typeface="Proxima Nova" panose="020B0604020202020204" charset="0"/>
                <a:ea typeface="Calibri" panose="020F0502020204030204" pitchFamily="34" charset="0"/>
                <a:cs typeface="Times New Roman" panose="02020603050405020304" pitchFamily="18" charset="0"/>
              </a:rPr>
              <a:t>báo</a:t>
            </a:r>
            <a:endParaRPr lang="vi-VN"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a:spLocks noChangeArrowheads="1"/>
          </p:cNvSpPr>
          <p:nvPr/>
        </p:nvSpPr>
        <p:spPr bwMode="auto">
          <a:xfrm>
            <a:off x="358140" y="1977282"/>
            <a:ext cx="4160113" cy="41931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95220" numCol="1" anchor="ctr" anchorCtr="0" compatLnSpc="1">
            <a:prstTxWarp prst="textNoShape">
              <a:avLst/>
            </a:prstTxWarp>
            <a:spAutoFit/>
          </a:bodyPr>
          <a:lstStyle/>
          <a:p>
            <a:pPr lvl="0" eaLnBrk="0" fontAlgn="base" hangingPunct="0">
              <a:spcBef>
                <a:spcPct val="0"/>
              </a:spcBef>
              <a:spcAft>
                <a:spcPct val="0"/>
              </a:spcAft>
              <a:buClrTx/>
            </a:pPr>
            <a:r>
              <a:rPr lang="en-US" sz="1800" dirty="0">
                <a:solidFill>
                  <a:srgbClr val="273239"/>
                </a:solidFill>
                <a:latin typeface="Courier New" panose="02070309020205020404" pitchFamily="49" charset="0"/>
                <a:ea typeface="Times New Roman" panose="02020603050405020304" pitchFamily="18" charset="0"/>
                <a:cs typeface="Courier New" panose="02070309020205020404" pitchFamily="49" charset="0"/>
              </a:rPr>
              <a:t>static </a:t>
            </a:r>
            <a:r>
              <a:rPr lang="en-US" sz="1800" dirty="0" err="1">
                <a:solidFill>
                  <a:srgbClr val="273239"/>
                </a:solidFill>
                <a:latin typeface="Courier New" panose="02070309020205020404" pitchFamily="49" charset="0"/>
                <a:ea typeface="Times New Roman" panose="02020603050405020304" pitchFamily="18" charset="0"/>
                <a:cs typeface="Courier New" panose="02070309020205020404" pitchFamily="49" charset="0"/>
              </a:rPr>
              <a:t>int</a:t>
            </a:r>
            <a:r>
              <a:rPr lang="en-US" sz="1800" dirty="0">
                <a:solidFill>
                  <a:srgbClr val="273239"/>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rgbClr val="273239"/>
                </a:solidFill>
                <a:latin typeface="Courier New" panose="02070309020205020404" pitchFamily="49" charset="0"/>
                <a:ea typeface="Times New Roman" panose="02020603050405020304" pitchFamily="18" charset="0"/>
                <a:cs typeface="Courier New" panose="02070309020205020404" pitchFamily="49" charset="0"/>
              </a:rPr>
              <a:t>parseInt</a:t>
            </a:r>
            <a:r>
              <a:rPr lang="en-US" sz="1800" dirty="0">
                <a:solidFill>
                  <a:srgbClr val="273239"/>
                </a:solidFill>
                <a:latin typeface="Courier New" panose="02070309020205020404" pitchFamily="49" charset="0"/>
                <a:ea typeface="Times New Roman" panose="02020603050405020304" pitchFamily="18" charset="0"/>
                <a:cs typeface="Courier New" panose="02070309020205020404" pitchFamily="49" charset="0"/>
              </a:rPr>
              <a:t>(String </a:t>
            </a:r>
            <a:r>
              <a:rPr lang="en-US" sz="1800" dirty="0" smtClean="0">
                <a:solidFill>
                  <a:srgbClr val="273239"/>
                </a:solidFill>
                <a:latin typeface="Courier New" panose="02070309020205020404" pitchFamily="49" charset="0"/>
                <a:ea typeface="Times New Roman" panose="02020603050405020304" pitchFamily="18" charset="0"/>
                <a:cs typeface="Courier New" panose="02070309020205020404" pitchFamily="49" charset="0"/>
              </a:rPr>
              <a:t>s)</a:t>
            </a:r>
            <a:endParaRPr kumimoji="0" lang="en-US" sz="1800" b="0" i="0" u="none" strike="noStrike" cap="none" normalizeH="0" baseline="0" dirty="0" smtClean="0">
              <a:ln>
                <a:noFill/>
              </a:ln>
              <a:solidFill>
                <a:schemeClr val="tx1"/>
              </a:solidFill>
              <a:effectLst/>
              <a:latin typeface="Proxima Nova" panose="020B0604020202020204" charset="0"/>
            </a:endParaRPr>
          </a:p>
        </p:txBody>
      </p:sp>
      <p:sp>
        <p:nvSpPr>
          <p:cNvPr id="8" name="Rectangle 7"/>
          <p:cNvSpPr/>
          <p:nvPr/>
        </p:nvSpPr>
        <p:spPr>
          <a:xfrm>
            <a:off x="325485" y="2615982"/>
            <a:ext cx="8426913" cy="430182"/>
          </a:xfrm>
          <a:prstGeom prst="rect">
            <a:avLst/>
          </a:prstGeom>
        </p:spPr>
        <p:txBody>
          <a:bodyPr wrap="square">
            <a:spAutoFit/>
          </a:bodyPr>
          <a:lstStyle/>
          <a:p>
            <a:pPr algn="just">
              <a:lnSpc>
                <a:spcPct val="130000"/>
              </a:lnSpc>
            </a:pPr>
            <a:r>
              <a:rPr lang="vi-VN" sz="1800" dirty="0">
                <a:latin typeface="Proxima Nova" panose="020B0604020202020204" charset="0"/>
                <a:ea typeface="Calibri" panose="020F0502020204030204" pitchFamily="34" charset="0"/>
                <a:cs typeface="Times New Roman" panose="02020603050405020304" pitchFamily="18" charset="0"/>
              </a:rPr>
              <a:t>Dùng để </a:t>
            </a:r>
            <a:r>
              <a:rPr lang="en-US" sz="1800" dirty="0">
                <a:latin typeface="Proxima Nova" panose="020B0604020202020204" charset="0"/>
                <a:ea typeface="Calibri" panose="020F0502020204030204" pitchFamily="34" charset="0"/>
                <a:cs typeface="Times New Roman" panose="02020603050405020304" pitchFamily="18" charset="0"/>
              </a:rPr>
              <a:t>c</a:t>
            </a:r>
            <a:r>
              <a:rPr lang="vi-VN" sz="1800" dirty="0">
                <a:latin typeface="Proxima Nova" panose="020B0604020202020204" charset="0"/>
                <a:ea typeface="Calibri" panose="020F0502020204030204" pitchFamily="34" charset="0"/>
                <a:cs typeface="Times New Roman" panose="02020603050405020304" pitchFamily="18" charset="0"/>
              </a:rPr>
              <a:t>huyển một xâu thành một số ở dạng cơ số 10</a:t>
            </a:r>
          </a:p>
        </p:txBody>
      </p:sp>
    </p:spTree>
    <p:extLst>
      <p:ext uri="{BB962C8B-B14F-4D97-AF65-F5344CB8AC3E}">
        <p14:creationId xmlns:p14="http://schemas.microsoft.com/office/powerpoint/2010/main" val="36513413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number</a:t>
            </a:r>
            <a:endParaRPr lang="en-US" altLang="en-US" sz="2700" dirty="0"/>
          </a:p>
        </p:txBody>
      </p:sp>
      <p:pic>
        <p:nvPicPr>
          <p:cNvPr id="3" name="Picture 2"/>
          <p:cNvPicPr>
            <a:picLocks noChangeAspect="1"/>
          </p:cNvPicPr>
          <p:nvPr/>
        </p:nvPicPr>
        <p:blipFill>
          <a:blip r:embed="rId2"/>
          <a:stretch>
            <a:fillRect/>
          </a:stretch>
        </p:blipFill>
        <p:spPr>
          <a:xfrm>
            <a:off x="151008" y="1325880"/>
            <a:ext cx="4189223" cy="3726570"/>
          </a:xfrm>
          <a:prstGeom prst="rect">
            <a:avLst/>
          </a:prstGeom>
          <a:ln>
            <a:solidFill>
              <a:srgbClr val="FF0000"/>
            </a:solidFill>
          </a:ln>
        </p:spPr>
      </p:pic>
      <p:pic>
        <p:nvPicPr>
          <p:cNvPr id="4" name="Picture 3"/>
          <p:cNvPicPr>
            <a:picLocks noChangeAspect="1"/>
          </p:cNvPicPr>
          <p:nvPr/>
        </p:nvPicPr>
        <p:blipFill>
          <a:blip r:embed="rId3"/>
          <a:stretch>
            <a:fillRect/>
          </a:stretch>
        </p:blipFill>
        <p:spPr>
          <a:xfrm>
            <a:off x="4526640" y="1985668"/>
            <a:ext cx="4457340" cy="2396257"/>
          </a:xfrm>
          <a:prstGeom prst="rect">
            <a:avLst/>
          </a:prstGeom>
          <a:ln>
            <a:solidFill>
              <a:srgbClr val="FF0000"/>
            </a:solidFill>
          </a:ln>
        </p:spPr>
      </p:pic>
    </p:spTree>
    <p:extLst>
      <p:ext uri="{BB962C8B-B14F-4D97-AF65-F5344CB8AC3E}">
        <p14:creationId xmlns:p14="http://schemas.microsoft.com/office/powerpoint/2010/main" val="35234557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number</a:t>
            </a:r>
            <a:endParaRPr lang="en-US" altLang="en-US" sz="2700" dirty="0"/>
          </a:p>
        </p:txBody>
      </p:sp>
      <p:sp>
        <p:nvSpPr>
          <p:cNvPr id="5" name="Rectangle 4"/>
          <p:cNvSpPr/>
          <p:nvPr/>
        </p:nvSpPr>
        <p:spPr>
          <a:xfrm>
            <a:off x="304800" y="1274124"/>
            <a:ext cx="8641080" cy="470065"/>
          </a:xfrm>
          <a:prstGeom prst="rect">
            <a:avLst/>
          </a:prstGeom>
        </p:spPr>
        <p:txBody>
          <a:bodyPr wrap="square">
            <a:spAutoFit/>
          </a:bodyPr>
          <a:lstStyle/>
          <a:p>
            <a:pPr algn="just">
              <a:lnSpc>
                <a:spcPct val="150000"/>
              </a:lnSpc>
            </a:pPr>
            <a:r>
              <a:rPr lang="en-US" sz="1800" b="1" dirty="0" err="1" smtClean="0">
                <a:latin typeface="Proxima Nova" panose="020B0604020202020204" charset="0"/>
                <a:ea typeface="Calibri" panose="020F0502020204030204" pitchFamily="34" charset="0"/>
                <a:cs typeface="Times New Roman" panose="02020603050405020304" pitchFamily="18" charset="0"/>
              </a:rPr>
              <a:t>Khai</a:t>
            </a:r>
            <a:r>
              <a:rPr lang="en-US" sz="1800" b="1" dirty="0" smtClean="0">
                <a:latin typeface="Proxima Nova" panose="020B0604020202020204" charset="0"/>
                <a:ea typeface="Calibri" panose="020F0502020204030204" pitchFamily="34" charset="0"/>
                <a:cs typeface="Times New Roman" panose="02020603050405020304" pitchFamily="18" charset="0"/>
              </a:rPr>
              <a:t> </a:t>
            </a:r>
            <a:r>
              <a:rPr lang="en-US" sz="1800" b="1" dirty="0" err="1" smtClean="0">
                <a:latin typeface="Proxima Nova" panose="020B0604020202020204" charset="0"/>
                <a:ea typeface="Calibri" panose="020F0502020204030204" pitchFamily="34" charset="0"/>
                <a:cs typeface="Times New Roman" panose="02020603050405020304" pitchFamily="18" charset="0"/>
              </a:rPr>
              <a:t>báo</a:t>
            </a:r>
            <a:endParaRPr lang="vi-VN"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a:spLocks noChangeArrowheads="1"/>
          </p:cNvSpPr>
          <p:nvPr/>
        </p:nvSpPr>
        <p:spPr bwMode="auto">
          <a:xfrm>
            <a:off x="358140" y="1838783"/>
            <a:ext cx="3217547" cy="69631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95220" numCol="1" anchor="ctr" anchorCtr="0" compatLnSpc="1">
            <a:prstTxWarp prst="textNoShape">
              <a:avLst/>
            </a:prstTxWarp>
            <a:spAutoFit/>
          </a:bodyPr>
          <a:lstStyle/>
          <a:p>
            <a:pPr lvl="0" eaLnBrk="0" fontAlgn="base" hangingPunct="0">
              <a:spcBef>
                <a:spcPct val="0"/>
              </a:spcBef>
              <a:spcAft>
                <a:spcPct val="0"/>
              </a:spcAft>
              <a:buClrTx/>
            </a:pPr>
            <a:r>
              <a:rPr lang="en-US" sz="1800" dirty="0">
                <a:solidFill>
                  <a:srgbClr val="273239"/>
                </a:solidFill>
                <a:latin typeface="Courier New" panose="02070309020205020404" pitchFamily="49" charset="0"/>
                <a:ea typeface="Times New Roman" panose="02020603050405020304" pitchFamily="18" charset="0"/>
                <a:cs typeface="Courier New" panose="02070309020205020404" pitchFamily="49" charset="0"/>
              </a:rPr>
              <a:t>String </a:t>
            </a:r>
            <a:r>
              <a:rPr lang="en-US" sz="1800" dirty="0" err="1">
                <a:solidFill>
                  <a:srgbClr val="273239"/>
                </a:solidFill>
                <a:latin typeface="Courier New" panose="02070309020205020404" pitchFamily="49" charset="0"/>
                <a:ea typeface="Times New Roman" panose="02020603050405020304" pitchFamily="18" charset="0"/>
                <a:cs typeface="Courier New" panose="02070309020205020404" pitchFamily="49" charset="0"/>
              </a:rPr>
              <a:t>toString</a:t>
            </a:r>
            <a:r>
              <a:rPr lang="en-US" sz="1800" dirty="0">
                <a:solidFill>
                  <a:srgbClr val="273239"/>
                </a:solidFill>
                <a:latin typeface="Courier New" panose="02070309020205020404" pitchFamily="49" charset="0"/>
                <a:ea typeface="Times New Roman" panose="02020603050405020304" pitchFamily="18" charset="0"/>
                <a:cs typeface="Courier New" panose="02070309020205020404" pitchFamily="49" charset="0"/>
              </a:rPr>
              <a:t>()</a:t>
            </a:r>
          </a:p>
          <a:p>
            <a:pPr lvl="0" eaLnBrk="0" fontAlgn="base" hangingPunct="0">
              <a:spcBef>
                <a:spcPct val="0"/>
              </a:spcBef>
              <a:spcAft>
                <a:spcPct val="0"/>
              </a:spcAft>
              <a:buClrTx/>
            </a:pPr>
            <a:r>
              <a:rPr lang="en-US" sz="1800" dirty="0">
                <a:solidFill>
                  <a:srgbClr val="273239"/>
                </a:solidFill>
                <a:latin typeface="Courier New" panose="02070309020205020404" pitchFamily="49" charset="0"/>
                <a:ea typeface="Times New Roman" panose="02020603050405020304" pitchFamily="18" charset="0"/>
                <a:cs typeface="Courier New" panose="02070309020205020404" pitchFamily="49" charset="0"/>
              </a:rPr>
              <a:t>String </a:t>
            </a:r>
            <a:r>
              <a:rPr lang="en-US" sz="1800" dirty="0" err="1">
                <a:solidFill>
                  <a:srgbClr val="273239"/>
                </a:solidFill>
                <a:latin typeface="Courier New" panose="02070309020205020404" pitchFamily="49" charset="0"/>
                <a:ea typeface="Times New Roman" panose="02020603050405020304" pitchFamily="18" charset="0"/>
                <a:cs typeface="Courier New" panose="02070309020205020404" pitchFamily="49" charset="0"/>
              </a:rPr>
              <a:t>toString</a:t>
            </a:r>
            <a:r>
              <a:rPr lang="en-US" sz="1800" dirty="0">
                <a:solidFill>
                  <a:srgbClr val="273239"/>
                </a:solidFill>
                <a:latin typeface="Courier New" panose="02070309020205020404" pitchFamily="49" charset="0"/>
                <a:ea typeface="Times New Roman" panose="02020603050405020304" pitchFamily="18" charset="0"/>
                <a:cs typeface="Courier New" panose="02070309020205020404" pitchFamily="49" charset="0"/>
              </a:rPr>
              <a:t>(</a:t>
            </a:r>
            <a:r>
              <a:rPr lang="en-US" sz="1800" dirty="0" err="1">
                <a:solidFill>
                  <a:srgbClr val="273239"/>
                </a:solidFill>
                <a:latin typeface="Courier New" panose="02070309020205020404" pitchFamily="49" charset="0"/>
                <a:ea typeface="Times New Roman" panose="02020603050405020304" pitchFamily="18" charset="0"/>
                <a:cs typeface="Courier New" panose="02070309020205020404" pitchFamily="49" charset="0"/>
              </a:rPr>
              <a:t>int</a:t>
            </a:r>
            <a:r>
              <a:rPr lang="en-US" sz="1800" dirty="0">
                <a:solidFill>
                  <a:srgbClr val="273239"/>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rgbClr val="273239"/>
                </a:solidFill>
                <a:latin typeface="Courier New" panose="02070309020205020404" pitchFamily="49" charset="0"/>
                <a:ea typeface="Times New Roman" panose="02020603050405020304" pitchFamily="18" charset="0"/>
                <a:cs typeface="Courier New" panose="02070309020205020404" pitchFamily="49" charset="0"/>
              </a:rPr>
              <a:t>i</a:t>
            </a:r>
            <a:r>
              <a:rPr lang="en-US" sz="1800" dirty="0">
                <a:solidFill>
                  <a:srgbClr val="273239"/>
                </a:solidFill>
                <a:latin typeface="Courier New" panose="02070309020205020404" pitchFamily="49" charset="0"/>
                <a:ea typeface="Times New Roman" panose="02020603050405020304" pitchFamily="18" charset="0"/>
                <a:cs typeface="Courier New" panose="02070309020205020404" pitchFamily="49" charset="0"/>
              </a:rPr>
              <a:t>)</a:t>
            </a:r>
            <a:endParaRPr kumimoji="0" lang="en-US" sz="1800" b="0" i="0" u="none" strike="noStrike" cap="none" normalizeH="0" baseline="0" dirty="0" smtClean="0">
              <a:ln>
                <a:noFill/>
              </a:ln>
              <a:solidFill>
                <a:schemeClr val="tx1"/>
              </a:solidFill>
              <a:effectLst/>
              <a:latin typeface="Proxima Nova" panose="020B0604020202020204" charset="0"/>
            </a:endParaRPr>
          </a:p>
        </p:txBody>
      </p:sp>
      <p:sp>
        <p:nvSpPr>
          <p:cNvPr id="8" name="Rectangle 7"/>
          <p:cNvSpPr/>
          <p:nvPr/>
        </p:nvSpPr>
        <p:spPr>
          <a:xfrm>
            <a:off x="325485" y="2615982"/>
            <a:ext cx="8426913" cy="1172629"/>
          </a:xfrm>
          <a:prstGeom prst="rect">
            <a:avLst/>
          </a:prstGeom>
        </p:spPr>
        <p:txBody>
          <a:bodyPr wrap="square">
            <a:spAutoFit/>
          </a:bodyPr>
          <a:lstStyle/>
          <a:p>
            <a:pPr algn="just">
              <a:lnSpc>
                <a:spcPct val="130000"/>
              </a:lnSpc>
            </a:pPr>
            <a:r>
              <a:rPr lang="vi-VN" sz="1800" dirty="0">
                <a:latin typeface="Proxima Nova" panose="020B0604020202020204" charset="0"/>
                <a:ea typeface="Calibri" panose="020F0502020204030204" pitchFamily="34" charset="0"/>
                <a:cs typeface="Times New Roman" panose="02020603050405020304" pitchFamily="18" charset="0"/>
              </a:rPr>
              <a:t>Dùng để </a:t>
            </a:r>
            <a:endParaRPr lang="en-US" sz="1800" dirty="0">
              <a:latin typeface="Proxima Nova" panose="020B0604020202020204" charset="0"/>
              <a:ea typeface="Calibri" panose="020F0502020204030204" pitchFamily="34" charset="0"/>
              <a:cs typeface="Times New Roman" panose="02020603050405020304" pitchFamily="18" charset="0"/>
            </a:endParaRPr>
          </a:p>
          <a:p>
            <a:pPr algn="just">
              <a:lnSpc>
                <a:spcPct val="130000"/>
              </a:lnSpc>
            </a:pPr>
            <a:r>
              <a:rPr lang="en-US" sz="1800" dirty="0">
                <a:latin typeface="Proxima Nova" panose="020B0604020202020204" charset="0"/>
                <a:ea typeface="Calibri" panose="020F0502020204030204" pitchFamily="34" charset="0"/>
                <a:cs typeface="Times New Roman" panose="02020603050405020304" pitchFamily="18" charset="0"/>
              </a:rPr>
              <a:t>- </a:t>
            </a:r>
            <a:r>
              <a:rPr lang="vi-VN" sz="1800" dirty="0">
                <a:latin typeface="Proxima Nova" panose="020B0604020202020204" charset="0"/>
                <a:ea typeface="Calibri" panose="020F0502020204030204" pitchFamily="34" charset="0"/>
                <a:cs typeface="Times New Roman" panose="02020603050405020304" pitchFamily="18" charset="0"/>
              </a:rPr>
              <a:t>Trả về một đối tượng xâu kí tự biểu diễn cho giá trị của đối tượng Number</a:t>
            </a:r>
          </a:p>
          <a:p>
            <a:pPr algn="just">
              <a:lnSpc>
                <a:spcPct val="130000"/>
              </a:lnSpc>
            </a:pPr>
            <a:r>
              <a:rPr lang="en-US" sz="1800" dirty="0">
                <a:latin typeface="Proxima Nova" panose="020B0604020202020204" charset="0"/>
                <a:ea typeface="Calibri" panose="020F0502020204030204" pitchFamily="34" charset="0"/>
                <a:cs typeface="Times New Roman" panose="02020603050405020304" pitchFamily="18" charset="0"/>
              </a:rPr>
              <a:t>- </a:t>
            </a:r>
            <a:r>
              <a:rPr lang="vi-VN" sz="1800" dirty="0">
                <a:latin typeface="Proxima Nova" panose="020B0604020202020204" charset="0"/>
                <a:ea typeface="Calibri" panose="020F0502020204030204" pitchFamily="34" charset="0"/>
                <a:cs typeface="Times New Roman" panose="02020603050405020304" pitchFamily="18" charset="0"/>
              </a:rPr>
              <a:t>Trả về một đối tượng xâu kí tự dạng cơ số 10 biểu diễn cho số nguyên </a:t>
            </a:r>
          </a:p>
        </p:txBody>
      </p:sp>
    </p:spTree>
    <p:extLst>
      <p:ext uri="{BB962C8B-B14F-4D97-AF65-F5344CB8AC3E}">
        <p14:creationId xmlns:p14="http://schemas.microsoft.com/office/powerpoint/2010/main" val="42029669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number</a:t>
            </a:r>
            <a:endParaRPr lang="en-US" altLang="en-US" sz="2700" dirty="0"/>
          </a:p>
        </p:txBody>
      </p:sp>
      <p:pic>
        <p:nvPicPr>
          <p:cNvPr id="2" name="Picture 1"/>
          <p:cNvPicPr>
            <a:picLocks noChangeAspect="1"/>
          </p:cNvPicPr>
          <p:nvPr/>
        </p:nvPicPr>
        <p:blipFill>
          <a:blip r:embed="rId2"/>
          <a:stretch>
            <a:fillRect/>
          </a:stretch>
        </p:blipFill>
        <p:spPr>
          <a:xfrm>
            <a:off x="53340" y="1339134"/>
            <a:ext cx="4716780" cy="3721834"/>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6291162" y="1882140"/>
            <a:ext cx="1198663" cy="2524336"/>
          </a:xfrm>
          <a:prstGeom prst="rect">
            <a:avLst/>
          </a:prstGeom>
          <a:ln>
            <a:solidFill>
              <a:srgbClr val="FF0000"/>
            </a:solidFill>
          </a:ln>
        </p:spPr>
      </p:pic>
    </p:spTree>
    <p:extLst>
      <p:ext uri="{BB962C8B-B14F-4D97-AF65-F5344CB8AC3E}">
        <p14:creationId xmlns:p14="http://schemas.microsoft.com/office/powerpoint/2010/main" val="32474061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number</a:t>
            </a:r>
            <a:endParaRPr lang="en-US" altLang="en-US" sz="2700" dirty="0"/>
          </a:p>
        </p:txBody>
      </p:sp>
      <p:sp>
        <p:nvSpPr>
          <p:cNvPr id="5" name="Rectangle 4"/>
          <p:cNvSpPr/>
          <p:nvPr/>
        </p:nvSpPr>
        <p:spPr>
          <a:xfrm>
            <a:off x="304800" y="1274124"/>
            <a:ext cx="8641080" cy="470065"/>
          </a:xfrm>
          <a:prstGeom prst="rect">
            <a:avLst/>
          </a:prstGeom>
        </p:spPr>
        <p:txBody>
          <a:bodyPr wrap="square">
            <a:spAutoFit/>
          </a:bodyPr>
          <a:lstStyle/>
          <a:p>
            <a:pPr algn="just">
              <a:lnSpc>
                <a:spcPct val="150000"/>
              </a:lnSpc>
            </a:pPr>
            <a:r>
              <a:rPr lang="en-US" sz="1800" b="1" dirty="0" err="1" smtClean="0">
                <a:latin typeface="Proxima Nova" panose="020B0604020202020204" charset="0"/>
                <a:ea typeface="Calibri" panose="020F0502020204030204" pitchFamily="34" charset="0"/>
                <a:cs typeface="Times New Roman" panose="02020603050405020304" pitchFamily="18" charset="0"/>
              </a:rPr>
              <a:t>Khai</a:t>
            </a:r>
            <a:r>
              <a:rPr lang="en-US" sz="1800" b="1" dirty="0" smtClean="0">
                <a:latin typeface="Proxima Nova" panose="020B0604020202020204" charset="0"/>
                <a:ea typeface="Calibri" panose="020F0502020204030204" pitchFamily="34" charset="0"/>
                <a:cs typeface="Times New Roman" panose="02020603050405020304" pitchFamily="18" charset="0"/>
              </a:rPr>
              <a:t> </a:t>
            </a:r>
            <a:r>
              <a:rPr lang="en-US" sz="1800" b="1" dirty="0" err="1" smtClean="0">
                <a:latin typeface="Proxima Nova" panose="020B0604020202020204" charset="0"/>
                <a:ea typeface="Calibri" panose="020F0502020204030204" pitchFamily="34" charset="0"/>
                <a:cs typeface="Times New Roman" panose="02020603050405020304" pitchFamily="18" charset="0"/>
              </a:rPr>
              <a:t>báo</a:t>
            </a:r>
            <a:endParaRPr lang="vi-VN"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a:spLocks noChangeArrowheads="1"/>
          </p:cNvSpPr>
          <p:nvPr/>
        </p:nvSpPr>
        <p:spPr bwMode="auto">
          <a:xfrm>
            <a:off x="358140" y="1845733"/>
            <a:ext cx="3631122" cy="83481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95220" numCol="1" anchor="ctr" anchorCtr="0" compatLnSpc="1">
            <a:prstTxWarp prst="textNoShape">
              <a:avLst/>
            </a:prstTxWarp>
            <a:spAutoFit/>
          </a:bodyPr>
          <a:lstStyle/>
          <a:p>
            <a:pPr lvl="0" eaLnBrk="0" fontAlgn="base" hangingPunct="0">
              <a:spcBef>
                <a:spcPct val="0"/>
              </a:spcBef>
              <a:spcAft>
                <a:spcPct val="0"/>
              </a:spcAft>
              <a:buClrTx/>
            </a:pPr>
            <a:r>
              <a:rPr lang="en-US" sz="1800" dirty="0">
                <a:solidFill>
                  <a:srgbClr val="273239"/>
                </a:solidFill>
                <a:latin typeface="Courier New" panose="02070309020205020404" pitchFamily="49" charset="0"/>
                <a:ea typeface="Times New Roman" panose="02020603050405020304" pitchFamily="18" charset="0"/>
                <a:cs typeface="Courier New" panose="02070309020205020404" pitchFamily="49" charset="0"/>
              </a:rPr>
              <a:t>Integer </a:t>
            </a:r>
            <a:r>
              <a:rPr lang="en-US" sz="1800" dirty="0" err="1">
                <a:solidFill>
                  <a:srgbClr val="273239"/>
                </a:solidFill>
                <a:latin typeface="Courier New" panose="02070309020205020404" pitchFamily="49" charset="0"/>
                <a:ea typeface="Times New Roman" panose="02020603050405020304" pitchFamily="18" charset="0"/>
                <a:cs typeface="Courier New" panose="02070309020205020404" pitchFamily="49" charset="0"/>
              </a:rPr>
              <a:t>valueOf</a:t>
            </a:r>
            <a:r>
              <a:rPr lang="en-US" sz="1800" dirty="0">
                <a:solidFill>
                  <a:srgbClr val="273239"/>
                </a:solidFill>
                <a:latin typeface="Courier New" panose="02070309020205020404" pitchFamily="49" charset="0"/>
                <a:ea typeface="Times New Roman" panose="02020603050405020304" pitchFamily="18" charset="0"/>
                <a:cs typeface="Courier New" panose="02070309020205020404" pitchFamily="49" charset="0"/>
              </a:rPr>
              <a:t>(</a:t>
            </a:r>
            <a:r>
              <a:rPr lang="en-US" sz="1800" dirty="0" err="1">
                <a:solidFill>
                  <a:srgbClr val="273239"/>
                </a:solidFill>
                <a:latin typeface="Courier New" panose="02070309020205020404" pitchFamily="49" charset="0"/>
                <a:ea typeface="Times New Roman" panose="02020603050405020304" pitchFamily="18" charset="0"/>
                <a:cs typeface="Courier New" panose="02070309020205020404" pitchFamily="49" charset="0"/>
              </a:rPr>
              <a:t>int</a:t>
            </a:r>
            <a:r>
              <a:rPr lang="en-US" sz="1800" dirty="0">
                <a:solidFill>
                  <a:srgbClr val="273239"/>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rgbClr val="273239"/>
                </a:solidFill>
                <a:latin typeface="Courier New" panose="02070309020205020404" pitchFamily="49" charset="0"/>
                <a:ea typeface="Times New Roman" panose="02020603050405020304" pitchFamily="18" charset="0"/>
                <a:cs typeface="Courier New" panose="02070309020205020404" pitchFamily="49" charset="0"/>
              </a:rPr>
              <a:t>i</a:t>
            </a:r>
            <a:r>
              <a:rPr lang="en-US" sz="1800" dirty="0">
                <a:solidFill>
                  <a:srgbClr val="273239"/>
                </a:solidFill>
                <a:latin typeface="Courier New" panose="02070309020205020404" pitchFamily="49" charset="0"/>
                <a:ea typeface="Times New Roman" panose="02020603050405020304" pitchFamily="18" charset="0"/>
                <a:cs typeface="Courier New" panose="02070309020205020404" pitchFamily="49" charset="0"/>
              </a:rPr>
              <a:t>)</a:t>
            </a:r>
          </a:p>
          <a:p>
            <a:pPr lvl="0" eaLnBrk="0" fontAlgn="base" hangingPunct="0">
              <a:lnSpc>
                <a:spcPct val="150000"/>
              </a:lnSpc>
              <a:spcBef>
                <a:spcPct val="0"/>
              </a:spcBef>
              <a:spcAft>
                <a:spcPct val="0"/>
              </a:spcAft>
              <a:buClrTx/>
            </a:pPr>
            <a:r>
              <a:rPr lang="en-US" sz="1800" dirty="0">
                <a:solidFill>
                  <a:srgbClr val="273239"/>
                </a:solidFill>
                <a:latin typeface="Courier New" panose="02070309020205020404" pitchFamily="49" charset="0"/>
                <a:ea typeface="Times New Roman" panose="02020603050405020304" pitchFamily="18" charset="0"/>
                <a:cs typeface="Courier New" panose="02070309020205020404" pitchFamily="49" charset="0"/>
              </a:rPr>
              <a:t>Integer </a:t>
            </a:r>
            <a:r>
              <a:rPr lang="en-US" sz="1800" dirty="0" err="1">
                <a:solidFill>
                  <a:srgbClr val="273239"/>
                </a:solidFill>
                <a:latin typeface="Courier New" panose="02070309020205020404" pitchFamily="49" charset="0"/>
                <a:ea typeface="Times New Roman" panose="02020603050405020304" pitchFamily="18" charset="0"/>
                <a:cs typeface="Courier New" panose="02070309020205020404" pitchFamily="49" charset="0"/>
              </a:rPr>
              <a:t>valueOf</a:t>
            </a:r>
            <a:r>
              <a:rPr lang="en-US" sz="1800" dirty="0">
                <a:solidFill>
                  <a:srgbClr val="273239"/>
                </a:solidFill>
                <a:latin typeface="Courier New" panose="02070309020205020404" pitchFamily="49" charset="0"/>
                <a:ea typeface="Times New Roman" panose="02020603050405020304" pitchFamily="18" charset="0"/>
                <a:cs typeface="Courier New" panose="02070309020205020404" pitchFamily="49" charset="0"/>
              </a:rPr>
              <a:t>(String s)</a:t>
            </a:r>
            <a:endParaRPr kumimoji="0" lang="en-US" sz="1800" b="0" i="0" u="none" strike="noStrike" cap="none" normalizeH="0" baseline="0" dirty="0" smtClean="0">
              <a:ln>
                <a:noFill/>
              </a:ln>
              <a:solidFill>
                <a:schemeClr val="tx1"/>
              </a:solidFill>
              <a:effectLst/>
              <a:latin typeface="Proxima Nova" panose="020B0604020202020204" charset="0"/>
            </a:endParaRPr>
          </a:p>
        </p:txBody>
      </p:sp>
      <p:sp>
        <p:nvSpPr>
          <p:cNvPr id="8" name="Rectangle 7"/>
          <p:cNvSpPr/>
          <p:nvPr/>
        </p:nvSpPr>
        <p:spPr>
          <a:xfrm>
            <a:off x="287385" y="2882682"/>
            <a:ext cx="8551815" cy="1510478"/>
          </a:xfrm>
          <a:prstGeom prst="rect">
            <a:avLst/>
          </a:prstGeom>
        </p:spPr>
        <p:txBody>
          <a:bodyPr wrap="square">
            <a:spAutoFit/>
          </a:bodyPr>
          <a:lstStyle/>
          <a:p>
            <a:pPr algn="just">
              <a:lnSpc>
                <a:spcPct val="130000"/>
              </a:lnSpc>
            </a:pPr>
            <a:r>
              <a:rPr lang="vi-VN" sz="1800" dirty="0">
                <a:latin typeface="Proxima Nova" panose="020B0604020202020204" charset="0"/>
                <a:ea typeface="Calibri" panose="020F0502020204030204" pitchFamily="34" charset="0"/>
                <a:cs typeface="Times New Roman" panose="02020603050405020304" pitchFamily="18" charset="0"/>
              </a:rPr>
              <a:t>Dùng để </a:t>
            </a:r>
            <a:endParaRPr lang="en-US" sz="1800" dirty="0">
              <a:latin typeface="Proxima Nova" panose="020B0604020202020204" charset="0"/>
              <a:ea typeface="Calibri" panose="020F0502020204030204" pitchFamily="34" charset="0"/>
              <a:cs typeface="Times New Roman" panose="02020603050405020304" pitchFamily="18" charset="0"/>
            </a:endParaRPr>
          </a:p>
          <a:p>
            <a:pPr algn="just">
              <a:lnSpc>
                <a:spcPct val="130000"/>
              </a:lnSpc>
            </a:pPr>
            <a:r>
              <a:rPr lang="en-US" sz="1800" dirty="0">
                <a:latin typeface="Proxima Nova" panose="020B0604020202020204" charset="0"/>
                <a:ea typeface="Calibri" panose="020F0502020204030204" pitchFamily="34" charset="0"/>
                <a:cs typeface="Times New Roman" panose="02020603050405020304" pitchFamily="18" charset="0"/>
              </a:rPr>
              <a:t>- </a:t>
            </a:r>
            <a:r>
              <a:rPr lang="vi-VN" sz="1800" dirty="0">
                <a:latin typeface="Proxima Nova" panose="020B0604020202020204" charset="0"/>
                <a:ea typeface="Calibri" panose="020F0502020204030204" pitchFamily="34" charset="0"/>
                <a:cs typeface="Times New Roman" panose="02020603050405020304" pitchFamily="18" charset="0"/>
              </a:rPr>
              <a:t>Trả về một đối tượng Integer lưu trữ giá trị biểu diễn bởi tham số có kiểu dữ liệu int.</a:t>
            </a:r>
          </a:p>
          <a:p>
            <a:pPr algn="just">
              <a:lnSpc>
                <a:spcPct val="130000"/>
              </a:lnSpc>
            </a:pPr>
            <a:r>
              <a:rPr lang="en-US" sz="1800" dirty="0">
                <a:latin typeface="Proxima Nova" panose="020B0604020202020204" charset="0"/>
                <a:ea typeface="Calibri" panose="020F0502020204030204" pitchFamily="34" charset="0"/>
                <a:cs typeface="Times New Roman" panose="02020603050405020304" pitchFamily="18" charset="0"/>
              </a:rPr>
              <a:t>- </a:t>
            </a:r>
            <a:r>
              <a:rPr lang="vi-VN" sz="1800" dirty="0">
                <a:latin typeface="Proxima Nova" panose="020B0604020202020204" charset="0"/>
                <a:ea typeface="Calibri" panose="020F0502020204030204" pitchFamily="34" charset="0"/>
                <a:cs typeface="Times New Roman" panose="02020603050405020304" pitchFamily="18" charset="0"/>
              </a:rPr>
              <a:t>Trả về một đối tượng Integer lưu trữ giá trị biểu diễn bởi tham số có kiểu dữ liệu String.</a:t>
            </a:r>
          </a:p>
        </p:txBody>
      </p:sp>
    </p:spTree>
    <p:extLst>
      <p:ext uri="{BB962C8B-B14F-4D97-AF65-F5344CB8AC3E}">
        <p14:creationId xmlns:p14="http://schemas.microsoft.com/office/powerpoint/2010/main" val="16696832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number</a:t>
            </a:r>
            <a:endParaRPr lang="en-US" altLang="en-US" sz="2700" dirty="0"/>
          </a:p>
        </p:txBody>
      </p:sp>
      <p:pic>
        <p:nvPicPr>
          <p:cNvPr id="2" name="Picture 1"/>
          <p:cNvPicPr>
            <a:picLocks noChangeAspect="1"/>
          </p:cNvPicPr>
          <p:nvPr/>
        </p:nvPicPr>
        <p:blipFill>
          <a:blip r:embed="rId2"/>
          <a:stretch>
            <a:fillRect/>
          </a:stretch>
        </p:blipFill>
        <p:spPr>
          <a:xfrm>
            <a:off x="82349" y="1236842"/>
            <a:ext cx="4390591" cy="3850903"/>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5106047" y="2133674"/>
            <a:ext cx="3077833" cy="2038478"/>
          </a:xfrm>
          <a:prstGeom prst="rect">
            <a:avLst/>
          </a:prstGeom>
          <a:ln>
            <a:solidFill>
              <a:srgbClr val="FF0000"/>
            </a:solidFill>
          </a:ln>
        </p:spPr>
      </p:pic>
    </p:spTree>
    <p:extLst>
      <p:ext uri="{BB962C8B-B14F-4D97-AF65-F5344CB8AC3E}">
        <p14:creationId xmlns:p14="http://schemas.microsoft.com/office/powerpoint/2010/main" val="23670452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math</a:t>
            </a:r>
            <a:endParaRPr lang="en-US" altLang="en-US" sz="2700" dirty="0"/>
          </a:p>
        </p:txBody>
      </p:sp>
      <p:sp>
        <p:nvSpPr>
          <p:cNvPr id="8" name="Rectangle 7"/>
          <p:cNvSpPr/>
          <p:nvPr/>
        </p:nvSpPr>
        <p:spPr>
          <a:xfrm>
            <a:off x="256905" y="1191042"/>
            <a:ext cx="8620395" cy="812530"/>
          </a:xfrm>
          <a:prstGeom prst="rect">
            <a:avLst/>
          </a:prstGeom>
        </p:spPr>
        <p:txBody>
          <a:bodyPr wrap="square">
            <a:spAutoFit/>
          </a:bodyPr>
          <a:lstStyle/>
          <a:p>
            <a:pPr algn="just">
              <a:lnSpc>
                <a:spcPct val="130000"/>
              </a:lnSpc>
            </a:pPr>
            <a:r>
              <a:rPr lang="vi-VN" sz="1800" dirty="0">
                <a:latin typeface="Proxima Nova" panose="020B0604020202020204" charset="0"/>
                <a:ea typeface="Calibri" panose="020F0502020204030204" pitchFamily="34" charset="0"/>
                <a:cs typeface="Times New Roman" panose="02020603050405020304" pitchFamily="18" charset="0"/>
              </a:rPr>
              <a:t>Lớp Math cung cấp các phương thức để thực hiện các phép tính số như bình phương, căn bậc hai, lập phương, căn bậc ba, phép toán hàm mũ và lượng giác</a:t>
            </a:r>
          </a:p>
        </p:txBody>
      </p:sp>
      <p:graphicFrame>
        <p:nvGraphicFramePr>
          <p:cNvPr id="7" name="Table 6"/>
          <p:cNvGraphicFramePr>
            <a:graphicFrameLocks noGrp="1"/>
          </p:cNvGraphicFramePr>
          <p:nvPr>
            <p:extLst>
              <p:ext uri="{D42A27DB-BD31-4B8C-83A1-F6EECF244321}">
                <p14:modId xmlns:p14="http://schemas.microsoft.com/office/powerpoint/2010/main" val="408329913"/>
              </p:ext>
            </p:extLst>
          </p:nvPr>
        </p:nvGraphicFramePr>
        <p:xfrm>
          <a:off x="358140" y="2756020"/>
          <a:ext cx="8542020" cy="1982216"/>
        </p:xfrm>
        <a:graphic>
          <a:graphicData uri="http://schemas.openxmlformats.org/drawingml/2006/table">
            <a:tbl>
              <a:tblPr firstRow="1" firstCol="1" bandRow="1">
                <a:tableStyleId>{0660B408-B3CF-4A94-85FC-2B1E0A45F4A2}</a:tableStyleId>
              </a:tblPr>
              <a:tblGrid>
                <a:gridCol w="4271010"/>
                <a:gridCol w="4271010"/>
              </a:tblGrid>
              <a:tr h="490779">
                <a:tc>
                  <a:txBody>
                    <a:bodyPr/>
                    <a:lstStyle/>
                    <a:p>
                      <a:pPr>
                        <a:lnSpc>
                          <a:spcPct val="107000"/>
                        </a:lnSpc>
                        <a:spcAft>
                          <a:spcPts val="0"/>
                        </a:spcAft>
                      </a:pPr>
                      <a:r>
                        <a:rPr lang="en-US" sz="1800" b="0" i="0" u="none" strike="noStrike" cap="none" dirty="0" err="1">
                          <a:solidFill>
                            <a:srgbClr val="FFFF00"/>
                          </a:solidFill>
                          <a:latin typeface="Proxima Nova" panose="020B0604020202020204" charset="0"/>
                          <a:ea typeface="Calibri" panose="020F0502020204030204" pitchFamily="34" charset="0"/>
                          <a:cs typeface="Times New Roman" panose="02020603050405020304" pitchFamily="18" charset="0"/>
                          <a:sym typeface="Arial"/>
                        </a:rPr>
                        <a:t>Phương</a:t>
                      </a:r>
                      <a:r>
                        <a:rPr lang="en-US" sz="1800" b="0" i="0" u="none" strike="noStrike" cap="none" dirty="0">
                          <a:solidFill>
                            <a:srgbClr val="FFFF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FFFF00"/>
                          </a:solidFill>
                          <a:latin typeface="Proxima Nova" panose="020B0604020202020204" charset="0"/>
                          <a:ea typeface="Calibri" panose="020F0502020204030204" pitchFamily="34" charset="0"/>
                          <a:cs typeface="Times New Roman" panose="02020603050405020304" pitchFamily="18" charset="0"/>
                          <a:sym typeface="Arial"/>
                        </a:rPr>
                        <a:t>thức</a:t>
                      </a:r>
                      <a:endParaRPr lang="en-US" sz="1800" b="0" i="0" u="none" strike="noStrike" cap="none" dirty="0">
                        <a:solidFill>
                          <a:srgbClr val="FFFF00"/>
                        </a:solidFill>
                        <a:latin typeface="Proxima Nova" panose="020B0604020202020204" charset="0"/>
                        <a:ea typeface="Calibri" panose="020F0502020204030204" pitchFamily="34" charset="0"/>
                        <a:cs typeface="Times New Roman" panose="02020603050405020304" pitchFamily="18" charset="0"/>
                        <a:sym typeface="Arial"/>
                      </a:endParaRPr>
                    </a:p>
                  </a:txBody>
                  <a:tcPr marL="114300" marR="114300" marT="114300" marB="114300"/>
                </a:tc>
                <a:tc>
                  <a:txBody>
                    <a:bodyPr/>
                    <a:lstStyle/>
                    <a:p>
                      <a:pPr>
                        <a:lnSpc>
                          <a:spcPct val="107000"/>
                        </a:lnSpc>
                        <a:spcAft>
                          <a:spcPts val="0"/>
                        </a:spcAft>
                      </a:pPr>
                      <a:r>
                        <a:rPr lang="en-US" sz="1800" b="0" i="0" u="none" strike="noStrike" cap="none" dirty="0">
                          <a:solidFill>
                            <a:srgbClr val="FFFF00"/>
                          </a:solidFill>
                          <a:latin typeface="Proxima Nova" panose="020B0604020202020204" charset="0"/>
                          <a:ea typeface="Calibri" panose="020F0502020204030204" pitchFamily="34" charset="0"/>
                          <a:cs typeface="Times New Roman" panose="02020603050405020304" pitchFamily="18" charset="0"/>
                          <a:sym typeface="Arial"/>
                        </a:rPr>
                        <a:t>Ý </a:t>
                      </a:r>
                      <a:r>
                        <a:rPr lang="en-US" sz="1800" b="0" i="0" u="none" strike="noStrike" cap="none" dirty="0" err="1">
                          <a:solidFill>
                            <a:srgbClr val="FFFF00"/>
                          </a:solidFill>
                          <a:latin typeface="Proxima Nova" panose="020B0604020202020204" charset="0"/>
                          <a:ea typeface="Calibri" panose="020F0502020204030204" pitchFamily="34" charset="0"/>
                          <a:cs typeface="Times New Roman" panose="02020603050405020304" pitchFamily="18" charset="0"/>
                          <a:sym typeface="Arial"/>
                        </a:rPr>
                        <a:t>nghĩa</a:t>
                      </a:r>
                      <a:endParaRPr lang="en-US" sz="1800" b="0" i="0" u="none" strike="noStrike" cap="none" dirty="0">
                        <a:solidFill>
                          <a:srgbClr val="FFFF00"/>
                        </a:solidFill>
                        <a:latin typeface="Proxima Nova" panose="020B0604020202020204" charset="0"/>
                        <a:ea typeface="Calibri" panose="020F0502020204030204" pitchFamily="34" charset="0"/>
                        <a:cs typeface="Times New Roman" panose="02020603050405020304" pitchFamily="18" charset="0"/>
                        <a:sym typeface="Arial"/>
                      </a:endParaRPr>
                    </a:p>
                  </a:txBody>
                  <a:tcPr marL="114300" marR="114300" marT="114300" marB="114300"/>
                </a:tc>
              </a:tr>
              <a:tr h="623323">
                <a:tc>
                  <a:txBody>
                    <a:bodyPr/>
                    <a:lstStyle/>
                    <a:p>
                      <a:pPr algn="just">
                        <a:lnSpc>
                          <a:spcPct val="107000"/>
                        </a:lnSpc>
                        <a:spcAft>
                          <a:spcPts val="0"/>
                        </a:spcAft>
                      </a:pP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toDegrees(double x)</a:t>
                      </a:r>
                    </a:p>
                  </a:txBody>
                  <a:tcPr marL="76200" marR="76200" marT="76200" marB="76200" anchor="ctr"/>
                </a:tc>
                <a:tc>
                  <a:txBody>
                    <a:bodyPr/>
                    <a:lstStyle/>
                    <a:p>
                      <a:pPr>
                        <a:lnSpc>
                          <a:spcPct val="107000"/>
                        </a:lnSpc>
                        <a:spcAft>
                          <a:spcPts val="800"/>
                        </a:spcAft>
                      </a:pP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Chuyển</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đổi</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góc</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đo</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bằng</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Radian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thành</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góc</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tương</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đương</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được</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đo</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bằng</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Độ</a:t>
                      </a:r>
                      <a:endPar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endParaRPr>
                    </a:p>
                  </a:txBody>
                  <a:tcPr marL="76200" marR="76200" marT="76200" marB="76200"/>
                </a:tc>
              </a:tr>
              <a:tr h="548189">
                <a:tc>
                  <a:txBody>
                    <a:bodyPr/>
                    <a:lstStyle/>
                    <a:p>
                      <a:pPr algn="just">
                        <a:lnSpc>
                          <a:spcPct val="107000"/>
                        </a:lnSpc>
                        <a:spcAft>
                          <a:spcPts val="0"/>
                        </a:spcAft>
                      </a:pP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toRadians(double x)</a:t>
                      </a:r>
                    </a:p>
                  </a:txBody>
                  <a:tcPr marL="76200" marR="76200" marT="76200" marB="76200" anchor="ctr"/>
                </a:tc>
                <a:tc>
                  <a:txBody>
                    <a:bodyPr/>
                    <a:lstStyle/>
                    <a:p>
                      <a:pPr>
                        <a:lnSpc>
                          <a:spcPct val="107000"/>
                        </a:lnSpc>
                        <a:spcAft>
                          <a:spcPts val="800"/>
                        </a:spcAft>
                      </a:pP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Chuyển</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đổi</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góc</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đo</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bằng</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Độ</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thành</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góc</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tương</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đương</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được</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đo</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bằng</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Radian</a:t>
                      </a:r>
                    </a:p>
                  </a:txBody>
                  <a:tcPr marL="76200" marR="76200" marT="76200" marB="76200"/>
                </a:tc>
              </a:tr>
            </a:tbl>
          </a:graphicData>
        </a:graphic>
      </p:graphicFrame>
      <p:sp>
        <p:nvSpPr>
          <p:cNvPr id="9" name="Rectangle 1"/>
          <p:cNvSpPr>
            <a:spLocks noChangeArrowheads="1"/>
          </p:cNvSpPr>
          <p:nvPr/>
        </p:nvSpPr>
        <p:spPr bwMode="auto">
          <a:xfrm>
            <a:off x="232477" y="2112129"/>
            <a:ext cx="264527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1800" dirty="0">
                <a:latin typeface="Proxima Nova" panose="020B0604020202020204" charset="0"/>
                <a:ea typeface="Calibri" panose="020F0502020204030204" pitchFamily="34" charset="0"/>
                <a:cs typeface="Times New Roman" panose="02020603050405020304" pitchFamily="18" charset="0"/>
              </a:rPr>
              <a:t>Các </a:t>
            </a:r>
            <a:r>
              <a:rPr lang="en-US" sz="1800" dirty="0" err="1">
                <a:latin typeface="Proxima Nova" panose="020B0604020202020204" charset="0"/>
                <a:ea typeface="Calibri" panose="020F0502020204030204" pitchFamily="34" charset="0"/>
                <a:cs typeface="Times New Roman" panose="02020603050405020304" pitchFamily="18" charset="0"/>
              </a:rPr>
              <a:t>phương</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thức</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về</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góc</a:t>
            </a:r>
            <a:endParaRPr lang="en-US" sz="1800" dirty="0">
              <a:latin typeface="Proxima Nova"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02179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math</a:t>
            </a:r>
            <a:endParaRPr lang="en-US" altLang="en-US" sz="2700" dirty="0"/>
          </a:p>
        </p:txBody>
      </p:sp>
      <p:graphicFrame>
        <p:nvGraphicFramePr>
          <p:cNvPr id="7" name="Table 6"/>
          <p:cNvGraphicFramePr>
            <a:graphicFrameLocks noGrp="1"/>
          </p:cNvGraphicFramePr>
          <p:nvPr>
            <p:extLst>
              <p:ext uri="{D42A27DB-BD31-4B8C-83A1-F6EECF244321}">
                <p14:modId xmlns:p14="http://schemas.microsoft.com/office/powerpoint/2010/main" val="2344637278"/>
              </p:ext>
            </p:extLst>
          </p:nvPr>
        </p:nvGraphicFramePr>
        <p:xfrm>
          <a:off x="297180" y="1613021"/>
          <a:ext cx="8542020" cy="3500698"/>
        </p:xfrm>
        <a:graphic>
          <a:graphicData uri="http://schemas.openxmlformats.org/drawingml/2006/table">
            <a:tbl>
              <a:tblPr firstRow="1" firstCol="1" bandRow="1">
                <a:tableStyleId>{0660B408-B3CF-4A94-85FC-2B1E0A45F4A2}</a:tableStyleId>
              </a:tblPr>
              <a:tblGrid>
                <a:gridCol w="2606040"/>
                <a:gridCol w="5935980"/>
              </a:tblGrid>
              <a:tr h="471244">
                <a:tc>
                  <a:txBody>
                    <a:bodyPr/>
                    <a:lstStyle/>
                    <a:p>
                      <a:pPr>
                        <a:lnSpc>
                          <a:spcPct val="107000"/>
                        </a:lnSpc>
                        <a:spcAft>
                          <a:spcPts val="0"/>
                        </a:spcAft>
                      </a:pPr>
                      <a:r>
                        <a:rPr lang="en-US" sz="1800" b="0" i="0" u="none" strike="noStrike" cap="none" dirty="0" err="1">
                          <a:solidFill>
                            <a:srgbClr val="FFFF00"/>
                          </a:solidFill>
                          <a:latin typeface="Proxima Nova" panose="020B0604020202020204" charset="0"/>
                          <a:ea typeface="Calibri" panose="020F0502020204030204" pitchFamily="34" charset="0"/>
                          <a:cs typeface="Times New Roman" panose="02020603050405020304" pitchFamily="18" charset="0"/>
                          <a:sym typeface="Arial"/>
                        </a:rPr>
                        <a:t>Phương</a:t>
                      </a:r>
                      <a:r>
                        <a:rPr lang="en-US" sz="1800" b="0" i="0" u="none" strike="noStrike" cap="none" dirty="0">
                          <a:solidFill>
                            <a:srgbClr val="FFFF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FFFF00"/>
                          </a:solidFill>
                          <a:latin typeface="Proxima Nova" panose="020B0604020202020204" charset="0"/>
                          <a:ea typeface="Calibri" panose="020F0502020204030204" pitchFamily="34" charset="0"/>
                          <a:cs typeface="Times New Roman" panose="02020603050405020304" pitchFamily="18" charset="0"/>
                          <a:sym typeface="Arial"/>
                        </a:rPr>
                        <a:t>thức</a:t>
                      </a:r>
                      <a:endParaRPr lang="en-US" sz="1800" b="0" i="0" u="none" strike="noStrike" cap="none" dirty="0">
                        <a:solidFill>
                          <a:srgbClr val="FFFF00"/>
                        </a:solidFill>
                        <a:latin typeface="Proxima Nova" panose="020B0604020202020204" charset="0"/>
                        <a:ea typeface="Calibri" panose="020F0502020204030204" pitchFamily="34" charset="0"/>
                        <a:cs typeface="Times New Roman" panose="02020603050405020304" pitchFamily="18" charset="0"/>
                        <a:sym typeface="Arial"/>
                      </a:endParaRPr>
                    </a:p>
                  </a:txBody>
                  <a:tcPr marL="114300" marR="114300" marT="114300" marB="114300"/>
                </a:tc>
                <a:tc>
                  <a:txBody>
                    <a:bodyPr/>
                    <a:lstStyle/>
                    <a:p>
                      <a:pPr>
                        <a:lnSpc>
                          <a:spcPct val="107000"/>
                        </a:lnSpc>
                        <a:spcAft>
                          <a:spcPts val="0"/>
                        </a:spcAft>
                      </a:pPr>
                      <a:r>
                        <a:rPr lang="en-US" sz="1800" b="0" i="0" u="none" strike="noStrike" cap="none" dirty="0">
                          <a:solidFill>
                            <a:srgbClr val="FFFF00"/>
                          </a:solidFill>
                          <a:latin typeface="Proxima Nova" panose="020B0604020202020204" charset="0"/>
                          <a:ea typeface="Calibri" panose="020F0502020204030204" pitchFamily="34" charset="0"/>
                          <a:cs typeface="Times New Roman" panose="02020603050405020304" pitchFamily="18" charset="0"/>
                          <a:sym typeface="Arial"/>
                        </a:rPr>
                        <a:t>Ý </a:t>
                      </a:r>
                      <a:r>
                        <a:rPr lang="en-US" sz="1800" b="0" i="0" u="none" strike="noStrike" cap="none" dirty="0" err="1">
                          <a:solidFill>
                            <a:srgbClr val="FFFF00"/>
                          </a:solidFill>
                          <a:latin typeface="Proxima Nova" panose="020B0604020202020204" charset="0"/>
                          <a:ea typeface="Calibri" panose="020F0502020204030204" pitchFamily="34" charset="0"/>
                          <a:cs typeface="Times New Roman" panose="02020603050405020304" pitchFamily="18" charset="0"/>
                          <a:sym typeface="Arial"/>
                        </a:rPr>
                        <a:t>nghĩa</a:t>
                      </a:r>
                      <a:endParaRPr lang="en-US" sz="1800" b="0" i="0" u="none" strike="noStrike" cap="none" dirty="0">
                        <a:solidFill>
                          <a:srgbClr val="FFFF00"/>
                        </a:solidFill>
                        <a:latin typeface="Proxima Nova" panose="020B0604020202020204" charset="0"/>
                        <a:ea typeface="Calibri" panose="020F0502020204030204" pitchFamily="34" charset="0"/>
                        <a:cs typeface="Times New Roman" panose="02020603050405020304" pitchFamily="18" charset="0"/>
                        <a:sym typeface="Arial"/>
                      </a:endParaRPr>
                    </a:p>
                  </a:txBody>
                  <a:tcPr marL="114300" marR="114300" marT="114300" marB="114300"/>
                </a:tc>
              </a:tr>
              <a:tr h="396870">
                <a:tc>
                  <a:txBody>
                    <a:bodyPr/>
                    <a:lstStyle/>
                    <a:p>
                      <a:pPr algn="just">
                        <a:lnSpc>
                          <a:spcPct val="107000"/>
                        </a:lnSpc>
                        <a:spcAft>
                          <a:spcPts val="0"/>
                        </a:spcAft>
                      </a:pP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sin()</a:t>
                      </a:r>
                    </a:p>
                  </a:txBody>
                  <a:tcPr marL="76200" marR="76200" marT="76200" marB="76200"/>
                </a:tc>
                <a:tc>
                  <a:txBody>
                    <a:bodyPr/>
                    <a:lstStyle/>
                    <a:p>
                      <a:pPr>
                        <a:lnSpc>
                          <a:spcPct val="107000"/>
                        </a:lnSpc>
                        <a:spcAft>
                          <a:spcPts val="800"/>
                        </a:spcAft>
                      </a:pP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Trả</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về</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giá</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trị</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Sin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của</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x.</a:t>
                      </a:r>
                    </a:p>
                  </a:txBody>
                  <a:tcPr marL="76200" marR="76200" marT="76200" marB="76200"/>
                </a:tc>
              </a:tr>
              <a:tr h="396870">
                <a:tc>
                  <a:txBody>
                    <a:bodyPr/>
                    <a:lstStyle/>
                    <a:p>
                      <a:pPr algn="just">
                        <a:lnSpc>
                          <a:spcPct val="107000"/>
                        </a:lnSpc>
                        <a:spcAft>
                          <a:spcPts val="0"/>
                        </a:spcAft>
                      </a:pP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cos</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a:t>
                      </a:r>
                    </a:p>
                  </a:txBody>
                  <a:tcPr marL="76200" marR="76200" marT="76200" marB="76200"/>
                </a:tc>
                <a:tc>
                  <a:txBody>
                    <a:bodyPr/>
                    <a:lstStyle/>
                    <a:p>
                      <a:pPr>
                        <a:lnSpc>
                          <a:spcPct val="107000"/>
                        </a:lnSpc>
                        <a:spcAft>
                          <a:spcPts val="800"/>
                        </a:spcAft>
                      </a:pP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Trả</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về</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giá</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trị</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Cosine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của</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x.</a:t>
                      </a:r>
                    </a:p>
                  </a:txBody>
                  <a:tcPr marL="76200" marR="76200" marT="76200" marB="76200"/>
                </a:tc>
              </a:tr>
              <a:tr h="526369">
                <a:tc>
                  <a:txBody>
                    <a:bodyPr/>
                    <a:lstStyle/>
                    <a:p>
                      <a:pPr algn="just">
                        <a:lnSpc>
                          <a:spcPct val="107000"/>
                        </a:lnSpc>
                        <a:spcAft>
                          <a:spcPts val="0"/>
                        </a:spcAft>
                      </a:pP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tan()</a:t>
                      </a:r>
                    </a:p>
                  </a:txBody>
                  <a:tcPr marL="76200" marR="76200" marT="76200" marB="76200"/>
                </a:tc>
                <a:tc>
                  <a:txBody>
                    <a:bodyPr/>
                    <a:lstStyle/>
                    <a:p>
                      <a:pPr>
                        <a:lnSpc>
                          <a:spcPct val="107000"/>
                        </a:lnSpc>
                        <a:spcAft>
                          <a:spcPts val="800"/>
                        </a:spcAft>
                      </a:pP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Trả</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về</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giá</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trị</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Tangent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của</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x.</a:t>
                      </a:r>
                    </a:p>
                  </a:txBody>
                  <a:tcPr marL="76200" marR="76200" marT="76200" marB="76200"/>
                </a:tc>
              </a:tr>
              <a:tr h="526369">
                <a:tc>
                  <a:txBody>
                    <a:bodyPr/>
                    <a:lstStyle/>
                    <a:p>
                      <a:pPr algn="just">
                        <a:lnSpc>
                          <a:spcPct val="107000"/>
                        </a:lnSpc>
                        <a:spcAft>
                          <a:spcPts val="0"/>
                        </a:spcAft>
                      </a:pP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asin()</a:t>
                      </a:r>
                    </a:p>
                  </a:txBody>
                  <a:tcPr marL="76200" marR="76200" marT="76200" marB="76200"/>
                </a:tc>
                <a:tc>
                  <a:txBody>
                    <a:bodyPr/>
                    <a:lstStyle/>
                    <a:p>
                      <a:pPr>
                        <a:lnSpc>
                          <a:spcPct val="107000"/>
                        </a:lnSpc>
                        <a:spcAft>
                          <a:spcPts val="800"/>
                        </a:spcAft>
                      </a:pP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Trả</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về</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giá</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trị</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Arc Sin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của</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x</a:t>
                      </a:r>
                    </a:p>
                  </a:txBody>
                  <a:tcPr marL="76200" marR="76200" marT="76200" marB="76200"/>
                </a:tc>
              </a:tr>
              <a:tr h="526369">
                <a:tc>
                  <a:txBody>
                    <a:bodyPr/>
                    <a:lstStyle/>
                    <a:p>
                      <a:pPr algn="just">
                        <a:lnSpc>
                          <a:spcPct val="107000"/>
                        </a:lnSpc>
                        <a:spcAft>
                          <a:spcPts val="0"/>
                        </a:spcAft>
                      </a:pP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acos()</a:t>
                      </a:r>
                    </a:p>
                  </a:txBody>
                  <a:tcPr marL="76200" marR="76200" marT="76200" marB="76200"/>
                </a:tc>
                <a:tc>
                  <a:txBody>
                    <a:bodyPr/>
                    <a:lstStyle/>
                    <a:p>
                      <a:pPr>
                        <a:lnSpc>
                          <a:spcPct val="107000"/>
                        </a:lnSpc>
                        <a:spcAft>
                          <a:spcPts val="800"/>
                        </a:spcAft>
                      </a:pP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Trả</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về</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giá</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trị</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Arc Cosine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của</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x.</a:t>
                      </a:r>
                    </a:p>
                  </a:txBody>
                  <a:tcPr marL="76200" marR="76200" marT="76200" marB="76200"/>
                </a:tc>
              </a:tr>
              <a:tr h="526369">
                <a:tc>
                  <a:txBody>
                    <a:bodyPr/>
                    <a:lstStyle/>
                    <a:p>
                      <a:pPr algn="just">
                        <a:lnSpc>
                          <a:spcPct val="107000"/>
                        </a:lnSpc>
                        <a:spcAft>
                          <a:spcPts val="0"/>
                        </a:spcAft>
                      </a:pP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atan()</a:t>
                      </a:r>
                    </a:p>
                  </a:txBody>
                  <a:tcPr marL="76200" marR="76200" marT="76200" marB="76200"/>
                </a:tc>
                <a:tc>
                  <a:txBody>
                    <a:bodyPr/>
                    <a:lstStyle/>
                    <a:p>
                      <a:pPr>
                        <a:lnSpc>
                          <a:spcPct val="107000"/>
                        </a:lnSpc>
                        <a:spcAft>
                          <a:spcPts val="800"/>
                        </a:spcAft>
                      </a:pP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Trả</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về</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giá</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trị</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Arc Tangent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của</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x.</a:t>
                      </a:r>
                    </a:p>
                  </a:txBody>
                  <a:tcPr marL="76200" marR="76200" marT="76200" marB="76200"/>
                </a:tc>
              </a:tr>
            </a:tbl>
          </a:graphicData>
        </a:graphic>
      </p:graphicFrame>
      <p:sp>
        <p:nvSpPr>
          <p:cNvPr id="9" name="Rectangle 1"/>
          <p:cNvSpPr>
            <a:spLocks noChangeArrowheads="1"/>
          </p:cNvSpPr>
          <p:nvPr/>
        </p:nvSpPr>
        <p:spPr bwMode="auto">
          <a:xfrm>
            <a:off x="338241" y="1205349"/>
            <a:ext cx="234230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just" eaLnBrk="0" fontAlgn="base" hangingPunct="0">
              <a:spcBef>
                <a:spcPct val="0"/>
              </a:spcBef>
              <a:spcAft>
                <a:spcPct val="0"/>
              </a:spcAft>
              <a:buClrTx/>
            </a:pPr>
            <a:r>
              <a:rPr lang="vi-VN" sz="1800" dirty="0">
                <a:latin typeface="Proxima Nova" panose="020B0604020202020204" charset="0"/>
                <a:ea typeface="Calibri" panose="020F0502020204030204" pitchFamily="34" charset="0"/>
                <a:cs typeface="Times New Roman" panose="02020603050405020304" pitchFamily="18" charset="0"/>
              </a:rPr>
              <a:t>Các phương thức </a:t>
            </a:r>
            <a:r>
              <a:rPr lang="en-US" sz="1800" dirty="0" err="1">
                <a:latin typeface="Proxima Nova" panose="020B0604020202020204" charset="0"/>
                <a:ea typeface="Calibri" panose="020F0502020204030204" pitchFamily="34" charset="0"/>
                <a:cs typeface="Times New Roman" panose="02020603050405020304" pitchFamily="18" charset="0"/>
              </a:rPr>
              <a:t>góc</a:t>
            </a:r>
            <a:endParaRPr lang="en-US" sz="1800" dirty="0">
              <a:latin typeface="Proxima Nova"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57075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math</a:t>
            </a:r>
            <a:endParaRPr lang="en-US" altLang="en-US" sz="2700" dirty="0"/>
          </a:p>
        </p:txBody>
      </p:sp>
      <p:graphicFrame>
        <p:nvGraphicFramePr>
          <p:cNvPr id="7" name="Table 6"/>
          <p:cNvGraphicFramePr>
            <a:graphicFrameLocks noGrp="1"/>
          </p:cNvGraphicFramePr>
          <p:nvPr>
            <p:extLst>
              <p:ext uri="{D42A27DB-BD31-4B8C-83A1-F6EECF244321}">
                <p14:modId xmlns:p14="http://schemas.microsoft.com/office/powerpoint/2010/main" val="869378811"/>
              </p:ext>
            </p:extLst>
          </p:nvPr>
        </p:nvGraphicFramePr>
        <p:xfrm>
          <a:off x="297180" y="1613021"/>
          <a:ext cx="8542020" cy="3181131"/>
        </p:xfrm>
        <a:graphic>
          <a:graphicData uri="http://schemas.openxmlformats.org/drawingml/2006/table">
            <a:tbl>
              <a:tblPr firstRow="1" firstCol="1" bandRow="1">
                <a:tableStyleId>{0660B408-B3CF-4A94-85FC-2B1E0A45F4A2}</a:tableStyleId>
              </a:tblPr>
              <a:tblGrid>
                <a:gridCol w="2606040"/>
                <a:gridCol w="5935980"/>
              </a:tblGrid>
              <a:tr h="471244">
                <a:tc>
                  <a:txBody>
                    <a:bodyPr/>
                    <a:lstStyle/>
                    <a:p>
                      <a:pPr>
                        <a:lnSpc>
                          <a:spcPct val="107000"/>
                        </a:lnSpc>
                        <a:spcAft>
                          <a:spcPts val="0"/>
                        </a:spcAft>
                      </a:pPr>
                      <a:r>
                        <a:rPr lang="en-US" sz="1800" b="0" i="0" u="none" strike="noStrike" cap="none" dirty="0" err="1">
                          <a:solidFill>
                            <a:srgbClr val="FFFF00"/>
                          </a:solidFill>
                          <a:latin typeface="Proxima Nova" panose="020B0604020202020204" charset="0"/>
                          <a:ea typeface="Calibri" panose="020F0502020204030204" pitchFamily="34" charset="0"/>
                          <a:cs typeface="Times New Roman" panose="02020603050405020304" pitchFamily="18" charset="0"/>
                          <a:sym typeface="Arial"/>
                        </a:rPr>
                        <a:t>Phương</a:t>
                      </a:r>
                      <a:r>
                        <a:rPr lang="en-US" sz="1800" b="0" i="0" u="none" strike="noStrike" cap="none" dirty="0">
                          <a:solidFill>
                            <a:srgbClr val="FFFF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FFFF00"/>
                          </a:solidFill>
                          <a:latin typeface="Proxima Nova" panose="020B0604020202020204" charset="0"/>
                          <a:ea typeface="Calibri" panose="020F0502020204030204" pitchFamily="34" charset="0"/>
                          <a:cs typeface="Times New Roman" panose="02020603050405020304" pitchFamily="18" charset="0"/>
                          <a:sym typeface="Arial"/>
                        </a:rPr>
                        <a:t>thức</a:t>
                      </a:r>
                      <a:endParaRPr lang="en-US" sz="1800" b="0" i="0" u="none" strike="noStrike" cap="none" dirty="0">
                        <a:solidFill>
                          <a:srgbClr val="FFFF00"/>
                        </a:solidFill>
                        <a:latin typeface="Proxima Nova" panose="020B0604020202020204" charset="0"/>
                        <a:ea typeface="Calibri" panose="020F0502020204030204" pitchFamily="34" charset="0"/>
                        <a:cs typeface="Times New Roman" panose="02020603050405020304" pitchFamily="18" charset="0"/>
                        <a:sym typeface="Arial"/>
                      </a:endParaRPr>
                    </a:p>
                  </a:txBody>
                  <a:tcPr marL="114300" marR="114300" marT="114300" marB="114300"/>
                </a:tc>
                <a:tc>
                  <a:txBody>
                    <a:bodyPr/>
                    <a:lstStyle/>
                    <a:p>
                      <a:pPr>
                        <a:lnSpc>
                          <a:spcPct val="107000"/>
                        </a:lnSpc>
                        <a:spcAft>
                          <a:spcPts val="0"/>
                        </a:spcAft>
                      </a:pPr>
                      <a:r>
                        <a:rPr lang="en-US" sz="1800" b="0" i="0" u="none" strike="noStrike" cap="none" dirty="0">
                          <a:solidFill>
                            <a:srgbClr val="FFFF00"/>
                          </a:solidFill>
                          <a:latin typeface="Proxima Nova" panose="020B0604020202020204" charset="0"/>
                          <a:ea typeface="Calibri" panose="020F0502020204030204" pitchFamily="34" charset="0"/>
                          <a:cs typeface="Times New Roman" panose="02020603050405020304" pitchFamily="18" charset="0"/>
                          <a:sym typeface="Arial"/>
                        </a:rPr>
                        <a:t>Ý </a:t>
                      </a:r>
                      <a:r>
                        <a:rPr lang="en-US" sz="1800" b="0" i="0" u="none" strike="noStrike" cap="none" dirty="0" err="1">
                          <a:solidFill>
                            <a:srgbClr val="FFFF00"/>
                          </a:solidFill>
                          <a:latin typeface="Proxima Nova" panose="020B0604020202020204" charset="0"/>
                          <a:ea typeface="Calibri" panose="020F0502020204030204" pitchFamily="34" charset="0"/>
                          <a:cs typeface="Times New Roman" panose="02020603050405020304" pitchFamily="18" charset="0"/>
                          <a:sym typeface="Arial"/>
                        </a:rPr>
                        <a:t>nghĩa</a:t>
                      </a:r>
                      <a:endParaRPr lang="en-US" sz="1800" b="0" i="0" u="none" strike="noStrike" cap="none" dirty="0">
                        <a:solidFill>
                          <a:srgbClr val="FFFF00"/>
                        </a:solidFill>
                        <a:latin typeface="Proxima Nova" panose="020B0604020202020204" charset="0"/>
                        <a:ea typeface="Calibri" panose="020F0502020204030204" pitchFamily="34" charset="0"/>
                        <a:cs typeface="Times New Roman" panose="02020603050405020304" pitchFamily="18" charset="0"/>
                        <a:sym typeface="Arial"/>
                      </a:endParaRPr>
                    </a:p>
                  </a:txBody>
                  <a:tcPr marL="114300" marR="114300" marT="114300" marB="114300"/>
                </a:tc>
              </a:tr>
              <a:tr h="396870">
                <a:tc>
                  <a:txBody>
                    <a:bodyPr/>
                    <a:lstStyle/>
                    <a:p>
                      <a:pPr algn="just">
                        <a:lnSpc>
                          <a:spcPct val="107000"/>
                        </a:lnSpc>
                        <a:spcAft>
                          <a:spcPts val="0"/>
                        </a:spcAft>
                      </a:pP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log(double x)</a:t>
                      </a:r>
                    </a:p>
                  </a:txBody>
                  <a:tcPr marL="76200" marR="76200" marT="76200" marB="76200"/>
                </a:tc>
                <a:tc>
                  <a:txBody>
                    <a:bodyPr/>
                    <a:lstStyle/>
                    <a:p>
                      <a:pPr>
                        <a:lnSpc>
                          <a:spcPct val="107000"/>
                        </a:lnSpc>
                        <a:spcAft>
                          <a:spcPts val="800"/>
                        </a:spcAft>
                      </a:pP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Trả</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về</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logarit</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tự</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nhiên</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của</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x.</a:t>
                      </a:r>
                    </a:p>
                  </a:txBody>
                  <a:tcPr marL="76200" marR="76200" marT="76200" marB="76200"/>
                </a:tc>
              </a:tr>
              <a:tr h="396870">
                <a:tc>
                  <a:txBody>
                    <a:bodyPr/>
                    <a:lstStyle/>
                    <a:p>
                      <a:pPr algn="just">
                        <a:lnSpc>
                          <a:spcPct val="107000"/>
                        </a:lnSpc>
                        <a:spcAft>
                          <a:spcPts val="0"/>
                        </a:spcAft>
                      </a:pP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log10(double x)</a:t>
                      </a:r>
                    </a:p>
                  </a:txBody>
                  <a:tcPr marL="76200" marR="76200" marT="76200" marB="76200"/>
                </a:tc>
                <a:tc>
                  <a:txBody>
                    <a:bodyPr/>
                    <a:lstStyle/>
                    <a:p>
                      <a:pPr>
                        <a:lnSpc>
                          <a:spcPct val="107000"/>
                        </a:lnSpc>
                        <a:spcAft>
                          <a:spcPts val="800"/>
                        </a:spcAft>
                      </a:pP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Trả</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về</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logarit</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cơ</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số</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10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của</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x.</a:t>
                      </a:r>
                    </a:p>
                  </a:txBody>
                  <a:tcPr marL="76200" marR="76200" marT="76200" marB="76200"/>
                </a:tc>
              </a:tr>
              <a:tr h="526369">
                <a:tc>
                  <a:txBody>
                    <a:bodyPr/>
                    <a:lstStyle/>
                    <a:p>
                      <a:pPr algn="just">
                        <a:lnSpc>
                          <a:spcPct val="107000"/>
                        </a:lnSpc>
                        <a:spcAft>
                          <a:spcPts val="0"/>
                        </a:spcAft>
                      </a:pP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log1p(double x)</a:t>
                      </a:r>
                    </a:p>
                  </a:txBody>
                  <a:tcPr marL="76200" marR="76200" marT="76200" marB="76200"/>
                </a:tc>
                <a:tc>
                  <a:txBody>
                    <a:bodyPr/>
                    <a:lstStyle/>
                    <a:p>
                      <a:pPr>
                        <a:lnSpc>
                          <a:spcPct val="107000"/>
                        </a:lnSpc>
                        <a:spcAft>
                          <a:spcPts val="800"/>
                        </a:spcAft>
                      </a:pP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Trả</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về</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log(x) +1</a:t>
                      </a:r>
                    </a:p>
                  </a:txBody>
                  <a:tcPr marL="76200" marR="76200" marT="76200" marB="76200"/>
                </a:tc>
              </a:tr>
              <a:tr h="526369">
                <a:tc>
                  <a:txBody>
                    <a:bodyPr/>
                    <a:lstStyle/>
                    <a:p>
                      <a:pPr algn="just">
                        <a:lnSpc>
                          <a:spcPct val="107000"/>
                        </a:lnSpc>
                        <a:spcAft>
                          <a:spcPts val="0"/>
                        </a:spcAft>
                      </a:pP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exp(double x)</a:t>
                      </a:r>
                    </a:p>
                  </a:txBody>
                  <a:tcPr marL="76200" marR="76200" marT="76200" marB="76200"/>
                </a:tc>
                <a:tc>
                  <a:txBody>
                    <a:bodyPr/>
                    <a:lstStyle/>
                    <a:p>
                      <a:pPr>
                        <a:lnSpc>
                          <a:spcPct val="107000"/>
                        </a:lnSpc>
                        <a:spcAft>
                          <a:spcPts val="800"/>
                        </a:spcAft>
                      </a:pP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Trả</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về</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E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lũy</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thừa</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của</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x,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trong</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đó</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E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là</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số</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Euler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và</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nó</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xấp</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xỉ</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bằng</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2,71828.</a:t>
                      </a:r>
                    </a:p>
                  </a:txBody>
                  <a:tcPr marL="76200" marR="76200" marT="76200" marB="76200"/>
                </a:tc>
              </a:tr>
              <a:tr h="526369">
                <a:tc>
                  <a:txBody>
                    <a:bodyPr/>
                    <a:lstStyle/>
                    <a:p>
                      <a:pPr algn="just">
                        <a:lnSpc>
                          <a:spcPct val="107000"/>
                        </a:lnSpc>
                        <a:spcAft>
                          <a:spcPts val="0"/>
                        </a:spcAft>
                      </a:pP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expm1(double x)</a:t>
                      </a:r>
                    </a:p>
                  </a:txBody>
                  <a:tcPr marL="76200" marR="76200" marT="76200" marB="76200"/>
                </a:tc>
                <a:tc>
                  <a:txBody>
                    <a:bodyPr/>
                    <a:lstStyle/>
                    <a:p>
                      <a:pPr>
                        <a:lnSpc>
                          <a:spcPct val="107000"/>
                        </a:lnSpc>
                        <a:spcAft>
                          <a:spcPts val="800"/>
                        </a:spcAft>
                      </a:pP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Tính</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exp</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(x)-1</a:t>
                      </a:r>
                    </a:p>
                  </a:txBody>
                  <a:tcPr marL="76200" marR="76200" marT="76200" marB="76200"/>
                </a:tc>
              </a:tr>
            </a:tbl>
          </a:graphicData>
        </a:graphic>
      </p:graphicFrame>
      <p:sp>
        <p:nvSpPr>
          <p:cNvPr id="9" name="Rectangle 1"/>
          <p:cNvSpPr>
            <a:spLocks noChangeArrowheads="1"/>
          </p:cNvSpPr>
          <p:nvPr/>
        </p:nvSpPr>
        <p:spPr bwMode="auto">
          <a:xfrm>
            <a:off x="177941" y="1205349"/>
            <a:ext cx="266290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just" eaLnBrk="0" fontAlgn="base" hangingPunct="0">
              <a:spcBef>
                <a:spcPct val="0"/>
              </a:spcBef>
              <a:spcAft>
                <a:spcPct val="0"/>
              </a:spcAft>
              <a:buClrTx/>
            </a:pPr>
            <a:r>
              <a:rPr lang="vi-VN" sz="1800" dirty="0">
                <a:latin typeface="Proxima Nova" panose="020B0604020202020204" charset="0"/>
                <a:ea typeface="Calibri" panose="020F0502020204030204" pitchFamily="34" charset="0"/>
                <a:cs typeface="Times New Roman" panose="02020603050405020304" pitchFamily="18" charset="0"/>
              </a:rPr>
              <a:t>Các phương thức Logarit</a:t>
            </a:r>
            <a:endParaRPr lang="en-US" sz="1800" dirty="0">
              <a:latin typeface="Proxima Nova"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6835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err="1" smtClean="0"/>
              <a:t>Mảng</a:t>
            </a:r>
            <a:r>
              <a:rPr lang="en-US" altLang="en-US" sz="2700" dirty="0" smtClean="0"/>
              <a:t> </a:t>
            </a:r>
            <a:r>
              <a:rPr lang="en-US" altLang="en-US" sz="2700" dirty="0" err="1" smtClean="0"/>
              <a:t>một</a:t>
            </a:r>
            <a:r>
              <a:rPr lang="en-US" altLang="en-US" sz="2700" dirty="0" smtClean="0"/>
              <a:t> </a:t>
            </a:r>
            <a:r>
              <a:rPr lang="en-US" altLang="en-US" sz="2700" dirty="0" err="1" smtClean="0"/>
              <a:t>chiều</a:t>
            </a:r>
            <a:endParaRPr lang="en-US" altLang="en-US" sz="2700" dirty="0"/>
          </a:p>
        </p:txBody>
      </p:sp>
      <p:sp>
        <p:nvSpPr>
          <p:cNvPr id="3" name="Rectangle 2"/>
          <p:cNvSpPr/>
          <p:nvPr/>
        </p:nvSpPr>
        <p:spPr>
          <a:xfrm>
            <a:off x="384810" y="1805235"/>
            <a:ext cx="6313170" cy="882742"/>
          </a:xfrm>
          <a:prstGeom prst="rect">
            <a:avLst/>
          </a:prstGeom>
          <a:ln>
            <a:solidFill>
              <a:srgbClr val="FF0000"/>
            </a:solidFill>
          </a:ln>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 </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array_name</a:t>
            </a:r>
            <a:r>
              <a:rPr lang="en-US" sz="16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new</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data_type</a:t>
            </a:r>
            <a:r>
              <a:rPr lang="en-US" sz="16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[n</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dirty="0">
              <a:latin typeface="Proxima Nova" panose="020B060402020202020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 </a:t>
            </a:r>
            <a:r>
              <a:rPr lang="en-US" sz="16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array_name</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new</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data_type[n</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dirty="0">
              <a:latin typeface="Proxima Nova" panose="020B060402020202020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 </a:t>
            </a:r>
            <a:r>
              <a:rPr lang="en-US" sz="1600" dirty="0" err="1"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array_name</a:t>
            </a:r>
            <a:r>
              <a:rPr lang="en-US" sz="16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new</a:t>
            </a:r>
            <a:r>
              <a:rPr lang="en-US" sz="16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data_type[n];</a:t>
            </a:r>
            <a:endParaRPr lang="en-US" dirty="0">
              <a:effectLst/>
              <a:latin typeface="Proxima Nova" panose="020B0604020202020204" charset="0"/>
              <a:ea typeface="Calibri" panose="020F0502020204030204" pitchFamily="34" charset="0"/>
              <a:cs typeface="Times New Roman" panose="02020603050405020304" pitchFamily="18" charset="0"/>
            </a:endParaRPr>
          </a:p>
        </p:txBody>
      </p:sp>
      <p:sp>
        <p:nvSpPr>
          <p:cNvPr id="7" name="Rectangle 6"/>
          <p:cNvSpPr/>
          <p:nvPr/>
        </p:nvSpPr>
        <p:spPr>
          <a:xfrm>
            <a:off x="370840" y="2958423"/>
            <a:ext cx="3092450" cy="1585562"/>
          </a:xfrm>
          <a:prstGeom prst="rect">
            <a:avLst/>
          </a:prstGeom>
        </p:spPr>
        <p:txBody>
          <a:bodyPr wrap="square">
            <a:spAutoFit/>
          </a:bodyPr>
          <a:lstStyle/>
          <a:p>
            <a:pPr algn="just">
              <a:lnSpc>
                <a:spcPct val="107000"/>
              </a:lnSpc>
              <a:spcAft>
                <a:spcPts val="800"/>
              </a:spcAft>
            </a:pPr>
            <a:r>
              <a:rPr lang="en-US" sz="18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Trong</a:t>
            </a: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đó</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endParaRPr lang="en-US" sz="1800" dirty="0">
              <a:latin typeface="Proxima Nova"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data_type</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Kiểu</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dữ</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liệu</a:t>
            </a:r>
            <a:endParaRPr lang="en-US" sz="1800" dirty="0">
              <a:latin typeface="Proxima Nova"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name</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Tên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mảng</a:t>
            </a:r>
            <a:endParaRPr lang="en-US" sz="1800" dirty="0">
              <a:latin typeface="Proxima Nova"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n</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Kích</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thước</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mảng</a:t>
            </a:r>
            <a:endParaRPr lang="en-US" sz="1800" dirty="0">
              <a:effectLst/>
              <a:latin typeface="Proxima Nova" panose="020B0604020202020204" charset="0"/>
              <a:ea typeface="Calibri" panose="020F0502020204030204" pitchFamily="34" charset="0"/>
              <a:cs typeface="Times New Roman" panose="02020603050405020304" pitchFamily="18" charset="0"/>
            </a:endParaRPr>
          </a:p>
        </p:txBody>
      </p:sp>
      <p:sp>
        <p:nvSpPr>
          <p:cNvPr id="8" name="Rectangle 7"/>
          <p:cNvSpPr/>
          <p:nvPr/>
        </p:nvSpPr>
        <p:spPr>
          <a:xfrm>
            <a:off x="354332" y="1330828"/>
            <a:ext cx="1805302" cy="388696"/>
          </a:xfrm>
          <a:prstGeom prst="rect">
            <a:avLst/>
          </a:prstGeom>
        </p:spPr>
        <p:txBody>
          <a:bodyPr wrap="none">
            <a:spAutoFit/>
          </a:bodyPr>
          <a:lstStyle/>
          <a:p>
            <a:pPr algn="just">
              <a:lnSpc>
                <a:spcPct val="107000"/>
              </a:lnSpc>
              <a:spcAft>
                <a:spcPts val="800"/>
              </a:spcAft>
            </a:pPr>
            <a:r>
              <a:rPr lang="en-US" sz="1800" b="1" dirty="0" err="1">
                <a:latin typeface="Proxima Nova" panose="020B0604020202020204" charset="0"/>
              </a:rPr>
              <a:t>Khai</a:t>
            </a:r>
            <a:r>
              <a:rPr lang="en-US" sz="1800" b="1" dirty="0">
                <a:latin typeface="Proxima Nova" panose="020B0604020202020204" charset="0"/>
              </a:rPr>
              <a:t> </a:t>
            </a:r>
            <a:r>
              <a:rPr lang="en-US" sz="1800" b="1" dirty="0" err="1">
                <a:latin typeface="Proxima Nova" panose="020B0604020202020204" charset="0"/>
              </a:rPr>
              <a:t>báo</a:t>
            </a:r>
            <a:r>
              <a:rPr lang="en-US" sz="1800" b="1" dirty="0">
                <a:latin typeface="Proxima Nova" panose="020B0604020202020204" charset="0"/>
              </a:rPr>
              <a:t> </a:t>
            </a:r>
            <a:r>
              <a:rPr lang="en-US" sz="1800" b="1" dirty="0" err="1">
                <a:latin typeface="Proxima Nova" panose="020B0604020202020204" charset="0"/>
              </a:rPr>
              <a:t>cách</a:t>
            </a:r>
            <a:r>
              <a:rPr lang="en-US" sz="1800" b="1" dirty="0">
                <a:latin typeface="Proxima Nova" panose="020B0604020202020204" charset="0"/>
              </a:rPr>
              <a:t> 1</a:t>
            </a:r>
          </a:p>
        </p:txBody>
      </p:sp>
    </p:spTree>
    <p:extLst>
      <p:ext uri="{BB962C8B-B14F-4D97-AF65-F5344CB8AC3E}">
        <p14:creationId xmlns:p14="http://schemas.microsoft.com/office/powerpoint/2010/main" val="19385427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math</a:t>
            </a:r>
            <a:endParaRPr lang="en-US" altLang="en-US" sz="2700" dirty="0"/>
          </a:p>
        </p:txBody>
      </p:sp>
      <p:graphicFrame>
        <p:nvGraphicFramePr>
          <p:cNvPr id="7" name="Table 6"/>
          <p:cNvGraphicFramePr>
            <a:graphicFrameLocks noGrp="1"/>
          </p:cNvGraphicFramePr>
          <p:nvPr>
            <p:extLst>
              <p:ext uri="{D42A27DB-BD31-4B8C-83A1-F6EECF244321}">
                <p14:modId xmlns:p14="http://schemas.microsoft.com/office/powerpoint/2010/main" val="807364229"/>
              </p:ext>
            </p:extLst>
          </p:nvPr>
        </p:nvGraphicFramePr>
        <p:xfrm>
          <a:off x="297180" y="1613021"/>
          <a:ext cx="8542020" cy="2974329"/>
        </p:xfrm>
        <a:graphic>
          <a:graphicData uri="http://schemas.openxmlformats.org/drawingml/2006/table">
            <a:tbl>
              <a:tblPr firstRow="1" firstCol="1" bandRow="1">
                <a:tableStyleId>{0660B408-B3CF-4A94-85FC-2B1E0A45F4A2}</a:tableStyleId>
              </a:tblPr>
              <a:tblGrid>
                <a:gridCol w="3421380"/>
                <a:gridCol w="5120640"/>
              </a:tblGrid>
              <a:tr h="471244">
                <a:tc>
                  <a:txBody>
                    <a:bodyPr/>
                    <a:lstStyle/>
                    <a:p>
                      <a:pPr>
                        <a:lnSpc>
                          <a:spcPct val="107000"/>
                        </a:lnSpc>
                        <a:spcAft>
                          <a:spcPts val="0"/>
                        </a:spcAft>
                      </a:pPr>
                      <a:r>
                        <a:rPr lang="en-US" sz="1800" b="0" i="0" u="none" strike="noStrike" cap="none" dirty="0" err="1">
                          <a:solidFill>
                            <a:srgbClr val="FFFF00"/>
                          </a:solidFill>
                          <a:latin typeface="Proxima Nova" panose="020B0604020202020204" charset="0"/>
                          <a:ea typeface="Calibri" panose="020F0502020204030204" pitchFamily="34" charset="0"/>
                          <a:cs typeface="Times New Roman" panose="02020603050405020304" pitchFamily="18" charset="0"/>
                          <a:sym typeface="Arial"/>
                        </a:rPr>
                        <a:t>Phương</a:t>
                      </a:r>
                      <a:r>
                        <a:rPr lang="en-US" sz="1800" b="0" i="0" u="none" strike="noStrike" cap="none" dirty="0">
                          <a:solidFill>
                            <a:srgbClr val="FFFF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FFFF00"/>
                          </a:solidFill>
                          <a:latin typeface="Proxima Nova" panose="020B0604020202020204" charset="0"/>
                          <a:ea typeface="Calibri" panose="020F0502020204030204" pitchFamily="34" charset="0"/>
                          <a:cs typeface="Times New Roman" panose="02020603050405020304" pitchFamily="18" charset="0"/>
                          <a:sym typeface="Arial"/>
                        </a:rPr>
                        <a:t>thức</a:t>
                      </a:r>
                      <a:endParaRPr lang="en-US" sz="1800" b="0" i="0" u="none" strike="noStrike" cap="none" dirty="0">
                        <a:solidFill>
                          <a:srgbClr val="FFFF00"/>
                        </a:solidFill>
                        <a:latin typeface="Proxima Nova" panose="020B0604020202020204" charset="0"/>
                        <a:ea typeface="Calibri" panose="020F0502020204030204" pitchFamily="34" charset="0"/>
                        <a:cs typeface="Times New Roman" panose="02020603050405020304" pitchFamily="18" charset="0"/>
                        <a:sym typeface="Arial"/>
                      </a:endParaRPr>
                    </a:p>
                  </a:txBody>
                  <a:tcPr marL="114300" marR="114300" marT="114300" marB="114300"/>
                </a:tc>
                <a:tc>
                  <a:txBody>
                    <a:bodyPr/>
                    <a:lstStyle/>
                    <a:p>
                      <a:pPr>
                        <a:lnSpc>
                          <a:spcPct val="107000"/>
                        </a:lnSpc>
                        <a:spcAft>
                          <a:spcPts val="0"/>
                        </a:spcAft>
                      </a:pPr>
                      <a:r>
                        <a:rPr lang="en-US" sz="1800" b="0" i="0" u="none" strike="noStrike" cap="none" dirty="0">
                          <a:solidFill>
                            <a:srgbClr val="FFFF00"/>
                          </a:solidFill>
                          <a:latin typeface="Proxima Nova" panose="020B0604020202020204" charset="0"/>
                          <a:ea typeface="Calibri" panose="020F0502020204030204" pitchFamily="34" charset="0"/>
                          <a:cs typeface="Times New Roman" panose="02020603050405020304" pitchFamily="18" charset="0"/>
                          <a:sym typeface="Arial"/>
                        </a:rPr>
                        <a:t>Ý </a:t>
                      </a:r>
                      <a:r>
                        <a:rPr lang="en-US" sz="1800" b="0" i="0" u="none" strike="noStrike" cap="none" dirty="0" err="1">
                          <a:solidFill>
                            <a:srgbClr val="FFFF00"/>
                          </a:solidFill>
                          <a:latin typeface="Proxima Nova" panose="020B0604020202020204" charset="0"/>
                          <a:ea typeface="Calibri" panose="020F0502020204030204" pitchFamily="34" charset="0"/>
                          <a:cs typeface="Times New Roman" panose="02020603050405020304" pitchFamily="18" charset="0"/>
                          <a:sym typeface="Arial"/>
                        </a:rPr>
                        <a:t>nghĩa</a:t>
                      </a:r>
                      <a:endParaRPr lang="en-US" sz="1800" b="0" i="0" u="none" strike="noStrike" cap="none" dirty="0">
                        <a:solidFill>
                          <a:srgbClr val="FFFF00"/>
                        </a:solidFill>
                        <a:latin typeface="Proxima Nova" panose="020B0604020202020204" charset="0"/>
                        <a:ea typeface="Calibri" panose="020F0502020204030204" pitchFamily="34" charset="0"/>
                        <a:cs typeface="Times New Roman" panose="02020603050405020304" pitchFamily="18" charset="0"/>
                        <a:sym typeface="Arial"/>
                      </a:endParaRPr>
                    </a:p>
                  </a:txBody>
                  <a:tcPr marL="114300" marR="114300" marT="114300" marB="114300"/>
                </a:tc>
              </a:tr>
              <a:tr h="396870">
                <a:tc>
                  <a:txBody>
                    <a:bodyPr/>
                    <a:lstStyle/>
                    <a:p>
                      <a:pPr algn="just">
                        <a:lnSpc>
                          <a:spcPct val="107000"/>
                        </a:lnSpc>
                        <a:spcAft>
                          <a:spcPts val="0"/>
                        </a:spcAft>
                      </a:pP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abs(</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data_type</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x)</a:t>
                      </a:r>
                    </a:p>
                  </a:txBody>
                  <a:tcPr marL="76200" marR="76200" marT="76200" marB="76200"/>
                </a:tc>
                <a:tc>
                  <a:txBody>
                    <a:bodyPr/>
                    <a:lstStyle/>
                    <a:p>
                      <a:pPr>
                        <a:lnSpc>
                          <a:spcPct val="107000"/>
                        </a:lnSpc>
                        <a:spcAft>
                          <a:spcPts val="800"/>
                        </a:spcAft>
                      </a:pP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Trả</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về</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giá</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trị</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Tuyệt</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đối</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của</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x</a:t>
                      </a:r>
                    </a:p>
                  </a:txBody>
                  <a:tcPr marL="76200" marR="76200" marT="76200" marB="76200"/>
                </a:tc>
              </a:tr>
              <a:tr h="396870">
                <a:tc>
                  <a:txBody>
                    <a:bodyPr/>
                    <a:lstStyle/>
                    <a:p>
                      <a:pPr algn="just">
                        <a:lnSpc>
                          <a:spcPct val="107000"/>
                        </a:lnSpc>
                        <a:spcAft>
                          <a:spcPts val="0"/>
                        </a:spcAft>
                      </a:pP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max(</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data_type</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x,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data_type</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y)</a:t>
                      </a:r>
                    </a:p>
                  </a:txBody>
                  <a:tcPr marL="76200" marR="76200" marT="76200" marB="76200"/>
                </a:tc>
                <a:tc>
                  <a:txBody>
                    <a:bodyPr/>
                    <a:lstStyle/>
                    <a:p>
                      <a:pPr>
                        <a:lnSpc>
                          <a:spcPct val="107000"/>
                        </a:lnSpc>
                        <a:spcAft>
                          <a:spcPts val="800"/>
                        </a:spcAft>
                      </a:pP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Trả</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về</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Giá</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trị</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lớn</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nhất</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trong</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hai</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số</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x, y</a:t>
                      </a:r>
                    </a:p>
                  </a:txBody>
                  <a:tcPr marL="76200" marR="76200" marT="76200" marB="76200"/>
                </a:tc>
              </a:tr>
              <a:tr h="526369">
                <a:tc>
                  <a:txBody>
                    <a:bodyPr/>
                    <a:lstStyle/>
                    <a:p>
                      <a:pPr algn="just">
                        <a:lnSpc>
                          <a:spcPct val="107000"/>
                        </a:lnSpc>
                        <a:spcAft>
                          <a:spcPts val="0"/>
                        </a:spcAft>
                      </a:pP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min(</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data_type</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x,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data_type</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y)</a:t>
                      </a:r>
                    </a:p>
                  </a:txBody>
                  <a:tcPr marL="76200" marR="76200" marT="76200" marB="76200"/>
                </a:tc>
                <a:tc>
                  <a:txBody>
                    <a:bodyPr/>
                    <a:lstStyle/>
                    <a:p>
                      <a:pPr>
                        <a:lnSpc>
                          <a:spcPct val="107000"/>
                        </a:lnSpc>
                        <a:spcAft>
                          <a:spcPts val="800"/>
                        </a:spcAft>
                      </a:pP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Trả</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về</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Giá</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trị</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nhỏ</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nhất</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trong</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hai</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số</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x, y</a:t>
                      </a:r>
                    </a:p>
                  </a:txBody>
                  <a:tcPr marL="76200" marR="76200" marT="76200" marB="76200"/>
                </a:tc>
              </a:tr>
              <a:tr h="526369">
                <a:tc>
                  <a:txBody>
                    <a:bodyPr/>
                    <a:lstStyle/>
                    <a:p>
                      <a:pPr algn="just">
                        <a:lnSpc>
                          <a:spcPct val="107000"/>
                        </a:lnSpc>
                        <a:spcAft>
                          <a:spcPts val="0"/>
                        </a:spcAft>
                      </a:pP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round(</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data_type</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x)</a:t>
                      </a:r>
                    </a:p>
                  </a:txBody>
                  <a:tcPr marL="76200" marR="76200" marT="76200" marB="76200"/>
                </a:tc>
                <a:tc>
                  <a:txBody>
                    <a:bodyPr/>
                    <a:lstStyle/>
                    <a:p>
                      <a:pPr>
                        <a:lnSpc>
                          <a:spcPct val="107000"/>
                        </a:lnSpc>
                        <a:spcAft>
                          <a:spcPts val="800"/>
                        </a:spcAft>
                      </a:pP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Làm</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tròn</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các</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số</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thập</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phân</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x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đến</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giá</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trị</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gần</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nhất</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a:t>
                      </a:r>
                    </a:p>
                  </a:txBody>
                  <a:tcPr marL="76200" marR="76200" marT="76200" marB="76200"/>
                </a:tc>
              </a:tr>
              <a:tr h="526369">
                <a:tc>
                  <a:txBody>
                    <a:bodyPr/>
                    <a:lstStyle/>
                    <a:p>
                      <a:pPr algn="just">
                        <a:lnSpc>
                          <a:spcPct val="107000"/>
                        </a:lnSpc>
                        <a:spcAft>
                          <a:spcPts val="0"/>
                        </a:spcAft>
                      </a:pP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sqrt</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(double x)</a:t>
                      </a:r>
                    </a:p>
                  </a:txBody>
                  <a:tcPr marL="76200" marR="76200" marT="76200" marB="76200"/>
                </a:tc>
                <a:tc>
                  <a:txBody>
                    <a:bodyPr/>
                    <a:lstStyle/>
                    <a:p>
                      <a:pPr>
                        <a:lnSpc>
                          <a:spcPct val="107000"/>
                        </a:lnSpc>
                        <a:spcAft>
                          <a:spcPts val="800"/>
                        </a:spcAft>
                      </a:pP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Trả</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về</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căn</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bậc</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hai</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của</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x.</a:t>
                      </a:r>
                    </a:p>
                  </a:txBody>
                  <a:tcPr marL="76200" marR="76200" marT="76200" marB="76200"/>
                </a:tc>
              </a:tr>
            </a:tbl>
          </a:graphicData>
        </a:graphic>
      </p:graphicFrame>
      <p:sp>
        <p:nvSpPr>
          <p:cNvPr id="9" name="Rectangle 1"/>
          <p:cNvSpPr>
            <a:spLocks noChangeArrowheads="1"/>
          </p:cNvSpPr>
          <p:nvPr/>
        </p:nvSpPr>
        <p:spPr bwMode="auto">
          <a:xfrm>
            <a:off x="126954" y="1167249"/>
            <a:ext cx="3587842"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just" eaLnBrk="0" fontAlgn="base" hangingPunct="0">
              <a:spcBef>
                <a:spcPct val="0"/>
              </a:spcBef>
              <a:spcAft>
                <a:spcPct val="0"/>
              </a:spcAft>
              <a:buClrTx/>
            </a:pPr>
            <a:r>
              <a:rPr lang="vi-VN" sz="1800" dirty="0">
                <a:latin typeface="Proxima Nova" panose="020B0604020202020204" charset="0"/>
                <a:ea typeface="Calibri" panose="020F0502020204030204" pitchFamily="34" charset="0"/>
                <a:cs typeface="Times New Roman" panose="02020603050405020304" pitchFamily="18" charset="0"/>
              </a:rPr>
              <a:t>Các phương thức toán học cơ bản</a:t>
            </a:r>
            <a:endParaRPr lang="en-US" sz="1800" dirty="0">
              <a:latin typeface="Proxima Nova"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5766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math</a:t>
            </a:r>
            <a:endParaRPr lang="en-US" altLang="en-US" sz="2700" dirty="0"/>
          </a:p>
        </p:txBody>
      </p:sp>
      <p:graphicFrame>
        <p:nvGraphicFramePr>
          <p:cNvPr id="7" name="Table 6"/>
          <p:cNvGraphicFramePr>
            <a:graphicFrameLocks noGrp="1"/>
          </p:cNvGraphicFramePr>
          <p:nvPr>
            <p:extLst>
              <p:ext uri="{D42A27DB-BD31-4B8C-83A1-F6EECF244321}">
                <p14:modId xmlns:p14="http://schemas.microsoft.com/office/powerpoint/2010/main" val="1953239880"/>
              </p:ext>
            </p:extLst>
          </p:nvPr>
        </p:nvGraphicFramePr>
        <p:xfrm>
          <a:off x="297180" y="1613021"/>
          <a:ext cx="8542020" cy="3387933"/>
        </p:xfrm>
        <a:graphic>
          <a:graphicData uri="http://schemas.openxmlformats.org/drawingml/2006/table">
            <a:tbl>
              <a:tblPr firstRow="1" firstCol="1" bandRow="1">
                <a:tableStyleId>{0660B408-B3CF-4A94-85FC-2B1E0A45F4A2}</a:tableStyleId>
              </a:tblPr>
              <a:tblGrid>
                <a:gridCol w="3421380"/>
                <a:gridCol w="5120640"/>
              </a:tblGrid>
              <a:tr h="471244">
                <a:tc>
                  <a:txBody>
                    <a:bodyPr/>
                    <a:lstStyle/>
                    <a:p>
                      <a:pPr>
                        <a:lnSpc>
                          <a:spcPct val="107000"/>
                        </a:lnSpc>
                        <a:spcAft>
                          <a:spcPts val="0"/>
                        </a:spcAft>
                      </a:pPr>
                      <a:r>
                        <a:rPr lang="en-US" sz="1800" b="0" i="0" u="none" strike="noStrike" cap="none" dirty="0" err="1">
                          <a:solidFill>
                            <a:srgbClr val="FFFF00"/>
                          </a:solidFill>
                          <a:latin typeface="Proxima Nova" panose="020B0604020202020204" charset="0"/>
                          <a:ea typeface="Calibri" panose="020F0502020204030204" pitchFamily="34" charset="0"/>
                          <a:cs typeface="Times New Roman" panose="02020603050405020304" pitchFamily="18" charset="0"/>
                          <a:sym typeface="Arial"/>
                        </a:rPr>
                        <a:t>Phương</a:t>
                      </a:r>
                      <a:r>
                        <a:rPr lang="en-US" sz="1800" b="0" i="0" u="none" strike="noStrike" cap="none" dirty="0">
                          <a:solidFill>
                            <a:srgbClr val="FFFF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FFFF00"/>
                          </a:solidFill>
                          <a:latin typeface="Proxima Nova" panose="020B0604020202020204" charset="0"/>
                          <a:ea typeface="Calibri" panose="020F0502020204030204" pitchFamily="34" charset="0"/>
                          <a:cs typeface="Times New Roman" panose="02020603050405020304" pitchFamily="18" charset="0"/>
                          <a:sym typeface="Arial"/>
                        </a:rPr>
                        <a:t>thức</a:t>
                      </a:r>
                      <a:endParaRPr lang="en-US" sz="1800" b="0" i="0" u="none" strike="noStrike" cap="none" dirty="0">
                        <a:solidFill>
                          <a:srgbClr val="FFFF00"/>
                        </a:solidFill>
                        <a:latin typeface="Proxima Nova" panose="020B0604020202020204" charset="0"/>
                        <a:ea typeface="Calibri" panose="020F0502020204030204" pitchFamily="34" charset="0"/>
                        <a:cs typeface="Times New Roman" panose="02020603050405020304" pitchFamily="18" charset="0"/>
                        <a:sym typeface="Arial"/>
                      </a:endParaRPr>
                    </a:p>
                  </a:txBody>
                  <a:tcPr marL="114300" marR="114300" marT="114300" marB="114300"/>
                </a:tc>
                <a:tc>
                  <a:txBody>
                    <a:bodyPr/>
                    <a:lstStyle/>
                    <a:p>
                      <a:pPr>
                        <a:lnSpc>
                          <a:spcPct val="107000"/>
                        </a:lnSpc>
                        <a:spcAft>
                          <a:spcPts val="0"/>
                        </a:spcAft>
                      </a:pPr>
                      <a:r>
                        <a:rPr lang="en-US" sz="1800" b="0" i="0" u="none" strike="noStrike" cap="none" dirty="0">
                          <a:solidFill>
                            <a:srgbClr val="FFFF00"/>
                          </a:solidFill>
                          <a:latin typeface="Proxima Nova" panose="020B0604020202020204" charset="0"/>
                          <a:ea typeface="Calibri" panose="020F0502020204030204" pitchFamily="34" charset="0"/>
                          <a:cs typeface="Times New Roman" panose="02020603050405020304" pitchFamily="18" charset="0"/>
                          <a:sym typeface="Arial"/>
                        </a:rPr>
                        <a:t>Ý </a:t>
                      </a:r>
                      <a:r>
                        <a:rPr lang="en-US" sz="1800" b="0" i="0" u="none" strike="noStrike" cap="none" dirty="0" err="1">
                          <a:solidFill>
                            <a:srgbClr val="FFFF00"/>
                          </a:solidFill>
                          <a:latin typeface="Proxima Nova" panose="020B0604020202020204" charset="0"/>
                          <a:ea typeface="Calibri" panose="020F0502020204030204" pitchFamily="34" charset="0"/>
                          <a:cs typeface="Times New Roman" panose="02020603050405020304" pitchFamily="18" charset="0"/>
                          <a:sym typeface="Arial"/>
                        </a:rPr>
                        <a:t>nghĩa</a:t>
                      </a:r>
                      <a:endParaRPr lang="en-US" sz="1800" b="0" i="0" u="none" strike="noStrike" cap="none" dirty="0">
                        <a:solidFill>
                          <a:srgbClr val="FFFF00"/>
                        </a:solidFill>
                        <a:latin typeface="Proxima Nova" panose="020B0604020202020204" charset="0"/>
                        <a:ea typeface="Calibri" panose="020F0502020204030204" pitchFamily="34" charset="0"/>
                        <a:cs typeface="Times New Roman" panose="02020603050405020304" pitchFamily="18" charset="0"/>
                        <a:sym typeface="Arial"/>
                      </a:endParaRPr>
                    </a:p>
                  </a:txBody>
                  <a:tcPr marL="114300" marR="114300" marT="114300" marB="114300"/>
                </a:tc>
              </a:tr>
              <a:tr h="396870">
                <a:tc>
                  <a:txBody>
                    <a:bodyPr/>
                    <a:lstStyle/>
                    <a:p>
                      <a:pPr algn="just">
                        <a:lnSpc>
                          <a:spcPct val="107000"/>
                        </a:lnSpc>
                        <a:spcAft>
                          <a:spcPts val="0"/>
                        </a:spcAft>
                      </a:pP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cbrt(double x)</a:t>
                      </a:r>
                    </a:p>
                  </a:txBody>
                  <a:tcPr marL="76200" marR="76200" marT="76200" marB="76200"/>
                </a:tc>
                <a:tc>
                  <a:txBody>
                    <a:bodyPr/>
                    <a:lstStyle/>
                    <a:p>
                      <a:pPr>
                        <a:lnSpc>
                          <a:spcPct val="107000"/>
                        </a:lnSpc>
                        <a:spcAft>
                          <a:spcPts val="800"/>
                        </a:spcAft>
                      </a:pP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Trả</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về</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căn</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bậc</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ba</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của</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x.</a:t>
                      </a:r>
                    </a:p>
                  </a:txBody>
                  <a:tcPr marL="76200" marR="76200" marT="76200" marB="76200"/>
                </a:tc>
              </a:tr>
              <a:tr h="396870">
                <a:tc>
                  <a:txBody>
                    <a:bodyPr/>
                    <a:lstStyle/>
                    <a:p>
                      <a:pPr algn="just">
                        <a:lnSpc>
                          <a:spcPct val="107000"/>
                        </a:lnSpc>
                        <a:spcAft>
                          <a:spcPts val="0"/>
                        </a:spcAft>
                      </a:pP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pow(double x, double y)</a:t>
                      </a:r>
                    </a:p>
                  </a:txBody>
                  <a:tcPr marL="76200" marR="76200" marT="76200" marB="76200"/>
                </a:tc>
                <a:tc>
                  <a:txBody>
                    <a:bodyPr/>
                    <a:lstStyle/>
                    <a:p>
                      <a:pPr>
                        <a:lnSpc>
                          <a:spcPct val="107000"/>
                        </a:lnSpc>
                        <a:spcAft>
                          <a:spcPts val="800"/>
                        </a:spcAft>
                      </a:pP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Trả</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vể</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lũy</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thừa</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y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của</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x.</a:t>
                      </a:r>
                    </a:p>
                  </a:txBody>
                  <a:tcPr marL="76200" marR="76200" marT="76200" marB="76200"/>
                </a:tc>
              </a:tr>
              <a:tr h="526369">
                <a:tc>
                  <a:txBody>
                    <a:bodyPr/>
                    <a:lstStyle/>
                    <a:p>
                      <a:pPr algn="just">
                        <a:lnSpc>
                          <a:spcPct val="107000"/>
                        </a:lnSpc>
                        <a:spcAft>
                          <a:spcPts val="0"/>
                        </a:spcAft>
                      </a:pP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ceil(double x)</a:t>
                      </a:r>
                    </a:p>
                  </a:txBody>
                  <a:tcPr marL="76200" marR="76200" marT="76200" marB="76200"/>
                </a:tc>
                <a:tc>
                  <a:txBody>
                    <a:bodyPr/>
                    <a:lstStyle/>
                    <a:p>
                      <a:pPr>
                        <a:lnSpc>
                          <a:spcPct val="107000"/>
                        </a:lnSpc>
                        <a:spcAft>
                          <a:spcPts val="800"/>
                        </a:spcAft>
                      </a:pP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Tìm</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giá</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trị</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số</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nguyên</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nhỏ</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nhất</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lớn</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hơn</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hoặc</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bằng</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x.</a:t>
                      </a:r>
                    </a:p>
                  </a:txBody>
                  <a:tcPr marL="76200" marR="76200" marT="76200" marB="76200"/>
                </a:tc>
              </a:tr>
              <a:tr h="536172">
                <a:tc>
                  <a:txBody>
                    <a:bodyPr/>
                    <a:lstStyle/>
                    <a:p>
                      <a:pPr algn="just">
                        <a:lnSpc>
                          <a:spcPct val="107000"/>
                        </a:lnSpc>
                        <a:spcAft>
                          <a:spcPts val="0"/>
                        </a:spcAft>
                      </a:pP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floor(double x)</a:t>
                      </a:r>
                    </a:p>
                  </a:txBody>
                  <a:tcPr marL="76200" marR="76200" marT="76200" marB="76200"/>
                </a:tc>
                <a:tc>
                  <a:txBody>
                    <a:bodyPr/>
                    <a:lstStyle/>
                    <a:p>
                      <a:pPr>
                        <a:lnSpc>
                          <a:spcPct val="107000"/>
                        </a:lnSpc>
                        <a:spcAft>
                          <a:spcPts val="800"/>
                        </a:spcAft>
                      </a:pP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Tìm</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giá</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trị</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số</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nguyên</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lớn</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nhất</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nhỏ</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hơn</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hoặc</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bằng</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x.</a:t>
                      </a:r>
                    </a:p>
                  </a:txBody>
                  <a:tcPr marL="76200" marR="76200" marT="76200" marB="76200"/>
                </a:tc>
              </a:tr>
              <a:tr h="526369">
                <a:tc>
                  <a:txBody>
                    <a:bodyPr/>
                    <a:lstStyle/>
                    <a:p>
                      <a:pPr algn="just">
                        <a:lnSpc>
                          <a:spcPct val="107000"/>
                        </a:lnSpc>
                        <a:spcAft>
                          <a:spcPts val="0"/>
                        </a:spcAft>
                      </a:pP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cbrt(double x)</a:t>
                      </a:r>
                    </a:p>
                  </a:txBody>
                  <a:tcPr marL="76200" marR="76200" marT="76200" marB="76200"/>
                </a:tc>
                <a:tc>
                  <a:txBody>
                    <a:bodyPr/>
                    <a:lstStyle/>
                    <a:p>
                      <a:pPr>
                        <a:lnSpc>
                          <a:spcPct val="107000"/>
                        </a:lnSpc>
                        <a:spcAft>
                          <a:spcPts val="800"/>
                        </a:spcAft>
                      </a:pP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Trả</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về</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căn</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bậc</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ba</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a:t>
                      </a:r>
                      <a:r>
                        <a:rPr lang="en-US" sz="1800" b="0" i="0" u="none" strike="noStrike" cap="none" dirty="0" err="1">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của</a:t>
                      </a:r>
                      <a:r>
                        <a:rPr lang="en-US" sz="1800" b="0" i="0" u="none" strike="noStrike" cap="none" dirty="0">
                          <a:solidFill>
                            <a:srgbClr val="000000"/>
                          </a:solidFill>
                          <a:latin typeface="Proxima Nova" panose="020B0604020202020204" charset="0"/>
                          <a:ea typeface="Calibri" panose="020F0502020204030204" pitchFamily="34" charset="0"/>
                          <a:cs typeface="Times New Roman" panose="02020603050405020304" pitchFamily="18" charset="0"/>
                          <a:sym typeface="Arial"/>
                        </a:rPr>
                        <a:t> x.</a:t>
                      </a:r>
                    </a:p>
                  </a:txBody>
                  <a:tcPr marL="76200" marR="76200" marT="76200" marB="76200"/>
                </a:tc>
              </a:tr>
            </a:tbl>
          </a:graphicData>
        </a:graphic>
      </p:graphicFrame>
      <p:sp>
        <p:nvSpPr>
          <p:cNvPr id="9" name="Rectangle 1"/>
          <p:cNvSpPr>
            <a:spLocks noChangeArrowheads="1"/>
          </p:cNvSpPr>
          <p:nvPr/>
        </p:nvSpPr>
        <p:spPr bwMode="auto">
          <a:xfrm>
            <a:off x="233554" y="1167249"/>
            <a:ext cx="3374642"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just" eaLnBrk="0" fontAlgn="base" hangingPunct="0">
              <a:spcBef>
                <a:spcPct val="0"/>
              </a:spcBef>
              <a:spcAft>
                <a:spcPct val="0"/>
              </a:spcAft>
              <a:buClrTx/>
            </a:pPr>
            <a:r>
              <a:rPr lang="vi-VN" sz="1800" dirty="0">
                <a:latin typeface="Calibri" panose="020F0502020204030204" pitchFamily="34" charset="0"/>
                <a:ea typeface="Calibri" panose="020F0502020204030204" pitchFamily="34" charset="0"/>
                <a:cs typeface="Times New Roman" panose="02020603050405020304" pitchFamily="18" charset="0"/>
              </a:rPr>
              <a:t>Các phương thức toán học cơ bản</a:t>
            </a:r>
            <a:endParaRPr lang="en-US" sz="1800" dirty="0">
              <a:latin typeface="Proxima Nova"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88301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number</a:t>
            </a:r>
            <a:endParaRPr lang="en-US" altLang="en-US" sz="2700" dirty="0"/>
          </a:p>
        </p:txBody>
      </p:sp>
      <p:pic>
        <p:nvPicPr>
          <p:cNvPr id="2" name="Picture 1"/>
          <p:cNvPicPr>
            <a:picLocks noChangeAspect="1"/>
          </p:cNvPicPr>
          <p:nvPr/>
        </p:nvPicPr>
        <p:blipFill>
          <a:blip r:embed="rId2"/>
          <a:stretch>
            <a:fillRect/>
          </a:stretch>
        </p:blipFill>
        <p:spPr>
          <a:xfrm>
            <a:off x="2704698" y="1281018"/>
            <a:ext cx="3478990" cy="3680088"/>
          </a:xfrm>
          <a:prstGeom prst="rect">
            <a:avLst/>
          </a:prstGeom>
          <a:ln>
            <a:solidFill>
              <a:srgbClr val="FF0000"/>
            </a:solidFill>
          </a:ln>
        </p:spPr>
      </p:pic>
      <p:sp>
        <p:nvSpPr>
          <p:cNvPr id="4" name="TextBox 3"/>
          <p:cNvSpPr txBox="1"/>
          <p:nvPr/>
        </p:nvSpPr>
        <p:spPr>
          <a:xfrm>
            <a:off x="6805061" y="2685449"/>
            <a:ext cx="1526380" cy="400110"/>
          </a:xfrm>
          <a:prstGeom prst="rect">
            <a:avLst/>
          </a:prstGeom>
          <a:noFill/>
        </p:spPr>
        <p:txBody>
          <a:bodyPr wrap="none" rtlCol="0">
            <a:spAutoFit/>
          </a:bodyPr>
          <a:lstStyle/>
          <a:p>
            <a:r>
              <a:rPr lang="en-US" sz="2000" b="1" dirty="0" smtClean="0">
                <a:latin typeface="Proxima Nova" panose="020B0604020202020204" charset="0"/>
              </a:rPr>
              <a:t>OUTPUT:  ?</a:t>
            </a:r>
            <a:endParaRPr lang="en-US" sz="2000" b="1" dirty="0">
              <a:latin typeface="Proxima Nova" panose="020B0604020202020204" charset="0"/>
            </a:endParaRPr>
          </a:p>
        </p:txBody>
      </p:sp>
    </p:spTree>
    <p:extLst>
      <p:ext uri="{BB962C8B-B14F-4D97-AF65-F5344CB8AC3E}">
        <p14:creationId xmlns:p14="http://schemas.microsoft.com/office/powerpoint/2010/main" val="7328610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String</a:t>
            </a:r>
            <a:endParaRPr lang="en-US" altLang="en-US" sz="2700" dirty="0"/>
          </a:p>
        </p:txBody>
      </p:sp>
      <p:sp>
        <p:nvSpPr>
          <p:cNvPr id="4" name="Rectangle 3"/>
          <p:cNvSpPr/>
          <p:nvPr/>
        </p:nvSpPr>
        <p:spPr>
          <a:xfrm>
            <a:off x="274318" y="1667002"/>
            <a:ext cx="8657925" cy="1937325"/>
          </a:xfrm>
          <a:prstGeom prst="rect">
            <a:avLst/>
          </a:prstGeom>
        </p:spPr>
        <p:txBody>
          <a:bodyPr wrap="square">
            <a:spAutoFit/>
          </a:bodyPr>
          <a:lstStyle/>
          <a:p>
            <a:pPr algn="just">
              <a:lnSpc>
                <a:spcPct val="140000"/>
              </a:lnSpc>
              <a:spcBef>
                <a:spcPts val="600"/>
              </a:spcBef>
              <a:spcAft>
                <a:spcPts val="600"/>
              </a:spcAft>
            </a:pPr>
            <a:r>
              <a:rPr lang="en-US" sz="2000" dirty="0" err="1">
                <a:latin typeface="Proxima Nova" panose="020B0604020202020204" charset="0"/>
                <a:ea typeface="Calibri" panose="020F0502020204030204" pitchFamily="34" charset="0"/>
                <a:cs typeface="Times New Roman" panose="02020603050405020304" pitchFamily="18" charset="0"/>
              </a:rPr>
              <a:t>Xâu</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kí</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tự</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là</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một</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chuỗi</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các</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ký</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tự</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Trong</a:t>
            </a:r>
            <a:r>
              <a:rPr lang="en-US" sz="2000" dirty="0">
                <a:latin typeface="Proxima Nova" panose="020B0604020202020204" charset="0"/>
                <a:ea typeface="Calibri" panose="020F0502020204030204" pitchFamily="34" charset="0"/>
                <a:cs typeface="Times New Roman" panose="02020603050405020304" pitchFamily="18" charset="0"/>
              </a:rPr>
              <a:t> java, </a:t>
            </a:r>
            <a:r>
              <a:rPr lang="en-US" sz="2000" dirty="0" err="1">
                <a:latin typeface="Proxima Nova" panose="020B0604020202020204" charset="0"/>
                <a:ea typeface="Calibri" panose="020F0502020204030204" pitchFamily="34" charset="0"/>
                <a:cs typeface="Times New Roman" panose="02020603050405020304" pitchFamily="18" charset="0"/>
              </a:rPr>
              <a:t>các</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đối</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tượng</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của</a:t>
            </a:r>
            <a:r>
              <a:rPr lang="en-US" sz="2000" dirty="0">
                <a:latin typeface="Proxima Nova" panose="020B0604020202020204" charset="0"/>
                <a:ea typeface="Calibri" panose="020F0502020204030204" pitchFamily="34" charset="0"/>
                <a:cs typeface="Times New Roman" panose="02020603050405020304" pitchFamily="18" charset="0"/>
              </a:rPr>
              <a:t> String </a:t>
            </a:r>
            <a:r>
              <a:rPr lang="en-US" sz="2000" dirty="0" err="1">
                <a:latin typeface="Proxima Nova" panose="020B0604020202020204" charset="0"/>
                <a:ea typeface="Calibri" panose="020F0502020204030204" pitchFamily="34" charset="0"/>
                <a:cs typeface="Times New Roman" panose="02020603050405020304" pitchFamily="18" charset="0"/>
              </a:rPr>
              <a:t>là</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bất</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biến</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có</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nghĩa</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là</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một</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hằng</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số</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và</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không</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thể</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thay</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đổi</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sau</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khi</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được</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tạo</a:t>
            </a:r>
            <a:r>
              <a:rPr lang="en-US" sz="2000" dirty="0">
                <a:latin typeface="Proxima Nova" panose="020B0604020202020204" charset="0"/>
                <a:ea typeface="Calibri" panose="020F0502020204030204" pitchFamily="34" charset="0"/>
                <a:cs typeface="Times New Roman" panose="02020603050405020304" pitchFamily="18" charset="0"/>
              </a:rPr>
              <a:t>.</a:t>
            </a:r>
          </a:p>
          <a:p>
            <a:pPr algn="just">
              <a:lnSpc>
                <a:spcPct val="140000"/>
              </a:lnSpc>
              <a:spcBef>
                <a:spcPts val="600"/>
              </a:spcBef>
              <a:spcAft>
                <a:spcPts val="600"/>
              </a:spcAft>
            </a:pPr>
            <a:r>
              <a:rPr lang="en-US" sz="2000" dirty="0" err="1">
                <a:latin typeface="Proxima Nova" panose="020B0604020202020204" charset="0"/>
                <a:ea typeface="Calibri" panose="020F0502020204030204" pitchFamily="34" charset="0"/>
                <a:cs typeface="Times New Roman" panose="02020603050405020304" pitchFamily="18" charset="0"/>
              </a:rPr>
              <a:t>Lớp</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java.lang.String</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cung</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cấp</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nhiều</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phương</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thức</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hữu</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ích</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để</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thực</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hiện</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các</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thao</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tác</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trên</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xâu</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kí</a:t>
            </a:r>
            <a:r>
              <a:rPr lang="en-US" sz="2000" dirty="0">
                <a:latin typeface="Proxima Nova" panose="020B0604020202020204" charset="0"/>
                <a:ea typeface="Calibri" panose="020F0502020204030204" pitchFamily="34" charset="0"/>
                <a:cs typeface="Times New Roman" panose="02020603050405020304" pitchFamily="18" charset="0"/>
              </a:rPr>
              <a:t> </a:t>
            </a:r>
            <a:r>
              <a:rPr lang="en-US" sz="2000" dirty="0" err="1">
                <a:latin typeface="Proxima Nova" panose="020B0604020202020204" charset="0"/>
                <a:ea typeface="Calibri" panose="020F0502020204030204" pitchFamily="34" charset="0"/>
                <a:cs typeface="Times New Roman" panose="02020603050405020304" pitchFamily="18" charset="0"/>
              </a:rPr>
              <a:t>tự</a:t>
            </a:r>
            <a:r>
              <a:rPr lang="en-US" sz="2000" dirty="0">
                <a:latin typeface="Proxima Nova" panose="020B0604020202020204" charset="0"/>
                <a:ea typeface="Calibri" panose="020F0502020204030204" pitchFamily="34" charset="0"/>
                <a:cs typeface="Times New Roman" panose="02020603050405020304" pitchFamily="18" charset="0"/>
              </a:rPr>
              <a:t>.</a:t>
            </a:r>
            <a:endParaRPr lang="en-US" sz="2000" dirty="0">
              <a:effectLst/>
              <a:latin typeface="Proxima Nova"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3537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String</a:t>
            </a:r>
            <a:endParaRPr lang="en-US" altLang="en-US" sz="2700" dirty="0"/>
          </a:p>
        </p:txBody>
      </p:sp>
      <p:graphicFrame>
        <p:nvGraphicFramePr>
          <p:cNvPr id="6" name="Table 5"/>
          <p:cNvGraphicFramePr>
            <a:graphicFrameLocks noGrp="1"/>
          </p:cNvGraphicFramePr>
          <p:nvPr>
            <p:extLst>
              <p:ext uri="{D42A27DB-BD31-4B8C-83A1-F6EECF244321}">
                <p14:modId xmlns:p14="http://schemas.microsoft.com/office/powerpoint/2010/main" val="2363802970"/>
              </p:ext>
            </p:extLst>
          </p:nvPr>
        </p:nvGraphicFramePr>
        <p:xfrm>
          <a:off x="123925" y="1227210"/>
          <a:ext cx="8817943" cy="3840402"/>
        </p:xfrm>
        <a:graphic>
          <a:graphicData uri="http://schemas.openxmlformats.org/drawingml/2006/table">
            <a:tbl>
              <a:tblPr firstRow="1" firstCol="1" bandRow="1">
                <a:tableStyleId>{0660B408-B3CF-4A94-85FC-2B1E0A45F4A2}</a:tableStyleId>
              </a:tblPr>
              <a:tblGrid>
                <a:gridCol w="3531897"/>
                <a:gridCol w="5286046"/>
              </a:tblGrid>
              <a:tr h="459239">
                <a:tc>
                  <a:txBody>
                    <a:bodyPr/>
                    <a:lstStyle/>
                    <a:p>
                      <a:pPr>
                        <a:lnSpc>
                          <a:spcPct val="107000"/>
                        </a:lnSpc>
                        <a:spcAft>
                          <a:spcPts val="0"/>
                        </a:spcAft>
                      </a:pPr>
                      <a:r>
                        <a:rPr lang="en-US" sz="1400" dirty="0" err="1">
                          <a:effectLst/>
                          <a:latin typeface="Proxima Nova" panose="020B0604020202020204" charset="0"/>
                        </a:rPr>
                        <a:t>Phương</a:t>
                      </a:r>
                      <a:r>
                        <a:rPr lang="en-US" sz="1400" dirty="0">
                          <a:effectLst/>
                          <a:latin typeface="Proxima Nova" panose="020B0604020202020204" charset="0"/>
                        </a:rPr>
                        <a:t> </a:t>
                      </a:r>
                      <a:r>
                        <a:rPr lang="en-US" sz="1400" dirty="0" err="1">
                          <a:effectLst/>
                          <a:latin typeface="Proxima Nova" panose="020B0604020202020204" charset="0"/>
                        </a:rPr>
                        <a:t>thức</a:t>
                      </a:r>
                      <a:endParaRPr lang="en-US" sz="1400" dirty="0">
                        <a:effectLst/>
                        <a:latin typeface="Proxima Nova" panose="020B0604020202020204" charset="0"/>
                        <a:ea typeface="Calibri" panose="020F0502020204030204" pitchFamily="34" charset="0"/>
                        <a:cs typeface="Times New Roman" panose="02020603050405020304" pitchFamily="18" charset="0"/>
                      </a:endParaRPr>
                    </a:p>
                  </a:txBody>
                  <a:tcPr marL="114300" marR="114300" marT="114300" marB="114300"/>
                </a:tc>
                <a:tc>
                  <a:txBody>
                    <a:bodyPr/>
                    <a:lstStyle/>
                    <a:p>
                      <a:pPr>
                        <a:lnSpc>
                          <a:spcPct val="107000"/>
                        </a:lnSpc>
                        <a:spcAft>
                          <a:spcPts val="0"/>
                        </a:spcAft>
                      </a:pPr>
                      <a:r>
                        <a:rPr lang="en-US" sz="1400" dirty="0">
                          <a:effectLst/>
                          <a:latin typeface="Proxima Nova" panose="020B0604020202020204" charset="0"/>
                        </a:rPr>
                        <a:t>Ý </a:t>
                      </a:r>
                      <a:r>
                        <a:rPr lang="en-US" sz="1400" dirty="0" err="1">
                          <a:effectLst/>
                          <a:latin typeface="Proxima Nova" panose="020B0604020202020204" charset="0"/>
                        </a:rPr>
                        <a:t>nghĩa</a:t>
                      </a:r>
                      <a:endParaRPr lang="en-US" sz="1400" dirty="0">
                        <a:effectLst/>
                        <a:latin typeface="Proxima Nova" panose="020B0604020202020204" charset="0"/>
                        <a:ea typeface="Calibri" panose="020F0502020204030204" pitchFamily="34" charset="0"/>
                        <a:cs typeface="Times New Roman" panose="02020603050405020304" pitchFamily="18" charset="0"/>
                      </a:endParaRPr>
                    </a:p>
                  </a:txBody>
                  <a:tcPr marL="114300" marR="114300" marT="114300" marB="114300"/>
                </a:tc>
              </a:tr>
              <a:tr h="434538">
                <a:tc>
                  <a:txBody>
                    <a:bodyPr/>
                    <a:lstStyle/>
                    <a:p>
                      <a:pPr algn="just">
                        <a:lnSpc>
                          <a:spcPct val="107000"/>
                        </a:lnSpc>
                        <a:spcAft>
                          <a:spcPts val="800"/>
                        </a:spcAft>
                      </a:pP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int</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length()</a:t>
                      </a:r>
                    </a:p>
                  </a:txBody>
                  <a:tcPr marL="76200" marR="76200" marT="76200" marB="76200" anchor="ctr"/>
                </a:tc>
                <a:tc>
                  <a:txBody>
                    <a:bodyPr/>
                    <a:lstStyle/>
                    <a:p>
                      <a:pPr algn="just">
                        <a:lnSpc>
                          <a:spcPct val="107000"/>
                        </a:lnSpc>
                        <a:spcAft>
                          <a:spcPts val="800"/>
                        </a:spcAft>
                      </a:pP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Trả</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về</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số</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ký</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tự</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trong</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String</a:t>
                      </a:r>
                    </a:p>
                  </a:txBody>
                  <a:tcPr marL="76200" marR="76200" marT="76200" marB="76200" anchor="ctr"/>
                </a:tc>
              </a:tr>
              <a:tr h="434538">
                <a:tc>
                  <a:txBody>
                    <a:bodyPr/>
                    <a:lstStyle/>
                    <a:p>
                      <a:pPr algn="just">
                        <a:lnSpc>
                          <a:spcPct val="107000"/>
                        </a:lnSpc>
                        <a:spcAft>
                          <a:spcPts val="800"/>
                        </a:spcAft>
                      </a:pP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char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charAt</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int</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i</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p>
                  </a:txBody>
                  <a:tcPr marL="76200" marR="76200" marT="76200" marB="76200" anchor="ctr"/>
                </a:tc>
                <a:tc>
                  <a:txBody>
                    <a:bodyPr/>
                    <a:lstStyle/>
                    <a:p>
                      <a:pPr algn="just">
                        <a:lnSpc>
                          <a:spcPct val="107000"/>
                        </a:lnSpc>
                        <a:spcAft>
                          <a:spcPts val="800"/>
                        </a:spcAft>
                      </a:pP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Trả</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về</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ký</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tự</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tại</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vị</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trí</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i</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a:t>
                      </a:r>
                    </a:p>
                  </a:txBody>
                  <a:tcPr marL="76200" marR="76200" marT="76200" marB="76200" anchor="ctr"/>
                </a:tc>
              </a:tr>
              <a:tr h="512960">
                <a:tc>
                  <a:txBody>
                    <a:bodyPr/>
                    <a:lstStyle/>
                    <a:p>
                      <a:pPr algn="just">
                        <a:lnSpc>
                          <a:spcPct val="107000"/>
                        </a:lnSpc>
                        <a:spcAft>
                          <a:spcPts val="800"/>
                        </a:spcAft>
                      </a:pP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String substring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int</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i</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p>
                  </a:txBody>
                  <a:tcPr marL="76200" marR="76200" marT="76200" marB="76200" anchor="ctr"/>
                </a:tc>
                <a:tc>
                  <a:txBody>
                    <a:bodyPr/>
                    <a:lstStyle/>
                    <a:p>
                      <a:pPr algn="just">
                        <a:lnSpc>
                          <a:spcPct val="107000"/>
                        </a:lnSpc>
                        <a:spcAft>
                          <a:spcPts val="800"/>
                        </a:spcAft>
                      </a:pP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Trả</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về</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xâu</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con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từ</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ký</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tự</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bắt</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đầu</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từ</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vị</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trí</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thứ</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i</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đến</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hết</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a:t>
                      </a:r>
                    </a:p>
                  </a:txBody>
                  <a:tcPr marL="76200" marR="76200" marT="76200" marB="76200" anchor="ctr"/>
                </a:tc>
              </a:tr>
              <a:tr h="522513">
                <a:tc>
                  <a:txBody>
                    <a:bodyPr/>
                    <a:lstStyle/>
                    <a:p>
                      <a:pPr algn="just">
                        <a:lnSpc>
                          <a:spcPct val="107000"/>
                        </a:lnSpc>
                        <a:spcAft>
                          <a:spcPts val="800"/>
                        </a:spcAft>
                      </a:pP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String substring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int</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i</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int</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j) </a:t>
                      </a:r>
                    </a:p>
                  </a:txBody>
                  <a:tcPr marL="76200" marR="76200" marT="76200" marB="76200" anchor="ctr"/>
                </a:tc>
                <a:tc>
                  <a:txBody>
                    <a:bodyPr/>
                    <a:lstStyle/>
                    <a:p>
                      <a:pPr algn="just">
                        <a:lnSpc>
                          <a:spcPct val="107000"/>
                        </a:lnSpc>
                        <a:spcAft>
                          <a:spcPts val="800"/>
                        </a:spcAft>
                      </a:pP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Trả</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về</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xâu</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con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từ</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vị</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trí</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i</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đến</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vị</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trí</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j-1.</a:t>
                      </a:r>
                    </a:p>
                  </a:txBody>
                  <a:tcPr marL="76200" marR="76200" marT="76200" marB="76200" anchor="ctr"/>
                </a:tc>
              </a:tr>
              <a:tr h="512960">
                <a:tc>
                  <a:txBody>
                    <a:bodyPr/>
                    <a:lstStyle/>
                    <a:p>
                      <a:pPr algn="just">
                        <a:lnSpc>
                          <a:spcPct val="107000"/>
                        </a:lnSpc>
                        <a:spcAft>
                          <a:spcPts val="800"/>
                        </a:spcAft>
                      </a:pP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String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concat</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String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str</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p>
                  </a:txBody>
                  <a:tcPr marL="76200" marR="76200" marT="76200" marB="76200" anchor="ctr"/>
                </a:tc>
                <a:tc>
                  <a:txBody>
                    <a:bodyPr/>
                    <a:lstStyle/>
                    <a:p>
                      <a:pPr algn="just">
                        <a:lnSpc>
                          <a:spcPct val="107000"/>
                        </a:lnSpc>
                        <a:spcAft>
                          <a:spcPts val="800"/>
                        </a:spcAft>
                      </a:pP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Nối</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xâu</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str</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vào</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cuối</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chuỗi</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gốc</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a:t>
                      </a:r>
                    </a:p>
                  </a:txBody>
                  <a:tcPr marL="76200" marR="76200" marT="76200" marB="76200" anchor="ctr"/>
                </a:tc>
              </a:tr>
              <a:tr h="707873">
                <a:tc>
                  <a:txBody>
                    <a:bodyPr/>
                    <a:lstStyle/>
                    <a:p>
                      <a:pPr algn="just">
                        <a:lnSpc>
                          <a:spcPct val="107000"/>
                        </a:lnSpc>
                        <a:spcAft>
                          <a:spcPts val="800"/>
                        </a:spcAft>
                      </a:pP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int</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indexOf</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(String s) </a:t>
                      </a:r>
                    </a:p>
                  </a:txBody>
                  <a:tcPr marL="76200" marR="76200" marT="76200" marB="76200" anchor="ctr"/>
                </a:tc>
                <a:tc>
                  <a:txBody>
                    <a:bodyPr/>
                    <a:lstStyle/>
                    <a:p>
                      <a:pPr algn="just">
                        <a:lnSpc>
                          <a:spcPct val="107000"/>
                        </a:lnSpc>
                        <a:spcAft>
                          <a:spcPts val="800"/>
                        </a:spcAft>
                      </a:pP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Trả</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về</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ví</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trí</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trong</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xâu</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s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xuất</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hiện</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đầu</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tiên</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smtClean="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trong</a:t>
                      </a:r>
                      <a:r>
                        <a:rPr lang="en-US" sz="1800" b="0" dirty="0" smtClean="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smtClean="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xâu</a:t>
                      </a:r>
                      <a:r>
                        <a:rPr lang="en-US" sz="1800" b="0" dirty="0" smtClean="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8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gốc</a:t>
                      </a:r>
                      <a:r>
                        <a:rPr lang="en-US" sz="18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a:t>
                      </a:r>
                    </a:p>
                  </a:txBody>
                  <a:tcPr marL="76200" marR="76200" marT="76200" marB="76200" anchor="ctr"/>
                </a:tc>
              </a:tr>
            </a:tbl>
          </a:graphicData>
        </a:graphic>
      </p:graphicFrame>
    </p:spTree>
    <p:extLst>
      <p:ext uri="{BB962C8B-B14F-4D97-AF65-F5344CB8AC3E}">
        <p14:creationId xmlns:p14="http://schemas.microsoft.com/office/powerpoint/2010/main" val="42577202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String</a:t>
            </a:r>
            <a:endParaRPr lang="en-US" altLang="en-US" sz="2700" dirty="0"/>
          </a:p>
        </p:txBody>
      </p:sp>
      <p:graphicFrame>
        <p:nvGraphicFramePr>
          <p:cNvPr id="6" name="Table 5"/>
          <p:cNvGraphicFramePr>
            <a:graphicFrameLocks noGrp="1"/>
          </p:cNvGraphicFramePr>
          <p:nvPr>
            <p:extLst/>
          </p:nvPr>
        </p:nvGraphicFramePr>
        <p:xfrm>
          <a:off x="133550" y="1247262"/>
          <a:ext cx="8817943" cy="3835848"/>
        </p:xfrm>
        <a:graphic>
          <a:graphicData uri="http://schemas.openxmlformats.org/drawingml/2006/table">
            <a:tbl>
              <a:tblPr firstRow="1" firstCol="1" bandRow="1">
                <a:tableStyleId>{0660B408-B3CF-4A94-85FC-2B1E0A45F4A2}</a:tableStyleId>
              </a:tblPr>
              <a:tblGrid>
                <a:gridCol w="3531897"/>
                <a:gridCol w="5286046"/>
              </a:tblGrid>
              <a:tr h="459239">
                <a:tc>
                  <a:txBody>
                    <a:bodyPr/>
                    <a:lstStyle/>
                    <a:p>
                      <a:pPr>
                        <a:lnSpc>
                          <a:spcPct val="107000"/>
                        </a:lnSpc>
                        <a:spcAft>
                          <a:spcPts val="0"/>
                        </a:spcAft>
                      </a:pPr>
                      <a:r>
                        <a:rPr lang="en-US" sz="1400" dirty="0" err="1">
                          <a:effectLst/>
                          <a:latin typeface="Proxima Nova" panose="020B0604020202020204" charset="0"/>
                        </a:rPr>
                        <a:t>Phương</a:t>
                      </a:r>
                      <a:r>
                        <a:rPr lang="en-US" sz="1400" dirty="0">
                          <a:effectLst/>
                          <a:latin typeface="Proxima Nova" panose="020B0604020202020204" charset="0"/>
                        </a:rPr>
                        <a:t> </a:t>
                      </a:r>
                      <a:r>
                        <a:rPr lang="en-US" sz="1400" dirty="0" err="1">
                          <a:effectLst/>
                          <a:latin typeface="Proxima Nova" panose="020B0604020202020204" charset="0"/>
                        </a:rPr>
                        <a:t>thức</a:t>
                      </a:r>
                      <a:endParaRPr lang="en-US" sz="1400" dirty="0">
                        <a:effectLst/>
                        <a:latin typeface="Proxima Nova" panose="020B0604020202020204" charset="0"/>
                        <a:ea typeface="Calibri" panose="020F0502020204030204" pitchFamily="34" charset="0"/>
                        <a:cs typeface="Times New Roman" panose="02020603050405020304" pitchFamily="18" charset="0"/>
                      </a:endParaRPr>
                    </a:p>
                  </a:txBody>
                  <a:tcPr marL="114300" marR="114300" marT="114300" marB="114300" anchor="ctr"/>
                </a:tc>
                <a:tc>
                  <a:txBody>
                    <a:bodyPr/>
                    <a:lstStyle/>
                    <a:p>
                      <a:pPr>
                        <a:lnSpc>
                          <a:spcPct val="107000"/>
                        </a:lnSpc>
                        <a:spcAft>
                          <a:spcPts val="0"/>
                        </a:spcAft>
                      </a:pPr>
                      <a:r>
                        <a:rPr lang="en-US" sz="1400" dirty="0">
                          <a:effectLst/>
                          <a:latin typeface="Proxima Nova" panose="020B0604020202020204" charset="0"/>
                        </a:rPr>
                        <a:t>Ý </a:t>
                      </a:r>
                      <a:r>
                        <a:rPr lang="en-US" sz="1400" dirty="0" err="1">
                          <a:effectLst/>
                          <a:latin typeface="Proxima Nova" panose="020B0604020202020204" charset="0"/>
                        </a:rPr>
                        <a:t>nghĩa</a:t>
                      </a:r>
                      <a:endParaRPr lang="en-US" sz="1400" dirty="0">
                        <a:effectLst/>
                        <a:latin typeface="Proxima Nova" panose="020B0604020202020204" charset="0"/>
                        <a:ea typeface="Calibri" panose="020F0502020204030204" pitchFamily="34" charset="0"/>
                        <a:cs typeface="Times New Roman" panose="02020603050405020304" pitchFamily="18" charset="0"/>
                      </a:endParaRPr>
                    </a:p>
                  </a:txBody>
                  <a:tcPr marL="114300" marR="114300" marT="114300" marB="114300" anchor="ctr"/>
                </a:tc>
              </a:tr>
              <a:tr h="434538">
                <a:tc>
                  <a:txBody>
                    <a:bodyPr/>
                    <a:lstStyle/>
                    <a:p>
                      <a:pPr algn="just">
                        <a:lnSpc>
                          <a:spcPct val="107000"/>
                        </a:lnSpc>
                        <a:spcAft>
                          <a:spcPts val="800"/>
                        </a:spcAft>
                      </a:pPr>
                      <a:r>
                        <a:rPr lang="en-US" sz="1400" b="1"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int</a:t>
                      </a:r>
                      <a:r>
                        <a:rPr lang="en-US" sz="1400" b="1"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b="1"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indexOf</a:t>
                      </a:r>
                      <a:r>
                        <a:rPr lang="en-US" sz="1400" b="1"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(String s, </a:t>
                      </a:r>
                      <a:r>
                        <a:rPr lang="en-US" sz="1400" b="1"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int</a:t>
                      </a:r>
                      <a:r>
                        <a:rPr lang="en-US" sz="1400" b="1"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b="1"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i</a:t>
                      </a:r>
                      <a:r>
                        <a:rPr lang="en-US" sz="1400" b="1"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a:t>
                      </a:r>
                      <a:endPar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just">
                        <a:lnSpc>
                          <a:spcPct val="107000"/>
                        </a:lnSpc>
                        <a:spcAft>
                          <a:spcPts val="800"/>
                        </a:spcAft>
                      </a:pP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Trả</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về</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vị</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trí</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trong</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xuâu</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xuất</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hiện</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đầu</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tiên</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trong</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xâu</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gốc</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bắt</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đầu</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từ</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vị</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trí</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i</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a:t>
                      </a:r>
                    </a:p>
                  </a:txBody>
                  <a:tcPr marL="76200" marR="76200" marT="76200" marB="76200" anchor="ctr"/>
                </a:tc>
              </a:tr>
              <a:tr h="434538">
                <a:tc>
                  <a:txBody>
                    <a:bodyPr/>
                    <a:lstStyle/>
                    <a:p>
                      <a:pPr algn="just">
                        <a:lnSpc>
                          <a:spcPct val="107000"/>
                        </a:lnSpc>
                        <a:spcAft>
                          <a:spcPts val="800"/>
                        </a:spcAft>
                      </a:pPr>
                      <a:r>
                        <a:rPr lang="en-US" sz="1400" b="1"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int</a:t>
                      </a:r>
                      <a:r>
                        <a:rPr lang="en-US" sz="1400" b="1"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b="1"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lastIndexOf</a:t>
                      </a:r>
                      <a:r>
                        <a:rPr lang="en-US" sz="1400" b="1"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String s)</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p>
                  </a:txBody>
                  <a:tcPr marL="76200" marR="76200" marT="76200" marB="76200" anchor="ctr"/>
                </a:tc>
                <a:tc>
                  <a:txBody>
                    <a:bodyPr/>
                    <a:lstStyle/>
                    <a:p>
                      <a:pPr algn="just">
                        <a:lnSpc>
                          <a:spcPct val="107000"/>
                        </a:lnSpc>
                        <a:spcAft>
                          <a:spcPts val="800"/>
                        </a:spcAft>
                      </a:pP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Trả</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về</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vị</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trí</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xuất</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hiện</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lần</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cuối</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cùng</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của</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xâu</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s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trong</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xâu</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gốc</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a:t>
                      </a:r>
                    </a:p>
                  </a:txBody>
                  <a:tcPr marL="76200" marR="76200" marT="76200" marB="76200" anchor="ctr"/>
                </a:tc>
              </a:tr>
              <a:tr h="512960">
                <a:tc>
                  <a:txBody>
                    <a:bodyPr/>
                    <a:lstStyle/>
                    <a:p>
                      <a:pPr algn="just">
                        <a:lnSpc>
                          <a:spcPct val="107000"/>
                        </a:lnSpc>
                        <a:spcAft>
                          <a:spcPts val="800"/>
                        </a:spcAft>
                      </a:pPr>
                      <a:r>
                        <a:rPr lang="en-US" sz="1400" b="1"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boolean</a:t>
                      </a:r>
                      <a:r>
                        <a:rPr lang="en-US" sz="1400" b="1"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equals( Object </a:t>
                      </a:r>
                      <a:r>
                        <a:rPr lang="en-US" sz="1400" b="1"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otherObj</a:t>
                      </a:r>
                      <a:r>
                        <a:rPr lang="en-US" sz="1400" b="1"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S</a:t>
                      </a:r>
                    </a:p>
                  </a:txBody>
                  <a:tcPr marL="76200" marR="76200" marT="76200" marB="76200" anchor="ctr"/>
                </a:tc>
                <a:tc>
                  <a:txBody>
                    <a:bodyPr/>
                    <a:lstStyle/>
                    <a:p>
                      <a:pPr algn="just">
                        <a:lnSpc>
                          <a:spcPct val="107000"/>
                        </a:lnSpc>
                        <a:spcAft>
                          <a:spcPts val="800"/>
                        </a:spcAft>
                      </a:pPr>
                      <a:r>
                        <a:rPr lang="en-US" sz="1400" dirty="0" smtClean="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So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sánh</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xâu</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otherObj</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với</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xâu</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gốc</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a:t>
                      </a:r>
                    </a:p>
                  </a:txBody>
                  <a:tcPr marL="76200" marR="76200" marT="76200" marB="76200" anchor="ctr"/>
                </a:tc>
              </a:tr>
              <a:tr h="522513">
                <a:tc>
                  <a:txBody>
                    <a:bodyPr/>
                    <a:lstStyle/>
                    <a:p>
                      <a:pPr algn="just">
                        <a:lnSpc>
                          <a:spcPct val="107000"/>
                        </a:lnSpc>
                        <a:spcAft>
                          <a:spcPts val="800"/>
                        </a:spcAft>
                      </a:pPr>
                      <a:r>
                        <a:rPr lang="en-US" sz="1400" b="1"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boolean</a:t>
                      </a:r>
                      <a:r>
                        <a:rPr lang="en-US" sz="1400" b="1"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b="1"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equalsIgnoreCase</a:t>
                      </a:r>
                      <a:r>
                        <a:rPr lang="en-US" sz="1400" b="1"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(String </a:t>
                      </a:r>
                      <a:r>
                        <a:rPr lang="en-US" sz="1400" b="1"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anotherString</a:t>
                      </a:r>
                      <a:r>
                        <a:rPr lang="en-US" sz="1400" b="1"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p>
                  </a:txBody>
                  <a:tcPr marL="76200" marR="76200" marT="76200" marB="76200" anchor="ctr"/>
                </a:tc>
                <a:tc>
                  <a:txBody>
                    <a:bodyPr/>
                    <a:lstStyle/>
                    <a:p>
                      <a:pPr algn="just">
                        <a:lnSpc>
                          <a:spcPct val="107000"/>
                        </a:lnSpc>
                        <a:spcAft>
                          <a:spcPts val="800"/>
                        </a:spcAft>
                      </a:pP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So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sánh</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xâu</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anotherString</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với</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xâu</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gốc</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và</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không</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phân</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biệt</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chữ</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hoa</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với</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chữ</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thường</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a:t>
                      </a:r>
                    </a:p>
                  </a:txBody>
                  <a:tcPr marL="76200" marR="76200" marT="76200" marB="76200" anchor="ctr"/>
                </a:tc>
              </a:tr>
              <a:tr h="512960">
                <a:tc>
                  <a:txBody>
                    <a:bodyPr/>
                    <a:lstStyle/>
                    <a:p>
                      <a:pPr algn="just">
                        <a:lnSpc>
                          <a:spcPct val="107000"/>
                        </a:lnSpc>
                        <a:spcAft>
                          <a:spcPts val="800"/>
                        </a:spcAft>
                      </a:pPr>
                      <a:r>
                        <a:rPr lang="en-US" sz="1400" b="1"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int</a:t>
                      </a:r>
                      <a:r>
                        <a:rPr lang="en-US" sz="1400" b="1"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b="1"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compareTo</a:t>
                      </a:r>
                      <a:r>
                        <a:rPr lang="en-US" sz="1400" b="1"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String </a:t>
                      </a:r>
                      <a:r>
                        <a:rPr lang="en-US" sz="1400" b="1"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anotherString</a:t>
                      </a:r>
                      <a:r>
                        <a:rPr lang="en-US" sz="1400" b="1"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S</a:t>
                      </a:r>
                    </a:p>
                  </a:txBody>
                  <a:tcPr marL="76200" marR="76200" marT="76200" marB="76200" anchor="ctr"/>
                </a:tc>
                <a:tc>
                  <a:txBody>
                    <a:bodyPr/>
                    <a:lstStyle/>
                    <a:p>
                      <a:pPr algn="just">
                        <a:lnSpc>
                          <a:spcPct val="107000"/>
                        </a:lnSpc>
                        <a:spcAft>
                          <a:spcPts val="800"/>
                        </a:spcAft>
                      </a:pP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So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sánh</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hai</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xâu</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theo</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từ</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điển</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a:t>
                      </a:r>
                    </a:p>
                  </a:txBody>
                  <a:tcPr marL="76200" marR="76200" marT="76200" marB="76200" anchor="ctr"/>
                </a:tc>
              </a:tr>
              <a:tr h="707873">
                <a:tc>
                  <a:txBody>
                    <a:bodyPr/>
                    <a:lstStyle/>
                    <a:p>
                      <a:pPr algn="just">
                        <a:lnSpc>
                          <a:spcPct val="107000"/>
                        </a:lnSpc>
                        <a:spcAft>
                          <a:spcPts val="800"/>
                        </a:spcAft>
                      </a:pPr>
                      <a:r>
                        <a:rPr lang="en-US" sz="1400" b="1"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int</a:t>
                      </a:r>
                      <a:r>
                        <a:rPr lang="en-US" sz="1400" b="1"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b="1"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compareToIgnoreCase</a:t>
                      </a:r>
                      <a:r>
                        <a:rPr lang="en-US" sz="1400" b="1"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String </a:t>
                      </a:r>
                      <a:r>
                        <a:rPr lang="en-US" sz="1400" b="1"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anotherString</a:t>
                      </a:r>
                      <a:r>
                        <a:rPr lang="en-US" sz="1400" b="1"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p>
                  </a:txBody>
                  <a:tcPr marL="76200" marR="76200" marT="76200" marB="76200" anchor="ctr"/>
                </a:tc>
                <a:tc>
                  <a:txBody>
                    <a:bodyPr/>
                    <a:lstStyle/>
                    <a:p>
                      <a:pPr algn="just">
                        <a:lnSpc>
                          <a:spcPct val="107000"/>
                        </a:lnSpc>
                        <a:spcAft>
                          <a:spcPts val="800"/>
                        </a:spcAft>
                      </a:pP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So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sánh</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hai</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xâu</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theo</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từ</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điển</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và</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không</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phân</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biệt</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chữ</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hoa</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với</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chữ</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4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thường</a:t>
                      </a:r>
                      <a:r>
                        <a:rPr lang="en-US" sz="14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a:t>
                      </a:r>
                    </a:p>
                  </a:txBody>
                  <a:tcPr marL="76200" marR="76200" marT="76200" marB="76200" anchor="ctr"/>
                </a:tc>
              </a:tr>
            </a:tbl>
          </a:graphicData>
        </a:graphic>
      </p:graphicFrame>
    </p:spTree>
    <p:extLst>
      <p:ext uri="{BB962C8B-B14F-4D97-AF65-F5344CB8AC3E}">
        <p14:creationId xmlns:p14="http://schemas.microsoft.com/office/powerpoint/2010/main" val="4742785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String</a:t>
            </a:r>
            <a:endParaRPr lang="en-US" altLang="en-US" sz="2700" dirty="0"/>
          </a:p>
        </p:txBody>
      </p:sp>
      <p:graphicFrame>
        <p:nvGraphicFramePr>
          <p:cNvPr id="6" name="Table 5"/>
          <p:cNvGraphicFramePr>
            <a:graphicFrameLocks noGrp="1"/>
          </p:cNvGraphicFramePr>
          <p:nvPr>
            <p:extLst/>
          </p:nvPr>
        </p:nvGraphicFramePr>
        <p:xfrm>
          <a:off x="123925" y="1333890"/>
          <a:ext cx="8817943" cy="3698505"/>
        </p:xfrm>
        <a:graphic>
          <a:graphicData uri="http://schemas.openxmlformats.org/drawingml/2006/table">
            <a:tbl>
              <a:tblPr firstRow="1" firstCol="1" bandRow="1">
                <a:tableStyleId>{0660B408-B3CF-4A94-85FC-2B1E0A45F4A2}</a:tableStyleId>
              </a:tblPr>
              <a:tblGrid>
                <a:gridCol w="3531897"/>
                <a:gridCol w="5286046"/>
              </a:tblGrid>
              <a:tr h="459239">
                <a:tc>
                  <a:txBody>
                    <a:bodyPr/>
                    <a:lstStyle/>
                    <a:p>
                      <a:pPr>
                        <a:lnSpc>
                          <a:spcPct val="107000"/>
                        </a:lnSpc>
                        <a:spcAft>
                          <a:spcPts val="0"/>
                        </a:spcAft>
                      </a:pPr>
                      <a:r>
                        <a:rPr lang="en-US" sz="1400" dirty="0" err="1">
                          <a:effectLst/>
                          <a:latin typeface="Proxima Nova" panose="020B0604020202020204" charset="0"/>
                        </a:rPr>
                        <a:t>Phương</a:t>
                      </a:r>
                      <a:r>
                        <a:rPr lang="en-US" sz="1400" dirty="0">
                          <a:effectLst/>
                          <a:latin typeface="Proxima Nova" panose="020B0604020202020204" charset="0"/>
                        </a:rPr>
                        <a:t> </a:t>
                      </a:r>
                      <a:r>
                        <a:rPr lang="en-US" sz="1400" dirty="0" err="1">
                          <a:effectLst/>
                          <a:latin typeface="Proxima Nova" panose="020B0604020202020204" charset="0"/>
                        </a:rPr>
                        <a:t>thức</a:t>
                      </a:r>
                      <a:endParaRPr lang="en-US" sz="1400" dirty="0">
                        <a:effectLst/>
                        <a:latin typeface="Proxima Nova" panose="020B0604020202020204" charset="0"/>
                        <a:ea typeface="Calibri" panose="020F0502020204030204" pitchFamily="34" charset="0"/>
                        <a:cs typeface="Times New Roman" panose="02020603050405020304" pitchFamily="18" charset="0"/>
                      </a:endParaRPr>
                    </a:p>
                  </a:txBody>
                  <a:tcPr marL="114300" marR="114300" marT="114300" marB="114300"/>
                </a:tc>
                <a:tc>
                  <a:txBody>
                    <a:bodyPr/>
                    <a:lstStyle/>
                    <a:p>
                      <a:pPr>
                        <a:lnSpc>
                          <a:spcPct val="107000"/>
                        </a:lnSpc>
                        <a:spcAft>
                          <a:spcPts val="0"/>
                        </a:spcAft>
                      </a:pPr>
                      <a:r>
                        <a:rPr lang="en-US" sz="1400" dirty="0">
                          <a:effectLst/>
                          <a:latin typeface="Proxima Nova" panose="020B0604020202020204" charset="0"/>
                        </a:rPr>
                        <a:t>Ý </a:t>
                      </a:r>
                      <a:r>
                        <a:rPr lang="en-US" sz="1400" dirty="0" err="1">
                          <a:effectLst/>
                          <a:latin typeface="Proxima Nova" panose="020B0604020202020204" charset="0"/>
                        </a:rPr>
                        <a:t>nghĩa</a:t>
                      </a:r>
                      <a:endParaRPr lang="en-US" sz="1400" dirty="0">
                        <a:effectLst/>
                        <a:latin typeface="Proxima Nova" panose="020B0604020202020204" charset="0"/>
                        <a:ea typeface="Calibri" panose="020F0502020204030204" pitchFamily="34" charset="0"/>
                        <a:cs typeface="Times New Roman" panose="02020603050405020304" pitchFamily="18" charset="0"/>
                      </a:endParaRPr>
                    </a:p>
                  </a:txBody>
                  <a:tcPr marL="114300" marR="114300" marT="114300" marB="114300"/>
                </a:tc>
              </a:tr>
              <a:tr h="434538">
                <a:tc>
                  <a:txBody>
                    <a:bodyPr/>
                    <a:lstStyle/>
                    <a:p>
                      <a:pPr algn="just">
                        <a:lnSpc>
                          <a:spcPct val="107000"/>
                        </a:lnSpc>
                        <a:spcAft>
                          <a:spcPts val="800"/>
                        </a:spcAft>
                      </a:pPr>
                      <a:r>
                        <a:rPr lang="en-US" sz="1500" b="1"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String </a:t>
                      </a:r>
                      <a:r>
                        <a:rPr lang="en-US" sz="1500" b="1"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toLowerCase</a:t>
                      </a:r>
                      <a:r>
                        <a:rPr lang="en-US" sz="1500" b="1"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p>
                  </a:txBody>
                  <a:tcPr marL="76200" marR="76200" marT="76200" marB="76200" anchor="ctr"/>
                </a:tc>
                <a:tc>
                  <a:txBody>
                    <a:bodyPr/>
                    <a:lstStyle/>
                    <a:p>
                      <a:pPr algn="just">
                        <a:lnSpc>
                          <a:spcPct val="107000"/>
                        </a:lnSpc>
                        <a:spcAft>
                          <a:spcPts val="800"/>
                        </a:spcAft>
                      </a:pP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Chuyển</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đổi</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tất</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cả</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các</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ký</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tự</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trong</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xâu</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thành</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chữ</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thường</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a:t>
                      </a:r>
                    </a:p>
                  </a:txBody>
                  <a:tcPr marL="76200" marR="76200" marT="76200" marB="76200" anchor="ctr"/>
                </a:tc>
              </a:tr>
              <a:tr h="434538">
                <a:tc>
                  <a:txBody>
                    <a:bodyPr/>
                    <a:lstStyle/>
                    <a:p>
                      <a:pPr algn="just">
                        <a:lnSpc>
                          <a:spcPct val="107000"/>
                        </a:lnSpc>
                        <a:spcAft>
                          <a:spcPts val="800"/>
                        </a:spcAft>
                      </a:pPr>
                      <a:r>
                        <a:rPr lang="en-US" sz="1500" b="1"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String </a:t>
                      </a:r>
                      <a:r>
                        <a:rPr lang="en-US" sz="1500" b="1"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toUpperCase</a:t>
                      </a:r>
                      <a:r>
                        <a:rPr lang="en-US" sz="1500" b="1"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p>
                  </a:txBody>
                  <a:tcPr marL="76200" marR="76200" marT="76200" marB="76200" anchor="ctr"/>
                </a:tc>
                <a:tc>
                  <a:txBody>
                    <a:bodyPr/>
                    <a:lstStyle/>
                    <a:p>
                      <a:pPr algn="just">
                        <a:lnSpc>
                          <a:spcPct val="107000"/>
                        </a:lnSpc>
                        <a:spcAft>
                          <a:spcPts val="800"/>
                        </a:spcAft>
                      </a:pP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Chuyển</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đổi</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tất</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cả</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các</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ký</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tự</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trong</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xâu</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thành</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chữ</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hoa</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a:t>
                      </a:r>
                    </a:p>
                  </a:txBody>
                  <a:tcPr marL="76200" marR="76200" marT="76200" marB="76200" anchor="ctr"/>
                </a:tc>
              </a:tr>
              <a:tr h="512960">
                <a:tc>
                  <a:txBody>
                    <a:bodyPr/>
                    <a:lstStyle/>
                    <a:p>
                      <a:pPr algn="just">
                        <a:lnSpc>
                          <a:spcPct val="107000"/>
                        </a:lnSpc>
                        <a:spcAft>
                          <a:spcPts val="800"/>
                        </a:spcAft>
                      </a:pPr>
                      <a:r>
                        <a:rPr lang="en-US" sz="1500" b="1"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String trim()</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p>
                  </a:txBody>
                  <a:tcPr marL="76200" marR="76200" marT="76200" marB="76200" anchor="ctr"/>
                </a:tc>
                <a:tc>
                  <a:txBody>
                    <a:bodyPr/>
                    <a:lstStyle/>
                    <a:p>
                      <a:pPr algn="just">
                        <a:lnSpc>
                          <a:spcPct val="107000"/>
                        </a:lnSpc>
                        <a:spcAft>
                          <a:spcPts val="800"/>
                        </a:spcAft>
                      </a:pP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Loại</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bỏ</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các</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khoảng</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trắng</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ở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đầu</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và</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cuối</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xâu</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a:t>
                      </a:r>
                    </a:p>
                  </a:txBody>
                  <a:tcPr marL="76200" marR="76200" marT="76200" marB="76200" anchor="ctr"/>
                </a:tc>
              </a:tr>
              <a:tr h="522513">
                <a:tc>
                  <a:txBody>
                    <a:bodyPr/>
                    <a:lstStyle/>
                    <a:p>
                      <a:pPr algn="just">
                        <a:lnSpc>
                          <a:spcPct val="107000"/>
                        </a:lnSpc>
                        <a:spcAft>
                          <a:spcPts val="800"/>
                        </a:spcAft>
                      </a:pPr>
                      <a:r>
                        <a:rPr lang="en-US" sz="1500" b="1"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String replace(char </a:t>
                      </a:r>
                      <a:r>
                        <a:rPr lang="en-US" sz="1500" b="1"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oldChar</a:t>
                      </a:r>
                      <a:r>
                        <a:rPr lang="en-US" sz="1500" b="1"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char </a:t>
                      </a:r>
                      <a:r>
                        <a:rPr lang="en-US" sz="1500" b="1"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newChar</a:t>
                      </a:r>
                      <a:r>
                        <a:rPr lang="en-US" sz="1500" b="1"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T</a:t>
                      </a:r>
                    </a:p>
                  </a:txBody>
                  <a:tcPr marL="76200" marR="76200" marT="76200" marB="76200" anchor="ctr"/>
                </a:tc>
                <a:tc>
                  <a:txBody>
                    <a:bodyPr/>
                    <a:lstStyle/>
                    <a:p>
                      <a:pPr algn="just">
                        <a:lnSpc>
                          <a:spcPct val="107000"/>
                        </a:lnSpc>
                        <a:spcAft>
                          <a:spcPts val="800"/>
                        </a:spcAft>
                      </a:pP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Trả</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về</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xâu</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mới</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bằng</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cách</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thay</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thế</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tất</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cả</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các</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lần</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xuất</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hiện</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của</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xâu</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oldChar</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bằng</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xâu</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newChar</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a:t>
                      </a:r>
                    </a:p>
                  </a:txBody>
                  <a:tcPr marL="76200" marR="76200" marT="76200" marB="76200" anchor="ctr"/>
                </a:tc>
              </a:tr>
              <a:tr h="512960">
                <a:tc>
                  <a:txBody>
                    <a:bodyPr/>
                    <a:lstStyle/>
                    <a:p>
                      <a:pPr algn="just">
                        <a:lnSpc>
                          <a:spcPct val="107000"/>
                        </a:lnSpc>
                        <a:spcAft>
                          <a:spcPts val="800"/>
                        </a:spcAft>
                      </a:pPr>
                      <a:r>
                        <a:rPr lang="en-US" sz="1500" b="1"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String </a:t>
                      </a:r>
                      <a:r>
                        <a:rPr lang="en-US" sz="1500" b="1"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valueOf</a:t>
                      </a:r>
                      <a:r>
                        <a:rPr lang="en-US" sz="1500" b="1"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p>
                  </a:txBody>
                  <a:tcPr marL="76200" marR="76200" marT="76200" marB="76200" anchor="ctr"/>
                </a:tc>
                <a:tc>
                  <a:txBody>
                    <a:bodyPr/>
                    <a:lstStyle/>
                    <a:p>
                      <a:pPr algn="just">
                        <a:lnSpc>
                          <a:spcPct val="107000"/>
                        </a:lnSpc>
                        <a:spcAft>
                          <a:spcPts val="800"/>
                        </a:spcAft>
                      </a:pP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Chuyển</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giá</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trị</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của</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tất</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cả</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các</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kiểu</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dữ</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liệu</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vể</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dạng</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xâu</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kí</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tự</a:t>
                      </a:r>
                      <a:r>
                        <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p>
                  </a:txBody>
                  <a:tcPr marL="76200" marR="76200" marT="76200" marB="76200" anchor="ctr"/>
                </a:tc>
              </a:tr>
              <a:tr h="707873">
                <a:tc>
                  <a:txBody>
                    <a:bodyPr/>
                    <a:lstStyle/>
                    <a:p>
                      <a:pPr algn="just">
                        <a:lnSpc>
                          <a:spcPct val="107000"/>
                        </a:lnSpc>
                        <a:spcAft>
                          <a:spcPts val="800"/>
                        </a:spcAft>
                      </a:pPr>
                      <a:r>
                        <a:rPr lang="en-US" sz="1500" b="1"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boolean</a:t>
                      </a:r>
                      <a:r>
                        <a:rPr lang="en-US" sz="1500" b="1"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b="1"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isEmpty</a:t>
                      </a:r>
                      <a:r>
                        <a:rPr lang="en-US" sz="1500" b="1"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endParaRPr lang="en-US" sz="150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just">
                        <a:lnSpc>
                          <a:spcPct val="107000"/>
                        </a:lnSpc>
                        <a:spcAft>
                          <a:spcPts val="800"/>
                        </a:spcAft>
                      </a:pPr>
                      <a:r>
                        <a:rPr lang="en-US" sz="15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Kiểm</a:t>
                      </a:r>
                      <a:r>
                        <a:rPr lang="en-US" sz="15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tra</a:t>
                      </a:r>
                      <a:r>
                        <a:rPr lang="en-US" sz="15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xem</a:t>
                      </a:r>
                      <a:r>
                        <a:rPr lang="en-US" sz="15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một</a:t>
                      </a:r>
                      <a:r>
                        <a:rPr lang="en-US" sz="15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xâu</a:t>
                      </a:r>
                      <a:r>
                        <a:rPr lang="en-US" sz="15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có</a:t>
                      </a:r>
                      <a:r>
                        <a:rPr lang="en-US" sz="15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phải</a:t>
                      </a:r>
                      <a:r>
                        <a:rPr lang="en-US" sz="15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là</a:t>
                      </a:r>
                      <a:r>
                        <a:rPr lang="en-US" sz="15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xâu</a:t>
                      </a:r>
                      <a:r>
                        <a:rPr lang="en-US" sz="15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a:t>
                      </a:r>
                      <a:r>
                        <a:rPr lang="en-US" sz="15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rỗng</a:t>
                      </a:r>
                      <a:r>
                        <a:rPr lang="en-US" sz="15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 hay </a:t>
                      </a:r>
                      <a:r>
                        <a:rPr lang="en-US" sz="1500" b="0" dirty="0" err="1">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rPr>
                        <a:t>không</a:t>
                      </a:r>
                      <a:endParaRPr lang="en-US" sz="1500" b="0" dirty="0">
                        <a:solidFill>
                          <a:schemeClr val="bg2">
                            <a:lumMod val="50000"/>
                          </a:schemeClr>
                        </a:solidFill>
                        <a:effectLst/>
                        <a:latin typeface="Proxima Nova" panose="020B0604020202020204" charset="0"/>
                        <a:ea typeface="Calibri" panose="020F0502020204030204" pitchFamily="34" charset="0"/>
                        <a:cs typeface="Times New Roman" panose="02020603050405020304" pitchFamily="18" charset="0"/>
                      </a:endParaRPr>
                    </a:p>
                  </a:txBody>
                  <a:tcPr marL="76200" marR="76200" marT="76200" marB="76200" anchor="ctr"/>
                </a:tc>
              </a:tr>
            </a:tbl>
          </a:graphicData>
        </a:graphic>
      </p:graphicFrame>
    </p:spTree>
    <p:extLst>
      <p:ext uri="{BB962C8B-B14F-4D97-AF65-F5344CB8AC3E}">
        <p14:creationId xmlns:p14="http://schemas.microsoft.com/office/powerpoint/2010/main" val="324133977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String</a:t>
            </a:r>
            <a:endParaRPr lang="en-US" altLang="en-US" sz="2700" dirty="0"/>
          </a:p>
        </p:txBody>
      </p:sp>
      <p:pic>
        <p:nvPicPr>
          <p:cNvPr id="2" name="Picture 1"/>
          <p:cNvPicPr>
            <a:picLocks noChangeAspect="1"/>
          </p:cNvPicPr>
          <p:nvPr/>
        </p:nvPicPr>
        <p:blipFill>
          <a:blip r:embed="rId2"/>
          <a:stretch>
            <a:fillRect/>
          </a:stretch>
        </p:blipFill>
        <p:spPr>
          <a:xfrm>
            <a:off x="2307955" y="1289785"/>
            <a:ext cx="3861839" cy="3681032"/>
          </a:xfrm>
          <a:prstGeom prst="rect">
            <a:avLst/>
          </a:prstGeom>
          <a:ln>
            <a:solidFill>
              <a:srgbClr val="FF0000"/>
            </a:solidFill>
          </a:ln>
        </p:spPr>
      </p:pic>
      <p:sp>
        <p:nvSpPr>
          <p:cNvPr id="3" name="TextBox 2"/>
          <p:cNvSpPr txBox="1"/>
          <p:nvPr/>
        </p:nvSpPr>
        <p:spPr>
          <a:xfrm>
            <a:off x="6805061" y="2685449"/>
            <a:ext cx="1526380" cy="400110"/>
          </a:xfrm>
          <a:prstGeom prst="rect">
            <a:avLst/>
          </a:prstGeom>
          <a:noFill/>
        </p:spPr>
        <p:txBody>
          <a:bodyPr wrap="none" rtlCol="0">
            <a:spAutoFit/>
          </a:bodyPr>
          <a:lstStyle/>
          <a:p>
            <a:r>
              <a:rPr lang="en-US" sz="2000" b="1" dirty="0" smtClean="0">
                <a:latin typeface="Proxima Nova" panose="020B0604020202020204" charset="0"/>
              </a:rPr>
              <a:t>OUTPUT:  ?</a:t>
            </a:r>
            <a:endParaRPr lang="en-US" sz="2000" b="1" dirty="0">
              <a:latin typeface="Proxima Nova" panose="020B0604020202020204" charset="0"/>
            </a:endParaRPr>
          </a:p>
        </p:txBody>
      </p:sp>
    </p:spTree>
    <p:extLst>
      <p:ext uri="{BB962C8B-B14F-4D97-AF65-F5344CB8AC3E}">
        <p14:creationId xmlns:p14="http://schemas.microsoft.com/office/powerpoint/2010/main" val="168667846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Date</a:t>
            </a:r>
            <a:endParaRPr lang="en-US" altLang="en-US" sz="2700" dirty="0"/>
          </a:p>
        </p:txBody>
      </p:sp>
      <p:sp>
        <p:nvSpPr>
          <p:cNvPr id="5" name="Rectangle 4"/>
          <p:cNvSpPr/>
          <p:nvPr/>
        </p:nvSpPr>
        <p:spPr>
          <a:xfrm>
            <a:off x="206943" y="1535170"/>
            <a:ext cx="8552046" cy="1482970"/>
          </a:xfrm>
          <a:prstGeom prst="rect">
            <a:avLst/>
          </a:prstGeom>
        </p:spPr>
        <p:txBody>
          <a:bodyPr wrap="square">
            <a:spAutoFit/>
          </a:bodyPr>
          <a:lstStyle/>
          <a:p>
            <a:pPr algn="just">
              <a:lnSpc>
                <a:spcPct val="107000"/>
              </a:lnSpc>
              <a:spcAft>
                <a:spcPts val="800"/>
              </a:spcAft>
            </a:pPr>
            <a:r>
              <a:rPr lang="en-US" sz="1800" dirty="0" err="1">
                <a:latin typeface="Proxima Nova" panose="020B0604020202020204" charset="0"/>
                <a:ea typeface="Calibri" panose="020F0502020204030204" pitchFamily="34" charset="0"/>
                <a:cs typeface="Times New Roman" panose="02020603050405020304" pitchFamily="18" charset="0"/>
              </a:rPr>
              <a:t>Lớp</a:t>
            </a:r>
            <a:r>
              <a:rPr lang="en-US" sz="1800" dirty="0">
                <a:latin typeface="Proxima Nova" panose="020B0604020202020204" charset="0"/>
                <a:ea typeface="Calibri" panose="020F0502020204030204" pitchFamily="34" charset="0"/>
                <a:cs typeface="Times New Roman" panose="02020603050405020304" pitchFamily="18" charset="0"/>
              </a:rPr>
              <a:t> Date </a:t>
            </a:r>
            <a:r>
              <a:rPr lang="en-US" sz="1800" dirty="0" err="1">
                <a:latin typeface="Proxima Nova" panose="020B0604020202020204" charset="0"/>
                <a:ea typeface="Calibri" panose="020F0502020204030204" pitchFamily="34" charset="0"/>
                <a:cs typeface="Times New Roman" panose="02020603050405020304" pitchFamily="18" charset="0"/>
              </a:rPr>
              <a:t>biểu</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diễn</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thời</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gian</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cụ</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thể</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với</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độ</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chính</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xác</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đến</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mili</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giây</a:t>
            </a:r>
            <a:r>
              <a:rPr lang="en-US" sz="1800" dirty="0">
                <a:latin typeface="Proxima Nova" panose="020B0604020202020204" charset="0"/>
                <a:ea typeface="Calibri" panose="020F0502020204030204" pitchFamily="34" charset="0"/>
                <a:cs typeface="Times New Roman" panose="02020603050405020304" pitchFamily="18" charset="0"/>
              </a:rPr>
              <a:t>. </a:t>
            </a:r>
            <a:endParaRPr lang="en-US" sz="1800" dirty="0" smtClean="0">
              <a:latin typeface="Proxima Nova"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err="1" smtClean="0">
                <a:latin typeface="Proxima Nova" panose="020B0604020202020204" charset="0"/>
                <a:ea typeface="Calibri" panose="020F0502020204030204" pitchFamily="34" charset="0"/>
                <a:cs typeface="Times New Roman" panose="02020603050405020304" pitchFamily="18" charset="0"/>
              </a:rPr>
              <a:t>Lớp</a:t>
            </a:r>
            <a:r>
              <a:rPr lang="en-US" sz="1800" dirty="0" smtClean="0">
                <a:latin typeface="Proxima Nova" panose="020B0604020202020204" charset="0"/>
                <a:ea typeface="Calibri" panose="020F0502020204030204" pitchFamily="34" charset="0"/>
                <a:cs typeface="Times New Roman" panose="02020603050405020304" pitchFamily="18" charset="0"/>
              </a:rPr>
              <a:t> </a:t>
            </a:r>
            <a:r>
              <a:rPr lang="en-US" sz="1800" dirty="0">
                <a:latin typeface="Proxima Nova" panose="020B0604020202020204" charset="0"/>
                <a:ea typeface="Calibri" panose="020F0502020204030204" pitchFamily="34" charset="0"/>
                <a:cs typeface="Times New Roman" panose="02020603050405020304" pitchFamily="18" charset="0"/>
              </a:rPr>
              <a:t>Date </a:t>
            </a:r>
            <a:r>
              <a:rPr lang="en-US" sz="1800" dirty="0" err="1">
                <a:latin typeface="Proxima Nova" panose="020B0604020202020204" charset="0"/>
                <a:ea typeface="Calibri" panose="020F0502020204030204" pitchFamily="34" charset="0"/>
                <a:cs typeface="Times New Roman" panose="02020603050405020304" pitchFamily="18" charset="0"/>
              </a:rPr>
              <a:t>thuộc</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gói</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java.util</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triển</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khai</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giao</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diện</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Serializable</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Cloneable</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smtClean="0">
                <a:latin typeface="Proxima Nova" panose="020B0604020202020204" charset="0"/>
                <a:ea typeface="Calibri" panose="020F0502020204030204" pitchFamily="34" charset="0"/>
                <a:cs typeface="Times New Roman" panose="02020603050405020304" pitchFamily="18" charset="0"/>
              </a:rPr>
              <a:t>và</a:t>
            </a:r>
            <a:r>
              <a:rPr lang="en-US" sz="1800" dirty="0" smtClean="0">
                <a:latin typeface="Proxima Nova" panose="020B0604020202020204" charset="0"/>
                <a:ea typeface="Calibri" panose="020F0502020204030204" pitchFamily="34" charset="0"/>
                <a:cs typeface="Times New Roman" panose="02020603050405020304" pitchFamily="18" charset="0"/>
              </a:rPr>
              <a:t> Comparable</a:t>
            </a:r>
            <a:r>
              <a:rPr lang="en-US" sz="1800" dirty="0">
                <a:latin typeface="Proxima Nova" panose="020B0604020202020204" charset="0"/>
                <a:ea typeface="Calibri" panose="020F0502020204030204" pitchFamily="34" charset="0"/>
                <a:cs typeface="Times New Roman" panose="02020603050405020304" pitchFamily="18" charset="0"/>
              </a:rPr>
              <a:t>. </a:t>
            </a:r>
            <a:endParaRPr lang="en-US" sz="1800" dirty="0" smtClean="0">
              <a:latin typeface="Proxima Nova"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err="1" smtClean="0">
                <a:latin typeface="Proxima Nova" panose="020B0604020202020204" charset="0"/>
                <a:ea typeface="Calibri" panose="020F0502020204030204" pitchFamily="34" charset="0"/>
                <a:cs typeface="Times New Roman" panose="02020603050405020304" pitchFamily="18" charset="0"/>
              </a:rPr>
              <a:t>Lớp</a:t>
            </a:r>
            <a:r>
              <a:rPr lang="en-US" sz="1800" dirty="0" smtClean="0">
                <a:latin typeface="Proxima Nova" panose="020B0604020202020204" charset="0"/>
                <a:ea typeface="Calibri" panose="020F0502020204030204" pitchFamily="34" charset="0"/>
                <a:cs typeface="Times New Roman" panose="02020603050405020304" pitchFamily="18" charset="0"/>
              </a:rPr>
              <a:t> </a:t>
            </a:r>
            <a:r>
              <a:rPr lang="en-US" sz="1800" dirty="0">
                <a:latin typeface="Proxima Nova" panose="020B0604020202020204" charset="0"/>
                <a:ea typeface="Calibri" panose="020F0502020204030204" pitchFamily="34" charset="0"/>
                <a:cs typeface="Times New Roman" panose="02020603050405020304" pitchFamily="18" charset="0"/>
              </a:rPr>
              <a:t>Date </a:t>
            </a:r>
            <a:r>
              <a:rPr lang="en-US" sz="1800" dirty="0" err="1">
                <a:latin typeface="Proxima Nova" panose="020B0604020202020204" charset="0"/>
                <a:ea typeface="Calibri" panose="020F0502020204030204" pitchFamily="34" charset="0"/>
                <a:cs typeface="Times New Roman" panose="02020603050405020304" pitchFamily="18" charset="0"/>
              </a:rPr>
              <a:t>cung</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cấp</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các</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hàm</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tạo</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và</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phương</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thức</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để</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xử</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lý</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ngày</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và</a:t>
            </a:r>
            <a:r>
              <a:rPr lang="en-US" sz="1800" dirty="0">
                <a:latin typeface="Proxima Nova" panose="020B0604020202020204" charset="0"/>
                <a:ea typeface="Calibri" panose="020F0502020204030204" pitchFamily="34" charset="0"/>
                <a:cs typeface="Times New Roman" panose="02020603050405020304" pitchFamily="18" charset="0"/>
              </a:rPr>
              <a:t> </a:t>
            </a:r>
            <a:r>
              <a:rPr lang="en-US" sz="1800" dirty="0" err="1">
                <a:latin typeface="Proxima Nova" panose="020B0604020202020204" charset="0"/>
                <a:ea typeface="Calibri" panose="020F0502020204030204" pitchFamily="34" charset="0"/>
                <a:cs typeface="Times New Roman" panose="02020603050405020304" pitchFamily="18" charset="0"/>
              </a:rPr>
              <a:t>giờ</a:t>
            </a:r>
            <a:r>
              <a:rPr lang="en-US" sz="1800" dirty="0">
                <a:latin typeface="Proxima Nova" panose="020B0604020202020204" charset="0"/>
                <a:ea typeface="Calibri" panose="020F0502020204030204" pitchFamily="34" charset="0"/>
                <a:cs typeface="Times New Roman" panose="02020603050405020304" pitchFamily="18" charset="0"/>
              </a:rPr>
              <a:t>.</a:t>
            </a:r>
            <a:endParaRPr lang="en-US" sz="1800" dirty="0">
              <a:effectLst/>
              <a:latin typeface="Proxima Nova"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472926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Date</a:t>
            </a:r>
            <a:endParaRPr lang="en-US" altLang="en-US" sz="2700" dirty="0"/>
          </a:p>
        </p:txBody>
      </p:sp>
      <p:graphicFrame>
        <p:nvGraphicFramePr>
          <p:cNvPr id="4" name="Table 3"/>
          <p:cNvGraphicFramePr>
            <a:graphicFrameLocks noGrp="1"/>
          </p:cNvGraphicFramePr>
          <p:nvPr>
            <p:extLst/>
          </p:nvPr>
        </p:nvGraphicFramePr>
        <p:xfrm>
          <a:off x="123925" y="1333890"/>
          <a:ext cx="8817943" cy="3584621"/>
        </p:xfrm>
        <a:graphic>
          <a:graphicData uri="http://schemas.openxmlformats.org/drawingml/2006/table">
            <a:tbl>
              <a:tblPr firstRow="1" firstCol="1" bandRow="1">
                <a:tableStyleId>{0660B408-B3CF-4A94-85FC-2B1E0A45F4A2}</a:tableStyleId>
              </a:tblPr>
              <a:tblGrid>
                <a:gridCol w="3531897"/>
                <a:gridCol w="5286046"/>
              </a:tblGrid>
              <a:tr h="459239">
                <a:tc>
                  <a:txBody>
                    <a:bodyPr/>
                    <a:lstStyle/>
                    <a:p>
                      <a:pPr>
                        <a:lnSpc>
                          <a:spcPct val="107000"/>
                        </a:lnSpc>
                        <a:spcAft>
                          <a:spcPts val="0"/>
                        </a:spcAft>
                      </a:pPr>
                      <a:r>
                        <a:rPr lang="en-US" sz="1400" dirty="0" err="1">
                          <a:effectLst/>
                          <a:latin typeface="Proxima Nova" panose="020B0604020202020204" charset="0"/>
                        </a:rPr>
                        <a:t>Phương</a:t>
                      </a:r>
                      <a:r>
                        <a:rPr lang="en-US" sz="1400" dirty="0">
                          <a:effectLst/>
                          <a:latin typeface="Proxima Nova" panose="020B0604020202020204" charset="0"/>
                        </a:rPr>
                        <a:t> </a:t>
                      </a:r>
                      <a:r>
                        <a:rPr lang="en-US" sz="1400" dirty="0" err="1">
                          <a:effectLst/>
                          <a:latin typeface="Proxima Nova" panose="020B0604020202020204" charset="0"/>
                        </a:rPr>
                        <a:t>thức</a:t>
                      </a:r>
                      <a:endParaRPr lang="en-US" sz="1400" dirty="0">
                        <a:effectLst/>
                        <a:latin typeface="Proxima Nova" panose="020B0604020202020204" charset="0"/>
                        <a:ea typeface="Calibri" panose="020F0502020204030204" pitchFamily="34" charset="0"/>
                        <a:cs typeface="Times New Roman" panose="02020603050405020304" pitchFamily="18" charset="0"/>
                      </a:endParaRPr>
                    </a:p>
                  </a:txBody>
                  <a:tcPr marL="114300" marR="114300" marT="114300" marB="114300"/>
                </a:tc>
                <a:tc>
                  <a:txBody>
                    <a:bodyPr/>
                    <a:lstStyle/>
                    <a:p>
                      <a:pPr>
                        <a:lnSpc>
                          <a:spcPct val="107000"/>
                        </a:lnSpc>
                        <a:spcAft>
                          <a:spcPts val="0"/>
                        </a:spcAft>
                      </a:pPr>
                      <a:r>
                        <a:rPr lang="en-US" sz="1400" dirty="0">
                          <a:effectLst/>
                          <a:latin typeface="Proxima Nova" panose="020B0604020202020204" charset="0"/>
                        </a:rPr>
                        <a:t>Ý </a:t>
                      </a:r>
                      <a:r>
                        <a:rPr lang="en-US" sz="1400" dirty="0" err="1">
                          <a:effectLst/>
                          <a:latin typeface="Proxima Nova" panose="020B0604020202020204" charset="0"/>
                        </a:rPr>
                        <a:t>nghĩa</a:t>
                      </a:r>
                      <a:endParaRPr lang="en-US" sz="1400" dirty="0">
                        <a:effectLst/>
                        <a:latin typeface="Proxima Nova" panose="020B0604020202020204" charset="0"/>
                        <a:ea typeface="Calibri" panose="020F0502020204030204" pitchFamily="34" charset="0"/>
                        <a:cs typeface="Times New Roman" panose="02020603050405020304" pitchFamily="18" charset="0"/>
                      </a:endParaRPr>
                    </a:p>
                  </a:txBody>
                  <a:tcPr marL="114300" marR="114300" marT="114300" marB="114300"/>
                </a:tc>
              </a:tr>
              <a:tr h="434538">
                <a:tc>
                  <a:txBody>
                    <a:bodyPr/>
                    <a:lstStyle/>
                    <a:p>
                      <a:pPr fontAlgn="base">
                        <a:lnSpc>
                          <a:spcPct val="107000"/>
                        </a:lnSpc>
                        <a:spcAft>
                          <a:spcPts val="0"/>
                        </a:spcAft>
                      </a:pPr>
                      <a:r>
                        <a:rPr lang="en-US" sz="1300" b="1"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Date()</a:t>
                      </a:r>
                      <a:endParaRPr lang="en-US" sz="11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Tạo</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đối</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tượng</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ngày</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biểu</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diễn</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ngày</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và</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giờ</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hiện</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tại</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a:t>
                      </a:r>
                      <a:endParaRPr lang="en-US" sz="11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nchor="ctr"/>
                </a:tc>
              </a:tr>
              <a:tr h="434538">
                <a:tc>
                  <a:txBody>
                    <a:bodyPr/>
                    <a:lstStyle/>
                    <a:p>
                      <a:pPr fontAlgn="base">
                        <a:lnSpc>
                          <a:spcPct val="107000"/>
                        </a:lnSpc>
                        <a:spcAft>
                          <a:spcPts val="0"/>
                        </a:spcAft>
                      </a:pPr>
                      <a:r>
                        <a:rPr lang="en-US" sz="1300" b="1"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Date(long milliseconds)</a:t>
                      </a:r>
                      <a:endParaRPr lang="en-US" sz="11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Tạo</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một</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đối</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tượng</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ngày</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giờ</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bắt</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đầu</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từ</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ngày</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1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tháng</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1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năm</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1970, 00:00:00 GMT.</a:t>
                      </a:r>
                      <a:endParaRPr lang="en-US" sz="11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nchor="ctr"/>
                </a:tc>
              </a:tr>
              <a:tr h="512960">
                <a:tc>
                  <a:txBody>
                    <a:bodyPr/>
                    <a:lstStyle/>
                    <a:p>
                      <a:pPr fontAlgn="base">
                        <a:lnSpc>
                          <a:spcPct val="107000"/>
                        </a:lnSpc>
                        <a:spcAft>
                          <a:spcPts val="0"/>
                        </a:spcAft>
                      </a:pPr>
                      <a:r>
                        <a:rPr lang="en-US" sz="1300" b="1"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Date(</a:t>
                      </a:r>
                      <a:r>
                        <a:rPr lang="en-US" sz="1300" b="1"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int</a:t>
                      </a:r>
                      <a:r>
                        <a:rPr lang="en-US" sz="1300" b="1"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year, </a:t>
                      </a:r>
                      <a:r>
                        <a:rPr lang="en-US" sz="1300" b="1"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int</a:t>
                      </a:r>
                      <a:r>
                        <a:rPr lang="en-US" sz="1300" b="1"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month, </a:t>
                      </a:r>
                      <a:r>
                        <a:rPr lang="en-US" sz="1300" b="1"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int</a:t>
                      </a:r>
                      <a:r>
                        <a:rPr lang="en-US" sz="1300" b="1"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date)</a:t>
                      </a:r>
                      <a:endParaRPr lang="en-US" sz="11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Tạo</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một</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đối</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tượng</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ngày</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có</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dạng</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năm</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tháng</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ngày</a:t>
                      </a:r>
                      <a:endParaRPr lang="en-US" sz="11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nchor="ctr"/>
                </a:tc>
              </a:tr>
              <a:tr h="522513">
                <a:tc>
                  <a:txBody>
                    <a:bodyPr/>
                    <a:lstStyle/>
                    <a:p>
                      <a:pPr fontAlgn="base">
                        <a:lnSpc>
                          <a:spcPct val="107000"/>
                        </a:lnSpc>
                        <a:spcAft>
                          <a:spcPts val="0"/>
                        </a:spcAft>
                      </a:pPr>
                      <a:r>
                        <a:rPr lang="en-US" sz="1300" b="1"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Date(</a:t>
                      </a:r>
                      <a:r>
                        <a:rPr lang="en-US" sz="1300" b="1"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int</a:t>
                      </a:r>
                      <a:r>
                        <a:rPr lang="en-US" sz="1300" b="1"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year, </a:t>
                      </a:r>
                      <a:r>
                        <a:rPr lang="en-US" sz="1300" b="1"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int</a:t>
                      </a:r>
                      <a:r>
                        <a:rPr lang="en-US" sz="1300" b="1"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month, </a:t>
                      </a:r>
                      <a:r>
                        <a:rPr lang="en-US" sz="1300" b="1"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int</a:t>
                      </a:r>
                      <a:r>
                        <a:rPr lang="en-US" sz="1300" b="1"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date, </a:t>
                      </a:r>
                      <a:r>
                        <a:rPr lang="en-US" sz="1300" b="1"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int</a:t>
                      </a:r>
                      <a:r>
                        <a:rPr lang="en-US" sz="1300" b="1"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b="1"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hrs</a:t>
                      </a:r>
                      <a:r>
                        <a:rPr lang="en-US" sz="1300" b="1"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b="1"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int</a:t>
                      </a:r>
                      <a:r>
                        <a:rPr lang="en-US" sz="1300" b="1"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min)</a:t>
                      </a:r>
                      <a:endParaRPr lang="en-US" sz="11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Tạo</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một</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đối</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tượng</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ngày</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có</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dạng</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năm</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tháng</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ngày</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giờ</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phút</a:t>
                      </a:r>
                      <a:endParaRPr lang="en-US" sz="11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nchor="ctr"/>
                </a:tc>
              </a:tr>
              <a:tr h="512960">
                <a:tc>
                  <a:txBody>
                    <a:bodyPr/>
                    <a:lstStyle/>
                    <a:p>
                      <a:pPr fontAlgn="base">
                        <a:lnSpc>
                          <a:spcPct val="107000"/>
                        </a:lnSpc>
                        <a:spcAft>
                          <a:spcPts val="0"/>
                        </a:spcAft>
                      </a:pPr>
                      <a:r>
                        <a:rPr lang="en-US" sz="1300" b="1"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Date(</a:t>
                      </a:r>
                      <a:r>
                        <a:rPr lang="en-US" sz="1300" b="1"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int</a:t>
                      </a:r>
                      <a:r>
                        <a:rPr lang="en-US" sz="1300" b="1"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year, </a:t>
                      </a:r>
                      <a:r>
                        <a:rPr lang="en-US" sz="1300" b="1"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int</a:t>
                      </a:r>
                      <a:r>
                        <a:rPr lang="en-US" sz="1300" b="1"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month, </a:t>
                      </a:r>
                      <a:r>
                        <a:rPr lang="en-US" sz="1300" b="1"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int</a:t>
                      </a:r>
                      <a:r>
                        <a:rPr lang="en-US" sz="1300" b="1"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date, </a:t>
                      </a:r>
                      <a:r>
                        <a:rPr lang="en-US" sz="1300" b="1"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int</a:t>
                      </a:r>
                      <a:r>
                        <a:rPr lang="en-US" sz="1300" b="1"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b="1"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hrs</a:t>
                      </a:r>
                      <a:r>
                        <a:rPr lang="en-US" sz="1300" b="1"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b="1"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int</a:t>
                      </a:r>
                      <a:r>
                        <a:rPr lang="en-US" sz="1300" b="1"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min, </a:t>
                      </a:r>
                      <a:r>
                        <a:rPr lang="en-US" sz="1300" b="1"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int</a:t>
                      </a:r>
                      <a:r>
                        <a:rPr lang="en-US" sz="1300" b="1"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sec)</a:t>
                      </a:r>
                      <a:endParaRPr lang="en-US" sz="11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Tạo</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một</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đối</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tượng</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ngày</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có</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dạng</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năm</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tháng</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ngày</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giờ</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phút</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giây</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a:t>
                      </a:r>
                      <a:endParaRPr lang="en-US" sz="11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nchor="ctr"/>
                </a:tc>
              </a:tr>
              <a:tr h="707873">
                <a:tc>
                  <a:txBody>
                    <a:bodyPr/>
                    <a:lstStyle/>
                    <a:p>
                      <a:pPr fontAlgn="base">
                        <a:lnSpc>
                          <a:spcPct val="107000"/>
                        </a:lnSpc>
                        <a:spcAft>
                          <a:spcPts val="0"/>
                        </a:spcAft>
                      </a:pPr>
                      <a:r>
                        <a:rPr lang="en-US" sz="1300" b="1"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Date(String s)</a:t>
                      </a:r>
                      <a:endParaRPr lang="en-US" sz="11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Chuyển</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một</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xâu</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kí</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tự</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về</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dạng</a:t>
                      </a:r>
                      <a:r>
                        <a:rPr lang="en-US" sz="1300" spc="10" dirty="0">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 </a:t>
                      </a:r>
                      <a:r>
                        <a:rPr lang="en-US" sz="1300" spc="10" dirty="0" err="1">
                          <a:solidFill>
                            <a:srgbClr val="273239"/>
                          </a:solidFill>
                          <a:effectLst/>
                          <a:latin typeface="Proxima Nova" panose="020B0604020202020204" charset="0"/>
                          <a:ea typeface="Times New Roman" panose="02020603050405020304" pitchFamily="18" charset="0"/>
                          <a:cs typeface="Times New Roman" panose="02020603050405020304" pitchFamily="18" charset="0"/>
                        </a:rPr>
                        <a:t>ngày</a:t>
                      </a:r>
                      <a:endParaRPr lang="en-US" sz="11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13582508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err="1" smtClean="0"/>
              <a:t>Mảng</a:t>
            </a:r>
            <a:r>
              <a:rPr lang="en-US" altLang="en-US" sz="2700" dirty="0" smtClean="0"/>
              <a:t> </a:t>
            </a:r>
            <a:r>
              <a:rPr lang="en-US" altLang="en-US" sz="2700" dirty="0" err="1" smtClean="0"/>
              <a:t>một</a:t>
            </a:r>
            <a:r>
              <a:rPr lang="en-US" altLang="en-US" sz="2700" dirty="0" smtClean="0"/>
              <a:t> </a:t>
            </a:r>
            <a:r>
              <a:rPr lang="en-US" altLang="en-US" sz="2700" dirty="0" err="1" smtClean="0"/>
              <a:t>chiều</a:t>
            </a:r>
            <a:endParaRPr lang="en-US" altLang="en-US" sz="2700" dirty="0"/>
          </a:p>
        </p:txBody>
      </p:sp>
      <p:sp>
        <p:nvSpPr>
          <p:cNvPr id="3" name="Rectangle 2"/>
          <p:cNvSpPr/>
          <p:nvPr/>
        </p:nvSpPr>
        <p:spPr>
          <a:xfrm>
            <a:off x="384810" y="1805235"/>
            <a:ext cx="6313170" cy="388696"/>
          </a:xfrm>
          <a:prstGeom prst="rect">
            <a:avLst/>
          </a:prstGeom>
          <a:ln>
            <a:solidFill>
              <a:srgbClr val="FF0000"/>
            </a:solidFill>
          </a:ln>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array_name</a:t>
            </a:r>
            <a:r>
              <a:rPr lang="en-US" sz="18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[index]</a:t>
            </a:r>
            <a:endParaRPr lang="en-US" sz="1600" dirty="0">
              <a:effectLst/>
              <a:latin typeface="Proxima Nova" panose="020B0604020202020204" charset="0"/>
              <a:ea typeface="Calibri" panose="020F0502020204030204" pitchFamily="34" charset="0"/>
              <a:cs typeface="Times New Roman" panose="02020603050405020304" pitchFamily="18" charset="0"/>
            </a:endParaRPr>
          </a:p>
        </p:txBody>
      </p:sp>
      <p:sp>
        <p:nvSpPr>
          <p:cNvPr id="7" name="Rectangle 6"/>
          <p:cNvSpPr/>
          <p:nvPr/>
        </p:nvSpPr>
        <p:spPr>
          <a:xfrm>
            <a:off x="325120" y="2432643"/>
            <a:ext cx="5763260" cy="787652"/>
          </a:xfrm>
          <a:prstGeom prst="rect">
            <a:avLst/>
          </a:prstGeom>
        </p:spPr>
        <p:txBody>
          <a:bodyPr wrap="square">
            <a:spAutoFit/>
          </a:bodyPr>
          <a:lstStyle/>
          <a:p>
            <a:pPr algn="just">
              <a:lnSpc>
                <a:spcPct val="107000"/>
              </a:lnSpc>
              <a:spcAft>
                <a:spcPts val="800"/>
              </a:spcAft>
            </a:pPr>
            <a:r>
              <a:rPr lang="en-US" sz="18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Trong</a:t>
            </a: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đó</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endParaRPr lang="en-US" sz="1800" dirty="0">
              <a:latin typeface="Proxima Nova"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index: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là</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chỉ</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rPr>
              <a:t>số</a:t>
            </a: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rPr>
              <a:t>của</a:t>
            </a: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rPr>
              <a:t>phần</a:t>
            </a: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rPr>
              <a:t>tử</a:t>
            </a: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rPr>
              <a:t>trong</a:t>
            </a:r>
            <a:r>
              <a:rPr lang="en-US" sz="1800" dirty="0" smtClean="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Proxima Nova" panose="020B0604020202020204" charset="0"/>
                <a:ea typeface="Times New Roman" panose="02020603050405020304" pitchFamily="18" charset="0"/>
                <a:cs typeface="Times New Roman" panose="02020603050405020304" pitchFamily="18" charset="0"/>
              </a:rPr>
              <a:t>mảng</a:t>
            </a:r>
            <a:endParaRPr lang="en-US" sz="1800" dirty="0">
              <a:latin typeface="Proxima Nova" panose="020B0604020202020204" charset="0"/>
              <a:ea typeface="Calibri" panose="020F0502020204030204" pitchFamily="34" charset="0"/>
              <a:cs typeface="Times New Roman" panose="02020603050405020304" pitchFamily="18" charset="0"/>
            </a:endParaRPr>
          </a:p>
        </p:txBody>
      </p:sp>
      <p:sp>
        <p:nvSpPr>
          <p:cNvPr id="8" name="Rectangle 7"/>
          <p:cNvSpPr/>
          <p:nvPr/>
        </p:nvSpPr>
        <p:spPr>
          <a:xfrm>
            <a:off x="347825" y="1307968"/>
            <a:ext cx="2626040" cy="388696"/>
          </a:xfrm>
          <a:prstGeom prst="rect">
            <a:avLst/>
          </a:prstGeom>
        </p:spPr>
        <p:txBody>
          <a:bodyPr wrap="none">
            <a:spAutoFit/>
          </a:bodyPr>
          <a:lstStyle/>
          <a:p>
            <a:pPr algn="just">
              <a:lnSpc>
                <a:spcPct val="107000"/>
              </a:lnSpc>
              <a:spcAft>
                <a:spcPts val="800"/>
              </a:spcAft>
            </a:pPr>
            <a:r>
              <a:rPr lang="en-US" sz="1800" b="1" dirty="0" err="1" smtClean="0">
                <a:latin typeface="Proxima Nova" panose="020B0604020202020204" charset="0"/>
              </a:rPr>
              <a:t>Truy</a:t>
            </a:r>
            <a:r>
              <a:rPr lang="en-US" sz="1800" b="1" dirty="0" smtClean="0">
                <a:latin typeface="Proxima Nova" panose="020B0604020202020204" charset="0"/>
              </a:rPr>
              <a:t> </a:t>
            </a:r>
            <a:r>
              <a:rPr lang="en-US" sz="1800" b="1" dirty="0" err="1" smtClean="0">
                <a:latin typeface="Proxima Nova" panose="020B0604020202020204" charset="0"/>
              </a:rPr>
              <a:t>cập</a:t>
            </a:r>
            <a:r>
              <a:rPr lang="en-US" sz="1800" b="1" dirty="0" smtClean="0">
                <a:latin typeface="Proxima Nova" panose="020B0604020202020204" charset="0"/>
              </a:rPr>
              <a:t> </a:t>
            </a:r>
            <a:r>
              <a:rPr lang="en-US" sz="1800" b="1" dirty="0" err="1" smtClean="0">
                <a:latin typeface="Proxima Nova" panose="020B0604020202020204" charset="0"/>
              </a:rPr>
              <a:t>phần</a:t>
            </a:r>
            <a:r>
              <a:rPr lang="en-US" sz="1800" b="1" dirty="0" smtClean="0">
                <a:latin typeface="Proxima Nova" panose="020B0604020202020204" charset="0"/>
              </a:rPr>
              <a:t> </a:t>
            </a:r>
            <a:r>
              <a:rPr lang="en-US" sz="1800" b="1" dirty="0" err="1" smtClean="0">
                <a:latin typeface="Proxima Nova" panose="020B0604020202020204" charset="0"/>
              </a:rPr>
              <a:t>tử</a:t>
            </a:r>
            <a:r>
              <a:rPr lang="en-US" sz="1800" b="1" dirty="0" smtClean="0">
                <a:latin typeface="Proxima Nova" panose="020B0604020202020204" charset="0"/>
              </a:rPr>
              <a:t> </a:t>
            </a:r>
            <a:r>
              <a:rPr lang="en-US" sz="1800" b="1" dirty="0" err="1" smtClean="0">
                <a:latin typeface="Proxima Nova" panose="020B0604020202020204" charset="0"/>
              </a:rPr>
              <a:t>mảng</a:t>
            </a:r>
            <a:endParaRPr lang="en-US" sz="1800" b="1" dirty="0">
              <a:latin typeface="Proxima Nova" panose="020B0604020202020204" charset="0"/>
            </a:endParaRPr>
          </a:p>
        </p:txBody>
      </p:sp>
    </p:spTree>
    <p:extLst>
      <p:ext uri="{BB962C8B-B14F-4D97-AF65-F5344CB8AC3E}">
        <p14:creationId xmlns:p14="http://schemas.microsoft.com/office/powerpoint/2010/main" val="5594386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vi-VN" altLang="en-US" sz="2700" dirty="0" smtClean="0"/>
              <a:t>Lớp Date</a:t>
            </a:r>
            <a:endParaRPr lang="en-US" altLang="en-US" sz="2700" dirty="0"/>
          </a:p>
        </p:txBody>
      </p:sp>
      <p:pic>
        <p:nvPicPr>
          <p:cNvPr id="2" name="Picture 1"/>
          <p:cNvPicPr>
            <a:picLocks noChangeAspect="1"/>
          </p:cNvPicPr>
          <p:nvPr/>
        </p:nvPicPr>
        <p:blipFill>
          <a:blip r:embed="rId2"/>
          <a:stretch>
            <a:fillRect/>
          </a:stretch>
        </p:blipFill>
        <p:spPr>
          <a:xfrm>
            <a:off x="1865687" y="1232911"/>
            <a:ext cx="4987499" cy="3851556"/>
          </a:xfrm>
          <a:prstGeom prst="rect">
            <a:avLst/>
          </a:prstGeom>
          <a:ln>
            <a:solidFill>
              <a:srgbClr val="FF0000"/>
            </a:solidFill>
          </a:ln>
        </p:spPr>
      </p:pic>
      <p:sp>
        <p:nvSpPr>
          <p:cNvPr id="5" name="TextBox 4"/>
          <p:cNvSpPr txBox="1"/>
          <p:nvPr/>
        </p:nvSpPr>
        <p:spPr>
          <a:xfrm>
            <a:off x="7190072" y="2695074"/>
            <a:ext cx="1526380" cy="400110"/>
          </a:xfrm>
          <a:prstGeom prst="rect">
            <a:avLst/>
          </a:prstGeom>
          <a:noFill/>
        </p:spPr>
        <p:txBody>
          <a:bodyPr wrap="none" rtlCol="0">
            <a:spAutoFit/>
          </a:bodyPr>
          <a:lstStyle/>
          <a:p>
            <a:r>
              <a:rPr lang="en-US" sz="2000" b="1" dirty="0" smtClean="0">
                <a:latin typeface="Proxima Nova" panose="020B0604020202020204" charset="0"/>
              </a:rPr>
              <a:t>OUTPUT:  ?</a:t>
            </a:r>
            <a:endParaRPr lang="en-US" sz="2000" b="1" dirty="0">
              <a:latin typeface="Proxima Nova" panose="020B0604020202020204" charset="0"/>
            </a:endParaRPr>
          </a:p>
        </p:txBody>
      </p:sp>
    </p:spTree>
    <p:extLst>
      <p:ext uri="{BB962C8B-B14F-4D97-AF65-F5344CB8AC3E}">
        <p14:creationId xmlns:p14="http://schemas.microsoft.com/office/powerpoint/2010/main" val="25899292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Tóm tắt bài học</a:t>
            </a:r>
            <a:endParaRPr/>
          </a:p>
        </p:txBody>
      </p:sp>
      <p:sp>
        <p:nvSpPr>
          <p:cNvPr id="218" name="Google Shape;218;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Bài học đề cập tới</a:t>
            </a:r>
            <a:r>
              <a:rPr lang="en" dirty="0" smtClean="0"/>
              <a:t>:</a:t>
            </a:r>
          </a:p>
          <a:p>
            <a:pPr marL="0" lvl="0" indent="0" algn="l" rtl="0">
              <a:spcBef>
                <a:spcPts val="0"/>
              </a:spcBef>
              <a:spcAft>
                <a:spcPts val="0"/>
              </a:spcAft>
              <a:buNone/>
            </a:pPr>
            <a:endParaRPr dirty="0"/>
          </a:p>
          <a:p>
            <a:pPr lvl="0"/>
            <a:r>
              <a:rPr lang="vi-VN" dirty="0"/>
              <a:t>Mảng một chiều</a:t>
            </a:r>
          </a:p>
          <a:p>
            <a:pPr lvl="0"/>
            <a:r>
              <a:rPr lang="vi-VN" dirty="0"/>
              <a:t>Mảng hai chiều</a:t>
            </a:r>
          </a:p>
          <a:p>
            <a:pPr lvl="0"/>
            <a:r>
              <a:rPr lang="vi-VN" dirty="0"/>
              <a:t>Lệnh Foreach dùng cho mảng</a:t>
            </a:r>
          </a:p>
          <a:p>
            <a:pPr lvl="0"/>
            <a:r>
              <a:rPr lang="vi-VN" dirty="0"/>
              <a:t>Xâu kí tự</a:t>
            </a:r>
          </a:p>
          <a:p>
            <a:pPr lvl="0"/>
            <a:r>
              <a:rPr lang="vi-VN" dirty="0"/>
              <a:t>Một số lớp cơ bản trong Java</a:t>
            </a:r>
          </a:p>
        </p:txBody>
      </p:sp>
    </p:spTree>
    <p:extLst>
      <p:ext uri="{BB962C8B-B14F-4D97-AF65-F5344CB8AC3E}">
        <p14:creationId xmlns:p14="http://schemas.microsoft.com/office/powerpoint/2010/main" val="256182952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Tóm tắt bài học</a:t>
            </a:r>
            <a:endParaRPr/>
          </a:p>
        </p:txBody>
      </p:sp>
      <p:sp>
        <p:nvSpPr>
          <p:cNvPr id="218" name="Google Shape;218;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Bài học đề cập tới:</a:t>
            </a:r>
            <a:endParaRPr dirty="0"/>
          </a:p>
          <a:p>
            <a:pPr marL="457200" lvl="0" indent="-342900" algn="l" rtl="0">
              <a:spcBef>
                <a:spcPts val="1200"/>
              </a:spcBef>
              <a:spcAft>
                <a:spcPts val="0"/>
              </a:spcAft>
              <a:buSzPts val="1800"/>
              <a:buChar char="●"/>
            </a:pPr>
            <a:r>
              <a:rPr lang="en-US" dirty="0" err="1" smtClean="0"/>
              <a:t>Các</a:t>
            </a:r>
            <a:r>
              <a:rPr lang="en-US" dirty="0" smtClean="0"/>
              <a:t> </a:t>
            </a:r>
            <a:r>
              <a:rPr lang="en-US" dirty="0" err="1" smtClean="0"/>
              <a:t>dạng</a:t>
            </a:r>
            <a:r>
              <a:rPr lang="en-US" dirty="0" smtClean="0"/>
              <a:t> </a:t>
            </a:r>
            <a:r>
              <a:rPr lang="en-US" dirty="0" err="1" smtClean="0"/>
              <a:t>câu</a:t>
            </a:r>
            <a:r>
              <a:rPr lang="en-US" dirty="0" smtClean="0"/>
              <a:t> lệnh IF</a:t>
            </a:r>
            <a:endParaRPr dirty="0"/>
          </a:p>
          <a:p>
            <a:pPr lvl="0"/>
            <a:r>
              <a:rPr lang="en-US" dirty="0" smtClean="0"/>
              <a:t>Câu </a:t>
            </a:r>
            <a:r>
              <a:rPr lang="en-US" dirty="0"/>
              <a:t>lệnh </a:t>
            </a:r>
            <a:r>
              <a:rPr lang="en-US" dirty="0" smtClean="0"/>
              <a:t>SWITCH</a:t>
            </a:r>
            <a:endParaRPr dirty="0"/>
          </a:p>
        </p:txBody>
      </p:sp>
      <p:pic>
        <p:nvPicPr>
          <p:cNvPr id="4" name="Picture 2">
            <a:extLst>
              <a:ext uri="{FF2B5EF4-FFF2-40B4-BE49-F238E27FC236}">
                <a16:creationId xmlns:a16="http://schemas.microsoft.com/office/drawing/2014/main" xmlns="" id="{DEF02AC6-78FC-B7BC-B1CC-891990A6F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692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err="1" smtClean="0"/>
              <a:t>Mảng</a:t>
            </a:r>
            <a:r>
              <a:rPr lang="en-US" altLang="en-US" sz="2700" dirty="0" smtClean="0"/>
              <a:t> </a:t>
            </a:r>
            <a:r>
              <a:rPr lang="en-US" altLang="en-US" sz="2700" dirty="0" err="1" smtClean="0"/>
              <a:t>một</a:t>
            </a:r>
            <a:r>
              <a:rPr lang="en-US" altLang="en-US" sz="2700" dirty="0" smtClean="0"/>
              <a:t> </a:t>
            </a:r>
            <a:r>
              <a:rPr lang="en-US" altLang="en-US" sz="2700" dirty="0" err="1" smtClean="0"/>
              <a:t>chiều</a:t>
            </a:r>
            <a:endParaRPr lang="en-US" altLang="en-US" sz="2700" dirty="0"/>
          </a:p>
        </p:txBody>
      </p:sp>
      <p:sp>
        <p:nvSpPr>
          <p:cNvPr id="5" name="Rectangle 4"/>
          <p:cNvSpPr/>
          <p:nvPr/>
        </p:nvSpPr>
        <p:spPr>
          <a:xfrm>
            <a:off x="364490" y="1718560"/>
            <a:ext cx="3719830" cy="388696"/>
          </a:xfrm>
          <a:prstGeom prst="rect">
            <a:avLst/>
          </a:prstGeom>
          <a:ln>
            <a:solidFill>
              <a:srgbClr val="FF0000"/>
            </a:solidFill>
          </a:ln>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arrEx</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 new int[4</a:t>
            </a:r>
            <a:r>
              <a:rPr lang="en-US" sz="18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effectLst/>
              <a:latin typeface="Proxima Nova" panose="020B0604020202020204" charset="0"/>
              <a:ea typeface="Calibri" panose="020F0502020204030204" pitchFamily="34" charset="0"/>
              <a:cs typeface="Times New Roman" panose="02020603050405020304" pitchFamily="18" charset="0"/>
            </a:endParaRPr>
          </a:p>
        </p:txBody>
      </p:sp>
      <p:pic>
        <p:nvPicPr>
          <p:cNvPr id="8" name="Picture 7"/>
          <p:cNvPicPr/>
          <p:nvPr/>
        </p:nvPicPr>
        <p:blipFill rotWithShape="1">
          <a:blip r:embed="rId2"/>
          <a:srcRect b="15976"/>
          <a:stretch/>
        </p:blipFill>
        <p:spPr>
          <a:xfrm>
            <a:off x="534670" y="3206433"/>
            <a:ext cx="3619500" cy="1808797"/>
          </a:xfrm>
          <a:prstGeom prst="rect">
            <a:avLst/>
          </a:prstGeom>
        </p:spPr>
      </p:pic>
      <p:sp>
        <p:nvSpPr>
          <p:cNvPr id="9" name="Rectangle 8"/>
          <p:cNvSpPr/>
          <p:nvPr/>
        </p:nvSpPr>
        <p:spPr>
          <a:xfrm>
            <a:off x="4751070" y="1690620"/>
            <a:ext cx="3194050" cy="1277786"/>
          </a:xfrm>
          <a:prstGeom prst="rect">
            <a:avLst/>
          </a:prstGeom>
          <a:ln>
            <a:solidFill>
              <a:srgbClr val="FF0000"/>
            </a:solidFill>
          </a:ln>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arrEx</a:t>
            </a:r>
            <a:r>
              <a:rPr lang="en-US" sz="18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[0</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 22; </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arrEx</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[1] = 8;  </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arrEx</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[2] = 97;  </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arrEx</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[3] = 3;</a:t>
            </a:r>
          </a:p>
        </p:txBody>
      </p:sp>
      <p:pic>
        <p:nvPicPr>
          <p:cNvPr id="10" name="Picture 9"/>
          <p:cNvPicPr/>
          <p:nvPr/>
        </p:nvPicPr>
        <p:blipFill rotWithShape="1">
          <a:blip r:embed="rId3"/>
          <a:srcRect b="17228"/>
          <a:stretch/>
        </p:blipFill>
        <p:spPr>
          <a:xfrm>
            <a:off x="4924424" y="3278505"/>
            <a:ext cx="3951605" cy="1675765"/>
          </a:xfrm>
          <a:prstGeom prst="rect">
            <a:avLst/>
          </a:prstGeom>
        </p:spPr>
      </p:pic>
      <p:sp>
        <p:nvSpPr>
          <p:cNvPr id="6" name="Rectangle 5"/>
          <p:cNvSpPr/>
          <p:nvPr/>
        </p:nvSpPr>
        <p:spPr>
          <a:xfrm>
            <a:off x="4739314" y="1240023"/>
            <a:ext cx="750526" cy="388696"/>
          </a:xfrm>
          <a:prstGeom prst="rect">
            <a:avLst/>
          </a:prstGeom>
        </p:spPr>
        <p:txBody>
          <a:bodyPr wrap="non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Ví</a:t>
            </a: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dụ</a:t>
            </a:r>
            <a:endParaRPr lang="en-US" sz="1800" dirty="0">
              <a:latin typeface="Proxima Nova" panose="020B0604020202020204" charset="0"/>
              <a:ea typeface="Calibri" panose="020F0502020204030204" pitchFamily="34" charset="0"/>
              <a:cs typeface="Times New Roman" panose="02020603050405020304" pitchFamily="18" charset="0"/>
            </a:endParaRPr>
          </a:p>
        </p:txBody>
      </p:sp>
      <p:sp>
        <p:nvSpPr>
          <p:cNvPr id="12" name="Rectangle 11"/>
          <p:cNvSpPr/>
          <p:nvPr/>
        </p:nvSpPr>
        <p:spPr>
          <a:xfrm>
            <a:off x="380674" y="1247643"/>
            <a:ext cx="750526" cy="388696"/>
          </a:xfrm>
          <a:prstGeom prst="rect">
            <a:avLst/>
          </a:prstGeom>
        </p:spPr>
        <p:txBody>
          <a:bodyPr wrap="non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Ví</a:t>
            </a: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dụ</a:t>
            </a:r>
            <a:endParaRPr lang="en-US" sz="1800" dirty="0">
              <a:latin typeface="Proxima Nova"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87752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err="1" smtClean="0"/>
              <a:t>Mảng</a:t>
            </a:r>
            <a:r>
              <a:rPr lang="en-US" altLang="en-US" sz="2700" dirty="0" smtClean="0"/>
              <a:t> </a:t>
            </a:r>
            <a:r>
              <a:rPr lang="en-US" altLang="en-US" sz="2700" dirty="0" err="1" smtClean="0"/>
              <a:t>một</a:t>
            </a:r>
            <a:r>
              <a:rPr lang="en-US" altLang="en-US" sz="2700" dirty="0" smtClean="0"/>
              <a:t> </a:t>
            </a:r>
            <a:r>
              <a:rPr lang="en-US" altLang="en-US" sz="2700" dirty="0" err="1" smtClean="0"/>
              <a:t>chiều</a:t>
            </a:r>
            <a:endParaRPr lang="en-US" altLang="en-US" sz="2700" dirty="0"/>
          </a:p>
        </p:txBody>
      </p:sp>
      <p:sp>
        <p:nvSpPr>
          <p:cNvPr id="3" name="Rectangle 2"/>
          <p:cNvSpPr/>
          <p:nvPr/>
        </p:nvSpPr>
        <p:spPr>
          <a:xfrm>
            <a:off x="354330" y="1750625"/>
            <a:ext cx="6271260" cy="981423"/>
          </a:xfrm>
          <a:prstGeom prst="rect">
            <a:avLst/>
          </a:prstGeom>
          <a:ln>
            <a:solidFill>
              <a:srgbClr val="FF0000"/>
            </a:solidFill>
          </a:ln>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name = {value-1, value-2, ...};</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 [] name = {value-1, value-2, ...};</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data_type name[] = {value-1, value-2, ...};</a:t>
            </a:r>
          </a:p>
        </p:txBody>
      </p:sp>
      <p:sp>
        <p:nvSpPr>
          <p:cNvPr id="7" name="Rectangle 6"/>
          <p:cNvSpPr/>
          <p:nvPr/>
        </p:nvSpPr>
        <p:spPr>
          <a:xfrm>
            <a:off x="374650" y="2748873"/>
            <a:ext cx="8382000" cy="388696"/>
          </a:xfrm>
          <a:prstGeom prst="rect">
            <a:avLst/>
          </a:prstGeom>
        </p:spPr>
        <p:txBody>
          <a:bodyPr wrap="square">
            <a:spAutoFit/>
          </a:bodyPr>
          <a:lstStyle/>
          <a:p>
            <a:pPr algn="just">
              <a:lnSpc>
                <a:spcPct val="107000"/>
              </a:lnSpc>
              <a:spcAft>
                <a:spcPts val="800"/>
              </a:spcAft>
            </a:pP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Trong</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đó</a:t>
            </a:r>
            <a:r>
              <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 C</a:t>
            </a: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ác phần tử của mảng được gán giá trị lần lượt là value-1, value-2, ...</a:t>
            </a:r>
            <a:endParaRPr lang="en-US" sz="1800"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p:txBody>
      </p:sp>
      <p:sp>
        <p:nvSpPr>
          <p:cNvPr id="8" name="Rectangle 7"/>
          <p:cNvSpPr/>
          <p:nvPr/>
        </p:nvSpPr>
        <p:spPr>
          <a:xfrm>
            <a:off x="349250" y="4079491"/>
            <a:ext cx="4260850" cy="388696"/>
          </a:xfrm>
          <a:prstGeom prst="rect">
            <a:avLst/>
          </a:prstGeom>
          <a:ln>
            <a:solidFill>
              <a:srgbClr val="FF0000"/>
            </a:solidFill>
          </a:ln>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arrEx</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 {22, 8, 97, 3};</a:t>
            </a:r>
            <a:endParaRPr lang="en-US" sz="1800" dirty="0">
              <a:effectLst/>
              <a:latin typeface="Proxima Nova" panose="020B0604020202020204" charset="0"/>
              <a:ea typeface="Calibri" panose="020F0502020204030204" pitchFamily="34" charset="0"/>
              <a:cs typeface="Times New Roman" panose="02020603050405020304" pitchFamily="18" charset="0"/>
            </a:endParaRPr>
          </a:p>
        </p:txBody>
      </p:sp>
      <p:pic>
        <p:nvPicPr>
          <p:cNvPr id="10" name="Picture 9"/>
          <p:cNvPicPr/>
          <p:nvPr/>
        </p:nvPicPr>
        <p:blipFill rotWithShape="1">
          <a:blip r:embed="rId2"/>
          <a:srcRect b="19779"/>
          <a:stretch/>
        </p:blipFill>
        <p:spPr>
          <a:xfrm>
            <a:off x="4749800" y="3257232"/>
            <a:ext cx="4169410" cy="1798637"/>
          </a:xfrm>
          <a:prstGeom prst="rect">
            <a:avLst/>
          </a:prstGeom>
        </p:spPr>
      </p:pic>
      <p:sp>
        <p:nvSpPr>
          <p:cNvPr id="9" name="Rectangle 8"/>
          <p:cNvSpPr/>
          <p:nvPr/>
        </p:nvSpPr>
        <p:spPr>
          <a:xfrm>
            <a:off x="379085" y="1361943"/>
            <a:ext cx="1906291" cy="388696"/>
          </a:xfrm>
          <a:prstGeom prst="rect">
            <a:avLst/>
          </a:prstGeom>
        </p:spPr>
        <p:txBody>
          <a:bodyPr wrap="none">
            <a:spAutoFit/>
          </a:bodyPr>
          <a:lstStyle/>
          <a:p>
            <a:pPr algn="just">
              <a:lnSpc>
                <a:spcPct val="107000"/>
              </a:lnSpc>
              <a:spcAft>
                <a:spcPts val="800"/>
              </a:spcAft>
            </a:pPr>
            <a:r>
              <a:rPr lang="en-US" sz="1800" b="1" dirty="0" err="1">
                <a:latin typeface="Proxima Nova" panose="020B0604020202020204" charset="0"/>
              </a:rPr>
              <a:t>Khai</a:t>
            </a:r>
            <a:r>
              <a:rPr lang="en-US" sz="1800" b="1" dirty="0">
                <a:latin typeface="Proxima Nova" panose="020B0604020202020204" charset="0"/>
              </a:rPr>
              <a:t> </a:t>
            </a:r>
            <a:r>
              <a:rPr lang="en-US" sz="1800" b="1" dirty="0" err="1">
                <a:latin typeface="Proxima Nova" panose="020B0604020202020204" charset="0"/>
              </a:rPr>
              <a:t>báo</a:t>
            </a:r>
            <a:r>
              <a:rPr lang="en-US" sz="1800" b="1" dirty="0">
                <a:latin typeface="Proxima Nova" panose="020B0604020202020204" charset="0"/>
              </a:rPr>
              <a:t> </a:t>
            </a:r>
            <a:r>
              <a:rPr lang="en-US" sz="1800" b="1" dirty="0" err="1">
                <a:latin typeface="Proxima Nova" panose="020B0604020202020204" charset="0"/>
              </a:rPr>
              <a:t>cách</a:t>
            </a:r>
            <a:r>
              <a:rPr lang="en-US" sz="1800" b="1" dirty="0">
                <a:latin typeface="Proxima Nova" panose="020B0604020202020204" charset="0"/>
              </a:rPr>
              <a:t> 2</a:t>
            </a:r>
          </a:p>
        </p:txBody>
      </p:sp>
      <p:sp>
        <p:nvSpPr>
          <p:cNvPr id="11" name="Rectangle 10"/>
          <p:cNvSpPr/>
          <p:nvPr/>
        </p:nvSpPr>
        <p:spPr>
          <a:xfrm>
            <a:off x="333080" y="3640323"/>
            <a:ext cx="750526" cy="388696"/>
          </a:xfrm>
          <a:prstGeom prst="rect">
            <a:avLst/>
          </a:prstGeom>
        </p:spPr>
        <p:txBody>
          <a:bodyPr wrap="none">
            <a:spAutoFit/>
          </a:bodyPr>
          <a:lstStyle/>
          <a:p>
            <a:pPr algn="just">
              <a:lnSpc>
                <a:spcPct val="107000"/>
              </a:lnSpc>
              <a:spcAft>
                <a:spcPts val="800"/>
              </a:spcAft>
            </a:pPr>
            <a:r>
              <a:rPr lang="en-US" sz="18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Ví</a:t>
            </a: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 </a:t>
            </a:r>
            <a:r>
              <a:rPr lang="en-US" sz="1800" b="1" dirty="0" err="1">
                <a:solidFill>
                  <a:srgbClr val="343A40"/>
                </a:solidFill>
                <a:latin typeface="Proxima Nova" panose="020B0604020202020204" charset="0"/>
                <a:ea typeface="Times New Roman" panose="02020603050405020304" pitchFamily="18" charset="0"/>
                <a:cs typeface="Times New Roman" panose="02020603050405020304" pitchFamily="18" charset="0"/>
              </a:rPr>
              <a:t>dụ</a:t>
            </a:r>
            <a:endParaRPr lang="en-US" sz="1800" dirty="0">
              <a:latin typeface="Proxima Nova"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66836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err="1" smtClean="0"/>
              <a:t>Mảng</a:t>
            </a:r>
            <a:r>
              <a:rPr lang="en-US" altLang="en-US" sz="2700" dirty="0" smtClean="0"/>
              <a:t> </a:t>
            </a:r>
            <a:r>
              <a:rPr lang="en-US" altLang="en-US" sz="2700" dirty="0" err="1" smtClean="0"/>
              <a:t>một</a:t>
            </a:r>
            <a:r>
              <a:rPr lang="en-US" altLang="en-US" sz="2700" dirty="0" smtClean="0"/>
              <a:t> </a:t>
            </a:r>
            <a:r>
              <a:rPr lang="en-US" altLang="en-US" sz="2700" dirty="0" err="1" smtClean="0"/>
              <a:t>chiều</a:t>
            </a:r>
            <a:endParaRPr lang="en-US" altLang="en-US" sz="2700" dirty="0"/>
          </a:p>
        </p:txBody>
      </p:sp>
      <p:sp>
        <p:nvSpPr>
          <p:cNvPr id="3" name="Rectangle 2"/>
          <p:cNvSpPr/>
          <p:nvPr/>
        </p:nvSpPr>
        <p:spPr>
          <a:xfrm>
            <a:off x="275590" y="1367085"/>
            <a:ext cx="8601710" cy="1084015"/>
          </a:xfrm>
          <a:prstGeom prst="rect">
            <a:avLst/>
          </a:prstGeom>
        </p:spPr>
        <p:txBody>
          <a:bodyPr wrap="square">
            <a:spAutoFit/>
          </a:bodyPr>
          <a:lstStyle/>
          <a:p>
            <a:pPr algn="just">
              <a:lnSpc>
                <a:spcPct val="107000"/>
              </a:lnSpc>
              <a:spcAft>
                <a:spcPts val="800"/>
              </a:spcAft>
            </a:pPr>
            <a:r>
              <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G</a:t>
            </a:r>
            <a:r>
              <a:rPr lang="vi-VN"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rPr>
              <a:t>iá trị mặc định</a:t>
            </a:r>
            <a:endParaRPr lang="en-US" sz="1800" b="1" dirty="0">
              <a:solidFill>
                <a:srgbClr val="343A40"/>
              </a:solidFill>
              <a:latin typeface="Proxima Nova" panose="020B0604020202020204" charset="0"/>
              <a:ea typeface="Times New Roman" panose="02020603050405020304" pitchFamily="18" charset="0"/>
              <a:cs typeface="Times New Roman" panose="02020603050405020304" pitchFamily="18" charset="0"/>
            </a:endParaRPr>
          </a:p>
          <a:p>
            <a:pPr algn="just">
              <a:lnSpc>
                <a:spcPct val="107000"/>
              </a:lnSpc>
              <a:spcAft>
                <a:spcPts val="800"/>
              </a:spcAft>
            </a:pPr>
            <a:r>
              <a:rPr lang="vi-VN" sz="1800" dirty="0">
                <a:solidFill>
                  <a:srgbClr val="343A40"/>
                </a:solidFill>
                <a:latin typeface="Proxima Nova" panose="020B0604020202020204" charset="0"/>
                <a:ea typeface="Times New Roman" panose="02020603050405020304" pitchFamily="18" charset="0"/>
                <a:cs typeface="Times New Roman" panose="02020603050405020304" pitchFamily="18" charset="0"/>
              </a:rPr>
              <a:t>Khi một mảng không được khai báo giá trị mặc định thì Java sẽ gán cho phần tử một giá trị được gọi là giá trị mặc định tùy thuộc vào kiểu dữ liệu của mảng.</a:t>
            </a:r>
          </a:p>
        </p:txBody>
      </p:sp>
      <p:graphicFrame>
        <p:nvGraphicFramePr>
          <p:cNvPr id="4" name="Table 3"/>
          <p:cNvGraphicFramePr>
            <a:graphicFrameLocks noGrp="1"/>
          </p:cNvGraphicFramePr>
          <p:nvPr>
            <p:extLst/>
          </p:nvPr>
        </p:nvGraphicFramePr>
        <p:xfrm>
          <a:off x="1676717" y="3055774"/>
          <a:ext cx="5916613" cy="1645765"/>
        </p:xfrm>
        <a:graphic>
          <a:graphicData uri="http://schemas.openxmlformats.org/drawingml/2006/table">
            <a:tbl>
              <a:tblPr firstRow="1" firstCol="1" bandRow="1">
                <a:tableStyleId>{5C22544A-7EE6-4342-B048-85BDC9FD1C3A}</a:tableStyleId>
              </a:tblPr>
              <a:tblGrid>
                <a:gridCol w="3863290"/>
                <a:gridCol w="2053323"/>
              </a:tblGrid>
              <a:tr h="329153">
                <a:tc>
                  <a:txBody>
                    <a:bodyPr/>
                    <a:lstStyle/>
                    <a:p>
                      <a:pPr algn="ctr">
                        <a:lnSpc>
                          <a:spcPct val="107000"/>
                        </a:lnSpc>
                        <a:spcAft>
                          <a:spcPts val="800"/>
                        </a:spcAft>
                      </a:pPr>
                      <a:r>
                        <a:rPr lang="en-US" sz="1400" dirty="0" err="1" smtClean="0">
                          <a:effectLst/>
                          <a:latin typeface="Proxima Nova" panose="020B0604020202020204" charset="0"/>
                        </a:rPr>
                        <a:t>Kiểu</a:t>
                      </a:r>
                      <a:r>
                        <a:rPr lang="en-US" sz="1400" baseline="0" dirty="0" smtClean="0">
                          <a:effectLst/>
                          <a:latin typeface="Proxima Nova" panose="020B0604020202020204" charset="0"/>
                        </a:rPr>
                        <a:t> </a:t>
                      </a:r>
                      <a:r>
                        <a:rPr lang="en-US" sz="1400" baseline="0" dirty="0" err="1" smtClean="0">
                          <a:effectLst/>
                          <a:latin typeface="Proxima Nova" panose="020B0604020202020204" charset="0"/>
                        </a:rPr>
                        <a:t>dữ</a:t>
                      </a:r>
                      <a:r>
                        <a:rPr lang="en-US" sz="1400" baseline="0" dirty="0" smtClean="0">
                          <a:effectLst/>
                          <a:latin typeface="Proxima Nova" panose="020B0604020202020204" charset="0"/>
                        </a:rPr>
                        <a:t> </a:t>
                      </a:r>
                      <a:r>
                        <a:rPr lang="en-US" sz="1400" baseline="0" dirty="0" err="1" smtClean="0">
                          <a:effectLst/>
                          <a:latin typeface="Proxima Nova" panose="020B0604020202020204" charset="0"/>
                        </a:rPr>
                        <a:t>liệu</a:t>
                      </a:r>
                      <a:r>
                        <a:rPr lang="en-US" sz="1400" dirty="0">
                          <a:effectLst/>
                          <a:latin typeface="Proxima Nova" panose="020B0604020202020204" charset="0"/>
                        </a:rPr>
                        <a:t>                            </a:t>
                      </a:r>
                      <a:endParaRPr lang="en-US" sz="12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dirty="0" err="1" smtClean="0">
                          <a:effectLst/>
                          <a:latin typeface="Proxima Nova" panose="020B0604020202020204" charset="0"/>
                        </a:rPr>
                        <a:t>Giá</a:t>
                      </a:r>
                      <a:r>
                        <a:rPr lang="en-US" sz="1400" baseline="0" dirty="0" smtClean="0">
                          <a:effectLst/>
                          <a:latin typeface="Proxima Nova" panose="020B0604020202020204" charset="0"/>
                        </a:rPr>
                        <a:t> </a:t>
                      </a:r>
                      <a:r>
                        <a:rPr lang="en-US" sz="1400" baseline="0" dirty="0" err="1" smtClean="0">
                          <a:effectLst/>
                          <a:latin typeface="Proxima Nova" panose="020B0604020202020204" charset="0"/>
                        </a:rPr>
                        <a:t>trị</a:t>
                      </a:r>
                      <a:r>
                        <a:rPr lang="en-US" sz="1400" baseline="0" dirty="0" smtClean="0">
                          <a:effectLst/>
                          <a:latin typeface="Proxima Nova" panose="020B0604020202020204" charset="0"/>
                        </a:rPr>
                        <a:t> </a:t>
                      </a:r>
                      <a:r>
                        <a:rPr lang="en-US" sz="1400" baseline="0" dirty="0" err="1" smtClean="0">
                          <a:effectLst/>
                          <a:latin typeface="Proxima Nova" panose="020B0604020202020204" charset="0"/>
                        </a:rPr>
                        <a:t>mặc</a:t>
                      </a:r>
                      <a:r>
                        <a:rPr lang="en-US" sz="1400" baseline="0" dirty="0" smtClean="0">
                          <a:effectLst/>
                          <a:latin typeface="Proxima Nova" panose="020B0604020202020204" charset="0"/>
                        </a:rPr>
                        <a:t> </a:t>
                      </a:r>
                      <a:r>
                        <a:rPr lang="en-US" sz="1400" baseline="0" dirty="0" err="1" smtClean="0">
                          <a:effectLst/>
                          <a:latin typeface="Proxima Nova" panose="020B0604020202020204" charset="0"/>
                        </a:rPr>
                        <a:t>định</a:t>
                      </a:r>
                      <a:endParaRPr lang="en-US" sz="12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r>
              <a:tr h="329153">
                <a:tc>
                  <a:txBody>
                    <a:bodyPr/>
                    <a:lstStyle/>
                    <a:p>
                      <a:pPr>
                        <a:lnSpc>
                          <a:spcPct val="107000"/>
                        </a:lnSpc>
                        <a:spcAft>
                          <a:spcPts val="800"/>
                        </a:spcAft>
                      </a:pPr>
                      <a:r>
                        <a:rPr lang="en-US" sz="1400" b="0" dirty="0">
                          <a:effectLst/>
                          <a:latin typeface="Proxima Nova" panose="020B0604020202020204" charset="0"/>
                        </a:rPr>
                        <a:t>byte, short, int, long            </a:t>
                      </a:r>
                      <a:endParaRPr lang="en-US" sz="1200" b="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latin typeface="Proxima Nova" panose="020B0604020202020204" charset="0"/>
                        </a:rPr>
                        <a:t>0</a:t>
                      </a:r>
                      <a:endParaRPr lang="en-US" sz="12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r>
              <a:tr h="329153">
                <a:tc>
                  <a:txBody>
                    <a:bodyPr/>
                    <a:lstStyle/>
                    <a:p>
                      <a:pPr>
                        <a:lnSpc>
                          <a:spcPct val="107000"/>
                        </a:lnSpc>
                        <a:spcAft>
                          <a:spcPts val="800"/>
                        </a:spcAft>
                      </a:pPr>
                      <a:r>
                        <a:rPr lang="en-US" sz="1400" b="0" dirty="0">
                          <a:effectLst/>
                          <a:latin typeface="Proxima Nova" panose="020B0604020202020204" charset="0"/>
                        </a:rPr>
                        <a:t>float, double                        </a:t>
                      </a:r>
                      <a:endParaRPr lang="en-US" sz="1200" b="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latin typeface="Proxima Nova" panose="020B0604020202020204" charset="0"/>
                        </a:rPr>
                        <a:t>0.0</a:t>
                      </a:r>
                      <a:endParaRPr lang="en-US" sz="12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r>
              <a:tr h="329153">
                <a:tc>
                  <a:txBody>
                    <a:bodyPr/>
                    <a:lstStyle/>
                    <a:p>
                      <a:pPr>
                        <a:lnSpc>
                          <a:spcPct val="107000"/>
                        </a:lnSpc>
                        <a:spcAft>
                          <a:spcPts val="800"/>
                        </a:spcAft>
                      </a:pPr>
                      <a:r>
                        <a:rPr lang="en-US" sz="1400" b="0" dirty="0" err="1">
                          <a:effectLst/>
                          <a:latin typeface="Proxima Nova" panose="020B0604020202020204" charset="0"/>
                        </a:rPr>
                        <a:t>boolean</a:t>
                      </a:r>
                      <a:endParaRPr lang="en-US" sz="1200" b="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latin typeface="Proxima Nova" panose="020B0604020202020204" charset="0"/>
                        </a:rPr>
                        <a:t>false</a:t>
                      </a:r>
                      <a:endParaRPr lang="en-US" sz="12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r>
              <a:tr h="329153">
                <a:tc>
                  <a:txBody>
                    <a:bodyPr/>
                    <a:lstStyle/>
                    <a:p>
                      <a:pPr>
                        <a:lnSpc>
                          <a:spcPct val="107000"/>
                        </a:lnSpc>
                        <a:spcAft>
                          <a:spcPts val="800"/>
                        </a:spcAft>
                      </a:pPr>
                      <a:r>
                        <a:rPr lang="en-US" sz="1400" b="0" dirty="0">
                          <a:effectLst/>
                          <a:latin typeface="Proxima Nova" panose="020B0604020202020204" charset="0"/>
                        </a:rPr>
                        <a:t>object                             </a:t>
                      </a:r>
                      <a:endParaRPr lang="en-US" sz="1200" b="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latin typeface="Proxima Nova" panose="020B0604020202020204" charset="0"/>
                        </a:rPr>
                        <a:t>null</a:t>
                      </a:r>
                      <a:endParaRPr lang="en-US" sz="1200" dirty="0">
                        <a:effectLst/>
                        <a:latin typeface="Proxima Nova" panose="020B060402020202020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706799237"/>
      </p:ext>
    </p:extLst>
  </p:cSld>
  <p:clrMapOvr>
    <a:masterClrMapping/>
  </p:clrMapOvr>
  <p:timing>
    <p:tnLst>
      <p:par>
        <p:cTn id="1" dur="indefinite" restart="never" nodeType="tmRoot"/>
      </p:par>
    </p:tnLst>
  </p:timing>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2523</Words>
  <Application>Microsoft Office PowerPoint</Application>
  <PresentationFormat>On-screen Show (16:9)</PresentationFormat>
  <Paragraphs>397</Paragraphs>
  <Slides>62</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Courier New</vt:lpstr>
      <vt:lpstr>Calibri</vt:lpstr>
      <vt:lpstr>Times New Roman</vt:lpstr>
      <vt:lpstr>Alfa Slab One</vt:lpstr>
      <vt:lpstr>Arial</vt:lpstr>
      <vt:lpstr>Proxima Nova</vt:lpstr>
      <vt:lpstr>Gameday</vt:lpstr>
      <vt:lpstr>Kiểu dữ liệu mảng và xâu kí tự</vt:lpstr>
      <vt:lpstr>Mục tiêu bài học</vt:lpstr>
      <vt:lpstr>Mảng một chiều</vt:lpstr>
      <vt:lpstr>Mảng một chiều</vt:lpstr>
      <vt:lpstr>Mảng một chiều</vt:lpstr>
      <vt:lpstr>Mảng một chiều</vt:lpstr>
      <vt:lpstr>Mảng một chiều</vt:lpstr>
      <vt:lpstr>Mảng một chiều</vt:lpstr>
      <vt:lpstr>Mảng một chiều</vt:lpstr>
      <vt:lpstr>Mảng một chiều</vt:lpstr>
      <vt:lpstr>Mảng hai chiều</vt:lpstr>
      <vt:lpstr>Mảng hai chiều</vt:lpstr>
      <vt:lpstr>Mảng hai chiều</vt:lpstr>
      <vt:lpstr>Mảng hai chiều</vt:lpstr>
      <vt:lpstr>Mảng hai chiều</vt:lpstr>
      <vt:lpstr>Mảng hai chiều</vt:lpstr>
      <vt:lpstr>Mảng hai chiều</vt:lpstr>
      <vt:lpstr>Mảng hai chiều</vt:lpstr>
      <vt:lpstr>Lệnh Foreach dùng cho mảng</vt:lpstr>
      <vt:lpstr>Lệnh foreach </vt:lpstr>
      <vt:lpstr>Lệnh foreach </vt:lpstr>
      <vt:lpstr>Lệnh foreach </vt:lpstr>
      <vt:lpstr>Lệnh foreach </vt:lpstr>
      <vt:lpstr>Lệnh foreach </vt:lpstr>
      <vt:lpstr>Xâu kí tự</vt:lpstr>
      <vt:lpstr>Xâu kí tự</vt:lpstr>
      <vt:lpstr>Xâu kí tự</vt:lpstr>
      <vt:lpstr>Xâu kí tự</vt:lpstr>
      <vt:lpstr>Xâu kí tự</vt:lpstr>
      <vt:lpstr>Một số lớp cơ bản trong Java</vt:lpstr>
      <vt:lpstr>Một số lớp cơ bản trong java</vt:lpstr>
      <vt:lpstr>Lớp number</vt:lpstr>
      <vt:lpstr>Lớp number</vt:lpstr>
      <vt:lpstr>Lớp number</vt:lpstr>
      <vt:lpstr>Lớp number</vt:lpstr>
      <vt:lpstr>Lớp number</vt:lpstr>
      <vt:lpstr>Lớp number</vt:lpstr>
      <vt:lpstr>Lớp number</vt:lpstr>
      <vt:lpstr>Lớp number</vt:lpstr>
      <vt:lpstr>Lớp number</vt:lpstr>
      <vt:lpstr>Lớp number</vt:lpstr>
      <vt:lpstr>Lớp number</vt:lpstr>
      <vt:lpstr>Lớp number</vt:lpstr>
      <vt:lpstr>Lớp number</vt:lpstr>
      <vt:lpstr>Lớp number</vt:lpstr>
      <vt:lpstr>Lớp number</vt:lpstr>
      <vt:lpstr>Lớp math</vt:lpstr>
      <vt:lpstr>Lớp math</vt:lpstr>
      <vt:lpstr>Lớp math</vt:lpstr>
      <vt:lpstr>Lớp math</vt:lpstr>
      <vt:lpstr>Lớp math</vt:lpstr>
      <vt:lpstr>Lớp number</vt:lpstr>
      <vt:lpstr>Lớp String</vt:lpstr>
      <vt:lpstr>Lớp String</vt:lpstr>
      <vt:lpstr>Lớp String</vt:lpstr>
      <vt:lpstr>Lớp String</vt:lpstr>
      <vt:lpstr>Lớp String</vt:lpstr>
      <vt:lpstr>Lớp Date</vt:lpstr>
      <vt:lpstr>Lớp Date</vt:lpstr>
      <vt:lpstr>Lớp Date</vt:lpstr>
      <vt:lpstr>Tóm tắt bài học</vt:lpstr>
      <vt:lpstr>Tóm tắt bài học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Kiểu dữ liệu mảng và xâu kí tự</dc:title>
  <cp:lastModifiedBy>user</cp:lastModifiedBy>
  <cp:revision>11</cp:revision>
  <dcterms:modified xsi:type="dcterms:W3CDTF">2023-04-17T03:33:36Z</dcterms:modified>
</cp:coreProperties>
</file>