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64" r:id="rId5"/>
    <p:sldId id="270" r:id="rId6"/>
    <p:sldId id="271" r:id="rId7"/>
    <p:sldId id="266" r:id="rId8"/>
    <p:sldId id="275" r:id="rId9"/>
    <p:sldId id="276" r:id="rId10"/>
    <p:sldId id="265" r:id="rId11"/>
    <p:sldId id="272" r:id="rId12"/>
    <p:sldId id="278" r:id="rId13"/>
    <p:sldId id="277" r:id="rId14"/>
    <p:sldId id="273" r:id="rId15"/>
    <p:sldId id="274" r:id="rId16"/>
    <p:sldId id="267"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346" r:id="rId32"/>
  </p:sldIdLst>
  <p:sldSz cx="9144000" cy="5143500" type="screen16x9"/>
  <p:notesSz cx="6858000" cy="9144000"/>
  <p:embeddedFontLst>
    <p:embeddedFont>
      <p:font typeface="Alfa Slab One" panose="020B0604020202020204" charset="0"/>
      <p:regular r:id="rId34"/>
    </p:embeddedFont>
    <p:embeddedFont>
      <p:font typeface="Proxima Nova"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92" d="100"/>
          <a:sy n="92" d="100"/>
        </p:scale>
        <p:origin x="5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801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341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963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14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602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576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713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730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678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64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059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454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388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210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064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188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873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651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400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65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80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44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829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094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107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349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96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extLst>
      <p:ext uri="{BB962C8B-B14F-4D97-AF65-F5344CB8AC3E}">
        <p14:creationId xmlns:p14="http://schemas.microsoft.com/office/powerpoint/2010/main" val="350439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Trừu tượng</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Lớp trừu tượng</a:t>
            </a:r>
            <a:endParaRPr/>
          </a:p>
        </p:txBody>
      </p:sp>
    </p:spTree>
    <p:extLst>
      <p:ext uri="{BB962C8B-B14F-4D97-AF65-F5344CB8AC3E}">
        <p14:creationId xmlns:p14="http://schemas.microsoft.com/office/powerpoint/2010/main" val="272577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Dựa trên cách biểu diễn các phương thức ở trên, các lớp được chia thành hai loại:</a:t>
            </a:r>
          </a:p>
          <a:p>
            <a:pPr lvl="1" indent="-342900" algn="just">
              <a:buSzPts val="1800"/>
              <a:buFont typeface="Proxima Nova"/>
              <a:buChar char="●"/>
            </a:pPr>
            <a:r>
              <a:rPr lang="vi-VN" sz="1600"/>
              <a:t>Các lớp thông thường</a:t>
            </a:r>
          </a:p>
          <a:p>
            <a:pPr lvl="1" indent="-342900" algn="just">
              <a:buSzPts val="1800"/>
              <a:buFont typeface="Proxima Nova"/>
              <a:buChar char="●"/>
            </a:pPr>
            <a:r>
              <a:rPr lang="vi-VN" sz="1600"/>
              <a:t>Các lớp trừu tượng</a:t>
            </a:r>
          </a:p>
          <a:p>
            <a:pPr algn="just"/>
            <a:r>
              <a:rPr lang="vi-VN" sz="2000"/>
              <a:t>Các lớp thông thường:</a:t>
            </a:r>
          </a:p>
          <a:p>
            <a:pPr lvl="1" indent="-342900" algn="just">
              <a:buSzPts val="1800"/>
              <a:buFont typeface="Proxima Nova"/>
              <a:buChar char="●"/>
            </a:pPr>
            <a:r>
              <a:rPr lang="vi-VN" sz="1600"/>
              <a:t>Lớp chỉ chứa các phương thức thông thường mà lớp đó được gọi là lớp thông thường</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một Lớp trừu tượng?</a:t>
            </a:r>
            <a:endParaRPr/>
          </a:p>
        </p:txBody>
      </p:sp>
      <p:sp>
        <p:nvSpPr>
          <p:cNvPr id="5" name="TextBox 4">
            <a:extLst>
              <a:ext uri="{FF2B5EF4-FFF2-40B4-BE49-F238E27FC236}">
                <a16:creationId xmlns:a16="http://schemas.microsoft.com/office/drawing/2014/main" id="{792D88A8-4575-557F-A599-1104EB5B4878}"/>
              </a:ext>
            </a:extLst>
          </p:cNvPr>
          <p:cNvSpPr txBox="1"/>
          <p:nvPr/>
        </p:nvSpPr>
        <p:spPr>
          <a:xfrm>
            <a:off x="1262543" y="3399324"/>
            <a:ext cx="4572000" cy="1384995"/>
          </a:xfrm>
          <a:prstGeom prst="rect">
            <a:avLst/>
          </a:prstGeom>
          <a:noFill/>
        </p:spPr>
        <p:txBody>
          <a:bodyPr wrap="square">
            <a:spAutoFit/>
          </a:bodyPr>
          <a:lstStyle/>
          <a:p>
            <a:r>
              <a:rPr lang="en-US"/>
              <a:t>class Test     </a:t>
            </a:r>
          </a:p>
          <a:p>
            <a:r>
              <a:rPr lang="en-US"/>
              <a:t>{  </a:t>
            </a:r>
            <a:endParaRPr lang="vi-VN"/>
          </a:p>
          <a:p>
            <a:r>
              <a:rPr lang="vi-VN"/>
              <a:t>     </a:t>
            </a:r>
            <a:r>
              <a:rPr lang="en-US"/>
              <a:t>void m1() { body ; }    </a:t>
            </a:r>
          </a:p>
          <a:p>
            <a:r>
              <a:rPr lang="en-US"/>
              <a:t>  </a:t>
            </a:r>
            <a:r>
              <a:rPr lang="vi-VN"/>
              <a:t>   </a:t>
            </a:r>
            <a:r>
              <a:rPr lang="en-US"/>
              <a:t>void m2() { body ;</a:t>
            </a:r>
            <a:r>
              <a:rPr lang="vi-VN"/>
              <a:t> }</a:t>
            </a:r>
            <a:r>
              <a:rPr lang="en-US"/>
              <a:t>  </a:t>
            </a:r>
          </a:p>
          <a:p>
            <a:r>
              <a:rPr lang="en-US"/>
              <a:t>  </a:t>
            </a:r>
            <a:r>
              <a:rPr lang="vi-VN"/>
              <a:t>   </a:t>
            </a:r>
            <a:r>
              <a:rPr lang="en-US"/>
              <a:t>void m3() { body ; }    </a:t>
            </a:r>
          </a:p>
          <a:p>
            <a:r>
              <a:rPr lang="en-US"/>
              <a:t>};</a:t>
            </a:r>
          </a:p>
        </p:txBody>
      </p:sp>
    </p:spTree>
    <p:extLst>
      <p:ext uri="{BB962C8B-B14F-4D97-AF65-F5344CB8AC3E}">
        <p14:creationId xmlns:p14="http://schemas.microsoft.com/office/powerpoint/2010/main" val="7712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sz="2000"/>
              <a:t>Các lớp trừu tượng:</a:t>
            </a:r>
          </a:p>
          <a:p>
            <a:pPr lvl="1" indent="-342900" algn="just">
              <a:buSzPts val="1800"/>
              <a:buFont typeface="Proxima Nova"/>
              <a:buChar char="●"/>
            </a:pPr>
            <a:r>
              <a:rPr lang="vi-VN" sz="1600"/>
              <a:t>Lớp trừu tượng có thể chứa các phương thức trừu tượng hoặc có thể không chứa các phương thức trừu tượng nhưng đối với lớp trừu tượng thì không được phép tạo đối tượng.</a:t>
            </a:r>
          </a:p>
          <a:p>
            <a:pPr lvl="1" indent="-342900" algn="just">
              <a:buSzPts val="1800"/>
              <a:buFont typeface="Proxima Nova"/>
              <a:buChar char="●"/>
            </a:pPr>
            <a:r>
              <a:rPr lang="vi-VN" sz="1600"/>
              <a:t>Để định nghĩa một lớp cụ thể là lớp trừu tượng sử dụng từ khóa </a:t>
            </a:r>
            <a:r>
              <a:rPr lang="vi-VN" sz="1600" b="1"/>
              <a:t>abstract</a:t>
            </a:r>
            <a:r>
              <a:rPr lang="vi-VN" sz="1600"/>
              <a:t>.</a:t>
            </a:r>
          </a:p>
          <a:p>
            <a:pPr lvl="2" indent="-342900" algn="just">
              <a:buSzPts val="1800"/>
              <a:buFont typeface="Proxima Nova"/>
              <a:buChar char="●"/>
            </a:pPr>
            <a:r>
              <a:rPr lang="vi-VN" sz="1600" b="1"/>
              <a:t>Trường hợp 1</a:t>
            </a:r>
            <a:r>
              <a:rPr lang="vi-VN" sz="1600"/>
              <a:t>: Lớp chứa ít nhất một phương thức trừu tượng được gọi là lớp trừu tượng.</a:t>
            </a:r>
          </a:p>
          <a:p>
            <a:pPr lvl="2" indent="-342900" algn="just">
              <a:buSzPts val="1800"/>
              <a:buFont typeface="Proxima Nova"/>
              <a:buChar char="●"/>
            </a:pPr>
            <a:r>
              <a:rPr lang="vi-VN" sz="1600" b="1"/>
              <a:t>Trường hợp 2</a:t>
            </a:r>
            <a:r>
              <a:rPr lang="vi-VN" sz="1600"/>
              <a:t>: Lớp trừu tượng không chứa các phương thức trừu tượng.</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một Lớp trừu tượng?</a:t>
            </a:r>
            <a:endParaRPr/>
          </a:p>
        </p:txBody>
      </p:sp>
      <p:sp>
        <p:nvSpPr>
          <p:cNvPr id="6" name="TextBox 5">
            <a:extLst>
              <a:ext uri="{FF2B5EF4-FFF2-40B4-BE49-F238E27FC236}">
                <a16:creationId xmlns:a16="http://schemas.microsoft.com/office/drawing/2014/main" id="{CE05F516-D155-E534-82CC-D97F10B4FB8E}"/>
              </a:ext>
            </a:extLst>
          </p:cNvPr>
          <p:cNvSpPr txBox="1"/>
          <p:nvPr/>
        </p:nvSpPr>
        <p:spPr>
          <a:xfrm>
            <a:off x="2403445" y="3688723"/>
            <a:ext cx="2604782" cy="1384995"/>
          </a:xfrm>
          <a:prstGeom prst="rect">
            <a:avLst/>
          </a:prstGeom>
          <a:noFill/>
        </p:spPr>
        <p:txBody>
          <a:bodyPr wrap="square">
            <a:spAutoFit/>
          </a:bodyPr>
          <a:lstStyle/>
          <a:p>
            <a:r>
              <a:rPr lang="en-US"/>
              <a:t>abstract class Test </a:t>
            </a:r>
          </a:p>
          <a:p>
            <a:r>
              <a:rPr lang="en-US"/>
              <a:t>{  </a:t>
            </a:r>
            <a:endParaRPr lang="vi-VN"/>
          </a:p>
          <a:p>
            <a:r>
              <a:rPr lang="vi-VN"/>
              <a:t>     </a:t>
            </a:r>
            <a:r>
              <a:rPr lang="en-US"/>
              <a:t>void m1(){body} </a:t>
            </a:r>
          </a:p>
          <a:p>
            <a:r>
              <a:rPr lang="en-US"/>
              <a:t>  </a:t>
            </a:r>
            <a:r>
              <a:rPr lang="vi-VN"/>
              <a:t>   </a:t>
            </a:r>
            <a:r>
              <a:rPr lang="en-US"/>
              <a:t>void m2(){body} </a:t>
            </a:r>
          </a:p>
          <a:p>
            <a:r>
              <a:rPr lang="en-US"/>
              <a:t>  </a:t>
            </a:r>
            <a:r>
              <a:rPr lang="vi-VN"/>
              <a:t>   </a:t>
            </a:r>
            <a:r>
              <a:rPr lang="en-US"/>
              <a:t>abstract void m3(); </a:t>
            </a:r>
          </a:p>
          <a:p>
            <a:r>
              <a:rPr lang="en-US"/>
              <a:t>} </a:t>
            </a:r>
          </a:p>
        </p:txBody>
      </p:sp>
      <p:sp>
        <p:nvSpPr>
          <p:cNvPr id="8" name="TextBox 7">
            <a:extLst>
              <a:ext uri="{FF2B5EF4-FFF2-40B4-BE49-F238E27FC236}">
                <a16:creationId xmlns:a16="http://schemas.microsoft.com/office/drawing/2014/main" id="{91207E94-2510-0D6E-52E1-4C8804BE2D5E}"/>
              </a:ext>
            </a:extLst>
          </p:cNvPr>
          <p:cNvSpPr txBox="1"/>
          <p:nvPr/>
        </p:nvSpPr>
        <p:spPr>
          <a:xfrm>
            <a:off x="5311674" y="3688723"/>
            <a:ext cx="2604782" cy="1384995"/>
          </a:xfrm>
          <a:prstGeom prst="rect">
            <a:avLst/>
          </a:prstGeom>
          <a:noFill/>
        </p:spPr>
        <p:txBody>
          <a:bodyPr wrap="square">
            <a:spAutoFit/>
          </a:bodyPr>
          <a:lstStyle/>
          <a:p>
            <a:r>
              <a:rPr lang="en-US"/>
              <a:t>abstract class Test </a:t>
            </a:r>
          </a:p>
          <a:p>
            <a:r>
              <a:rPr lang="en-US"/>
              <a:t>{  </a:t>
            </a:r>
            <a:endParaRPr lang="vi-VN"/>
          </a:p>
          <a:p>
            <a:r>
              <a:rPr lang="vi-VN"/>
              <a:t>     </a:t>
            </a:r>
            <a:r>
              <a:rPr lang="en-US"/>
              <a:t>void m1(){body} </a:t>
            </a:r>
          </a:p>
          <a:p>
            <a:r>
              <a:rPr lang="en-US"/>
              <a:t>  </a:t>
            </a:r>
            <a:r>
              <a:rPr lang="vi-VN"/>
              <a:t>   </a:t>
            </a:r>
            <a:r>
              <a:rPr lang="en-US"/>
              <a:t>void m2(){body} </a:t>
            </a:r>
          </a:p>
          <a:p>
            <a:r>
              <a:rPr lang="en-US"/>
              <a:t>  </a:t>
            </a:r>
            <a:r>
              <a:rPr lang="vi-VN"/>
              <a:t>   </a:t>
            </a:r>
            <a:r>
              <a:rPr lang="en-US"/>
              <a:t>void m3(){body} </a:t>
            </a:r>
          </a:p>
          <a:p>
            <a:r>
              <a:rPr lang="en-US"/>
              <a:t>} </a:t>
            </a:r>
          </a:p>
        </p:txBody>
      </p:sp>
    </p:spTree>
    <p:extLst>
      <p:ext uri="{BB962C8B-B14F-4D97-AF65-F5344CB8AC3E}">
        <p14:creationId xmlns:p14="http://schemas.microsoft.com/office/powerpoint/2010/main" val="200269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just">
              <a:buNone/>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một Lớp trừu tượng?</a:t>
            </a:r>
            <a:endParaRPr/>
          </a:p>
        </p:txBody>
      </p:sp>
      <p:pic>
        <p:nvPicPr>
          <p:cNvPr id="3" name="Picture 2">
            <a:extLst>
              <a:ext uri="{FF2B5EF4-FFF2-40B4-BE49-F238E27FC236}">
                <a16:creationId xmlns:a16="http://schemas.microsoft.com/office/drawing/2014/main" id="{909F6CBB-A759-624D-7D95-8E41DB3ACC91}"/>
              </a:ext>
            </a:extLst>
          </p:cNvPr>
          <p:cNvPicPr>
            <a:picLocks noChangeAspect="1"/>
          </p:cNvPicPr>
          <p:nvPr/>
        </p:nvPicPr>
        <p:blipFill>
          <a:blip r:embed="rId3"/>
          <a:stretch>
            <a:fillRect/>
          </a:stretch>
        </p:blipFill>
        <p:spPr>
          <a:xfrm>
            <a:off x="542925" y="1236662"/>
            <a:ext cx="8058150" cy="3248025"/>
          </a:xfrm>
          <a:prstGeom prst="rect">
            <a:avLst/>
          </a:prstGeom>
        </p:spPr>
      </p:pic>
    </p:spTree>
    <p:extLst>
      <p:ext uri="{BB962C8B-B14F-4D97-AF65-F5344CB8AC3E}">
        <p14:creationId xmlns:p14="http://schemas.microsoft.com/office/powerpoint/2010/main" val="43348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Các lớp trừu tượng hỗ trợ Phân giải phương thức động khi thực thi (Điều này còn được gọi là đa hình thực thi hoặc ràng buộc muộn, đã trình bày ở bài trước)</a:t>
            </a:r>
          </a:p>
          <a:p>
            <a:pPr algn="just"/>
            <a:r>
              <a:rPr lang="vi-VN"/>
              <a:t>Chúng giúp Lập trình viên đạt được liên kết lỏng lẻo (Loose Coupling)</a:t>
            </a:r>
          </a:p>
          <a:p>
            <a:pPr algn="just"/>
            <a:r>
              <a:rPr lang="vi-VN"/>
              <a:t>Các lớp trừu tượng tách Định nghĩa phương thức khỏi các Lớp con được kế thừa (Các lớp con chỉ triển khai nội dung của riêng nó).</a:t>
            </a:r>
          </a:p>
          <a:p>
            <a:pPr algn="just"/>
            <a:r>
              <a:rPr lang="vi-VN"/>
              <a:t>Chúng có thể cung cấp định nghĩa Phương thức mặc định cho tất cả các Lớp con (hành vi giống nhau)</a:t>
            </a:r>
          </a:p>
          <a:p>
            <a:pPr algn="just"/>
            <a:r>
              <a:rPr lang="vi-VN"/>
              <a:t>Các lớp trừu tượng cung cấp Mẫu cho các lớp cụ thể trong tương lai</a:t>
            </a:r>
          </a:p>
          <a:p>
            <a:pPr algn="just"/>
            <a:r>
              <a:rPr lang="vi-VN"/>
              <a:t>Lớp trừu tượng cho phép Khả năng sử dụng lại Mã</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một Lớp trừu tượng?</a:t>
            </a:r>
            <a:endParaRPr/>
          </a:p>
        </p:txBody>
      </p:sp>
    </p:spTree>
    <p:extLst>
      <p:ext uri="{BB962C8B-B14F-4D97-AF65-F5344CB8AC3E}">
        <p14:creationId xmlns:p14="http://schemas.microsoft.com/office/powerpoint/2010/main" val="359895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Một lớp trừu tượng phải được khai báo bằng từ khóa </a:t>
            </a:r>
            <a:r>
              <a:rPr lang="vi-VN" b="1"/>
              <a:t>abstract</a:t>
            </a:r>
            <a:r>
              <a:rPr lang="vi-VN"/>
              <a:t>.</a:t>
            </a:r>
          </a:p>
          <a:p>
            <a:pPr algn="just"/>
            <a:r>
              <a:rPr lang="vi-VN"/>
              <a:t>Các lớp trừu tượng có thể bao gồm các phương thức trừu tượng và không trừu tượng.</a:t>
            </a:r>
          </a:p>
          <a:p>
            <a:pPr algn="just"/>
            <a:r>
              <a:rPr lang="vi-VN"/>
              <a:t>Một lớp trừu tượng </a:t>
            </a:r>
            <a:r>
              <a:rPr lang="vi-VN" b="1"/>
              <a:t>không thể được khởi tạo</a:t>
            </a:r>
            <a:r>
              <a:rPr lang="vi-VN"/>
              <a:t>.</a:t>
            </a:r>
          </a:p>
          <a:p>
            <a:pPr algn="just"/>
            <a:r>
              <a:rPr lang="vi-VN"/>
              <a:t>Chúng có thể bao gồm các hàm tạo và các phương thức tĩnh (</a:t>
            </a:r>
            <a:r>
              <a:rPr lang="vi-VN" b="1"/>
              <a:t>static</a:t>
            </a:r>
            <a:r>
              <a:rPr lang="vi-VN"/>
              <a:t> method).</a:t>
            </a:r>
          </a:p>
          <a:p>
            <a:pPr algn="just"/>
            <a:r>
              <a:rPr lang="vi-VN"/>
              <a:t>Một lớp trừu tượng có thể được đánh dấu là </a:t>
            </a:r>
            <a:r>
              <a:rPr lang="vi-VN" b="1"/>
              <a:t>final </a:t>
            </a:r>
            <a:r>
              <a:rPr lang="vi-VN"/>
              <a:t>để ngăn các lớp con của nó sửa đổi hành vi hoặc ghi đè các phương thức của nó</a:t>
            </a:r>
          </a:p>
          <a:p>
            <a:pPr lvl="1" algn="just"/>
            <a:r>
              <a:rPr lang="vi-VN" sz="1600"/>
              <a:t>Điều này có thể hữu ích trong trường hợp bạn muốn tạo một lớp cơ sở cung cấp một tập hợp các phương thức chung, nhưng bạn không muốn các phương thức đó bị sửa đổi bởi các lớp con.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Quy tắc sử dụng Lớp trừu tượng</a:t>
            </a:r>
            <a:endParaRPr/>
          </a:p>
        </p:txBody>
      </p:sp>
    </p:spTree>
    <p:extLst>
      <p:ext uri="{BB962C8B-B14F-4D97-AF65-F5344CB8AC3E}">
        <p14:creationId xmlns:p14="http://schemas.microsoft.com/office/powerpoint/2010/main" val="1513314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Kế thừa </a:t>
            </a:r>
            <a:br>
              <a:rPr lang="vi-VN"/>
            </a:br>
            <a:r>
              <a:rPr lang="vi-VN"/>
              <a:t>lớp trừu tượng</a:t>
            </a:r>
            <a:endParaRPr/>
          </a:p>
        </p:txBody>
      </p:sp>
    </p:spTree>
    <p:extLst>
      <p:ext uri="{BB962C8B-B14F-4D97-AF65-F5344CB8AC3E}">
        <p14:creationId xmlns:p14="http://schemas.microsoft.com/office/powerpoint/2010/main" val="2888800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Nếu lớp trừu tượng chứa các phương thức trừu tượng, hãy viết các triển khai trong các lớp con.</a:t>
            </a:r>
          </a:p>
          <a:p>
            <a:pPr algn="just"/>
            <a:r>
              <a:rPr lang="vi-VN"/>
              <a:t>Việc tạo đối tượng lớp trừu tượng là không thể, nếu cố gắng tạo đối tượng, trình biên dịch sẽ tạo ra thông báo lỗi.</a:t>
            </a:r>
          </a:p>
          <a:p>
            <a:pPr algn="just"/>
            <a:r>
              <a:rPr lang="vi-VN"/>
              <a:t>Đối tượng lớp trừu tượng có thể khởi tọa từ đối tượng lớp Con.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1</a:t>
            </a:r>
            <a:endParaRPr/>
          </a:p>
        </p:txBody>
      </p:sp>
      <p:sp>
        <p:nvSpPr>
          <p:cNvPr id="3" name="TextBox 2">
            <a:extLst>
              <a:ext uri="{FF2B5EF4-FFF2-40B4-BE49-F238E27FC236}">
                <a16:creationId xmlns:a16="http://schemas.microsoft.com/office/drawing/2014/main" id="{C6CD9ADC-0A3A-8C05-0B0B-47D21C2085E5}"/>
              </a:ext>
            </a:extLst>
          </p:cNvPr>
          <p:cNvSpPr txBox="1"/>
          <p:nvPr/>
        </p:nvSpPr>
        <p:spPr>
          <a:xfrm>
            <a:off x="2286000" y="2860675"/>
            <a:ext cx="4572000" cy="307777"/>
          </a:xfrm>
          <a:prstGeom prst="rect">
            <a:avLst/>
          </a:prstGeom>
          <a:noFill/>
        </p:spPr>
        <p:txBody>
          <a:bodyPr wrap="square">
            <a:spAutoFit/>
          </a:bodyPr>
          <a:lstStyle/>
          <a:p>
            <a:r>
              <a:rPr lang="en-US"/>
              <a:t>Abstract-class    reference-variable  = new child-class(); </a:t>
            </a:r>
          </a:p>
        </p:txBody>
      </p:sp>
      <p:sp>
        <p:nvSpPr>
          <p:cNvPr id="5" name="TextBox 4">
            <a:extLst>
              <a:ext uri="{FF2B5EF4-FFF2-40B4-BE49-F238E27FC236}">
                <a16:creationId xmlns:a16="http://schemas.microsoft.com/office/drawing/2014/main" id="{8E58F24B-3D93-36CC-1E0E-DA64F5DFBDF9}"/>
              </a:ext>
            </a:extLst>
          </p:cNvPr>
          <p:cNvSpPr txBox="1"/>
          <p:nvPr/>
        </p:nvSpPr>
        <p:spPr>
          <a:xfrm>
            <a:off x="876649" y="3313480"/>
            <a:ext cx="4572000" cy="1600438"/>
          </a:xfrm>
          <a:prstGeom prst="rect">
            <a:avLst/>
          </a:prstGeom>
          <a:noFill/>
        </p:spPr>
        <p:txBody>
          <a:bodyPr wrap="square">
            <a:spAutoFit/>
          </a:bodyPr>
          <a:lstStyle/>
          <a:p>
            <a:r>
              <a:rPr lang="en-US"/>
              <a:t>abstract class Test </a:t>
            </a:r>
          </a:p>
          <a:p>
            <a:r>
              <a:rPr lang="en-US"/>
              <a:t>{  </a:t>
            </a:r>
            <a:endParaRPr lang="vi-VN"/>
          </a:p>
          <a:p>
            <a:r>
              <a:rPr lang="vi-VN"/>
              <a:t>  </a:t>
            </a:r>
            <a:r>
              <a:rPr lang="en-US"/>
              <a:t>abstract void m1(); </a:t>
            </a:r>
          </a:p>
          <a:p>
            <a:r>
              <a:rPr lang="en-US"/>
              <a:t>  abstract void m2(); </a:t>
            </a:r>
          </a:p>
          <a:p>
            <a:r>
              <a:rPr lang="en-US"/>
              <a:t>  abstract void m3(); </a:t>
            </a:r>
          </a:p>
          <a:p>
            <a:r>
              <a:rPr lang="en-US"/>
              <a:t>  void m4(){System.out.println("m4 method");} </a:t>
            </a:r>
          </a:p>
          <a:p>
            <a:r>
              <a:rPr lang="en-US"/>
              <a:t>}; </a:t>
            </a:r>
          </a:p>
        </p:txBody>
      </p:sp>
    </p:spTree>
    <p:extLst>
      <p:ext uri="{BB962C8B-B14F-4D97-AF65-F5344CB8AC3E}">
        <p14:creationId xmlns:p14="http://schemas.microsoft.com/office/powerpoint/2010/main" val="4238171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1</a:t>
            </a:r>
            <a:endParaRPr/>
          </a:p>
        </p:txBody>
      </p:sp>
      <p:sp>
        <p:nvSpPr>
          <p:cNvPr id="4" name="TextBox 3">
            <a:extLst>
              <a:ext uri="{FF2B5EF4-FFF2-40B4-BE49-F238E27FC236}">
                <a16:creationId xmlns:a16="http://schemas.microsoft.com/office/drawing/2014/main" id="{19E12C2F-1CB2-12EF-E6D1-40E355B2F52D}"/>
              </a:ext>
            </a:extLst>
          </p:cNvPr>
          <p:cNvSpPr txBox="1"/>
          <p:nvPr/>
        </p:nvSpPr>
        <p:spPr>
          <a:xfrm>
            <a:off x="398476" y="1173182"/>
            <a:ext cx="8326073" cy="3970318"/>
          </a:xfrm>
          <a:prstGeom prst="rect">
            <a:avLst/>
          </a:prstGeom>
          <a:noFill/>
        </p:spPr>
        <p:txBody>
          <a:bodyPr wrap="square">
            <a:spAutoFit/>
          </a:bodyPr>
          <a:lstStyle/>
          <a:p>
            <a:r>
              <a:rPr lang="en-US"/>
              <a:t>class Test1 extends Test </a:t>
            </a:r>
          </a:p>
          <a:p>
            <a:r>
              <a:rPr lang="en-US"/>
              <a:t>{  </a:t>
            </a:r>
            <a:endParaRPr lang="vi-VN"/>
          </a:p>
          <a:p>
            <a:r>
              <a:rPr lang="vi-VN"/>
              <a:t>  </a:t>
            </a:r>
            <a:r>
              <a:rPr lang="en-US"/>
              <a:t>void m1(){System.out.println("m1 method");} </a:t>
            </a:r>
          </a:p>
          <a:p>
            <a:r>
              <a:rPr lang="en-US"/>
              <a:t>  void m2(){System.out.println("m2 method");} </a:t>
            </a:r>
          </a:p>
          <a:p>
            <a:r>
              <a:rPr lang="en-US"/>
              <a:t>  void m3(){System.out.println("m3 method");} </a:t>
            </a:r>
          </a:p>
          <a:p>
            <a:r>
              <a:rPr lang="en-US"/>
              <a:t>   </a:t>
            </a:r>
          </a:p>
          <a:p>
            <a:r>
              <a:rPr lang="en-US"/>
              <a:t>  public static void main(String[] args) </a:t>
            </a:r>
          </a:p>
          <a:p>
            <a:r>
              <a:rPr lang="en-US"/>
              <a:t>  {  </a:t>
            </a:r>
            <a:endParaRPr lang="vi-VN"/>
          </a:p>
          <a:p>
            <a:r>
              <a:rPr lang="vi-VN"/>
              <a:t>   </a:t>
            </a:r>
            <a:r>
              <a:rPr lang="en-US"/>
              <a:t>Test1 t = new Test1(); </a:t>
            </a:r>
          </a:p>
          <a:p>
            <a:r>
              <a:rPr lang="en-US"/>
              <a:t>    t.m1();    t.m2();     </a:t>
            </a:r>
          </a:p>
          <a:p>
            <a:r>
              <a:rPr lang="vi-VN"/>
              <a:t>    </a:t>
            </a:r>
            <a:r>
              <a:rPr lang="en-US"/>
              <a:t>t.m3();    t.m4(); </a:t>
            </a:r>
          </a:p>
          <a:p>
            <a:r>
              <a:rPr lang="en-US"/>
              <a:t> </a:t>
            </a:r>
          </a:p>
          <a:p>
            <a:r>
              <a:rPr lang="en-US"/>
              <a:t>    Test t1 = new Test1();   //abstract class reference variable Child class object  </a:t>
            </a:r>
          </a:p>
          <a:p>
            <a:r>
              <a:rPr lang="en-US"/>
              <a:t>    t1.m1();      //compile : Test   runtime  : Test1 </a:t>
            </a:r>
          </a:p>
          <a:p>
            <a:r>
              <a:rPr lang="en-US"/>
              <a:t>    t1.m2();     </a:t>
            </a:r>
          </a:p>
          <a:p>
            <a:r>
              <a:rPr lang="vi-VN"/>
              <a:t>    </a:t>
            </a:r>
            <a:r>
              <a:rPr lang="en-US"/>
              <a:t>t1.m3() ;    t1.m4() ;   </a:t>
            </a:r>
          </a:p>
          <a:p>
            <a:r>
              <a:rPr lang="en-US"/>
              <a:t>  } </a:t>
            </a:r>
          </a:p>
          <a:p>
            <a:r>
              <a:rPr lang="en-US"/>
              <a:t>}; </a:t>
            </a:r>
          </a:p>
        </p:txBody>
      </p:sp>
    </p:spTree>
    <p:extLst>
      <p:ext uri="{BB962C8B-B14F-4D97-AF65-F5344CB8AC3E}">
        <p14:creationId xmlns:p14="http://schemas.microsoft.com/office/powerpoint/2010/main" val="3353880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Bên trong lớp trừu tượng có thể khai báo phương thức </a:t>
            </a:r>
            <a:r>
              <a:rPr lang="vi-VN" b="1"/>
              <a:t>main()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2</a:t>
            </a:r>
            <a:endParaRPr/>
          </a:p>
        </p:txBody>
      </p:sp>
      <p:sp>
        <p:nvSpPr>
          <p:cNvPr id="4" name="TextBox 3">
            <a:extLst>
              <a:ext uri="{FF2B5EF4-FFF2-40B4-BE49-F238E27FC236}">
                <a16:creationId xmlns:a16="http://schemas.microsoft.com/office/drawing/2014/main" id="{A09B9330-0656-BE08-5D54-4B03B5AD5796}"/>
              </a:ext>
            </a:extLst>
          </p:cNvPr>
          <p:cNvSpPr txBox="1"/>
          <p:nvPr/>
        </p:nvSpPr>
        <p:spPr>
          <a:xfrm>
            <a:off x="784371" y="1659279"/>
            <a:ext cx="4572000" cy="1600438"/>
          </a:xfrm>
          <a:prstGeom prst="rect">
            <a:avLst/>
          </a:prstGeom>
          <a:noFill/>
        </p:spPr>
        <p:txBody>
          <a:bodyPr wrap="square">
            <a:spAutoFit/>
          </a:bodyPr>
          <a:lstStyle/>
          <a:p>
            <a:r>
              <a:rPr lang="en-US"/>
              <a:t>abstract class Test </a:t>
            </a:r>
          </a:p>
          <a:p>
            <a:r>
              <a:rPr lang="en-US"/>
              <a:t>{  </a:t>
            </a:r>
            <a:endParaRPr lang="vi-VN"/>
          </a:p>
          <a:p>
            <a:r>
              <a:rPr lang="vi-VN"/>
              <a:t>    </a:t>
            </a:r>
            <a:r>
              <a:rPr lang="en-US"/>
              <a:t>public static void main(String[] args) </a:t>
            </a:r>
          </a:p>
          <a:p>
            <a:r>
              <a:rPr lang="en-US"/>
              <a:t>  </a:t>
            </a:r>
            <a:r>
              <a:rPr lang="vi-VN"/>
              <a:t>  </a:t>
            </a:r>
            <a:r>
              <a:rPr lang="en-US"/>
              <a:t>{  </a:t>
            </a:r>
            <a:endParaRPr lang="vi-VN"/>
          </a:p>
          <a:p>
            <a:r>
              <a:rPr lang="vi-VN"/>
              <a:t>         </a:t>
            </a:r>
            <a:r>
              <a:rPr lang="en-US"/>
              <a:t>System.out.println("this is abstract class main"); </a:t>
            </a:r>
          </a:p>
          <a:p>
            <a:r>
              <a:rPr lang="en-US"/>
              <a:t> </a:t>
            </a:r>
            <a:r>
              <a:rPr lang="vi-VN"/>
              <a:t>  </a:t>
            </a:r>
            <a:r>
              <a:rPr lang="en-US"/>
              <a:t> } </a:t>
            </a:r>
          </a:p>
          <a:p>
            <a:r>
              <a:rPr lang="en-US"/>
              <a:t>}; </a:t>
            </a:r>
          </a:p>
        </p:txBody>
      </p:sp>
    </p:spTree>
    <p:extLst>
      <p:ext uri="{BB962C8B-B14F-4D97-AF65-F5344CB8AC3E}">
        <p14:creationId xmlns:p14="http://schemas.microsoft.com/office/powerpoint/2010/main" val="368316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khái niệm về Trừu tượng trong lập trình hướng đối tượng với Java</a:t>
            </a:r>
          </a:p>
          <a:p>
            <a:pPr marL="457200" lvl="0" indent="-342900" algn="just" rtl="0">
              <a:spcBef>
                <a:spcPts val="0"/>
              </a:spcBef>
              <a:spcAft>
                <a:spcPts val="0"/>
              </a:spcAft>
              <a:buSzPts val="1800"/>
              <a:buChar char="●"/>
            </a:pPr>
            <a:r>
              <a:rPr lang="vi-VN" b="1"/>
              <a:t>Biết</a:t>
            </a:r>
            <a:r>
              <a:rPr lang="vi-VN"/>
              <a:t> cách tạo ra lớp trừu tượng và định nghĩa các phương thức trừu tượng trong Java.</a:t>
            </a:r>
          </a:p>
          <a:p>
            <a:pPr marL="457200" lvl="0" indent="-342900" algn="just" rtl="0">
              <a:spcBef>
                <a:spcPts val="0"/>
              </a:spcBef>
              <a:spcAft>
                <a:spcPts val="0"/>
              </a:spcAft>
              <a:buSzPts val="1800"/>
              <a:buChar char="●"/>
            </a:pPr>
            <a:r>
              <a:rPr lang="vi-VN" b="1"/>
              <a:t>Áp dụng </a:t>
            </a:r>
            <a:r>
              <a:rPr lang="vi-VN"/>
              <a:t>thành thạo Trừu tượng, Kế thừa và Bao đóng trong dự án Lập trình hướng đối tượng</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Nếu lớp trừu tượng chứa các phương thức trừu tượng, hãy viết phần triển khai trong các lớp con.</a:t>
            </a:r>
          </a:p>
          <a:p>
            <a:pPr algn="just"/>
            <a:r>
              <a:rPr lang="vi-VN"/>
              <a:t>Nếu lớp con không thể cung cấp việc triển khai tất cả các phương thức của lớp trừu tượng thì hãy khai báo lớp con với </a:t>
            </a:r>
            <a:r>
              <a:rPr lang="vi-VN" b="1"/>
              <a:t>abstract</a:t>
            </a:r>
            <a:r>
              <a:rPr lang="vi-VN"/>
              <a:t> và hoàn thành việc triển khai phương thức còn lại trong các lớp con được tạo tiếp theo.</a:t>
            </a:r>
          </a:p>
          <a:p>
            <a:pPr algn="just"/>
            <a:r>
              <a:rPr lang="vi-VN"/>
              <a:t>Có thể khai báo nhiều lớp con nhưng cuối cùng phải hoàn thành việc thực hiện tất cả các phương thức trừu tượng.</a:t>
            </a:r>
          </a:p>
          <a:p>
            <a:pPr algn="just"/>
            <a:r>
              <a:rPr lang="vi-VN"/>
              <a:t>Nếu chúng ta hoàn thành việc triển khai tất cả các phương thức thì chỉ có thể tạo đối tượng và truy cập các phương thức.</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3</a:t>
            </a:r>
            <a:endParaRPr/>
          </a:p>
        </p:txBody>
      </p:sp>
    </p:spTree>
    <p:extLst>
      <p:ext uri="{BB962C8B-B14F-4D97-AF65-F5344CB8AC3E}">
        <p14:creationId xmlns:p14="http://schemas.microsoft.com/office/powerpoint/2010/main" val="3609371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3</a:t>
            </a:r>
            <a:endParaRPr/>
          </a:p>
        </p:txBody>
      </p:sp>
      <p:sp>
        <p:nvSpPr>
          <p:cNvPr id="3" name="TextBox 2">
            <a:extLst>
              <a:ext uri="{FF2B5EF4-FFF2-40B4-BE49-F238E27FC236}">
                <a16:creationId xmlns:a16="http://schemas.microsoft.com/office/drawing/2014/main" id="{66FB06C9-23EB-76F8-27B9-52CCBCA9010A}"/>
              </a:ext>
            </a:extLst>
          </p:cNvPr>
          <p:cNvSpPr txBox="1"/>
          <p:nvPr/>
        </p:nvSpPr>
        <p:spPr>
          <a:xfrm>
            <a:off x="403979" y="1283110"/>
            <a:ext cx="4377746" cy="1600438"/>
          </a:xfrm>
          <a:prstGeom prst="rect">
            <a:avLst/>
          </a:prstGeom>
          <a:solidFill>
            <a:schemeClr val="accent2">
              <a:lumMod val="20000"/>
              <a:lumOff val="80000"/>
            </a:schemeClr>
          </a:solidFill>
        </p:spPr>
        <p:txBody>
          <a:bodyPr wrap="square">
            <a:spAutoFit/>
          </a:bodyPr>
          <a:lstStyle/>
          <a:p>
            <a:r>
              <a:rPr lang="en-US"/>
              <a:t>abstract class Test </a:t>
            </a:r>
          </a:p>
          <a:p>
            <a:r>
              <a:rPr lang="en-US"/>
              <a:t>{  </a:t>
            </a:r>
            <a:endParaRPr lang="vi-VN"/>
          </a:p>
          <a:p>
            <a:r>
              <a:rPr lang="vi-VN"/>
              <a:t>  </a:t>
            </a:r>
            <a:r>
              <a:rPr lang="en-US"/>
              <a:t>abstract void m1(); </a:t>
            </a:r>
          </a:p>
          <a:p>
            <a:r>
              <a:rPr lang="en-US"/>
              <a:t>  abstract void m2(); </a:t>
            </a:r>
          </a:p>
          <a:p>
            <a:r>
              <a:rPr lang="en-US"/>
              <a:t>  abstract void m3(); </a:t>
            </a:r>
          </a:p>
          <a:p>
            <a:r>
              <a:rPr lang="en-US"/>
              <a:t>  void m4(){System.out.println("m4 method");} </a:t>
            </a:r>
          </a:p>
          <a:p>
            <a:r>
              <a:rPr lang="en-US"/>
              <a:t>}; </a:t>
            </a:r>
          </a:p>
        </p:txBody>
      </p:sp>
      <p:sp>
        <p:nvSpPr>
          <p:cNvPr id="5" name="TextBox 4">
            <a:extLst>
              <a:ext uri="{FF2B5EF4-FFF2-40B4-BE49-F238E27FC236}">
                <a16:creationId xmlns:a16="http://schemas.microsoft.com/office/drawing/2014/main" id="{5280C8BF-5D77-B7A0-E0B1-727615E93061}"/>
              </a:ext>
            </a:extLst>
          </p:cNvPr>
          <p:cNvSpPr txBox="1"/>
          <p:nvPr/>
        </p:nvSpPr>
        <p:spPr>
          <a:xfrm>
            <a:off x="403979" y="3007236"/>
            <a:ext cx="4377746" cy="954107"/>
          </a:xfrm>
          <a:prstGeom prst="rect">
            <a:avLst/>
          </a:prstGeom>
          <a:solidFill>
            <a:schemeClr val="accent3">
              <a:lumMod val="20000"/>
              <a:lumOff val="80000"/>
            </a:schemeClr>
          </a:solidFill>
        </p:spPr>
        <p:txBody>
          <a:bodyPr wrap="square">
            <a:spAutoFit/>
          </a:bodyPr>
          <a:lstStyle/>
          <a:p>
            <a:r>
              <a:rPr lang="en-US"/>
              <a:t>abstract class Test1 extends Test </a:t>
            </a:r>
          </a:p>
          <a:p>
            <a:r>
              <a:rPr lang="en-US"/>
              <a:t>{  </a:t>
            </a:r>
            <a:endParaRPr lang="vi-VN"/>
          </a:p>
          <a:p>
            <a:r>
              <a:rPr lang="vi-VN"/>
              <a:t>  </a:t>
            </a:r>
            <a:r>
              <a:rPr lang="en-US"/>
              <a:t>void m1(){System.out.println("m1 method");} </a:t>
            </a:r>
          </a:p>
          <a:p>
            <a:r>
              <a:rPr lang="en-US"/>
              <a:t>};</a:t>
            </a:r>
          </a:p>
        </p:txBody>
      </p:sp>
      <p:sp>
        <p:nvSpPr>
          <p:cNvPr id="7" name="TextBox 6">
            <a:extLst>
              <a:ext uri="{FF2B5EF4-FFF2-40B4-BE49-F238E27FC236}">
                <a16:creationId xmlns:a16="http://schemas.microsoft.com/office/drawing/2014/main" id="{27711D90-8B57-960F-AED7-42B595336F01}"/>
              </a:ext>
            </a:extLst>
          </p:cNvPr>
          <p:cNvSpPr txBox="1"/>
          <p:nvPr/>
        </p:nvSpPr>
        <p:spPr>
          <a:xfrm>
            <a:off x="403979" y="4085031"/>
            <a:ext cx="4377746" cy="954107"/>
          </a:xfrm>
          <a:prstGeom prst="rect">
            <a:avLst/>
          </a:prstGeom>
          <a:solidFill>
            <a:schemeClr val="accent5">
              <a:lumMod val="20000"/>
              <a:lumOff val="80000"/>
            </a:schemeClr>
          </a:solidFill>
        </p:spPr>
        <p:txBody>
          <a:bodyPr wrap="square">
            <a:spAutoFit/>
          </a:bodyPr>
          <a:lstStyle/>
          <a:p>
            <a:r>
              <a:rPr lang="en-US"/>
              <a:t>abstract class Test2 extends Test1 </a:t>
            </a:r>
          </a:p>
          <a:p>
            <a:r>
              <a:rPr lang="en-US"/>
              <a:t>{  </a:t>
            </a:r>
            <a:endParaRPr lang="vi-VN"/>
          </a:p>
          <a:p>
            <a:r>
              <a:rPr lang="vi-VN"/>
              <a:t>  </a:t>
            </a:r>
            <a:r>
              <a:rPr lang="en-US"/>
              <a:t>void m2(){System.out.println("m2 method");} </a:t>
            </a:r>
          </a:p>
          <a:p>
            <a:r>
              <a:rPr lang="en-US"/>
              <a:t>};</a:t>
            </a:r>
          </a:p>
        </p:txBody>
      </p:sp>
      <p:sp>
        <p:nvSpPr>
          <p:cNvPr id="9" name="TextBox 8">
            <a:extLst>
              <a:ext uri="{FF2B5EF4-FFF2-40B4-BE49-F238E27FC236}">
                <a16:creationId xmlns:a16="http://schemas.microsoft.com/office/drawing/2014/main" id="{4B85F39E-027B-C64F-70DB-A9ABE82D6A66}"/>
              </a:ext>
            </a:extLst>
          </p:cNvPr>
          <p:cNvSpPr txBox="1"/>
          <p:nvPr/>
        </p:nvSpPr>
        <p:spPr>
          <a:xfrm>
            <a:off x="4869809" y="1283110"/>
            <a:ext cx="3870212" cy="2246769"/>
          </a:xfrm>
          <a:prstGeom prst="rect">
            <a:avLst/>
          </a:prstGeom>
          <a:solidFill>
            <a:schemeClr val="accent2"/>
          </a:solidFill>
        </p:spPr>
        <p:txBody>
          <a:bodyPr wrap="square">
            <a:spAutoFit/>
          </a:bodyPr>
          <a:lstStyle/>
          <a:p>
            <a:r>
              <a:rPr lang="en-US"/>
              <a:t>class Test3 extends Test2 </a:t>
            </a:r>
          </a:p>
          <a:p>
            <a:r>
              <a:rPr lang="en-US"/>
              <a:t>{  </a:t>
            </a:r>
            <a:endParaRPr lang="vi-VN"/>
          </a:p>
          <a:p>
            <a:r>
              <a:rPr lang="vi-VN"/>
              <a:t>  </a:t>
            </a:r>
            <a:r>
              <a:rPr lang="en-US"/>
              <a:t>void m3(){System.out.println("m3 method");} </a:t>
            </a:r>
          </a:p>
          <a:p>
            <a:r>
              <a:rPr lang="en-US"/>
              <a:t>  public static void main(String[] args) </a:t>
            </a:r>
          </a:p>
          <a:p>
            <a:r>
              <a:rPr lang="en-US"/>
              <a:t>  {  </a:t>
            </a:r>
            <a:endParaRPr lang="vi-VN"/>
          </a:p>
          <a:p>
            <a:r>
              <a:rPr lang="vi-VN"/>
              <a:t>      </a:t>
            </a:r>
            <a:r>
              <a:rPr lang="en-US"/>
              <a:t>Test3 t = new Test3(); </a:t>
            </a:r>
          </a:p>
          <a:p>
            <a:r>
              <a:rPr lang="en-US"/>
              <a:t>    </a:t>
            </a:r>
            <a:r>
              <a:rPr lang="vi-VN"/>
              <a:t>  </a:t>
            </a:r>
            <a:r>
              <a:rPr lang="en-US"/>
              <a:t>t.m1();    t.m2(); </a:t>
            </a:r>
          </a:p>
          <a:p>
            <a:r>
              <a:rPr lang="en-US"/>
              <a:t>    </a:t>
            </a:r>
            <a:r>
              <a:rPr lang="vi-VN"/>
              <a:t>  </a:t>
            </a:r>
            <a:r>
              <a:rPr lang="en-US"/>
              <a:t>t.m3();    t.m4(); </a:t>
            </a:r>
          </a:p>
          <a:p>
            <a:r>
              <a:rPr lang="en-US"/>
              <a:t>  } </a:t>
            </a:r>
          </a:p>
          <a:p>
            <a:r>
              <a:rPr lang="en-US"/>
              <a:t>};</a:t>
            </a:r>
          </a:p>
        </p:txBody>
      </p:sp>
    </p:spTree>
    <p:extLst>
      <p:ext uri="{BB962C8B-B14F-4D97-AF65-F5344CB8AC3E}">
        <p14:creationId xmlns:p14="http://schemas.microsoft.com/office/powerpoint/2010/main" val="4176005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Bên trong lớp trừu tượng, có thể khai báo hàm tạo.</a:t>
            </a:r>
          </a:p>
          <a:p>
            <a:pPr algn="just"/>
            <a:r>
              <a:rPr lang="vi-VN"/>
              <a:t>Trong ví dụ dưới đây, hàm tạo của lớp trừu tượng được thực thi nhưng đối tượng không được tạo</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4</a:t>
            </a:r>
            <a:endParaRPr/>
          </a:p>
        </p:txBody>
      </p:sp>
      <p:sp>
        <p:nvSpPr>
          <p:cNvPr id="3" name="TextBox 2">
            <a:extLst>
              <a:ext uri="{FF2B5EF4-FFF2-40B4-BE49-F238E27FC236}">
                <a16:creationId xmlns:a16="http://schemas.microsoft.com/office/drawing/2014/main" id="{7F25C9B8-BCC1-1658-8949-D04F52E3FB45}"/>
              </a:ext>
            </a:extLst>
          </p:cNvPr>
          <p:cNvSpPr txBox="1"/>
          <p:nvPr/>
        </p:nvSpPr>
        <p:spPr>
          <a:xfrm>
            <a:off x="311700" y="2285783"/>
            <a:ext cx="4478414" cy="954107"/>
          </a:xfrm>
          <a:prstGeom prst="rect">
            <a:avLst/>
          </a:prstGeom>
          <a:solidFill>
            <a:schemeClr val="accent1">
              <a:lumMod val="20000"/>
              <a:lumOff val="80000"/>
            </a:schemeClr>
          </a:solidFill>
        </p:spPr>
        <p:txBody>
          <a:bodyPr wrap="square">
            <a:spAutoFit/>
          </a:bodyPr>
          <a:lstStyle/>
          <a:p>
            <a:r>
              <a:rPr lang="en-US"/>
              <a:t>abstract class Test </a:t>
            </a:r>
          </a:p>
          <a:p>
            <a:r>
              <a:rPr lang="en-US"/>
              <a:t>{  </a:t>
            </a:r>
            <a:endParaRPr lang="vi-VN"/>
          </a:p>
          <a:p>
            <a:r>
              <a:rPr lang="vi-VN"/>
              <a:t>     </a:t>
            </a:r>
            <a:r>
              <a:rPr lang="en-US"/>
              <a:t>Test()  {  System.out.println("abstrac calss con");} </a:t>
            </a:r>
          </a:p>
          <a:p>
            <a:r>
              <a:rPr lang="en-US"/>
              <a:t>}; </a:t>
            </a:r>
          </a:p>
        </p:txBody>
      </p:sp>
      <p:sp>
        <p:nvSpPr>
          <p:cNvPr id="5" name="TextBox 4">
            <a:extLst>
              <a:ext uri="{FF2B5EF4-FFF2-40B4-BE49-F238E27FC236}">
                <a16:creationId xmlns:a16="http://schemas.microsoft.com/office/drawing/2014/main" id="{8E26FA84-21DB-1F3C-3D1C-95EC0694F6A4}"/>
              </a:ext>
            </a:extLst>
          </p:cNvPr>
          <p:cNvSpPr txBox="1"/>
          <p:nvPr/>
        </p:nvSpPr>
        <p:spPr>
          <a:xfrm>
            <a:off x="4949506" y="2285783"/>
            <a:ext cx="3882794" cy="2677656"/>
          </a:xfrm>
          <a:prstGeom prst="rect">
            <a:avLst/>
          </a:prstGeom>
          <a:solidFill>
            <a:schemeClr val="accent6">
              <a:lumMod val="20000"/>
              <a:lumOff val="80000"/>
            </a:schemeClr>
          </a:solidFill>
        </p:spPr>
        <p:txBody>
          <a:bodyPr wrap="square">
            <a:spAutoFit/>
          </a:bodyPr>
          <a:lstStyle/>
          <a:p>
            <a:r>
              <a:rPr lang="en-US"/>
              <a:t>class Test1 extends Test </a:t>
            </a:r>
          </a:p>
          <a:p>
            <a:r>
              <a:rPr lang="en-US"/>
              <a:t>{  </a:t>
            </a:r>
            <a:endParaRPr lang="vi-VN"/>
          </a:p>
          <a:p>
            <a:r>
              <a:rPr lang="vi-VN"/>
              <a:t>  </a:t>
            </a:r>
            <a:r>
              <a:rPr lang="en-US"/>
              <a:t>Test1() </a:t>
            </a:r>
          </a:p>
          <a:p>
            <a:r>
              <a:rPr lang="en-US"/>
              <a:t>  {  </a:t>
            </a:r>
            <a:endParaRPr lang="vi-VN"/>
          </a:p>
          <a:p>
            <a:r>
              <a:rPr lang="vi-VN"/>
              <a:t>    </a:t>
            </a:r>
            <a:r>
              <a:rPr lang="en-US"/>
              <a:t>super(); </a:t>
            </a:r>
          </a:p>
          <a:p>
            <a:r>
              <a:rPr lang="en-US"/>
              <a:t>    System.out.println("normal class con"); </a:t>
            </a:r>
          </a:p>
          <a:p>
            <a:r>
              <a:rPr lang="en-US"/>
              <a:t>  } </a:t>
            </a:r>
          </a:p>
          <a:p>
            <a:r>
              <a:rPr lang="en-US"/>
              <a:t>  public static void main(String[] args) </a:t>
            </a:r>
          </a:p>
          <a:p>
            <a:r>
              <a:rPr lang="en-US"/>
              <a:t>  {  </a:t>
            </a:r>
            <a:endParaRPr lang="vi-VN"/>
          </a:p>
          <a:p>
            <a:r>
              <a:rPr lang="vi-VN"/>
              <a:t>    </a:t>
            </a:r>
            <a:r>
              <a:rPr lang="en-US"/>
              <a:t>new Test1(); </a:t>
            </a:r>
          </a:p>
          <a:p>
            <a:r>
              <a:rPr lang="en-US"/>
              <a:t>  } </a:t>
            </a:r>
          </a:p>
          <a:p>
            <a:r>
              <a:rPr lang="en-US"/>
              <a:t>}; </a:t>
            </a:r>
          </a:p>
        </p:txBody>
      </p:sp>
      <p:sp>
        <p:nvSpPr>
          <p:cNvPr id="7" name="TextBox 6">
            <a:extLst>
              <a:ext uri="{FF2B5EF4-FFF2-40B4-BE49-F238E27FC236}">
                <a16:creationId xmlns:a16="http://schemas.microsoft.com/office/drawing/2014/main" id="{DA4F4763-DFE5-27B7-F469-8EB399CD6B48}"/>
              </a:ext>
            </a:extLst>
          </p:cNvPr>
          <p:cNvSpPr txBox="1"/>
          <p:nvPr/>
        </p:nvSpPr>
        <p:spPr>
          <a:xfrm>
            <a:off x="311700" y="3830211"/>
            <a:ext cx="4478414" cy="738664"/>
          </a:xfrm>
          <a:prstGeom prst="rect">
            <a:avLst/>
          </a:prstGeom>
          <a:solidFill>
            <a:schemeClr val="tx2">
              <a:lumMod val="90000"/>
            </a:schemeClr>
          </a:solidFill>
        </p:spPr>
        <p:txBody>
          <a:bodyPr wrap="square">
            <a:spAutoFit/>
          </a:bodyPr>
          <a:lstStyle/>
          <a:p>
            <a:r>
              <a:rPr lang="en-US"/>
              <a:t>D:\&gt;java Test1 </a:t>
            </a:r>
          </a:p>
          <a:p>
            <a:r>
              <a:rPr lang="en-US"/>
              <a:t>Abstract class con </a:t>
            </a:r>
          </a:p>
          <a:p>
            <a:r>
              <a:rPr lang="en-US"/>
              <a:t>Normal class con</a:t>
            </a:r>
          </a:p>
        </p:txBody>
      </p:sp>
    </p:spTree>
    <p:extLst>
      <p:ext uri="{BB962C8B-B14F-4D97-AF65-F5344CB8AC3E}">
        <p14:creationId xmlns:p14="http://schemas.microsoft.com/office/powerpoint/2010/main" val="1434866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Các phương thức trừu tượng có thể khai báo bất kỳ kiểu trả về &amp; đối số nào</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5</a:t>
            </a:r>
            <a:endParaRPr/>
          </a:p>
        </p:txBody>
      </p:sp>
      <p:sp>
        <p:nvSpPr>
          <p:cNvPr id="4" name="TextBox 3">
            <a:extLst>
              <a:ext uri="{FF2B5EF4-FFF2-40B4-BE49-F238E27FC236}">
                <a16:creationId xmlns:a16="http://schemas.microsoft.com/office/drawing/2014/main" id="{7050CDE2-1323-CC5F-8583-85DE8A852E4F}"/>
              </a:ext>
            </a:extLst>
          </p:cNvPr>
          <p:cNvSpPr txBox="1"/>
          <p:nvPr/>
        </p:nvSpPr>
        <p:spPr>
          <a:xfrm>
            <a:off x="396380" y="1608945"/>
            <a:ext cx="3645016" cy="1384995"/>
          </a:xfrm>
          <a:prstGeom prst="rect">
            <a:avLst/>
          </a:prstGeom>
          <a:solidFill>
            <a:schemeClr val="bg2">
              <a:lumMod val="20000"/>
              <a:lumOff val="80000"/>
            </a:schemeClr>
          </a:solidFill>
        </p:spPr>
        <p:txBody>
          <a:bodyPr wrap="square">
            <a:spAutoFit/>
          </a:bodyPr>
          <a:lstStyle/>
          <a:p>
            <a:r>
              <a:rPr lang="en-US"/>
              <a:t>class Emp{}; </a:t>
            </a:r>
          </a:p>
          <a:p>
            <a:r>
              <a:rPr lang="en-US"/>
              <a:t>abstract class Test1  </a:t>
            </a:r>
          </a:p>
          <a:p>
            <a:r>
              <a:rPr lang="en-US"/>
              <a:t>{  </a:t>
            </a:r>
            <a:endParaRPr lang="vi-VN"/>
          </a:p>
          <a:p>
            <a:r>
              <a:rPr lang="vi-VN"/>
              <a:t>  </a:t>
            </a:r>
            <a:r>
              <a:rPr lang="en-US"/>
              <a:t>abstract int m1(char ch); </a:t>
            </a:r>
          </a:p>
          <a:p>
            <a:r>
              <a:rPr lang="en-US"/>
              <a:t>  abstract Emp m3(); </a:t>
            </a:r>
          </a:p>
          <a:p>
            <a:r>
              <a:rPr lang="en-US"/>
              <a:t>}</a:t>
            </a:r>
          </a:p>
        </p:txBody>
      </p:sp>
      <p:sp>
        <p:nvSpPr>
          <p:cNvPr id="8" name="TextBox 7">
            <a:extLst>
              <a:ext uri="{FF2B5EF4-FFF2-40B4-BE49-F238E27FC236}">
                <a16:creationId xmlns:a16="http://schemas.microsoft.com/office/drawing/2014/main" id="{5E4B4735-FEA6-BAE3-60B9-CC0407EEF7AA}"/>
              </a:ext>
            </a:extLst>
          </p:cNvPr>
          <p:cNvSpPr txBox="1"/>
          <p:nvPr/>
        </p:nvSpPr>
        <p:spPr>
          <a:xfrm>
            <a:off x="396380" y="3327618"/>
            <a:ext cx="3645016" cy="1815882"/>
          </a:xfrm>
          <a:prstGeom prst="rect">
            <a:avLst/>
          </a:prstGeom>
          <a:solidFill>
            <a:schemeClr val="accent3">
              <a:lumMod val="20000"/>
              <a:lumOff val="80000"/>
            </a:schemeClr>
          </a:solidFill>
        </p:spPr>
        <p:txBody>
          <a:bodyPr wrap="square">
            <a:spAutoFit/>
          </a:bodyPr>
          <a:lstStyle/>
          <a:p>
            <a:r>
              <a:rPr lang="en-US"/>
              <a:t>abstract class Test2 extends Test1 </a:t>
            </a:r>
          </a:p>
          <a:p>
            <a:r>
              <a:rPr lang="en-US"/>
              <a:t>{  </a:t>
            </a:r>
            <a:endParaRPr lang="vi-VN"/>
          </a:p>
          <a:p>
            <a:r>
              <a:rPr lang="vi-VN"/>
              <a:t>  </a:t>
            </a:r>
            <a:r>
              <a:rPr lang="en-US"/>
              <a:t>int m1(char ch) </a:t>
            </a:r>
          </a:p>
          <a:p>
            <a:r>
              <a:rPr lang="en-US"/>
              <a:t>  {  </a:t>
            </a:r>
            <a:endParaRPr lang="vi-VN"/>
          </a:p>
          <a:p>
            <a:r>
              <a:rPr lang="vi-VN"/>
              <a:t>    </a:t>
            </a:r>
            <a:r>
              <a:rPr lang="en-US"/>
              <a:t>System.out.println("char value is:-"+ch); </a:t>
            </a:r>
          </a:p>
          <a:p>
            <a:r>
              <a:rPr lang="en-US"/>
              <a:t>    return 100; </a:t>
            </a:r>
          </a:p>
          <a:p>
            <a:r>
              <a:rPr lang="en-US"/>
              <a:t>  } </a:t>
            </a:r>
          </a:p>
          <a:p>
            <a:r>
              <a:rPr lang="en-US"/>
              <a:t>};</a:t>
            </a:r>
          </a:p>
        </p:txBody>
      </p:sp>
      <p:sp>
        <p:nvSpPr>
          <p:cNvPr id="10" name="TextBox 9">
            <a:extLst>
              <a:ext uri="{FF2B5EF4-FFF2-40B4-BE49-F238E27FC236}">
                <a16:creationId xmlns:a16="http://schemas.microsoft.com/office/drawing/2014/main" id="{D7BBE290-CABF-0F40-97B1-A1087141450D}"/>
              </a:ext>
            </a:extLst>
          </p:cNvPr>
          <p:cNvSpPr txBox="1"/>
          <p:nvPr/>
        </p:nvSpPr>
        <p:spPr>
          <a:xfrm>
            <a:off x="4126076" y="1608945"/>
            <a:ext cx="4706224" cy="3539430"/>
          </a:xfrm>
          <a:prstGeom prst="rect">
            <a:avLst/>
          </a:prstGeom>
          <a:solidFill>
            <a:schemeClr val="accent6">
              <a:lumMod val="20000"/>
              <a:lumOff val="80000"/>
            </a:schemeClr>
          </a:solidFill>
        </p:spPr>
        <p:txBody>
          <a:bodyPr wrap="square">
            <a:spAutoFit/>
          </a:bodyPr>
          <a:lstStyle/>
          <a:p>
            <a:r>
              <a:rPr lang="en-US"/>
              <a:t>class Test3 extends Test2 </a:t>
            </a:r>
          </a:p>
          <a:p>
            <a:r>
              <a:rPr lang="en-US"/>
              <a:t>{  </a:t>
            </a:r>
            <a:endParaRPr lang="vi-VN"/>
          </a:p>
          <a:p>
            <a:r>
              <a:rPr lang="vi-VN"/>
              <a:t>  </a:t>
            </a:r>
            <a:r>
              <a:rPr lang="en-US"/>
              <a:t>Emp m3() </a:t>
            </a:r>
          </a:p>
          <a:p>
            <a:r>
              <a:rPr lang="en-US"/>
              <a:t>  {  </a:t>
            </a:r>
            <a:endParaRPr lang="vi-VN"/>
          </a:p>
          <a:p>
            <a:r>
              <a:rPr lang="vi-VN"/>
              <a:t>    </a:t>
            </a:r>
            <a:r>
              <a:rPr lang="en-US"/>
              <a:t>System.out.println("m3 method"); </a:t>
            </a:r>
          </a:p>
          <a:p>
            <a:r>
              <a:rPr lang="en-US"/>
              <a:t>    return new Emp(); </a:t>
            </a:r>
          </a:p>
          <a:p>
            <a:r>
              <a:rPr lang="en-US"/>
              <a:t>  } </a:t>
            </a:r>
          </a:p>
          <a:p>
            <a:r>
              <a:rPr lang="en-US"/>
              <a:t>  public static void main(String[] args) </a:t>
            </a:r>
          </a:p>
          <a:p>
            <a:r>
              <a:rPr lang="en-US"/>
              <a:t>  {  </a:t>
            </a:r>
            <a:endParaRPr lang="vi-VN"/>
          </a:p>
          <a:p>
            <a:r>
              <a:rPr lang="vi-VN"/>
              <a:t>    </a:t>
            </a:r>
            <a:r>
              <a:rPr lang="en-US"/>
              <a:t>Test3 t=new Test3(); </a:t>
            </a:r>
          </a:p>
          <a:p>
            <a:r>
              <a:rPr lang="en-US"/>
              <a:t>    int a=t.m1('a'); </a:t>
            </a:r>
          </a:p>
          <a:p>
            <a:r>
              <a:rPr lang="en-US"/>
              <a:t>    System.out.println("m1() return value is:-"+a); </a:t>
            </a:r>
          </a:p>
          <a:p>
            <a:r>
              <a:rPr lang="vi-VN"/>
              <a:t>    </a:t>
            </a:r>
            <a:r>
              <a:rPr lang="en-US"/>
              <a:t>Emp e = t.m3(); </a:t>
            </a:r>
          </a:p>
          <a:p>
            <a:r>
              <a:rPr lang="en-US"/>
              <a:t>    System.out.println("m3() return value is:-"+e); </a:t>
            </a:r>
          </a:p>
          <a:p>
            <a:r>
              <a:rPr lang="en-US"/>
              <a:t>  } </a:t>
            </a:r>
          </a:p>
          <a:p>
            <a:r>
              <a:rPr lang="en-US"/>
              <a:t>};</a:t>
            </a:r>
          </a:p>
        </p:txBody>
      </p:sp>
    </p:spTree>
    <p:extLst>
      <p:ext uri="{BB962C8B-B14F-4D97-AF65-F5344CB8AC3E}">
        <p14:creationId xmlns:p14="http://schemas.microsoft.com/office/powerpoint/2010/main" val="348746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Các phương thức trừu tượng có thể khai báo bất kỳ kiểu trả về &amp; đối số nào</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6</a:t>
            </a:r>
            <a:endParaRPr/>
          </a:p>
        </p:txBody>
      </p:sp>
      <p:sp>
        <p:nvSpPr>
          <p:cNvPr id="3" name="TextBox 2">
            <a:extLst>
              <a:ext uri="{FF2B5EF4-FFF2-40B4-BE49-F238E27FC236}">
                <a16:creationId xmlns:a16="http://schemas.microsoft.com/office/drawing/2014/main" id="{CEFC17E1-5B8A-6D6B-0B02-B307F5F003BD}"/>
              </a:ext>
            </a:extLst>
          </p:cNvPr>
          <p:cNvSpPr txBox="1"/>
          <p:nvPr/>
        </p:nvSpPr>
        <p:spPr>
          <a:xfrm>
            <a:off x="311700" y="1650891"/>
            <a:ext cx="2596392" cy="1384995"/>
          </a:xfrm>
          <a:prstGeom prst="rect">
            <a:avLst/>
          </a:prstGeom>
          <a:solidFill>
            <a:schemeClr val="bg2">
              <a:lumMod val="20000"/>
              <a:lumOff val="80000"/>
            </a:schemeClr>
          </a:solidFill>
        </p:spPr>
        <p:txBody>
          <a:bodyPr wrap="square">
            <a:spAutoFit/>
          </a:bodyPr>
          <a:lstStyle/>
          <a:p>
            <a:r>
              <a:rPr lang="en-US"/>
              <a:t>abstract class Test </a:t>
            </a:r>
          </a:p>
          <a:p>
            <a:r>
              <a:rPr lang="en-US"/>
              <a:t>{  </a:t>
            </a:r>
            <a:endParaRPr lang="vi-VN"/>
          </a:p>
          <a:p>
            <a:r>
              <a:rPr lang="vi-VN"/>
              <a:t>  </a:t>
            </a:r>
            <a:r>
              <a:rPr lang="en-US"/>
              <a:t>abstract void m1(int a); </a:t>
            </a:r>
          </a:p>
          <a:p>
            <a:r>
              <a:rPr lang="en-US"/>
              <a:t>  abstract void m1(char ch); </a:t>
            </a:r>
          </a:p>
          <a:p>
            <a:r>
              <a:rPr lang="en-US"/>
              <a:t>  abstract void m1(int a,int b);   </a:t>
            </a:r>
          </a:p>
          <a:p>
            <a:r>
              <a:rPr lang="en-US"/>
              <a:t>}</a:t>
            </a:r>
          </a:p>
        </p:txBody>
      </p:sp>
      <p:sp>
        <p:nvSpPr>
          <p:cNvPr id="6" name="TextBox 5">
            <a:extLst>
              <a:ext uri="{FF2B5EF4-FFF2-40B4-BE49-F238E27FC236}">
                <a16:creationId xmlns:a16="http://schemas.microsoft.com/office/drawing/2014/main" id="{83A54DAC-02AE-B2BF-8C62-DB56B21095CA}"/>
              </a:ext>
            </a:extLst>
          </p:cNvPr>
          <p:cNvSpPr txBox="1"/>
          <p:nvPr/>
        </p:nvSpPr>
        <p:spPr>
          <a:xfrm>
            <a:off x="3070371" y="1650891"/>
            <a:ext cx="5964572" cy="3323987"/>
          </a:xfrm>
          <a:prstGeom prst="rect">
            <a:avLst/>
          </a:prstGeom>
          <a:solidFill>
            <a:schemeClr val="accent6">
              <a:lumMod val="20000"/>
              <a:lumOff val="80000"/>
            </a:schemeClr>
          </a:solidFill>
        </p:spPr>
        <p:txBody>
          <a:bodyPr wrap="square">
            <a:spAutoFit/>
          </a:bodyPr>
          <a:lstStyle/>
          <a:p>
            <a:r>
              <a:rPr lang="en-US"/>
              <a:t>class Test1 extends Test </a:t>
            </a:r>
          </a:p>
          <a:p>
            <a:r>
              <a:rPr lang="en-US"/>
              <a:t>{  </a:t>
            </a:r>
            <a:endParaRPr lang="vi-VN"/>
          </a:p>
          <a:p>
            <a:r>
              <a:rPr lang="vi-VN"/>
              <a:t>  </a:t>
            </a:r>
            <a:r>
              <a:rPr lang="en-US"/>
              <a:t>//overloaded methods </a:t>
            </a:r>
          </a:p>
          <a:p>
            <a:r>
              <a:rPr lang="vi-VN"/>
              <a:t>  </a:t>
            </a:r>
            <a:r>
              <a:rPr lang="en-US"/>
              <a:t>void m1(int a)  {System.out.println("m1 method int arg method");} </a:t>
            </a:r>
          </a:p>
          <a:p>
            <a:r>
              <a:rPr lang="en-US"/>
              <a:t>  void m1(char ch){System.out.println("m1 method char arg method");} </a:t>
            </a:r>
          </a:p>
          <a:p>
            <a:r>
              <a:rPr lang="en-US"/>
              <a:t>  void m1(int a,int b){System.out.println("m1 method int,int arg method");} </a:t>
            </a:r>
          </a:p>
          <a:p>
            <a:r>
              <a:rPr lang="en-US"/>
              <a:t>  </a:t>
            </a:r>
            <a:endParaRPr lang="vi-VN"/>
          </a:p>
          <a:p>
            <a:r>
              <a:rPr lang="en-US"/>
              <a:t>public static void main(String[] args) </a:t>
            </a:r>
          </a:p>
          <a:p>
            <a:r>
              <a:rPr lang="en-US"/>
              <a:t>  {  </a:t>
            </a:r>
            <a:endParaRPr lang="vi-VN"/>
          </a:p>
          <a:p>
            <a:r>
              <a:rPr lang="vi-VN"/>
              <a:t>    </a:t>
            </a:r>
            <a:r>
              <a:rPr lang="en-US"/>
              <a:t>Test1 t = new Test1(); </a:t>
            </a:r>
          </a:p>
          <a:p>
            <a:r>
              <a:rPr lang="en-US"/>
              <a:t>    t.m1(10); </a:t>
            </a:r>
          </a:p>
          <a:p>
            <a:r>
              <a:rPr lang="en-US"/>
              <a:t>    t.m1('a'); </a:t>
            </a:r>
          </a:p>
          <a:p>
            <a:r>
              <a:rPr lang="en-US"/>
              <a:t>    t.m1(10,20); </a:t>
            </a:r>
          </a:p>
          <a:p>
            <a:r>
              <a:rPr lang="en-US"/>
              <a:t>  } </a:t>
            </a:r>
          </a:p>
          <a:p>
            <a:r>
              <a:rPr lang="en-US"/>
              <a:t>} </a:t>
            </a:r>
          </a:p>
        </p:txBody>
      </p:sp>
    </p:spTree>
    <p:extLst>
      <p:ext uri="{BB962C8B-B14F-4D97-AF65-F5344CB8AC3E}">
        <p14:creationId xmlns:p14="http://schemas.microsoft.com/office/powerpoint/2010/main" val="3950552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Trong các lớp con, có thể ghi đè các phương thức trừu tượng và cũng có thể khai báo các phương thức bình thường do người dùng định nghĩa.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7</a:t>
            </a:r>
            <a:endParaRPr/>
          </a:p>
        </p:txBody>
      </p:sp>
      <p:sp>
        <p:nvSpPr>
          <p:cNvPr id="4" name="TextBox 3">
            <a:extLst>
              <a:ext uri="{FF2B5EF4-FFF2-40B4-BE49-F238E27FC236}">
                <a16:creationId xmlns:a16="http://schemas.microsoft.com/office/drawing/2014/main" id="{AD6D6126-0D32-5281-20EE-0E35B30E1F53}"/>
              </a:ext>
            </a:extLst>
          </p:cNvPr>
          <p:cNvSpPr txBox="1"/>
          <p:nvPr/>
        </p:nvSpPr>
        <p:spPr>
          <a:xfrm>
            <a:off x="843094" y="1864623"/>
            <a:ext cx="7989204" cy="1169551"/>
          </a:xfrm>
          <a:prstGeom prst="rect">
            <a:avLst/>
          </a:prstGeom>
          <a:solidFill>
            <a:schemeClr val="bg2">
              <a:lumMod val="20000"/>
              <a:lumOff val="80000"/>
            </a:schemeClr>
          </a:solidFill>
        </p:spPr>
        <p:txBody>
          <a:bodyPr wrap="square">
            <a:spAutoFit/>
          </a:bodyPr>
          <a:lstStyle/>
          <a:p>
            <a:r>
              <a:rPr lang="en-US"/>
              <a:t>abstract class Test </a:t>
            </a:r>
          </a:p>
          <a:p>
            <a:r>
              <a:rPr lang="en-US"/>
              <a:t>{  </a:t>
            </a:r>
            <a:endParaRPr lang="vi-VN"/>
          </a:p>
          <a:p>
            <a:r>
              <a:rPr lang="vi-VN"/>
              <a:t>  </a:t>
            </a:r>
            <a:r>
              <a:rPr lang="en-US"/>
              <a:t>abstract void m1(); </a:t>
            </a:r>
          </a:p>
          <a:p>
            <a:r>
              <a:rPr lang="en-US"/>
              <a:t>  abstract void m1(); </a:t>
            </a:r>
          </a:p>
          <a:p>
            <a:r>
              <a:rPr lang="en-US"/>
              <a:t>} </a:t>
            </a:r>
          </a:p>
        </p:txBody>
      </p:sp>
      <p:sp>
        <p:nvSpPr>
          <p:cNvPr id="7" name="TextBox 6">
            <a:extLst>
              <a:ext uri="{FF2B5EF4-FFF2-40B4-BE49-F238E27FC236}">
                <a16:creationId xmlns:a16="http://schemas.microsoft.com/office/drawing/2014/main" id="{1CBB1BC2-FA46-B66D-51C1-387D9DCDDAEA}"/>
              </a:ext>
            </a:extLst>
          </p:cNvPr>
          <p:cNvSpPr txBox="1"/>
          <p:nvPr/>
        </p:nvSpPr>
        <p:spPr>
          <a:xfrm>
            <a:off x="843094" y="2933506"/>
            <a:ext cx="7989206" cy="1169551"/>
          </a:xfrm>
          <a:prstGeom prst="rect">
            <a:avLst/>
          </a:prstGeom>
          <a:solidFill>
            <a:schemeClr val="accent1">
              <a:lumMod val="20000"/>
              <a:lumOff val="80000"/>
            </a:schemeClr>
          </a:solidFill>
        </p:spPr>
        <p:txBody>
          <a:bodyPr wrap="square">
            <a:spAutoFit/>
          </a:bodyPr>
          <a:lstStyle/>
          <a:p>
            <a:r>
              <a:rPr lang="en-US"/>
              <a:t>abstract class Test1 extends Test </a:t>
            </a:r>
          </a:p>
          <a:p>
            <a:r>
              <a:rPr lang="en-US"/>
              <a:t>{  </a:t>
            </a:r>
            <a:endParaRPr lang="vi-VN"/>
          </a:p>
          <a:p>
            <a:r>
              <a:rPr lang="vi-VN"/>
              <a:t>    </a:t>
            </a:r>
            <a:r>
              <a:rPr lang="en-US"/>
              <a:t>void m1(){System.out.println("m1 method");}      //overriding abstract method </a:t>
            </a:r>
          </a:p>
          <a:p>
            <a:r>
              <a:rPr lang="en-US"/>
              <a:t>  </a:t>
            </a:r>
            <a:r>
              <a:rPr lang="vi-VN"/>
              <a:t>  </a:t>
            </a:r>
            <a:r>
              <a:rPr lang="en-US"/>
              <a:t>void xxx(){System.out.println("xxx method implementation");}  // user specific normal method</a:t>
            </a:r>
          </a:p>
          <a:p>
            <a:r>
              <a:rPr lang="en-US"/>
              <a:t>} </a:t>
            </a:r>
          </a:p>
        </p:txBody>
      </p:sp>
      <p:sp>
        <p:nvSpPr>
          <p:cNvPr id="11" name="TextBox 10">
            <a:extLst>
              <a:ext uri="{FF2B5EF4-FFF2-40B4-BE49-F238E27FC236}">
                <a16:creationId xmlns:a16="http://schemas.microsoft.com/office/drawing/2014/main" id="{E48BFD44-8AD6-1606-9DDF-0AD9B8E0F8D6}"/>
              </a:ext>
            </a:extLst>
          </p:cNvPr>
          <p:cNvSpPr txBox="1"/>
          <p:nvPr/>
        </p:nvSpPr>
        <p:spPr>
          <a:xfrm>
            <a:off x="843093" y="3973949"/>
            <a:ext cx="7989205" cy="1169551"/>
          </a:xfrm>
          <a:prstGeom prst="rect">
            <a:avLst/>
          </a:prstGeom>
          <a:solidFill>
            <a:schemeClr val="accent6">
              <a:lumMod val="20000"/>
              <a:lumOff val="80000"/>
            </a:schemeClr>
          </a:solidFill>
        </p:spPr>
        <p:txBody>
          <a:bodyPr wrap="square">
            <a:spAutoFit/>
          </a:bodyPr>
          <a:lstStyle/>
          <a:p>
            <a:r>
              <a:rPr lang="en-US"/>
              <a:t>class Test2 extends Test </a:t>
            </a:r>
          </a:p>
          <a:p>
            <a:r>
              <a:rPr lang="en-US"/>
              <a:t>{  </a:t>
            </a:r>
            <a:endParaRPr lang="vi-VN"/>
          </a:p>
          <a:p>
            <a:r>
              <a:rPr lang="vi-VN"/>
              <a:t>    </a:t>
            </a:r>
            <a:r>
              <a:rPr lang="en-US"/>
              <a:t>void m2(){System.out.println("m2 method");}       </a:t>
            </a:r>
          </a:p>
          <a:p>
            <a:r>
              <a:rPr lang="vi-VN"/>
              <a:t>    </a:t>
            </a:r>
            <a:r>
              <a:rPr lang="en-US"/>
              <a:t>void yyy(){System.out.println("yyy  method implementation");} </a:t>
            </a:r>
          </a:p>
          <a:p>
            <a:r>
              <a:rPr lang="en-US"/>
              <a:t>} </a:t>
            </a:r>
          </a:p>
        </p:txBody>
      </p:sp>
    </p:spTree>
    <p:extLst>
      <p:ext uri="{BB962C8B-B14F-4D97-AF65-F5344CB8AC3E}">
        <p14:creationId xmlns:p14="http://schemas.microsoft.com/office/powerpoint/2010/main" val="4094691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Trong lớp con, có thể ghi đè phương thức trừu tượng và có thể khai báo các phương thức trừu tượng của riêng nó.</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8</a:t>
            </a:r>
            <a:endParaRPr/>
          </a:p>
        </p:txBody>
      </p:sp>
      <p:sp>
        <p:nvSpPr>
          <p:cNvPr id="3" name="TextBox 2">
            <a:extLst>
              <a:ext uri="{FF2B5EF4-FFF2-40B4-BE49-F238E27FC236}">
                <a16:creationId xmlns:a16="http://schemas.microsoft.com/office/drawing/2014/main" id="{5446F6C9-D34A-C379-E684-2CAEFC0547E8}"/>
              </a:ext>
            </a:extLst>
          </p:cNvPr>
          <p:cNvSpPr txBox="1"/>
          <p:nvPr/>
        </p:nvSpPr>
        <p:spPr>
          <a:xfrm>
            <a:off x="792760" y="1933445"/>
            <a:ext cx="7915010" cy="954107"/>
          </a:xfrm>
          <a:prstGeom prst="rect">
            <a:avLst/>
          </a:prstGeom>
          <a:solidFill>
            <a:schemeClr val="bg2">
              <a:lumMod val="20000"/>
              <a:lumOff val="80000"/>
            </a:schemeClr>
          </a:solidFill>
        </p:spPr>
        <p:txBody>
          <a:bodyPr wrap="square">
            <a:spAutoFit/>
          </a:bodyPr>
          <a:lstStyle/>
          <a:p>
            <a:r>
              <a:rPr lang="en-US"/>
              <a:t>abstract class Test </a:t>
            </a:r>
          </a:p>
          <a:p>
            <a:r>
              <a:rPr lang="en-US"/>
              <a:t>{  </a:t>
            </a:r>
            <a:endParaRPr lang="vi-VN"/>
          </a:p>
          <a:p>
            <a:r>
              <a:rPr lang="vi-VN"/>
              <a:t>    </a:t>
            </a:r>
            <a:r>
              <a:rPr lang="en-US"/>
              <a:t>abstract void m1();   </a:t>
            </a:r>
          </a:p>
          <a:p>
            <a:r>
              <a:rPr lang="en-US"/>
              <a:t>} </a:t>
            </a:r>
          </a:p>
        </p:txBody>
      </p:sp>
      <p:sp>
        <p:nvSpPr>
          <p:cNvPr id="6" name="TextBox 5">
            <a:extLst>
              <a:ext uri="{FF2B5EF4-FFF2-40B4-BE49-F238E27FC236}">
                <a16:creationId xmlns:a16="http://schemas.microsoft.com/office/drawing/2014/main" id="{6C9BDB1D-8C38-4392-9F64-9D8D479E22CB}"/>
              </a:ext>
            </a:extLst>
          </p:cNvPr>
          <p:cNvSpPr txBox="1"/>
          <p:nvPr/>
        </p:nvSpPr>
        <p:spPr>
          <a:xfrm>
            <a:off x="792760" y="2902620"/>
            <a:ext cx="7915012" cy="1169551"/>
          </a:xfrm>
          <a:prstGeom prst="rect">
            <a:avLst/>
          </a:prstGeom>
          <a:solidFill>
            <a:schemeClr val="accent2">
              <a:lumMod val="20000"/>
              <a:lumOff val="80000"/>
            </a:schemeClr>
          </a:solidFill>
        </p:spPr>
        <p:txBody>
          <a:bodyPr wrap="square">
            <a:spAutoFit/>
          </a:bodyPr>
          <a:lstStyle/>
          <a:p>
            <a:r>
              <a:rPr lang="en-US"/>
              <a:t>abstract class Test1 extends Test </a:t>
            </a:r>
          </a:p>
          <a:p>
            <a:r>
              <a:rPr lang="en-US"/>
              <a:t>{  </a:t>
            </a:r>
            <a:endParaRPr lang="vi-VN"/>
          </a:p>
          <a:p>
            <a:r>
              <a:rPr lang="vi-VN"/>
              <a:t>  </a:t>
            </a:r>
            <a:r>
              <a:rPr lang="en-US"/>
              <a:t>void m1(){System.out.println("m1 method");}// overriding abstract method  </a:t>
            </a:r>
          </a:p>
          <a:p>
            <a:r>
              <a:rPr lang="en-US"/>
              <a:t>  abstract void xxx();        // user specific abstract method  </a:t>
            </a:r>
          </a:p>
          <a:p>
            <a:r>
              <a:rPr lang="en-US"/>
              <a:t>} </a:t>
            </a:r>
          </a:p>
        </p:txBody>
      </p:sp>
      <p:sp>
        <p:nvSpPr>
          <p:cNvPr id="9" name="TextBox 8">
            <a:extLst>
              <a:ext uri="{FF2B5EF4-FFF2-40B4-BE49-F238E27FC236}">
                <a16:creationId xmlns:a16="http://schemas.microsoft.com/office/drawing/2014/main" id="{0DC2591D-6073-D21C-461C-B7F584EBFBFC}"/>
              </a:ext>
            </a:extLst>
          </p:cNvPr>
          <p:cNvSpPr txBox="1"/>
          <p:nvPr/>
        </p:nvSpPr>
        <p:spPr>
          <a:xfrm>
            <a:off x="792759" y="4099536"/>
            <a:ext cx="7915011" cy="954107"/>
          </a:xfrm>
          <a:prstGeom prst="rect">
            <a:avLst/>
          </a:prstGeom>
          <a:solidFill>
            <a:schemeClr val="accent6">
              <a:lumMod val="20000"/>
              <a:lumOff val="80000"/>
            </a:schemeClr>
          </a:solidFill>
        </p:spPr>
        <p:txBody>
          <a:bodyPr wrap="square">
            <a:spAutoFit/>
          </a:bodyPr>
          <a:lstStyle/>
          <a:p>
            <a:r>
              <a:rPr lang="en-US"/>
              <a:t>class Test2 extends Test1 </a:t>
            </a:r>
          </a:p>
          <a:p>
            <a:r>
              <a:rPr lang="en-US"/>
              <a:t>{  </a:t>
            </a:r>
            <a:endParaRPr lang="vi-VN"/>
          </a:p>
          <a:p>
            <a:r>
              <a:rPr lang="vi-VN"/>
              <a:t>    </a:t>
            </a:r>
            <a:r>
              <a:rPr lang="en-US"/>
              <a:t>void xxx(){System.out.println("xxx method");}   </a:t>
            </a:r>
          </a:p>
          <a:p>
            <a:r>
              <a:rPr lang="en-US"/>
              <a:t>} </a:t>
            </a:r>
          </a:p>
        </p:txBody>
      </p:sp>
    </p:spTree>
    <p:extLst>
      <p:ext uri="{BB962C8B-B14F-4D97-AF65-F5344CB8AC3E}">
        <p14:creationId xmlns:p14="http://schemas.microsoft.com/office/powerpoint/2010/main" val="1777481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Có thể ghi đè phương thức trừu tượng thành phương thức bình thường hoặc ngược lại.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9</a:t>
            </a:r>
            <a:endParaRPr/>
          </a:p>
        </p:txBody>
      </p:sp>
      <p:sp>
        <p:nvSpPr>
          <p:cNvPr id="4" name="TextBox 3">
            <a:extLst>
              <a:ext uri="{FF2B5EF4-FFF2-40B4-BE49-F238E27FC236}">
                <a16:creationId xmlns:a16="http://schemas.microsoft.com/office/drawing/2014/main" id="{A5566C92-FA88-40ED-86E8-0B1B14F2986B}"/>
              </a:ext>
            </a:extLst>
          </p:cNvPr>
          <p:cNvSpPr txBox="1"/>
          <p:nvPr/>
        </p:nvSpPr>
        <p:spPr>
          <a:xfrm>
            <a:off x="848596" y="2704423"/>
            <a:ext cx="4572000" cy="1815882"/>
          </a:xfrm>
          <a:prstGeom prst="rect">
            <a:avLst/>
          </a:prstGeom>
          <a:solidFill>
            <a:schemeClr val="bg2">
              <a:lumMod val="20000"/>
              <a:lumOff val="80000"/>
            </a:schemeClr>
          </a:solidFill>
        </p:spPr>
        <p:txBody>
          <a:bodyPr wrap="square">
            <a:spAutoFit/>
          </a:bodyPr>
          <a:lstStyle/>
          <a:p>
            <a:r>
              <a:rPr lang="en-US"/>
              <a:t>abstract class Test </a:t>
            </a:r>
          </a:p>
          <a:p>
            <a:r>
              <a:rPr lang="en-US"/>
              <a:t>{  </a:t>
            </a:r>
            <a:endParaRPr lang="vi-VN"/>
          </a:p>
          <a:p>
            <a:r>
              <a:rPr lang="vi-VN"/>
              <a:t>     </a:t>
            </a:r>
            <a:r>
              <a:rPr lang="en-US"/>
              <a:t>abstract void m1(); </a:t>
            </a:r>
          </a:p>
          <a:p>
            <a:r>
              <a:rPr lang="en-US"/>
              <a:t>}; </a:t>
            </a:r>
          </a:p>
          <a:p>
            <a:r>
              <a:rPr lang="en-US"/>
              <a:t>class Test1 extends Test </a:t>
            </a:r>
          </a:p>
          <a:p>
            <a:r>
              <a:rPr lang="en-US"/>
              <a:t>{  </a:t>
            </a:r>
            <a:endParaRPr lang="vi-VN"/>
          </a:p>
          <a:p>
            <a:r>
              <a:rPr lang="vi-VN"/>
              <a:t>     </a:t>
            </a:r>
            <a:r>
              <a:rPr lang="en-US"/>
              <a:t>void m1(){System.out.println("m1 method");} </a:t>
            </a:r>
          </a:p>
          <a:p>
            <a:r>
              <a:rPr lang="en-US"/>
              <a:t>};</a:t>
            </a:r>
          </a:p>
        </p:txBody>
      </p:sp>
      <p:sp>
        <p:nvSpPr>
          <p:cNvPr id="7" name="TextBox 6">
            <a:extLst>
              <a:ext uri="{FF2B5EF4-FFF2-40B4-BE49-F238E27FC236}">
                <a16:creationId xmlns:a16="http://schemas.microsoft.com/office/drawing/2014/main" id="{167684AC-A61D-40CD-5A6F-5A5C2BE33F88}"/>
              </a:ext>
            </a:extLst>
          </p:cNvPr>
          <p:cNvSpPr txBox="1"/>
          <p:nvPr/>
        </p:nvSpPr>
        <p:spPr>
          <a:xfrm>
            <a:off x="4260300" y="1928449"/>
            <a:ext cx="4572000" cy="1815882"/>
          </a:xfrm>
          <a:prstGeom prst="rect">
            <a:avLst/>
          </a:prstGeom>
          <a:solidFill>
            <a:schemeClr val="accent6">
              <a:lumMod val="20000"/>
              <a:lumOff val="80000"/>
            </a:schemeClr>
          </a:solidFill>
        </p:spPr>
        <p:txBody>
          <a:bodyPr wrap="square">
            <a:spAutoFit/>
          </a:bodyPr>
          <a:lstStyle/>
          <a:p>
            <a:r>
              <a:rPr lang="en-US"/>
              <a:t>abstract class Test </a:t>
            </a:r>
          </a:p>
          <a:p>
            <a:r>
              <a:rPr lang="en-US"/>
              <a:t>{  </a:t>
            </a:r>
            <a:endParaRPr lang="vi-VN"/>
          </a:p>
          <a:p>
            <a:r>
              <a:rPr lang="vi-VN"/>
              <a:t>     </a:t>
            </a:r>
            <a:r>
              <a:rPr lang="en-US"/>
              <a:t>abstract void m1(); </a:t>
            </a:r>
          </a:p>
          <a:p>
            <a:r>
              <a:rPr lang="en-US"/>
              <a:t>}; </a:t>
            </a:r>
          </a:p>
          <a:p>
            <a:r>
              <a:rPr lang="en-US"/>
              <a:t>class Test1 extends Test </a:t>
            </a:r>
          </a:p>
          <a:p>
            <a:r>
              <a:rPr lang="en-US"/>
              <a:t>{  </a:t>
            </a:r>
            <a:endParaRPr lang="vi-VN"/>
          </a:p>
          <a:p>
            <a:r>
              <a:rPr lang="vi-VN"/>
              <a:t>     </a:t>
            </a:r>
            <a:r>
              <a:rPr lang="en-US"/>
              <a:t>void m1(){System.out.println("m1 method");} </a:t>
            </a:r>
          </a:p>
          <a:p>
            <a:r>
              <a:rPr lang="en-US"/>
              <a:t>};</a:t>
            </a:r>
          </a:p>
        </p:txBody>
      </p:sp>
    </p:spTree>
    <p:extLst>
      <p:ext uri="{BB962C8B-B14F-4D97-AF65-F5344CB8AC3E}">
        <p14:creationId xmlns:p14="http://schemas.microsoft.com/office/powerpoint/2010/main" val="3753064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Có thể ghi đè phương thức trừu tượng thành phương thức bình thường hoặc ngược lại.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10</a:t>
            </a:r>
            <a:endParaRPr/>
          </a:p>
        </p:txBody>
      </p:sp>
      <p:sp>
        <p:nvSpPr>
          <p:cNvPr id="3" name="TextBox 2">
            <a:extLst>
              <a:ext uri="{FF2B5EF4-FFF2-40B4-BE49-F238E27FC236}">
                <a16:creationId xmlns:a16="http://schemas.microsoft.com/office/drawing/2014/main" id="{7C249B44-761E-5EEA-FA94-83F2CCEBB229}"/>
              </a:ext>
            </a:extLst>
          </p:cNvPr>
          <p:cNvSpPr txBox="1"/>
          <p:nvPr/>
        </p:nvSpPr>
        <p:spPr>
          <a:xfrm>
            <a:off x="792759" y="1906568"/>
            <a:ext cx="3435292" cy="954107"/>
          </a:xfrm>
          <a:prstGeom prst="rect">
            <a:avLst/>
          </a:prstGeom>
          <a:solidFill>
            <a:schemeClr val="bg2">
              <a:lumMod val="20000"/>
              <a:lumOff val="80000"/>
            </a:schemeClr>
          </a:solidFill>
        </p:spPr>
        <p:txBody>
          <a:bodyPr wrap="square">
            <a:spAutoFit/>
          </a:bodyPr>
          <a:lstStyle/>
          <a:p>
            <a:r>
              <a:rPr lang="en-US"/>
              <a:t>abstract class Bank </a:t>
            </a:r>
          </a:p>
          <a:p>
            <a:r>
              <a:rPr lang="en-US"/>
              <a:t>{  </a:t>
            </a:r>
            <a:endParaRPr lang="vi-VN"/>
          </a:p>
          <a:p>
            <a:r>
              <a:rPr lang="vi-VN"/>
              <a:t>   </a:t>
            </a:r>
            <a:r>
              <a:rPr lang="en-US"/>
              <a:t>abstract int rateOfInterest(); </a:t>
            </a:r>
          </a:p>
          <a:p>
            <a:r>
              <a:rPr lang="en-US"/>
              <a:t>}</a:t>
            </a:r>
          </a:p>
        </p:txBody>
      </p:sp>
      <p:sp>
        <p:nvSpPr>
          <p:cNvPr id="6" name="TextBox 5">
            <a:extLst>
              <a:ext uri="{FF2B5EF4-FFF2-40B4-BE49-F238E27FC236}">
                <a16:creationId xmlns:a16="http://schemas.microsoft.com/office/drawing/2014/main" id="{57955F0B-3C36-2B6C-7FBF-5AC02783B4F5}"/>
              </a:ext>
            </a:extLst>
          </p:cNvPr>
          <p:cNvSpPr txBox="1"/>
          <p:nvPr/>
        </p:nvSpPr>
        <p:spPr>
          <a:xfrm>
            <a:off x="792759" y="2954385"/>
            <a:ext cx="3435292" cy="1600438"/>
          </a:xfrm>
          <a:prstGeom prst="rect">
            <a:avLst/>
          </a:prstGeom>
          <a:solidFill>
            <a:schemeClr val="accent2">
              <a:lumMod val="20000"/>
              <a:lumOff val="80000"/>
            </a:schemeClr>
          </a:solidFill>
        </p:spPr>
        <p:txBody>
          <a:bodyPr wrap="square">
            <a:spAutoFit/>
          </a:bodyPr>
          <a:lstStyle/>
          <a:p>
            <a:r>
              <a:rPr lang="en-US"/>
              <a:t>class Sbi extends Bank  </a:t>
            </a:r>
          </a:p>
          <a:p>
            <a:r>
              <a:rPr lang="en-US"/>
              <a:t>{  </a:t>
            </a:r>
            <a:endParaRPr lang="vi-VN"/>
          </a:p>
          <a:p>
            <a:r>
              <a:rPr lang="vi-VN"/>
              <a:t>    </a:t>
            </a:r>
            <a:r>
              <a:rPr lang="en-US"/>
              <a:t>int rateOfInterest() </a:t>
            </a:r>
          </a:p>
          <a:p>
            <a:r>
              <a:rPr lang="en-US"/>
              <a:t>  </a:t>
            </a:r>
            <a:r>
              <a:rPr lang="vi-VN"/>
              <a:t>  </a:t>
            </a:r>
            <a:r>
              <a:rPr lang="en-US"/>
              <a:t>{  </a:t>
            </a:r>
            <a:endParaRPr lang="vi-VN"/>
          </a:p>
          <a:p>
            <a:r>
              <a:rPr lang="vi-VN"/>
              <a:t>          </a:t>
            </a:r>
            <a:r>
              <a:rPr lang="en-US"/>
              <a:t>return 8; </a:t>
            </a:r>
          </a:p>
          <a:p>
            <a:r>
              <a:rPr lang="en-US"/>
              <a:t>  </a:t>
            </a:r>
            <a:r>
              <a:rPr lang="vi-VN"/>
              <a:t>  </a:t>
            </a:r>
            <a:r>
              <a:rPr lang="en-US"/>
              <a:t>} </a:t>
            </a:r>
          </a:p>
          <a:p>
            <a:r>
              <a:rPr lang="en-US"/>
              <a:t>}</a:t>
            </a:r>
          </a:p>
        </p:txBody>
      </p:sp>
      <p:sp>
        <p:nvSpPr>
          <p:cNvPr id="9" name="TextBox 8">
            <a:extLst>
              <a:ext uri="{FF2B5EF4-FFF2-40B4-BE49-F238E27FC236}">
                <a16:creationId xmlns:a16="http://schemas.microsoft.com/office/drawing/2014/main" id="{25AE0A64-9E5E-87AD-48B7-F1F61F376D59}"/>
              </a:ext>
            </a:extLst>
          </p:cNvPr>
          <p:cNvSpPr txBox="1"/>
          <p:nvPr/>
        </p:nvSpPr>
        <p:spPr>
          <a:xfrm>
            <a:off x="4572000" y="2954385"/>
            <a:ext cx="3573710" cy="1600438"/>
          </a:xfrm>
          <a:prstGeom prst="rect">
            <a:avLst/>
          </a:prstGeom>
          <a:solidFill>
            <a:schemeClr val="accent6">
              <a:lumMod val="20000"/>
              <a:lumOff val="80000"/>
            </a:schemeClr>
          </a:solidFill>
        </p:spPr>
        <p:txBody>
          <a:bodyPr wrap="square">
            <a:spAutoFit/>
          </a:bodyPr>
          <a:lstStyle/>
          <a:p>
            <a:r>
              <a:rPr lang="en-US"/>
              <a:t>class Axis extends Bank  </a:t>
            </a:r>
          </a:p>
          <a:p>
            <a:r>
              <a:rPr lang="en-US"/>
              <a:t>{  </a:t>
            </a:r>
            <a:endParaRPr lang="vi-VN"/>
          </a:p>
          <a:p>
            <a:r>
              <a:rPr lang="vi-VN"/>
              <a:t>   </a:t>
            </a:r>
            <a:r>
              <a:rPr lang="en-US"/>
              <a:t>int rateOfInterest() </a:t>
            </a:r>
          </a:p>
          <a:p>
            <a:r>
              <a:rPr lang="en-US"/>
              <a:t>  </a:t>
            </a:r>
            <a:r>
              <a:rPr lang="vi-VN"/>
              <a:t> </a:t>
            </a:r>
            <a:r>
              <a:rPr lang="en-US"/>
              <a:t>{  </a:t>
            </a:r>
            <a:endParaRPr lang="vi-VN"/>
          </a:p>
          <a:p>
            <a:r>
              <a:rPr lang="vi-VN"/>
              <a:t>         </a:t>
            </a:r>
            <a:r>
              <a:rPr lang="en-US"/>
              <a:t>return 9; </a:t>
            </a:r>
          </a:p>
          <a:p>
            <a:r>
              <a:rPr lang="en-US"/>
              <a:t>  </a:t>
            </a:r>
            <a:r>
              <a:rPr lang="vi-VN"/>
              <a:t> </a:t>
            </a:r>
            <a:r>
              <a:rPr lang="en-US"/>
              <a:t>} </a:t>
            </a:r>
          </a:p>
          <a:p>
            <a:r>
              <a:rPr lang="en-US"/>
              <a:t>}</a:t>
            </a:r>
          </a:p>
        </p:txBody>
      </p:sp>
    </p:spTree>
    <p:extLst>
      <p:ext uri="{BB962C8B-B14F-4D97-AF65-F5344CB8AC3E}">
        <p14:creationId xmlns:p14="http://schemas.microsoft.com/office/powerpoint/2010/main" val="3799591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10</a:t>
            </a:r>
            <a:endParaRPr/>
          </a:p>
        </p:txBody>
      </p:sp>
      <p:sp>
        <p:nvSpPr>
          <p:cNvPr id="4" name="TextBox 3">
            <a:extLst>
              <a:ext uri="{FF2B5EF4-FFF2-40B4-BE49-F238E27FC236}">
                <a16:creationId xmlns:a16="http://schemas.microsoft.com/office/drawing/2014/main" id="{9D4FBDAF-4F66-2D42-F8B9-88E2B83133CE}"/>
              </a:ext>
            </a:extLst>
          </p:cNvPr>
          <p:cNvSpPr txBox="1"/>
          <p:nvPr/>
        </p:nvSpPr>
        <p:spPr>
          <a:xfrm>
            <a:off x="311700" y="884499"/>
            <a:ext cx="6111380" cy="4185761"/>
          </a:xfrm>
          <a:prstGeom prst="rect">
            <a:avLst/>
          </a:prstGeom>
          <a:noFill/>
        </p:spPr>
        <p:txBody>
          <a:bodyPr wrap="square">
            <a:spAutoFit/>
          </a:bodyPr>
          <a:lstStyle/>
          <a:p>
            <a:r>
              <a:rPr lang="en-US"/>
              <a:t>class </a:t>
            </a:r>
            <a:r>
              <a:rPr lang="en-US" b="1"/>
              <a:t>Test </a:t>
            </a:r>
          </a:p>
          <a:p>
            <a:r>
              <a:rPr lang="en-US"/>
              <a:t>{  </a:t>
            </a:r>
            <a:endParaRPr lang="vi-VN"/>
          </a:p>
          <a:p>
            <a:r>
              <a:rPr lang="vi-VN"/>
              <a:t>   </a:t>
            </a:r>
            <a:r>
              <a:rPr lang="en-US"/>
              <a:t>public static void main(String[] args){  </a:t>
            </a:r>
            <a:endParaRPr lang="vi-VN"/>
          </a:p>
          <a:p>
            <a:r>
              <a:rPr lang="vi-VN"/>
              <a:t>     </a:t>
            </a:r>
            <a:r>
              <a:rPr lang="en-US"/>
              <a:t>Sbi s1 = new Sbi(); </a:t>
            </a:r>
          </a:p>
          <a:p>
            <a:r>
              <a:rPr lang="en-US"/>
              <a:t>    </a:t>
            </a:r>
            <a:r>
              <a:rPr lang="vi-VN"/>
              <a:t> </a:t>
            </a:r>
            <a:r>
              <a:rPr lang="en-US"/>
              <a:t>Axis s2 = new Axis(); </a:t>
            </a:r>
          </a:p>
          <a:p>
            <a:r>
              <a:rPr lang="en-US"/>
              <a:t>    </a:t>
            </a:r>
            <a:r>
              <a:rPr lang="vi-VN"/>
              <a:t> </a:t>
            </a:r>
            <a:r>
              <a:rPr lang="en-US"/>
              <a:t>System.out.println(s1.rateOfInterest()); </a:t>
            </a:r>
          </a:p>
          <a:p>
            <a:r>
              <a:rPr lang="en-US"/>
              <a:t>    </a:t>
            </a:r>
            <a:r>
              <a:rPr lang="vi-VN"/>
              <a:t> </a:t>
            </a:r>
            <a:r>
              <a:rPr lang="en-US"/>
              <a:t>System.out.println(s2.rateOfInterest()); </a:t>
            </a:r>
          </a:p>
          <a:p>
            <a:r>
              <a:rPr lang="en-US"/>
              <a:t>     Bank b1,b2; </a:t>
            </a:r>
          </a:p>
          <a:p>
            <a:r>
              <a:rPr lang="en-US"/>
              <a:t>     b1 = new Sbi(); </a:t>
            </a:r>
          </a:p>
          <a:p>
            <a:r>
              <a:rPr lang="en-US"/>
              <a:t>     b2 = new Axis(); </a:t>
            </a:r>
          </a:p>
          <a:p>
            <a:r>
              <a:rPr lang="en-US"/>
              <a:t>    </a:t>
            </a:r>
            <a:r>
              <a:rPr lang="vi-VN"/>
              <a:t> </a:t>
            </a:r>
            <a:r>
              <a:rPr lang="en-US"/>
              <a:t>System.out.println(b1.rateOfInterest());     </a:t>
            </a:r>
          </a:p>
          <a:p>
            <a:r>
              <a:rPr lang="en-US"/>
              <a:t>    </a:t>
            </a:r>
            <a:r>
              <a:rPr lang="vi-VN"/>
              <a:t> </a:t>
            </a:r>
            <a:r>
              <a:rPr lang="en-US"/>
              <a:t>System.out.println(b2.rateOfInterest()); </a:t>
            </a:r>
          </a:p>
          <a:p>
            <a:r>
              <a:rPr lang="en-US"/>
              <a:t>    </a:t>
            </a:r>
            <a:r>
              <a:rPr lang="vi-VN"/>
              <a:t> </a:t>
            </a:r>
            <a:r>
              <a:rPr lang="en-US"/>
              <a:t>Bank b; </a:t>
            </a:r>
          </a:p>
          <a:p>
            <a:r>
              <a:rPr lang="en-US"/>
              <a:t>    </a:t>
            </a:r>
            <a:r>
              <a:rPr lang="vi-VN"/>
              <a:t> </a:t>
            </a:r>
            <a:r>
              <a:rPr lang="en-US"/>
              <a:t>b = new Sbi(); </a:t>
            </a:r>
          </a:p>
          <a:p>
            <a:r>
              <a:rPr lang="en-US"/>
              <a:t>    </a:t>
            </a:r>
            <a:r>
              <a:rPr lang="vi-VN"/>
              <a:t> </a:t>
            </a:r>
            <a:r>
              <a:rPr lang="en-US"/>
              <a:t>System.out.println(b.rateOfInterest());   </a:t>
            </a:r>
          </a:p>
          <a:p>
            <a:r>
              <a:rPr lang="en-US"/>
              <a:t>    </a:t>
            </a:r>
            <a:r>
              <a:rPr lang="vi-VN"/>
              <a:t> </a:t>
            </a:r>
            <a:r>
              <a:rPr lang="en-US"/>
              <a:t>b = new Axis();       </a:t>
            </a:r>
          </a:p>
          <a:p>
            <a:r>
              <a:rPr lang="en-US"/>
              <a:t>    </a:t>
            </a:r>
            <a:r>
              <a:rPr lang="vi-VN"/>
              <a:t> </a:t>
            </a:r>
            <a:r>
              <a:rPr lang="en-US"/>
              <a:t>System.out.println(b.rateOfInterest()); </a:t>
            </a:r>
          </a:p>
          <a:p>
            <a:r>
              <a:rPr lang="en-US"/>
              <a:t>  } </a:t>
            </a:r>
          </a:p>
          <a:p>
            <a:r>
              <a:rPr lang="en-US"/>
              <a:t>} </a:t>
            </a:r>
          </a:p>
        </p:txBody>
      </p:sp>
    </p:spTree>
    <p:extLst>
      <p:ext uri="{BB962C8B-B14F-4D97-AF65-F5344CB8AC3E}">
        <p14:creationId xmlns:p14="http://schemas.microsoft.com/office/powerpoint/2010/main" val="245691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Giới thiệu về trừu tượng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Bên trong lớp trừu tượng có thể khai báo các biến.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11</a:t>
            </a:r>
            <a:endParaRPr/>
          </a:p>
        </p:txBody>
      </p:sp>
      <p:sp>
        <p:nvSpPr>
          <p:cNvPr id="4" name="TextBox 3">
            <a:extLst>
              <a:ext uri="{FF2B5EF4-FFF2-40B4-BE49-F238E27FC236}">
                <a16:creationId xmlns:a16="http://schemas.microsoft.com/office/drawing/2014/main" id="{88CEF4E2-FBD5-F4B5-33A3-D3BA4ACF0F54}"/>
              </a:ext>
            </a:extLst>
          </p:cNvPr>
          <p:cNvSpPr txBox="1"/>
          <p:nvPr/>
        </p:nvSpPr>
        <p:spPr>
          <a:xfrm>
            <a:off x="801148" y="1556087"/>
            <a:ext cx="3284291" cy="2031325"/>
          </a:xfrm>
          <a:prstGeom prst="rect">
            <a:avLst/>
          </a:prstGeom>
          <a:solidFill>
            <a:schemeClr val="bg2">
              <a:lumMod val="20000"/>
              <a:lumOff val="80000"/>
            </a:schemeClr>
          </a:solidFill>
        </p:spPr>
        <p:txBody>
          <a:bodyPr wrap="square">
            <a:spAutoFit/>
          </a:bodyPr>
          <a:lstStyle/>
          <a:p>
            <a:r>
              <a:rPr lang="en-US"/>
              <a:t>abstract class Test</a:t>
            </a:r>
          </a:p>
          <a:p>
            <a:r>
              <a:rPr lang="en-US"/>
              <a:t>{  </a:t>
            </a:r>
            <a:endParaRPr lang="vi-VN"/>
          </a:p>
          <a:p>
            <a:r>
              <a:rPr lang="vi-VN"/>
              <a:t>  </a:t>
            </a:r>
            <a:r>
              <a:rPr lang="en-US"/>
              <a:t>int a,b; </a:t>
            </a:r>
          </a:p>
          <a:p>
            <a:r>
              <a:rPr lang="en-US"/>
              <a:t>  Test(int a,int b) </a:t>
            </a:r>
          </a:p>
          <a:p>
            <a:r>
              <a:rPr lang="en-US"/>
              <a:t>  {  </a:t>
            </a:r>
            <a:endParaRPr lang="vi-VN"/>
          </a:p>
          <a:p>
            <a:r>
              <a:rPr lang="vi-VN"/>
              <a:t>     </a:t>
            </a:r>
            <a:r>
              <a:rPr lang="en-US"/>
              <a:t>this.a=a;   </a:t>
            </a:r>
          </a:p>
          <a:p>
            <a:r>
              <a:rPr lang="vi-VN"/>
              <a:t>     t</a:t>
            </a:r>
            <a:r>
              <a:rPr lang="en-US"/>
              <a:t>his.b=b; </a:t>
            </a:r>
          </a:p>
          <a:p>
            <a:r>
              <a:rPr lang="en-US"/>
              <a:t>  } </a:t>
            </a:r>
          </a:p>
          <a:p>
            <a:r>
              <a:rPr lang="en-US"/>
              <a:t>}</a:t>
            </a:r>
          </a:p>
        </p:txBody>
      </p:sp>
      <p:sp>
        <p:nvSpPr>
          <p:cNvPr id="7" name="TextBox 6">
            <a:extLst>
              <a:ext uri="{FF2B5EF4-FFF2-40B4-BE49-F238E27FC236}">
                <a16:creationId xmlns:a16="http://schemas.microsoft.com/office/drawing/2014/main" id="{1FD73C37-FDBA-D890-E7A1-C35289D0B7A3}"/>
              </a:ext>
            </a:extLst>
          </p:cNvPr>
          <p:cNvSpPr txBox="1"/>
          <p:nvPr/>
        </p:nvSpPr>
        <p:spPr>
          <a:xfrm>
            <a:off x="4260300" y="1556087"/>
            <a:ext cx="4572000" cy="3323987"/>
          </a:xfrm>
          <a:prstGeom prst="rect">
            <a:avLst/>
          </a:prstGeom>
          <a:solidFill>
            <a:schemeClr val="accent6">
              <a:lumMod val="20000"/>
              <a:lumOff val="80000"/>
            </a:schemeClr>
          </a:solidFill>
        </p:spPr>
        <p:txBody>
          <a:bodyPr wrap="square">
            <a:spAutoFit/>
          </a:bodyPr>
          <a:lstStyle/>
          <a:p>
            <a:r>
              <a:rPr lang="en-US"/>
              <a:t>class Test1 extends Test </a:t>
            </a:r>
          </a:p>
          <a:p>
            <a:r>
              <a:rPr lang="en-US"/>
              <a:t>{  </a:t>
            </a:r>
            <a:endParaRPr lang="vi-VN"/>
          </a:p>
          <a:p>
            <a:r>
              <a:rPr lang="vi-VN"/>
              <a:t>  </a:t>
            </a:r>
            <a:r>
              <a:rPr lang="en-US"/>
              <a:t>Test1(int a,int b) </a:t>
            </a:r>
          </a:p>
          <a:p>
            <a:r>
              <a:rPr lang="en-US"/>
              <a:t>  {  </a:t>
            </a:r>
            <a:endParaRPr lang="vi-VN"/>
          </a:p>
          <a:p>
            <a:r>
              <a:rPr lang="vi-VN"/>
              <a:t>     </a:t>
            </a:r>
            <a:r>
              <a:rPr lang="en-US"/>
              <a:t>super(a,b); </a:t>
            </a:r>
          </a:p>
          <a:p>
            <a:r>
              <a:rPr lang="en-US"/>
              <a:t>  } </a:t>
            </a:r>
          </a:p>
          <a:p>
            <a:r>
              <a:rPr lang="en-US"/>
              <a:t>  void m1() </a:t>
            </a:r>
          </a:p>
          <a:p>
            <a:r>
              <a:rPr lang="en-US"/>
              <a:t>  {  </a:t>
            </a:r>
            <a:endParaRPr lang="vi-VN"/>
          </a:p>
          <a:p>
            <a:r>
              <a:rPr lang="vi-VN"/>
              <a:t>     </a:t>
            </a:r>
            <a:r>
              <a:rPr lang="en-US"/>
              <a:t>System.out.println(a+”-----”+b); </a:t>
            </a:r>
          </a:p>
          <a:p>
            <a:r>
              <a:rPr lang="en-US"/>
              <a:t>  } </a:t>
            </a:r>
          </a:p>
          <a:p>
            <a:r>
              <a:rPr lang="en-US"/>
              <a:t>  public static void main(String[] args) </a:t>
            </a:r>
          </a:p>
          <a:p>
            <a:r>
              <a:rPr lang="en-US"/>
              <a:t>  {  </a:t>
            </a:r>
            <a:endParaRPr lang="vi-VN"/>
          </a:p>
          <a:p>
            <a:r>
              <a:rPr lang="vi-VN"/>
              <a:t>    </a:t>
            </a:r>
            <a:r>
              <a:rPr lang="en-US"/>
              <a:t>new Test1(10,20).m1(); </a:t>
            </a:r>
          </a:p>
          <a:p>
            <a:r>
              <a:rPr lang="en-US"/>
              <a:t>  } </a:t>
            </a:r>
          </a:p>
          <a:p>
            <a:r>
              <a:rPr lang="en-US"/>
              <a:t>} </a:t>
            </a:r>
          </a:p>
        </p:txBody>
      </p:sp>
    </p:spTree>
    <p:extLst>
      <p:ext uri="{BB962C8B-B14F-4D97-AF65-F5344CB8AC3E}">
        <p14:creationId xmlns:p14="http://schemas.microsoft.com/office/powerpoint/2010/main" val="3209147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2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Trừu tượng hóa Java là một khái niệm lập trình hướng đối tượng cơ bản cho phép bạn tạo các hệ thống phức tạp bằng cách chia nhỏ chúng thành các thành phần nhỏ hơn, dễ quản lý hơn. </a:t>
            </a:r>
          </a:p>
          <a:p>
            <a:pPr marL="457200" lvl="0" indent="-342900" algn="just" rtl="0">
              <a:spcBef>
                <a:spcPts val="0"/>
              </a:spcBef>
              <a:spcAft>
                <a:spcPts val="0"/>
              </a:spcAft>
              <a:buSzPts val="1800"/>
              <a:buChar char="●"/>
            </a:pPr>
            <a:r>
              <a:rPr lang="vi-VN"/>
              <a:t>Các lớp trừu tượng thường được sử dụng để định nghĩa một tập hợp các </a:t>
            </a:r>
            <a:r>
              <a:rPr lang="vi-VN" b="1"/>
              <a:t>hành vi và thuộc tính chung </a:t>
            </a:r>
            <a:r>
              <a:rPr lang="vi-VN"/>
              <a:t>có thể </a:t>
            </a:r>
            <a:r>
              <a:rPr lang="vi-VN" b="1"/>
              <a:t>được chia sẻ bởi nhiều lớp</a:t>
            </a:r>
            <a:r>
              <a:rPr lang="vi-VN"/>
              <a:t>. </a:t>
            </a:r>
          </a:p>
          <a:p>
            <a:pPr marL="457200" lvl="0" indent="-342900" algn="just" rtl="0">
              <a:spcBef>
                <a:spcPts val="0"/>
              </a:spcBef>
              <a:spcAft>
                <a:spcPts val="0"/>
              </a:spcAft>
              <a:buSzPts val="1800"/>
              <a:buChar char="●"/>
            </a:pPr>
            <a:r>
              <a:rPr lang="vi-VN"/>
              <a:t>Trừu tượng trong Java đạt được bằng cách sử dụng: Lớp trừu tượng và Interface. Bài học này chỉ đề cập đến Lớp trừu tượng</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Trừu tượng là gì?</a:t>
            </a:r>
            <a:endParaRPr/>
          </a:p>
        </p:txBody>
      </p:sp>
      <p:pic>
        <p:nvPicPr>
          <p:cNvPr id="2" name="Picture 1">
            <a:extLst>
              <a:ext uri="{FF2B5EF4-FFF2-40B4-BE49-F238E27FC236}">
                <a16:creationId xmlns:a16="http://schemas.microsoft.com/office/drawing/2014/main" id="{EF0F43EF-605E-B1BC-82A3-D804E42CEB3E}"/>
              </a:ext>
            </a:extLst>
          </p:cNvPr>
          <p:cNvPicPr>
            <a:picLocks noChangeAspect="1"/>
          </p:cNvPicPr>
          <p:nvPr/>
        </p:nvPicPr>
        <p:blipFill>
          <a:blip r:embed="rId3"/>
          <a:stretch>
            <a:fillRect/>
          </a:stretch>
        </p:blipFill>
        <p:spPr>
          <a:xfrm>
            <a:off x="2877423" y="3468807"/>
            <a:ext cx="3389153" cy="1478695"/>
          </a:xfrm>
          <a:prstGeom prst="rect">
            <a:avLst/>
          </a:prstGeom>
        </p:spPr>
      </p:pic>
    </p:spTree>
    <p:extLst>
      <p:ext uri="{BB962C8B-B14F-4D97-AF65-F5344CB8AC3E}">
        <p14:creationId xmlns:p14="http://schemas.microsoft.com/office/powerpoint/2010/main" val="129438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Ví dụ: Bạn có một tập hợp các lớp đại diện cho các loại động vật khác nhau, chẳng hạn như mèo, chó và chim. Bằng cách định nghĩa một lớp trừu tượng chung chứa các phương thức và thuộc tính được chia sẻ bởi tất cả các loài động vật, bạn có thể tạo một hệ thống có thể mở rộng và mô-đun hơn.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Trừu tượng là gì?</a:t>
            </a:r>
            <a:endParaRPr/>
          </a:p>
        </p:txBody>
      </p:sp>
      <p:sp>
        <p:nvSpPr>
          <p:cNvPr id="3" name="TextBox 2">
            <a:extLst>
              <a:ext uri="{FF2B5EF4-FFF2-40B4-BE49-F238E27FC236}">
                <a16:creationId xmlns:a16="http://schemas.microsoft.com/office/drawing/2014/main" id="{BB616E32-0F67-37C2-3BDB-DBFF747439E3}"/>
              </a:ext>
            </a:extLst>
          </p:cNvPr>
          <p:cNvSpPr txBox="1"/>
          <p:nvPr/>
        </p:nvSpPr>
        <p:spPr>
          <a:xfrm>
            <a:off x="901816" y="2643461"/>
            <a:ext cx="4572000" cy="1600438"/>
          </a:xfrm>
          <a:prstGeom prst="rect">
            <a:avLst/>
          </a:prstGeom>
          <a:solidFill>
            <a:schemeClr val="accent2">
              <a:lumMod val="20000"/>
              <a:lumOff val="80000"/>
            </a:schemeClr>
          </a:solidFill>
        </p:spPr>
        <p:txBody>
          <a:bodyPr wrap="square">
            <a:spAutoFit/>
          </a:bodyPr>
          <a:lstStyle/>
          <a:p>
            <a:r>
              <a:rPr lang="en-US" b="1"/>
              <a:t>abstract</a:t>
            </a:r>
            <a:r>
              <a:rPr lang="en-US"/>
              <a:t> class Animal {</a:t>
            </a:r>
          </a:p>
          <a:p>
            <a:r>
              <a:rPr lang="en-US"/>
              <a:t>    String name;</a:t>
            </a:r>
          </a:p>
          <a:p>
            <a:r>
              <a:rPr lang="en-US"/>
              <a:t>    int age;</a:t>
            </a:r>
          </a:p>
          <a:p>
            <a:endParaRPr lang="en-US"/>
          </a:p>
          <a:p>
            <a:r>
              <a:rPr lang="en-US"/>
              <a:t>    abstract void move();</a:t>
            </a:r>
          </a:p>
          <a:p>
            <a:r>
              <a:rPr lang="en-US"/>
              <a:t>    abstract void makeSound();</a:t>
            </a:r>
          </a:p>
          <a:p>
            <a:r>
              <a:rPr lang="en-US"/>
              <a:t>}</a:t>
            </a:r>
          </a:p>
        </p:txBody>
      </p:sp>
      <p:sp>
        <p:nvSpPr>
          <p:cNvPr id="5" name="TextBox 4">
            <a:extLst>
              <a:ext uri="{FF2B5EF4-FFF2-40B4-BE49-F238E27FC236}">
                <a16:creationId xmlns:a16="http://schemas.microsoft.com/office/drawing/2014/main" id="{C2289EF1-4E85-6267-815B-408481B929F7}"/>
              </a:ext>
            </a:extLst>
          </p:cNvPr>
          <p:cNvSpPr txBox="1"/>
          <p:nvPr/>
        </p:nvSpPr>
        <p:spPr>
          <a:xfrm>
            <a:off x="4492305" y="4091821"/>
            <a:ext cx="4572000" cy="954107"/>
          </a:xfrm>
          <a:prstGeom prst="rect">
            <a:avLst/>
          </a:prstGeom>
          <a:solidFill>
            <a:schemeClr val="accent6">
              <a:lumMod val="20000"/>
              <a:lumOff val="80000"/>
            </a:schemeClr>
          </a:solidFill>
        </p:spPr>
        <p:txBody>
          <a:bodyPr wrap="square">
            <a:spAutoFit/>
          </a:bodyPr>
          <a:lstStyle/>
          <a:p>
            <a:pPr algn="just"/>
            <a:r>
              <a:rPr lang="vi-VN"/>
              <a:t>Trong ví dụ này, lớp Animal chứa hai thuộc tính (name, age) và hai phương thức trừu tượng (move() và makeSound()). Bất kỳ lớp nào mở rộng lớp Animal đều phải triển khai hai phương thức này để được khởi tạo.</a:t>
            </a:r>
            <a:endParaRPr lang="en-US"/>
          </a:p>
        </p:txBody>
      </p:sp>
    </p:spTree>
    <p:extLst>
      <p:ext uri="{BB962C8B-B14F-4D97-AF65-F5344CB8AC3E}">
        <p14:creationId xmlns:p14="http://schemas.microsoft.com/office/powerpoint/2010/main" val="268622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just" rtl="0">
              <a:spcBef>
                <a:spcPts val="0"/>
              </a:spcBef>
              <a:spcAft>
                <a:spcPts val="0"/>
              </a:spcAft>
              <a:buSzPts val="1800"/>
              <a:buNone/>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Trừu tượng là gì?</a:t>
            </a:r>
            <a:endParaRPr/>
          </a:p>
        </p:txBody>
      </p:sp>
      <p:pic>
        <p:nvPicPr>
          <p:cNvPr id="2" name="Picture 1">
            <a:extLst>
              <a:ext uri="{FF2B5EF4-FFF2-40B4-BE49-F238E27FC236}">
                <a16:creationId xmlns:a16="http://schemas.microsoft.com/office/drawing/2014/main" id="{0DE1D401-3B2C-592E-3D50-8BC1AE679A13}"/>
              </a:ext>
            </a:extLst>
          </p:cNvPr>
          <p:cNvPicPr>
            <a:picLocks noChangeAspect="1"/>
          </p:cNvPicPr>
          <p:nvPr/>
        </p:nvPicPr>
        <p:blipFill>
          <a:blip r:embed="rId3"/>
          <a:stretch>
            <a:fillRect/>
          </a:stretch>
        </p:blipFill>
        <p:spPr>
          <a:xfrm>
            <a:off x="2705100" y="1152475"/>
            <a:ext cx="3733800" cy="3990975"/>
          </a:xfrm>
          <a:prstGeom prst="rect">
            <a:avLst/>
          </a:prstGeom>
        </p:spPr>
      </p:pic>
    </p:spTree>
    <p:extLst>
      <p:ext uri="{BB962C8B-B14F-4D97-AF65-F5344CB8AC3E}">
        <p14:creationId xmlns:p14="http://schemas.microsoft.com/office/powerpoint/2010/main" val="88020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Phương thức trừu tượng</a:t>
            </a:r>
            <a:endParaRPr/>
          </a:p>
        </p:txBody>
      </p:sp>
    </p:spTree>
    <p:extLst>
      <p:ext uri="{BB962C8B-B14F-4D97-AF65-F5344CB8AC3E}">
        <p14:creationId xmlns:p14="http://schemas.microsoft.com/office/powerpoint/2010/main" val="275488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Có 2 kiểu phương thức trong Java:</a:t>
            </a:r>
          </a:p>
          <a:p>
            <a:pPr lvl="1" indent="-342900" algn="just">
              <a:buSzPts val="1800"/>
              <a:buChar char="●"/>
            </a:pPr>
            <a:r>
              <a:rPr lang="vi-VN" sz="1600"/>
              <a:t>Phương thức thông thường</a:t>
            </a:r>
          </a:p>
          <a:p>
            <a:pPr lvl="1" indent="-342900" algn="just">
              <a:buSzPts val="1800"/>
              <a:buChar char="●"/>
            </a:pPr>
            <a:r>
              <a:rPr lang="vi-VN" sz="1600"/>
              <a:t>Phương thức trừu tượng</a:t>
            </a:r>
          </a:p>
          <a:p>
            <a:pPr algn="just"/>
            <a:r>
              <a:rPr lang="vi-VN" sz="2000"/>
              <a:t>Phương thức thông thường:</a:t>
            </a:r>
          </a:p>
          <a:p>
            <a:pPr lvl="1" indent="-342900" algn="just">
              <a:buSzPts val="1800"/>
              <a:buFont typeface="Proxima Nova"/>
              <a:buChar char="●"/>
            </a:pPr>
            <a:r>
              <a:rPr lang="vi-VN" sz="1600"/>
              <a:t>Phương thức thông thường là một phương thức chứa khai báo phương thức &amp; triển khai phương thức</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Phương thức trừu tượng</a:t>
            </a:r>
            <a:endParaRPr/>
          </a:p>
        </p:txBody>
      </p:sp>
      <p:sp>
        <p:nvSpPr>
          <p:cNvPr id="4" name="TextBox 3">
            <a:extLst>
              <a:ext uri="{FF2B5EF4-FFF2-40B4-BE49-F238E27FC236}">
                <a16:creationId xmlns:a16="http://schemas.microsoft.com/office/drawing/2014/main" id="{37E38781-23C7-F7AC-59E4-46389639E121}"/>
              </a:ext>
            </a:extLst>
          </p:cNvPr>
          <p:cNvSpPr txBox="1"/>
          <p:nvPr/>
        </p:nvSpPr>
        <p:spPr>
          <a:xfrm>
            <a:off x="1254154" y="3032403"/>
            <a:ext cx="4572000" cy="954107"/>
          </a:xfrm>
          <a:prstGeom prst="rect">
            <a:avLst/>
          </a:prstGeom>
          <a:noFill/>
        </p:spPr>
        <p:txBody>
          <a:bodyPr wrap="square">
            <a:spAutoFit/>
          </a:bodyPr>
          <a:lstStyle/>
          <a:p>
            <a:r>
              <a:rPr lang="en-US"/>
              <a:t>void m1()   </a:t>
            </a:r>
            <a:r>
              <a:rPr lang="vi-VN">
                <a:sym typeface="Wingdings" panose="05000000000000000000" pitchFamily="2" charset="2"/>
              </a:rPr>
              <a:t> </a:t>
            </a:r>
            <a:r>
              <a:rPr lang="en-US"/>
              <a:t>method declaration </a:t>
            </a:r>
          </a:p>
          <a:p>
            <a:r>
              <a:rPr lang="en-US"/>
              <a:t>{  </a:t>
            </a:r>
            <a:endParaRPr lang="vi-VN"/>
          </a:p>
          <a:p>
            <a:r>
              <a:rPr lang="vi-VN"/>
              <a:t>     </a:t>
            </a:r>
            <a:r>
              <a:rPr lang="en-US"/>
              <a:t>body;  </a:t>
            </a:r>
            <a:r>
              <a:rPr lang="vi-VN">
                <a:sym typeface="Wingdings" panose="05000000000000000000" pitchFamily="2" charset="2"/>
              </a:rPr>
              <a:t> </a:t>
            </a:r>
            <a:r>
              <a:rPr lang="en-US"/>
              <a:t>method implementation </a:t>
            </a:r>
          </a:p>
          <a:p>
            <a:r>
              <a:rPr lang="en-US"/>
              <a:t>} </a:t>
            </a:r>
          </a:p>
        </p:txBody>
      </p:sp>
    </p:spTree>
    <p:extLst>
      <p:ext uri="{BB962C8B-B14F-4D97-AF65-F5344CB8AC3E}">
        <p14:creationId xmlns:p14="http://schemas.microsoft.com/office/powerpoint/2010/main" val="404030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Phương thức trừu tượng:</a:t>
            </a:r>
            <a:endParaRPr lang="vi-VN" sz="1600"/>
          </a:p>
          <a:p>
            <a:pPr lvl="1" indent="-342900" algn="just">
              <a:buSzPts val="1800"/>
              <a:buChar char="●"/>
            </a:pPr>
            <a:r>
              <a:rPr lang="vi-VN" sz="1600"/>
              <a:t>Phương thức trừu tượng chỉ chứa khai báo phương thức nhưng không triển khai nội dung.</a:t>
            </a:r>
          </a:p>
          <a:p>
            <a:pPr lvl="1" indent="-342900" algn="just">
              <a:buSzPts val="1800"/>
              <a:buChar char="●"/>
            </a:pPr>
            <a:r>
              <a:rPr lang="vi-VN" sz="1600"/>
              <a:t>Mọi phương thức trừu tượng phải kết thúc bằng dấu chấm phẩy.</a:t>
            </a:r>
          </a:p>
          <a:p>
            <a:pPr lvl="1" indent="-342900" algn="just">
              <a:buSzPts val="1800"/>
              <a:buChar char="●"/>
            </a:pPr>
            <a:r>
              <a:rPr lang="vi-VN" sz="1600"/>
              <a:t>Để định nghĩa phương thức là trừu tượng sử dụng từ khóa </a:t>
            </a:r>
            <a:r>
              <a:rPr lang="vi-VN" sz="1600" b="1"/>
              <a:t>abstract.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Phương thức trừu tượng</a:t>
            </a:r>
            <a:endParaRPr/>
          </a:p>
        </p:txBody>
      </p:sp>
      <p:sp>
        <p:nvSpPr>
          <p:cNvPr id="3" name="TextBox 2">
            <a:extLst>
              <a:ext uri="{FF2B5EF4-FFF2-40B4-BE49-F238E27FC236}">
                <a16:creationId xmlns:a16="http://schemas.microsoft.com/office/drawing/2014/main" id="{0D0A5648-DC14-76A7-BCEA-895732F2404B}"/>
              </a:ext>
            </a:extLst>
          </p:cNvPr>
          <p:cNvSpPr txBox="1"/>
          <p:nvPr/>
        </p:nvSpPr>
        <p:spPr>
          <a:xfrm>
            <a:off x="2286000" y="2786453"/>
            <a:ext cx="4572000" cy="307777"/>
          </a:xfrm>
          <a:prstGeom prst="rect">
            <a:avLst/>
          </a:prstGeom>
          <a:noFill/>
        </p:spPr>
        <p:txBody>
          <a:bodyPr wrap="square">
            <a:spAutoFit/>
          </a:bodyPr>
          <a:lstStyle/>
          <a:p>
            <a:r>
              <a:rPr lang="en-US"/>
              <a:t>abstract void m1 ();    </a:t>
            </a:r>
            <a:r>
              <a:rPr lang="vi-VN">
                <a:sym typeface="Wingdings" panose="05000000000000000000" pitchFamily="2" charset="2"/>
              </a:rPr>
              <a:t> </a:t>
            </a:r>
            <a:r>
              <a:rPr lang="en-US"/>
              <a:t>method declaration </a:t>
            </a:r>
          </a:p>
        </p:txBody>
      </p:sp>
    </p:spTree>
    <p:extLst>
      <p:ext uri="{BB962C8B-B14F-4D97-AF65-F5344CB8AC3E}">
        <p14:creationId xmlns:p14="http://schemas.microsoft.com/office/powerpoint/2010/main" val="3135446555"/>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2570</Words>
  <Application>Microsoft Office PowerPoint</Application>
  <PresentationFormat>On-screen Show (16:9)</PresentationFormat>
  <Paragraphs>350</Paragraphs>
  <Slides>31</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Alfa Slab One</vt:lpstr>
      <vt:lpstr>Arial</vt:lpstr>
      <vt:lpstr>Proxima Nova</vt:lpstr>
      <vt:lpstr>Gameday</vt:lpstr>
      <vt:lpstr>Trừu tượng</vt:lpstr>
      <vt:lpstr>Mục tiêu bài học</vt:lpstr>
      <vt:lpstr>Giới thiệu về trừu tượng</vt:lpstr>
      <vt:lpstr>Trừu tượng là gì?</vt:lpstr>
      <vt:lpstr>Trừu tượng là gì?</vt:lpstr>
      <vt:lpstr>Trừu tượng là gì?</vt:lpstr>
      <vt:lpstr>Phương thức trừu tượng</vt:lpstr>
      <vt:lpstr>Phương thức trừu tượng</vt:lpstr>
      <vt:lpstr>Phương thức trừu tượng</vt:lpstr>
      <vt:lpstr>Lớp trừu tượng</vt:lpstr>
      <vt:lpstr>Tại sao cần một Lớp trừu tượng?</vt:lpstr>
      <vt:lpstr>Tại sao cần một Lớp trừu tượng?</vt:lpstr>
      <vt:lpstr>Tại sao cần một Lớp trừu tượng?</vt:lpstr>
      <vt:lpstr>Tại sao cần một Lớp trừu tượng?</vt:lpstr>
      <vt:lpstr>Quy tắc sử dụng Lớp trừu tượng</vt:lpstr>
      <vt:lpstr>Kế thừa  lớp trừu tượng</vt:lpstr>
      <vt:lpstr>Ví dụ 1</vt:lpstr>
      <vt:lpstr>Ví dụ 1</vt:lpstr>
      <vt:lpstr>Ví dụ 2</vt:lpstr>
      <vt:lpstr>Ví dụ 3</vt:lpstr>
      <vt:lpstr>Ví dụ 3</vt:lpstr>
      <vt:lpstr>Ví dụ 4</vt:lpstr>
      <vt:lpstr>Ví dụ 5</vt:lpstr>
      <vt:lpstr>Ví dụ 6</vt:lpstr>
      <vt:lpstr>Ví dụ 7</vt:lpstr>
      <vt:lpstr>Ví dụ 8</vt:lpstr>
      <vt:lpstr>Ví dụ 9</vt:lpstr>
      <vt:lpstr>Ví dụ 10</vt:lpstr>
      <vt:lpstr>Ví dụ 10</vt:lpstr>
      <vt:lpstr>Ví dụ 11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281</cp:revision>
  <dcterms:modified xsi:type="dcterms:W3CDTF">2023-04-12T08:40:04Z</dcterms:modified>
</cp:coreProperties>
</file>