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6"/>
  </p:notesMasterIdLst>
  <p:sldIdLst>
    <p:sldId id="256" r:id="rId2"/>
    <p:sldId id="257" r:id="rId3"/>
    <p:sldId id="359" r:id="rId4"/>
    <p:sldId id="391" r:id="rId5"/>
    <p:sldId id="419" r:id="rId6"/>
    <p:sldId id="420" r:id="rId7"/>
    <p:sldId id="422" r:id="rId8"/>
    <p:sldId id="414" r:id="rId9"/>
    <p:sldId id="423" r:id="rId10"/>
    <p:sldId id="424" r:id="rId11"/>
    <p:sldId id="425" r:id="rId12"/>
    <p:sldId id="426" r:id="rId13"/>
    <p:sldId id="415" r:id="rId14"/>
    <p:sldId id="421" r:id="rId15"/>
    <p:sldId id="428" r:id="rId16"/>
    <p:sldId id="431" r:id="rId17"/>
    <p:sldId id="432" r:id="rId18"/>
    <p:sldId id="430" r:id="rId19"/>
    <p:sldId id="436" r:id="rId20"/>
    <p:sldId id="433" r:id="rId21"/>
    <p:sldId id="434" r:id="rId22"/>
    <p:sldId id="429" r:id="rId23"/>
    <p:sldId id="437" r:id="rId24"/>
    <p:sldId id="438" r:id="rId25"/>
    <p:sldId id="435" r:id="rId26"/>
    <p:sldId id="417" r:id="rId27"/>
    <p:sldId id="427" r:id="rId28"/>
    <p:sldId id="440" r:id="rId29"/>
    <p:sldId id="441" r:id="rId30"/>
    <p:sldId id="442" r:id="rId31"/>
    <p:sldId id="439" r:id="rId32"/>
    <p:sldId id="444" r:id="rId33"/>
    <p:sldId id="445" r:id="rId34"/>
    <p:sldId id="446" r:id="rId35"/>
    <p:sldId id="447" r:id="rId36"/>
    <p:sldId id="448" r:id="rId37"/>
    <p:sldId id="449" r:id="rId38"/>
    <p:sldId id="450" r:id="rId39"/>
    <p:sldId id="451" r:id="rId40"/>
    <p:sldId id="452" r:id="rId41"/>
    <p:sldId id="443" r:id="rId42"/>
    <p:sldId id="455" r:id="rId43"/>
    <p:sldId id="416" r:id="rId44"/>
    <p:sldId id="459" r:id="rId45"/>
    <p:sldId id="458" r:id="rId46"/>
    <p:sldId id="460" r:id="rId47"/>
    <p:sldId id="456" r:id="rId48"/>
    <p:sldId id="418" r:id="rId49"/>
    <p:sldId id="462" r:id="rId50"/>
    <p:sldId id="464" r:id="rId51"/>
    <p:sldId id="463" r:id="rId52"/>
    <p:sldId id="465" r:id="rId53"/>
    <p:sldId id="282" r:id="rId54"/>
    <p:sldId id="346" r:id="rId5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03" autoAdjust="0"/>
  </p:normalViewPr>
  <p:slideViewPr>
    <p:cSldViewPr snapToGrid="0">
      <p:cViewPr varScale="1">
        <p:scale>
          <a:sx n="96" d="100"/>
          <a:sy n="96" d="100"/>
        </p:scale>
        <p:origin x="4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63081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720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0548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659731c0f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659731c0f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4871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3dd5cb31f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3dd5cb31f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421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190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799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83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53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059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773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875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8121"/>
              </a:buClr>
              <a:buSzPts val="2400"/>
              <a:buNone/>
              <a:defRPr sz="2400">
                <a:solidFill>
                  <a:srgbClr val="F481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13D23-0C47-43E1-93CA-74E8FDFE4D7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E0643-6728-4212-B780-99C25A8EED9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397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-228600"/>
            <a:ext cx="8001000" cy="9120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028700"/>
            <a:ext cx="3924300" cy="3486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028700"/>
            <a:ext cx="3924300" cy="3486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EBE42-EA63-4AC3-9251-7D1698EADC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532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-228600"/>
            <a:ext cx="8001000" cy="9120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028700"/>
            <a:ext cx="3924300" cy="3486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028700"/>
            <a:ext cx="3924300" cy="1685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2828925"/>
            <a:ext cx="3924300" cy="1685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2A89A-5E6F-48C4-AB82-8477B3A0CA2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90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1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8766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944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6800"/>
              <a:buNone/>
              <a:defRPr sz="6800">
                <a:solidFill>
                  <a:srgbClr val="0361A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397650" y="1152475"/>
            <a:ext cx="8348700" cy="120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2" name="Google Shape;32;p6"/>
          <p:cNvCxnSpPr/>
          <p:nvPr/>
        </p:nvCxnSpPr>
        <p:spPr>
          <a:xfrm>
            <a:off x="397650" y="1152475"/>
            <a:ext cx="8348700" cy="120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371275"/>
            <a:ext cx="4212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39111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7"/>
          <p:cNvCxnSpPr/>
          <p:nvPr/>
        </p:nvCxnSpPr>
        <p:spPr>
          <a:xfrm>
            <a:off x="397650" y="1152475"/>
            <a:ext cx="3911100" cy="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4800"/>
              <a:buNone/>
              <a:defRPr sz="4800">
                <a:solidFill>
                  <a:srgbClr val="0361A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rgbClr val="0361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1800"/>
              <a:buFont typeface="Alfa Slab One"/>
              <a:buNone/>
              <a:defRPr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3000"/>
              <a:buFont typeface="Alfa Slab One"/>
              <a:buNone/>
              <a:defRPr sz="3000"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993362" y="509500"/>
            <a:ext cx="2150640" cy="5082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3" r:id="rId11"/>
    <p:sldLayoutId id="2147483664" r:id="rId12"/>
    <p:sldLayoutId id="2147483665" r:id="rId13"/>
    <p:sldLayoutId id="214748366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311700" y="1089659"/>
            <a:ext cx="8520600" cy="14641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 err="1"/>
              <a:t>DÒNG</a:t>
            </a:r>
            <a:r>
              <a:rPr lang="en-US" sz="4800" dirty="0"/>
              <a:t> </a:t>
            </a:r>
            <a:r>
              <a:rPr lang="en-US" sz="4800" dirty="0" err="1"/>
              <a:t>VÀO</a:t>
            </a:r>
            <a:r>
              <a:rPr lang="en-US" sz="4800" dirty="0"/>
              <a:t> RA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Khóa học Java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000" dirty="0"/>
              <a:t>SO </a:t>
            </a:r>
            <a:r>
              <a:rPr lang="en-US" altLang="en-US" sz="2000" dirty="0" err="1"/>
              <a:t>SÁNH</a:t>
            </a:r>
            <a:r>
              <a:rPr lang="en-US" altLang="en-US" sz="2000" dirty="0"/>
              <a:t> BYTE STREAM VÀ CHARACTER STREAM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332619"/>
              </p:ext>
            </p:extLst>
          </p:nvPr>
        </p:nvGraphicFramePr>
        <p:xfrm>
          <a:off x="210184" y="1407572"/>
          <a:ext cx="8621395" cy="3385408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4242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8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Byte Stream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Character Stream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Xử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lý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từng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byte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dữ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liệu</a:t>
                      </a:r>
                      <a:endParaRPr lang="en-US" sz="14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Xử lý ký tự dữ liệu theo ký tự</a:t>
                      </a:r>
                      <a:endParaRPr lang="en-US" sz="1400" b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43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Đọc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ghi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dữ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liệu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tối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đa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8 bit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tại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một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thời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điểm</a:t>
                      </a:r>
                      <a:endParaRPr lang="en-US" sz="14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Đọc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ghi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dữ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liệu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tối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đa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16 bit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tại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một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thời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điểm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4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1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Phù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hợp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nhất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để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xử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lý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các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tệp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nhị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phân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4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Phù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hợp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nhất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để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xử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lý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các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tệp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văn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bản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4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4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Tất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cả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các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lớp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luồng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byte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trong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Java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đều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là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hậu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duệ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của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InputStream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và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OutputStream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4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Tất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cả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các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lớp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luồng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ký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tự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trong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Java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đều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là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hậu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duệ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của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Reader và Writer.</a:t>
                      </a:r>
                      <a:endParaRPr lang="en-US" sz="14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043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000" dirty="0" err="1"/>
              <a:t>MỘT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SỐ</a:t>
            </a:r>
            <a:r>
              <a:rPr lang="en-US" altLang="en-US" sz="2000" dirty="0"/>
              <a:t> LỚP BYTE STREAM VÀ CHARACTER STREAM</a:t>
            </a:r>
          </a:p>
        </p:txBody>
      </p:sp>
      <p:pic>
        <p:nvPicPr>
          <p:cNvPr id="4" name="Picture 3" descr="Byte Stream Vs Character Stream In Jav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" y="1298574"/>
            <a:ext cx="6728460" cy="3761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5406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000" dirty="0" err="1"/>
              <a:t>MỘT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SỐ</a:t>
            </a:r>
            <a:r>
              <a:rPr lang="en-US" altLang="en-US" sz="2000" dirty="0"/>
              <a:t> LỚP BYTE STREAM VÀ CHARACTER STREAM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020" y="1256813"/>
            <a:ext cx="8763000" cy="356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 </a:t>
            </a:r>
            <a:r>
              <a:rPr lang="en-US" sz="18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sz="18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byte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byte,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 byte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byte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 OutputStream </a:t>
            </a:r>
            <a:endParaRPr lang="en-US" sz="1800" b="1" dirty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M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ột lớp cha trừu tượng cung cấp một giao diện lập trình tối thiểu và triển khai một phần các luồng đầu ra. </a:t>
            </a:r>
            <a:endParaRPr lang="en-US" sz="1800" dirty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Đ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ịnh nghĩa các phương thức ghi byte hoặc mảng byte vào luồng. </a:t>
            </a:r>
            <a:endParaRPr lang="en-US" sz="1800" dirty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85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12213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vi-VN" dirty="0"/>
              <a:t>Byte Streams</a:t>
            </a:r>
          </a:p>
        </p:txBody>
      </p:sp>
    </p:spTree>
    <p:extLst>
      <p:ext uri="{BB962C8B-B14F-4D97-AF65-F5344CB8AC3E}">
        <p14:creationId xmlns:p14="http://schemas.microsoft.com/office/powerpoint/2010/main" val="4184766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/>
              <a:t>GIỚI </a:t>
            </a:r>
            <a:r>
              <a:rPr lang="en-US" altLang="en-US" sz="2700" dirty="0" err="1"/>
              <a:t>THIỆU</a:t>
            </a:r>
            <a:endParaRPr lang="en-US" altLang="en-US" sz="2700" dirty="0"/>
          </a:p>
        </p:txBody>
      </p:sp>
      <p:sp>
        <p:nvSpPr>
          <p:cNvPr id="2" name="Rectangle 1"/>
          <p:cNvSpPr/>
          <p:nvPr/>
        </p:nvSpPr>
        <p:spPr>
          <a:xfrm>
            <a:off x="213360" y="1348843"/>
            <a:ext cx="8595360" cy="906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chương trình sử dụng Byte Streams để thực hiện nhập và xuất các byte 8 bit.</a:t>
            </a:r>
            <a:endParaRPr lang="en-US" sz="180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Tất cả các lớp Byte Streams đều có nguồn gốc từ InputStream và OutputStream.</a:t>
            </a:r>
            <a:endParaRPr lang="en-US" sz="180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0465" b="36376"/>
          <a:stretch/>
        </p:blipFill>
        <p:spPr>
          <a:xfrm>
            <a:off x="506378" y="2502566"/>
            <a:ext cx="8011980" cy="230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3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babyjava.sukhjit.tv/_/rsrc/1468912659253/course-content/module-6/inputstream/FileIO4.tif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4" y="1400492"/>
            <a:ext cx="7282815" cy="35601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51072" y="345222"/>
            <a:ext cx="34820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rPr>
              <a:t>LỚP INPUTSTREAM</a:t>
            </a:r>
          </a:p>
        </p:txBody>
      </p:sp>
    </p:spTree>
    <p:extLst>
      <p:ext uri="{BB962C8B-B14F-4D97-AF65-F5344CB8AC3E}">
        <p14:creationId xmlns:p14="http://schemas.microsoft.com/office/powerpoint/2010/main" val="182165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1072" y="345222"/>
            <a:ext cx="34820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rPr>
              <a:t>LỚP INPUTSTREAM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" y="1472063"/>
            <a:ext cx="8884920" cy="2946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InputStream cung cấp một số phương thức cho nhu cầu nhập liệu cơ bản. </a:t>
            </a:r>
            <a:endParaRPr lang="en-US" sz="180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 vào có thể được nhận từ nhiều nguồn khác nhau như:</a:t>
            </a:r>
          </a:p>
          <a:p>
            <a:pPr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Một tập tin</a:t>
            </a:r>
          </a:p>
          <a:p>
            <a:pPr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Một đối tượng String</a:t>
            </a:r>
          </a:p>
          <a:p>
            <a:pPr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Một mảng byte</a:t>
            </a:r>
          </a:p>
          <a:p>
            <a:pPr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Một chuỗi các dòng, có thể được kết hợp thành một dòng duy nhất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868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1072" y="345222"/>
            <a:ext cx="34820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rPr>
              <a:t>LỚP INPUTSTREAM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" y="1472063"/>
            <a:ext cx="8884920" cy="2946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InputStream cung cấp một số phương thức cho nhu cầu nhập liệu cơ bản. </a:t>
            </a:r>
            <a:endParaRPr lang="en-US" sz="180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 vào có thể được nhận từ nhiều nguồn khác nhau như:</a:t>
            </a:r>
          </a:p>
          <a:p>
            <a:pPr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Một tập tin</a:t>
            </a:r>
          </a:p>
          <a:p>
            <a:pPr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Một đối tượng String</a:t>
            </a:r>
          </a:p>
          <a:p>
            <a:pPr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Một mảng byte</a:t>
            </a:r>
          </a:p>
          <a:p>
            <a:pPr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Một chuỗi các dòng, có thể được kết hợp thành một dòng duy nhất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57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1072" y="345222"/>
            <a:ext cx="386676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rPr>
              <a:t>LỚP </a:t>
            </a:r>
            <a:r>
              <a:rPr lang="en-US" sz="2700" dirty="0" err="1"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rPr>
              <a:t>OUTPUTSTREAM</a:t>
            </a:r>
            <a:endParaRPr lang="en-US" sz="2700" dirty="0">
              <a:solidFill>
                <a:srgbClr val="0361AE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6" name="Picture 5" descr="http://babyjava.sukhjit.tv/_/rsrc/1468912658434/course-content/module-6/outputstream/Screen%20shot%202010-12-19%20at%204.30.14%20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57" y="1317942"/>
            <a:ext cx="7284403" cy="36274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4538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/>
              <a:t>LỚP FILEINPUTSTREAM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40" y="1081712"/>
            <a:ext cx="8724900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phương thức: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864735"/>
              </p:ext>
            </p:extLst>
          </p:nvPr>
        </p:nvGraphicFramePr>
        <p:xfrm>
          <a:off x="212564" y="1430305"/>
          <a:ext cx="8756176" cy="3713195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850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6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Method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13" marR="96113" marT="96113" marB="961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13" marR="96113" marT="96113" marB="961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int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available()</a:t>
                      </a:r>
                      <a:endParaRPr lang="en-US" sz="12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6" marR="64076" marT="64076" marB="6407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Trả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về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số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byte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ước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tính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có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thể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đọc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được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từ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dòng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đầu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vào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2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6" marR="64076" marT="64076" marB="6407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int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read()</a:t>
                      </a:r>
                      <a:endParaRPr lang="en-US" sz="12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6" marR="64076" marT="64076" marB="6407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Đọc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byte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dữ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liệu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từ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dòng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đầu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vào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2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6" marR="64076" marT="64076" marB="6407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int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read(byte[] b)</a:t>
                      </a:r>
                      <a:endParaRPr lang="en-US" sz="12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6" marR="64076" marT="64076" marB="6407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Đọc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tối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đa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b.length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byte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dữ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liệu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từ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dòng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đầu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vào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2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6" marR="64076" marT="64076" marB="6407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int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read(byte[] b,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int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off,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int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len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)</a:t>
                      </a:r>
                      <a:endParaRPr lang="en-US" sz="12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6" marR="64076" marT="64076" marB="6407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Đọc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tối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đa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len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byte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dữ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liệu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từ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dòng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đầu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vào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2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6" marR="64076" marT="64076" marB="6407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long skip(long x)</a:t>
                      </a:r>
                      <a:endParaRPr lang="en-US" sz="12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6" marR="64076" marT="64076" marB="6407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Bỏ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qua và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loại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bỏ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x byte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dữ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liệu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khỏi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dòng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đầu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vào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2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6" marR="64076" marT="64076" marB="6407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FileChannel getChannel()</a:t>
                      </a:r>
                      <a:endParaRPr lang="en-US" sz="1200" b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6" marR="64076" marT="64076" marB="6407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Trả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về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đối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tượng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FileChannel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duy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nhất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được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liên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kết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với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dòng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đầu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vào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tệp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2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6" marR="64076" marT="64076" marB="6407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FileDescriptor getFD()</a:t>
                      </a:r>
                      <a:endParaRPr lang="en-US" sz="1200" b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6" marR="64076" marT="64076" marB="6407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Trả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về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đối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tượng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FileDescriptor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2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6" marR="64076" marT="64076" marB="6407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protected void finalize()</a:t>
                      </a:r>
                      <a:endParaRPr lang="en-US" sz="12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6" marR="64076" marT="64076" marB="6407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Đảm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bảo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rằng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phương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thức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đóng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được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gọi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khi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không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còn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tham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chiếu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đến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dòng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đầu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vào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tệp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2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6" marR="64076" marT="64076" marB="6407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void close()</a:t>
                      </a:r>
                      <a:endParaRPr lang="en-US" sz="12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6" marR="64076" marT="64076" marB="6407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Đóng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dòng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đọc</a:t>
                      </a:r>
                      <a:endParaRPr lang="en-US" sz="12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6" marR="64076" marT="64076" marB="6407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13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219459" y="1509411"/>
            <a:ext cx="8520600" cy="2080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file và </a:t>
            </a:r>
            <a:r>
              <a:rPr lang="en-US" dirty="0" err="1"/>
              <a:t>ghi</a:t>
            </a:r>
            <a:r>
              <a:rPr lang="en-US" dirty="0"/>
              <a:t> file </a:t>
            </a:r>
            <a:r>
              <a:rPr lang="en-US" dirty="0" err="1"/>
              <a:t>sử</a:t>
            </a:r>
            <a:r>
              <a:rPr lang="en-US" dirty="0"/>
              <a:t> dụng </a:t>
            </a:r>
            <a:r>
              <a:rPr lang="en-US" dirty="0" err="1"/>
              <a:t>FileInputStream</a:t>
            </a:r>
            <a:r>
              <a:rPr lang="en-US" dirty="0"/>
              <a:t> và </a:t>
            </a:r>
            <a:r>
              <a:rPr lang="en-US" dirty="0" err="1"/>
              <a:t>FileOutputStream</a:t>
            </a:r>
            <a:r>
              <a:rPr lang="en-US" dirty="0"/>
              <a:t> </a:t>
            </a:r>
            <a:endParaRPr lang="vi-VN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file và </a:t>
            </a:r>
            <a:r>
              <a:rPr lang="en-US" dirty="0" err="1"/>
              <a:t>ghi</a:t>
            </a:r>
            <a:r>
              <a:rPr lang="en-US" dirty="0"/>
              <a:t> file </a:t>
            </a:r>
            <a:r>
              <a:rPr lang="en-US" dirty="0" err="1"/>
              <a:t>sử</a:t>
            </a:r>
            <a:r>
              <a:rPr lang="en-US" dirty="0"/>
              <a:t> dụng </a:t>
            </a:r>
            <a:r>
              <a:rPr lang="en-US" dirty="0" err="1"/>
              <a:t>FileReader</a:t>
            </a:r>
            <a:r>
              <a:rPr lang="en-US" dirty="0"/>
              <a:t> và </a:t>
            </a:r>
            <a:r>
              <a:rPr lang="en-US" dirty="0" err="1"/>
              <a:t>FileWriter</a:t>
            </a: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file và </a:t>
            </a:r>
            <a:r>
              <a:rPr lang="en-US" dirty="0" err="1"/>
              <a:t>ghi</a:t>
            </a:r>
            <a:r>
              <a:rPr lang="en-US" dirty="0"/>
              <a:t> file </a:t>
            </a:r>
            <a:r>
              <a:rPr lang="en-US" dirty="0" err="1"/>
              <a:t>sử</a:t>
            </a:r>
            <a:r>
              <a:rPr lang="en-US" dirty="0"/>
              <a:t> dụng </a:t>
            </a:r>
            <a:r>
              <a:rPr lang="en-US" dirty="0" err="1"/>
              <a:t>DataInputStream</a:t>
            </a:r>
            <a:r>
              <a:rPr lang="en-US" dirty="0"/>
              <a:t> và </a:t>
            </a:r>
            <a:r>
              <a:rPr lang="en-US" dirty="0" err="1"/>
              <a:t>DataOutputStream</a:t>
            </a:r>
            <a:endParaRPr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Mục tiêu bài học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/>
              <a:t>LỚP FILEINPUTSTREAM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32" y="1315861"/>
            <a:ext cx="8693168" cy="311608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478" y="4594836"/>
            <a:ext cx="2534004" cy="34294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215640" y="4495799"/>
            <a:ext cx="3581400" cy="510541"/>
            <a:chOff x="6362700" y="3093720"/>
            <a:chExt cx="1437473" cy="1239715"/>
          </a:xfrm>
        </p:grpSpPr>
        <p:sp>
          <p:nvSpPr>
            <p:cNvPr id="9" name="Rectangle 8"/>
            <p:cNvSpPr/>
            <p:nvPr/>
          </p:nvSpPr>
          <p:spPr>
            <a:xfrm>
              <a:off x="6425550" y="3111282"/>
              <a:ext cx="7489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343A40"/>
                  </a:solidFill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62700" y="3093720"/>
              <a:ext cx="1437473" cy="12397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5239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/>
              <a:t>LỚP FILEOUTPUTSTREAM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" y="1393176"/>
            <a:ext cx="8717280" cy="1878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dụng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byte và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dụng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716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/>
              <a:t>LỚP FILEOUTPUTSTREAM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40" y="1142672"/>
            <a:ext cx="8724900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phương thức: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287619"/>
              </p:ext>
            </p:extLst>
          </p:nvPr>
        </p:nvGraphicFramePr>
        <p:xfrm>
          <a:off x="212564" y="1552225"/>
          <a:ext cx="8756176" cy="3503561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850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6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Method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13" marR="96113" marT="96113" marB="961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13" marR="96113" marT="96113" marB="961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protected void finalize()</a:t>
                      </a:r>
                      <a:endParaRPr lang="en-US" sz="1300" b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Làm sạch kết nối với dòng xuất tệp.</a:t>
                      </a:r>
                      <a:endParaRPr lang="en-US" sz="1300" b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void write(byte[] ary)</a:t>
                      </a:r>
                      <a:endParaRPr lang="en-US" sz="1300" b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Ghi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các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byte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ary.length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từ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mảng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byte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vào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dòng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đầu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ra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của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tệp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3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void write(byte[] ary, int off, int len)</a:t>
                      </a:r>
                      <a:endParaRPr lang="en-US" sz="1300" b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Ghi len byte từ mảng byte bắt đầu ở offset off vào dòng đầu ra của tệp.</a:t>
                      </a:r>
                      <a:endParaRPr lang="en-US" sz="1300" b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void write(int b)</a:t>
                      </a:r>
                      <a:endParaRPr lang="en-US" sz="1300" b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Ghi byte đã chỉ định vào dòng đầu ra của tệp.</a:t>
                      </a:r>
                      <a:endParaRPr lang="en-US" sz="1300" b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FileChannel getChannel()</a:t>
                      </a:r>
                      <a:endParaRPr lang="en-US" sz="1300" b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Trả về đối tượng kênh tệp được liên kết với dòng đầu ra tệp.</a:t>
                      </a:r>
                      <a:endParaRPr lang="en-US" sz="1300" b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FileDescriptor getFD()</a:t>
                      </a:r>
                      <a:endParaRPr lang="en-US" sz="1300" b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Trả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về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bộ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mô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tả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tệp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được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liên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kết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với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dòng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3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void close()</a:t>
                      </a:r>
                      <a:endParaRPr lang="en-US" sz="1300" b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Đóng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dòng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xuất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tệp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3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protected void finalize()</a:t>
                      </a:r>
                      <a:endParaRPr lang="en-US" sz="1300" b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Làm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sạch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kết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nối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với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dòng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xuất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tệp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3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722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/>
              <a:t>LỚP FILEOUTPUTSTREAM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" y="1297713"/>
            <a:ext cx="8420780" cy="3100229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3215640" y="4495799"/>
            <a:ext cx="3581400" cy="510541"/>
            <a:chOff x="6362700" y="3093720"/>
            <a:chExt cx="1437473" cy="1239715"/>
          </a:xfrm>
        </p:grpSpPr>
        <p:sp>
          <p:nvSpPr>
            <p:cNvPr id="10" name="Rectangle 9"/>
            <p:cNvSpPr/>
            <p:nvPr/>
          </p:nvSpPr>
          <p:spPr>
            <a:xfrm>
              <a:off x="6425550" y="3111282"/>
              <a:ext cx="7489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343A40"/>
                  </a:solidFill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62700" y="3093720"/>
              <a:ext cx="1437473" cy="12397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215" y="4572926"/>
            <a:ext cx="1638529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36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/>
              <a:t>SỬ</a:t>
            </a:r>
            <a:r>
              <a:rPr lang="en-US" altLang="en-US" sz="2700" dirty="0"/>
              <a:t> DỤNG BYTE STREAMS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2880" y="1256840"/>
            <a:ext cx="8686800" cy="1141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dụng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CopyBytes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dụng Byte Streams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Ifile.txt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byte.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179" y="2570339"/>
            <a:ext cx="4756951" cy="226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51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/>
              <a:t>SỬ</a:t>
            </a:r>
            <a:r>
              <a:rPr lang="en-US" altLang="en-US" sz="2700" dirty="0"/>
              <a:t> DỤNG BYTE STREAMS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0" y="1237973"/>
            <a:ext cx="4907724" cy="383694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133" y="2339593"/>
            <a:ext cx="3694748" cy="166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16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12213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vi-VN" dirty="0"/>
              <a:t>Character Streams</a:t>
            </a:r>
          </a:p>
        </p:txBody>
      </p:sp>
    </p:spTree>
    <p:extLst>
      <p:ext uri="{BB962C8B-B14F-4D97-AF65-F5344CB8AC3E}">
        <p14:creationId xmlns:p14="http://schemas.microsoft.com/office/powerpoint/2010/main" val="4179116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/>
              <a:t>GIỚI THIỆU</a:t>
            </a:r>
            <a:endParaRPr lang="en-US" altLang="en-US" sz="2700" dirty="0"/>
          </a:p>
        </p:txBody>
      </p:sp>
      <p:sp>
        <p:nvSpPr>
          <p:cNvPr id="6" name="Rectangle 5"/>
          <p:cNvSpPr/>
          <p:nvPr/>
        </p:nvSpPr>
        <p:spPr>
          <a:xfrm>
            <a:off x="76200" y="1545445"/>
            <a:ext cx="8801100" cy="297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dụng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Unicode.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I/O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 bit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ASCII.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I/O với dòng ký tự không phức tạp hơn I/O với dòng byte. </a:t>
            </a:r>
            <a:endParaRPr lang="en-US" sz="1800" dirty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 vào và đầu ra được thực hiện với các lớp dòng ký tự sẽ tự động dịch qua lại với bộ ký tự cục bộ. </a:t>
            </a:r>
            <a:endParaRPr lang="en-US" sz="1800" dirty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chương trình sử dụng các dòng ký tự thay cho các dòng byte sẽ tự động thích ứng với bộ ký tự cục bộ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682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69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/>
              <a:t>CÁC LỚP </a:t>
            </a:r>
            <a:r>
              <a:rPr lang="en-US" altLang="en-US" sz="2700" dirty="0" err="1"/>
              <a:t>HỖ</a:t>
            </a:r>
            <a:r>
              <a:rPr lang="en-US" altLang="en-US" sz="2700" dirty="0"/>
              <a:t> </a:t>
            </a:r>
            <a:r>
              <a:rPr lang="en-US" altLang="en-US" sz="2700" dirty="0" err="1"/>
              <a:t>TRỢ</a:t>
            </a:r>
            <a:r>
              <a:rPr lang="en-US" altLang="en-US" sz="2700" dirty="0"/>
              <a:t> CHARACTER STREAMS</a:t>
            </a:r>
          </a:p>
        </p:txBody>
      </p:sp>
      <p:pic>
        <p:nvPicPr>
          <p:cNvPr id="4" name="Picture 3" descr="https://gpcoder.com/wp-content/uploads/2017/12/java-io-reader-writ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1283652"/>
            <a:ext cx="8008620" cy="36693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0001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373380" y="46788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/>
              <a:t>ĐỌC</a:t>
            </a:r>
            <a:r>
              <a:rPr lang="en-US" altLang="en-US" sz="2700" dirty="0"/>
              <a:t> </a:t>
            </a:r>
            <a:r>
              <a:rPr lang="en-US" altLang="en-US" sz="2700" dirty="0" err="1"/>
              <a:t>DÒNG</a:t>
            </a:r>
            <a:r>
              <a:rPr lang="en-US" altLang="en-US" sz="2700" dirty="0"/>
              <a:t> </a:t>
            </a:r>
            <a:r>
              <a:rPr lang="en-US" altLang="en-US" sz="2700" dirty="0" err="1"/>
              <a:t>KÝ</a:t>
            </a:r>
            <a:r>
              <a:rPr lang="en-US" altLang="en-US" sz="2700" dirty="0"/>
              <a:t> </a:t>
            </a:r>
            <a:r>
              <a:rPr lang="en-US" altLang="en-US" sz="2700" dirty="0" err="1"/>
              <a:t>TỰ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114300" y="1233980"/>
            <a:ext cx="8801100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 Reader và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dụng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6" name="Picture 5" descr="http://babyjava.sukhjit.tv/_/rsrc/1468912657860/course-content/module-6/reading-character-streams/FileIO2.tif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6"/>
          <a:stretch/>
        </p:blipFill>
        <p:spPr bwMode="auto">
          <a:xfrm>
            <a:off x="861377" y="1634172"/>
            <a:ext cx="6644323" cy="3455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323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12213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vi-VN" dirty="0"/>
              <a:t>Giới thiệu về dòng vào ra (IO Streams)</a:t>
            </a:r>
          </a:p>
        </p:txBody>
      </p:sp>
    </p:spTree>
    <p:extLst>
      <p:ext uri="{BB962C8B-B14F-4D97-AF65-F5344CB8AC3E}">
        <p14:creationId xmlns:p14="http://schemas.microsoft.com/office/powerpoint/2010/main" val="1853572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373380" y="46788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/>
              <a:t>ĐỌC</a:t>
            </a:r>
            <a:r>
              <a:rPr lang="en-US" altLang="en-US" sz="2700" dirty="0"/>
              <a:t> </a:t>
            </a:r>
            <a:r>
              <a:rPr lang="en-US" altLang="en-US" sz="2700" dirty="0" err="1"/>
              <a:t>DÒNG</a:t>
            </a:r>
            <a:r>
              <a:rPr lang="en-US" altLang="en-US" sz="2700" dirty="0"/>
              <a:t> </a:t>
            </a:r>
            <a:r>
              <a:rPr lang="en-US" altLang="en-US" sz="2700" dirty="0" err="1"/>
              <a:t>KÝ</a:t>
            </a:r>
            <a:r>
              <a:rPr lang="en-US" altLang="en-US" sz="2700" dirty="0"/>
              <a:t> </a:t>
            </a:r>
            <a:r>
              <a:rPr lang="en-US" altLang="en-US" sz="2700" dirty="0" err="1"/>
              <a:t>TỰ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114300" y="1180640"/>
            <a:ext cx="8915400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 Write và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dụng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http://babyjava.sukhjit.tv/_/rsrc/1468912660324/course-content/module-6/writing-character-streams/FileIO3.tif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2" y="1526540"/>
            <a:ext cx="6961188" cy="3571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4339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/>
              <a:t>LỚP FILEREADER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160020" y="1189217"/>
            <a:ext cx="6400800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dụng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byte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2690" y="1930268"/>
            <a:ext cx="1056700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sz="1800" dirty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797370"/>
              </p:ext>
            </p:extLst>
          </p:nvPr>
        </p:nvGraphicFramePr>
        <p:xfrm>
          <a:off x="174464" y="2331720"/>
          <a:ext cx="8756176" cy="2566745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850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0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Method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13" marR="96113" marT="96113" marB="961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13" marR="96113" marT="96113" marB="961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FileReader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(String file)</a:t>
                      </a:r>
                      <a:endParaRPr lang="en-US" sz="15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Lấy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tệp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chuỗi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Mở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tệp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chế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tệp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tồn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ném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FileNotFoundException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FileReader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(File file)</a:t>
                      </a:r>
                      <a:endParaRPr lang="en-US" sz="15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Lấy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tệp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tệp</a:t>
                      </a:r>
                      <a:endParaRPr lang="en-US" sz="15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Mở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tệp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chế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tệp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tồn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ném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FileNotFoundException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330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/>
              <a:t>LỚP FILEREADER</a:t>
            </a:r>
            <a:endParaRPr lang="en-US" altLang="en-US" sz="2700" dirty="0"/>
          </a:p>
        </p:txBody>
      </p:sp>
      <p:sp>
        <p:nvSpPr>
          <p:cNvPr id="7" name="Rectangle 6"/>
          <p:cNvSpPr/>
          <p:nvPr/>
        </p:nvSpPr>
        <p:spPr>
          <a:xfrm>
            <a:off x="88638" y="1282568"/>
            <a:ext cx="1499128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1800" dirty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6929"/>
              </p:ext>
            </p:extLst>
          </p:nvPr>
        </p:nvGraphicFramePr>
        <p:xfrm>
          <a:off x="174464" y="1790700"/>
          <a:ext cx="8756176" cy="1674824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850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0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Method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13" marR="96113" marT="96113" marB="961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13" marR="96113" marT="96113" marB="961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 read()</a:t>
                      </a:r>
                      <a:endParaRPr lang="en-US" sz="1800" b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dạng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ASCII.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-1 ở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cuối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tệp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close()</a:t>
                      </a:r>
                      <a:endParaRPr lang="en-US" sz="18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Đóng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FileReader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690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/>
              <a:t>LỚP FILEREADER</a:t>
            </a:r>
            <a:endParaRPr lang="en-US" alt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12" y="1307562"/>
            <a:ext cx="7849695" cy="315321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90775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/>
              <a:t>LỚP FILEREADER</a:t>
            </a:r>
            <a:endParaRPr lang="en-US" altLang="en-US" sz="2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15" y="1186260"/>
            <a:ext cx="5869305" cy="206938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39" y="3609158"/>
            <a:ext cx="7060481" cy="145814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23900" y="3256138"/>
            <a:ext cx="7322820" cy="1834023"/>
            <a:chOff x="6362700" y="3058302"/>
            <a:chExt cx="1437473" cy="1275133"/>
          </a:xfrm>
        </p:grpSpPr>
        <p:sp>
          <p:nvSpPr>
            <p:cNvPr id="7" name="Rectangle 6"/>
            <p:cNvSpPr/>
            <p:nvPr/>
          </p:nvSpPr>
          <p:spPr>
            <a:xfrm>
              <a:off x="6376188" y="3058302"/>
              <a:ext cx="7489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343A40"/>
                  </a:solidFill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362700" y="3093720"/>
              <a:ext cx="1437473" cy="12397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5745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/>
              <a:t>LỚP FILEWRITER</a:t>
            </a:r>
            <a:endParaRPr lang="en-US" altLang="en-US" sz="2700" dirty="0"/>
          </a:p>
        </p:txBody>
      </p:sp>
      <p:sp>
        <p:nvSpPr>
          <p:cNvPr id="5" name="Rectangle 4"/>
          <p:cNvSpPr/>
          <p:nvPr/>
        </p:nvSpPr>
        <p:spPr>
          <a:xfrm>
            <a:off x="152400" y="1249352"/>
            <a:ext cx="8755380" cy="108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byte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696315"/>
              </p:ext>
            </p:extLst>
          </p:nvPr>
        </p:nvGraphicFramePr>
        <p:xfrm>
          <a:off x="227804" y="2827020"/>
          <a:ext cx="8756176" cy="1332357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850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0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FileWriter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(String file)</a:t>
                      </a:r>
                      <a:endParaRPr lang="en-US" sz="18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lấy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tệp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chuỗi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FileWriter(File file)</a:t>
                      </a:r>
                      <a:endParaRPr lang="en-US" sz="1800" b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lấy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tệp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tượng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Tệp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6222" y="2379762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Hàm </a:t>
            </a:r>
            <a:r>
              <a:rPr lang="en-US" sz="1800" dirty="0" err="1"/>
              <a:t>tạo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6028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/>
              <a:t>LỚP FILEWRITER</a:t>
            </a:r>
            <a:endParaRPr lang="en-US" altLang="en-US" sz="27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67444"/>
              </p:ext>
            </p:extLst>
          </p:nvPr>
        </p:nvGraphicFramePr>
        <p:xfrm>
          <a:off x="166844" y="1805940"/>
          <a:ext cx="8756176" cy="2751582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850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0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8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write(String text)</a:t>
                      </a:r>
                      <a:endParaRPr lang="en-US" sz="1800" b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Ghi một chuỗi vào FileWriter.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write(char c)</a:t>
                      </a:r>
                      <a:endParaRPr lang="en-US" sz="1800" b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Ghi một kí tự vào FileWriter.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write(char[] c)</a:t>
                      </a:r>
                      <a:endParaRPr lang="en-US" sz="1800" b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Ghi mảng char vào FileWriter.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flush()</a:t>
                      </a:r>
                      <a:endParaRPr lang="en-US" sz="18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Xóa dữ liệu của FileWriter.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close()</a:t>
                      </a:r>
                      <a:endParaRPr lang="en-US" sz="1800" b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Đóng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FileWriter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60982" y="1351062"/>
            <a:ext cx="2002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800" dirty="0"/>
              <a:t>Các phương thức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650246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/>
              <a:t>LỚP FILEWRITER</a:t>
            </a:r>
            <a:endParaRPr lang="en-US" alt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3958"/>
          <a:stretch/>
        </p:blipFill>
        <p:spPr>
          <a:xfrm>
            <a:off x="2893695" y="3986052"/>
            <a:ext cx="3095625" cy="108124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69" y="1247308"/>
            <a:ext cx="6785231" cy="25867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051834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" y="445025"/>
            <a:ext cx="849702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/>
              <a:t>SỬ DỤNG DÒNG KÍ TỰ</a:t>
            </a:r>
            <a:endParaRPr lang="en-US" altLang="en-US" sz="2700" dirty="0"/>
          </a:p>
        </p:txBody>
      </p:sp>
      <p:sp>
        <p:nvSpPr>
          <p:cNvPr id="5" name="Rectangle 4"/>
          <p:cNvSpPr/>
          <p:nvPr/>
        </p:nvSpPr>
        <p:spPr>
          <a:xfrm>
            <a:off x="160020" y="1302560"/>
            <a:ext cx="8724900" cy="772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Reader và Writer.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I/O: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067" y="2089713"/>
            <a:ext cx="4965071" cy="14680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12091" b="13958"/>
          <a:stretch/>
        </p:blipFill>
        <p:spPr>
          <a:xfrm>
            <a:off x="1237192" y="3750732"/>
            <a:ext cx="6577542" cy="127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" y="445025"/>
            <a:ext cx="849702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/>
              <a:t>SỬ DỤNG DÒNG KÍ TỰ</a:t>
            </a:r>
            <a:endParaRPr lang="en-US" alt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165" y="1258026"/>
            <a:ext cx="5535563" cy="374577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9838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/>
              <a:t>GIỚI </a:t>
            </a:r>
            <a:r>
              <a:rPr lang="en-US" altLang="en-US" sz="2700" dirty="0" err="1"/>
              <a:t>THIỆU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182880" y="1390441"/>
            <a:ext cx="8740140" cy="3406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Ý tưởng cơ bản của luồng là dữ liệu đi vào một đầu của kênh dữ liệu theo một trình tự cụ thể và xuất hiện ở đầu kia theo cùng một trình tự. </a:t>
            </a:r>
            <a:endParaRPr lang="en-US" sz="1800" dirty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ác luồng là các chuỗi dữ liệu được sắp xếp theo thứ tự,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Một nguồn (luồng đầu vào- input stream) và</a:t>
            </a:r>
          </a:p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Điểm đến (luồng đầu ra - output stream)</a:t>
            </a:r>
          </a:p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267325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" y="445025"/>
            <a:ext cx="849702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/>
              <a:t>SỬ DỤNG DÒNG KÍ TỰ</a:t>
            </a:r>
            <a:endParaRPr lang="en-US" altLang="en-US" sz="2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157" y="1840442"/>
            <a:ext cx="4483491" cy="212195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5" y="1834622"/>
            <a:ext cx="4453466" cy="215113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912339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/>
              <a:t>I/O HƯỚNG DÒNG </a:t>
            </a:r>
            <a:endParaRPr lang="en-US" altLang="en-US" sz="2700" dirty="0"/>
          </a:p>
        </p:txBody>
      </p:sp>
      <p:sp>
        <p:nvSpPr>
          <p:cNvPr id="2" name="Rectangle 1"/>
          <p:cNvSpPr/>
          <p:nvPr/>
        </p:nvSpPr>
        <p:spPr>
          <a:xfrm>
            <a:off x="236220" y="1257403"/>
            <a:ext cx="859536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Dòng I/O ký tự xảy ra trong các đơn vị lớn hơn so với các ký tự đơn lẻ. </a:t>
            </a:r>
            <a:endParaRPr lang="en-US" sz="180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đơn vị phổ biến là dòng: một chuỗi ký tự có dấu kết thúc dòng ở cuối. </a:t>
            </a:r>
            <a:endParaRPr lang="en-US" sz="180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Dấu kết thúc dòng có thể là một trình tự về đầu dòng/xuống dòng ("\r\n"), về đầu dòng đơn (a single carriage-return) ("\r") hoặc xuống dòng đơn ("\n"). </a:t>
            </a:r>
            <a:endParaRPr lang="en-US" sz="180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 hỗ trợ đọc kí tự đầu và cuối dòng cho phép các chương trình đọc các tệp văn bản được tạo trên bất kỳ hệ điều hành.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0884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/>
              <a:t>I/O HƯỚNG DÒNG </a:t>
            </a:r>
            <a:endParaRPr lang="en-US" altLang="en-US" sz="2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65" y="1229695"/>
            <a:ext cx="6314824" cy="382913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533667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12213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vi-VN" dirty="0"/>
              <a:t>Đọc file sử dụng lớp DataInputStream</a:t>
            </a:r>
          </a:p>
        </p:txBody>
      </p:sp>
    </p:spTree>
    <p:extLst>
      <p:ext uri="{BB962C8B-B14F-4D97-AF65-F5344CB8AC3E}">
        <p14:creationId xmlns:p14="http://schemas.microsoft.com/office/powerpoint/2010/main" val="1266878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/>
              <a:t>GIỚI THIỆU</a:t>
            </a:r>
            <a:endParaRPr lang="en-US" altLang="en-US" sz="2700" dirty="0"/>
          </a:p>
        </p:txBody>
      </p:sp>
      <p:sp>
        <p:nvSpPr>
          <p:cNvPr id="6" name="Rectangle 5"/>
          <p:cNvSpPr/>
          <p:nvPr/>
        </p:nvSpPr>
        <p:spPr>
          <a:xfrm>
            <a:off x="211666" y="1238104"/>
            <a:ext cx="8729133" cy="87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DataInputStream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dụng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byte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403157"/>
              </p:ext>
            </p:extLst>
          </p:nvPr>
        </p:nvGraphicFramePr>
        <p:xfrm>
          <a:off x="227804" y="2705100"/>
          <a:ext cx="8756176" cy="1229106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325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0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2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spc="10" dirty="0" err="1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DataInputStream</a:t>
                      </a:r>
                      <a:r>
                        <a:rPr lang="en-US" sz="1600" b="0" spc="10" dirty="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0" spc="10" dirty="0" err="1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InputStream</a:t>
                      </a:r>
                      <a:r>
                        <a:rPr lang="en-US" sz="1600" b="0" spc="10" dirty="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in)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spc="10" dirty="0" err="1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600" b="0" spc="10" dirty="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600" b="0" spc="10" dirty="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DataInputStream</a:t>
                      </a:r>
                      <a:r>
                        <a:rPr lang="en-US" sz="1600" b="0" spc="10" dirty="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600" b="0" spc="10" dirty="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dụng </a:t>
                      </a:r>
                      <a:r>
                        <a:rPr lang="en-US" sz="1600" b="0" spc="10" dirty="0" err="1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InputStream</a:t>
                      </a:r>
                      <a:r>
                        <a:rPr lang="en-US" sz="1600" b="0" spc="10" dirty="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bên</a:t>
                      </a:r>
                      <a:r>
                        <a:rPr lang="en-US" sz="1600" b="0" spc="10" dirty="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dưới</a:t>
                      </a:r>
                      <a:r>
                        <a:rPr lang="en-US" sz="1600" b="0" spc="10" dirty="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600" b="0" spc="10" dirty="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1600" b="0" spc="10" dirty="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600" b="0" spc="10" dirty="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6222" y="2257842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Hàm </a:t>
            </a:r>
            <a:r>
              <a:rPr lang="en-US" sz="1800" dirty="0" err="1"/>
              <a:t>tạo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592455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/>
              <a:t>CÁC PHƯƠNG THỨC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37299"/>
              </p:ext>
            </p:extLst>
          </p:nvPr>
        </p:nvGraphicFramePr>
        <p:xfrm>
          <a:off x="166844" y="1805940"/>
          <a:ext cx="8756176" cy="2718347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3365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0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0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8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6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 read(byte[] b)</a:t>
                      </a:r>
                      <a:endParaRPr lang="en-US" sz="17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Đọc số byte từ dòng đầu vào.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 read(byte[] b, int off, int len)</a:t>
                      </a:r>
                      <a:endParaRPr lang="en-US" sz="17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dài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byte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dòng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 readInt()</a:t>
                      </a:r>
                      <a:endParaRPr lang="en-US" sz="17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byte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và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byte readByte()</a:t>
                      </a:r>
                      <a:endParaRPr lang="en-US" sz="17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và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byte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 readChar()</a:t>
                      </a:r>
                      <a:endParaRPr lang="en-US" sz="17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hai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byte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và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char.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9486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/>
              <a:t>CÁC PHƯƠNG THỨC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864389"/>
              </p:ext>
            </p:extLst>
          </p:nvPr>
        </p:nvGraphicFramePr>
        <p:xfrm>
          <a:off x="127767" y="1219786"/>
          <a:ext cx="8922448" cy="3829025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3803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9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8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7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double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readDouble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6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8 byte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và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kép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5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readBoolean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6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byte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và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true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byte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0,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sai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byte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bằng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25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 skipBytes(int x)</a:t>
                      </a:r>
                      <a:endParaRPr lang="en-US" sz="16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Bỏ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qua x byte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dòng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25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String readUTF()</a:t>
                      </a:r>
                      <a:endParaRPr lang="en-US" sz="16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chuỗi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bằng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dạng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UTF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-8.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5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readFully(byte[] b)</a:t>
                      </a:r>
                      <a:endParaRPr lang="en-US" sz="16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byte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dòng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và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trữ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chúng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mảng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đệm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70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readFully(byte[] b, int off, int len)</a:t>
                      </a:r>
                      <a:endParaRPr lang="en-US" sz="16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byte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dòng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4314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/>
              <a:t>VÍ</a:t>
            </a:r>
            <a:r>
              <a:rPr lang="en-US" altLang="en-US" sz="2700" dirty="0"/>
              <a:t> </a:t>
            </a:r>
            <a:r>
              <a:rPr lang="en-US" altLang="en-US" sz="2700" dirty="0" err="1"/>
              <a:t>DỤ</a:t>
            </a:r>
            <a:endParaRPr lang="en-US" alt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8" y="1327334"/>
            <a:ext cx="8285260" cy="371785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07991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12213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vi-VN" dirty="0"/>
              <a:t>Ghi file sử dụng lớp DataOutputStream</a:t>
            </a:r>
          </a:p>
        </p:txBody>
      </p:sp>
    </p:spTree>
    <p:extLst>
      <p:ext uri="{BB962C8B-B14F-4D97-AF65-F5344CB8AC3E}">
        <p14:creationId xmlns:p14="http://schemas.microsoft.com/office/powerpoint/2010/main" val="11547470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/>
              <a:t>GIỚI THIỆU</a:t>
            </a:r>
            <a:endParaRPr lang="en-US" altLang="en-US" sz="2700" dirty="0"/>
          </a:p>
        </p:txBody>
      </p:sp>
      <p:sp>
        <p:nvSpPr>
          <p:cNvPr id="6" name="Rectangle 5"/>
          <p:cNvSpPr/>
          <p:nvPr/>
        </p:nvSpPr>
        <p:spPr>
          <a:xfrm>
            <a:off x="211666" y="1238104"/>
            <a:ext cx="8729133" cy="1779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 Java DataOutputStream cho phép ứng dụng ghi các kiểu dữ liệu Java nguyên thủy vào dòng đầu ra theo cách độc lập với máy tính.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 dụng Java thường sử dụng dòng đầu ra dữ liệu để ghi dữ liệu mà sau này dòng đầu vào dữ liệu có thể đọc được.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312890"/>
              </p:ext>
            </p:extLst>
          </p:nvPr>
        </p:nvGraphicFramePr>
        <p:xfrm>
          <a:off x="235620" y="3611684"/>
          <a:ext cx="8756176" cy="1229106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4008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8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0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2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spc="1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DataOutputStream</a:t>
                      </a:r>
                      <a:r>
                        <a:rPr lang="en-US" sz="1600" b="0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600" b="0" spc="1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OutputStream</a:t>
                      </a:r>
                      <a:r>
                        <a:rPr lang="en-US" sz="1600" b="0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out)</a:t>
                      </a:r>
                      <a:endParaRPr lang="en-US" sz="16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spc="1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600" b="0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dòng</a:t>
                      </a:r>
                      <a:r>
                        <a:rPr lang="en-US" sz="1600" b="0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600" b="0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600" b="0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600" b="0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600" b="0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1600" b="0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600" b="0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600" b="0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600" b="0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600" b="0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600" b="0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dòng</a:t>
                      </a:r>
                      <a:r>
                        <a:rPr lang="en-US" sz="1600" b="0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600" b="0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600" b="0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1600" b="0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600" b="0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600" b="0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1600" b="0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600" b="0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15299" y="3094088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Hàm </a:t>
            </a:r>
            <a:r>
              <a:rPr lang="en-US" sz="1800" dirty="0" err="1"/>
              <a:t>tạo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3097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/>
              <a:t>GIỚI </a:t>
            </a:r>
            <a:r>
              <a:rPr lang="en-US" altLang="en-US" sz="2700" dirty="0" err="1"/>
              <a:t>THIỆU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182880" y="1390441"/>
            <a:ext cx="87401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chương trình sử dụng dòng vào (input stream) để đọc dữ liệu từ một nguồn, mỗi lần một mục: </a:t>
            </a:r>
          </a:p>
        </p:txBody>
      </p:sp>
      <p:pic>
        <p:nvPicPr>
          <p:cNvPr id="5" name="Picture 4" descr="Reading information into a program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4" y="2465387"/>
            <a:ext cx="7682865" cy="2479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92279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/>
              <a:t>CÁC PHƯƠNG THỨC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129655"/>
              </p:ext>
            </p:extLst>
          </p:nvPr>
        </p:nvGraphicFramePr>
        <p:xfrm>
          <a:off x="127767" y="1219787"/>
          <a:ext cx="8922448" cy="3653014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3185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6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0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8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18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size()</a:t>
                      </a:r>
                      <a:endParaRPr lang="en-US" sz="15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byte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dòng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ra.</a:t>
                      </a:r>
                      <a:endParaRPr lang="en-US" sz="15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0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write(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b)</a:t>
                      </a:r>
                      <a:endParaRPr lang="en-US" sz="15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byte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dòng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bên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dưới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0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write(byte[] b,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off,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5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byte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dòng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ra.</a:t>
                      </a:r>
                      <a:endParaRPr lang="en-US" sz="15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0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writeBoolean(boolean v)</a:t>
                      </a:r>
                      <a:endParaRPr lang="en-US" sz="15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Boolean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dòng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dưới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dạng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 byte.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writeChar(int v)</a:t>
                      </a:r>
                      <a:endParaRPr lang="en-US" sz="15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char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dòng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dưới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dạng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 byte.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0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writeChars(String s)</a:t>
                      </a:r>
                      <a:endParaRPr lang="en-US" sz="15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chuỗi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dòng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dưới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dạng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chuỗi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222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writeByte(int v)</a:t>
                      </a:r>
                      <a:endParaRPr lang="en-US" sz="15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byte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dòng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dưới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dạng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 byte.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4102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/>
              <a:t>CÁC PHƯƠNG THỨC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037727"/>
              </p:ext>
            </p:extLst>
          </p:nvPr>
        </p:nvGraphicFramePr>
        <p:xfrm>
          <a:off x="127767" y="1219786"/>
          <a:ext cx="8922448" cy="3792350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912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0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2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8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6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writeBytes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(String s)</a:t>
                      </a:r>
                      <a:endParaRPr lang="en-US" sz="16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Ghi chuỗi vào dòng đầu ra dưới dạng một chuỗi byte.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56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writeInt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v)</a:t>
                      </a:r>
                      <a:endParaRPr lang="en-US" sz="16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Ghi một int vào dòng đầu ra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6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writeShort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v)</a:t>
                      </a:r>
                      <a:endParaRPr lang="en-US" sz="16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Ghi một đoạn ngắn vào dòng đầu ra.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6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writeShort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v)</a:t>
                      </a:r>
                      <a:endParaRPr lang="en-US" sz="16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đoạn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ngắn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dòng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ra.</a:t>
                      </a:r>
                      <a:endParaRPr lang="en-US" sz="16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6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writeLong(long v)</a:t>
                      </a:r>
                      <a:endParaRPr lang="en-US" sz="16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đoạn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dài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dòng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ra.</a:t>
                      </a:r>
                      <a:endParaRPr lang="en-US" sz="16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6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writeUTF(String str)</a:t>
                      </a:r>
                      <a:endParaRPr lang="en-US" sz="16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chuỗi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dòng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bằng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dụng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UTF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-8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94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flush()</a:t>
                      </a:r>
                      <a:endParaRPr lang="en-US" sz="16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Xóa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dòng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2844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/>
              <a:t>VÍ</a:t>
            </a:r>
            <a:r>
              <a:rPr lang="en-US" altLang="en-US" sz="2700" dirty="0"/>
              <a:t> </a:t>
            </a:r>
            <a:r>
              <a:rPr lang="en-US" altLang="en-US" sz="2700" dirty="0" err="1"/>
              <a:t>DỤ</a:t>
            </a:r>
            <a:endParaRPr lang="vi-VN" alt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99" y="1314062"/>
            <a:ext cx="7511630" cy="365257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734104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Tóm tắt bài học</a:t>
            </a:r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Bài học đề cập tới: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ByStream</a:t>
            </a:r>
            <a:endParaRPr lang="vi-VN" dirty="0"/>
          </a:p>
          <a:p>
            <a:pPr lvl="0"/>
            <a:r>
              <a:rPr lang="en-US" dirty="0"/>
              <a:t>Character Streams.</a:t>
            </a:r>
          </a:p>
          <a:p>
            <a:pPr lvl="0"/>
            <a:r>
              <a:rPr lang="en-US" dirty="0"/>
              <a:t>Lớp </a:t>
            </a:r>
            <a:r>
              <a:rPr lang="en-US" dirty="0" err="1"/>
              <a:t>DataInputStream</a:t>
            </a:r>
            <a:endParaRPr lang="en-US" dirty="0"/>
          </a:p>
          <a:p>
            <a:pPr lvl="0"/>
            <a:r>
              <a:rPr lang="en-US" dirty="0"/>
              <a:t>Lớp </a:t>
            </a:r>
            <a:r>
              <a:rPr lang="en-US" dirty="0" err="1"/>
              <a:t>DataOutputStream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D12E1-FBF4-CDF1-B80D-910C5814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F02AC6-78FC-B7BC-B1CC-891990A6F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02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/>
              <a:t>GIỚI </a:t>
            </a:r>
            <a:r>
              <a:rPr lang="en-US" altLang="en-US" sz="2700" dirty="0" err="1"/>
              <a:t>THIỆU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182880" y="1390441"/>
            <a:ext cx="8740140" cy="871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chương trình sử dụng dòng ra (output stream) để ghi dữ liệu đến đích, một mục tại một thời điểm:</a:t>
            </a:r>
          </a:p>
        </p:txBody>
      </p:sp>
      <p:pic>
        <p:nvPicPr>
          <p:cNvPr id="6" name="Picture 5" descr="Writing information from a program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" y="2453322"/>
            <a:ext cx="8321358" cy="2408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2071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/>
              <a:t>FILE I/O</a:t>
            </a:r>
            <a:endParaRPr lang="en-US" altLang="en-US" sz="2700" dirty="0"/>
          </a:p>
        </p:txBody>
      </p:sp>
      <p:sp>
        <p:nvSpPr>
          <p:cNvPr id="2" name="Rectangle 1"/>
          <p:cNvSpPr/>
          <p:nvPr/>
        </p:nvSpPr>
        <p:spPr>
          <a:xfrm>
            <a:off x="205740" y="1463143"/>
            <a:ext cx="8648700" cy="2438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Bên cạnh I/O tiêu chuẩn, Java bao gồm một tập hợp các lớp luồng và giao diện được thiết kế tốt tạo nên hầu hết gói java.io. </a:t>
            </a:r>
            <a:endParaRPr lang="en-US" sz="180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Gói java.io có thể được chia nhỏ hơn nữa thành các lớp dựa trên dữ liệu mà chúng hoạt động.</a:t>
            </a:r>
            <a:endParaRPr lang="en-US" sz="180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Dựa trên loại dữ liệu, các lớp có thể hoạt động trên dữ liệu ký tự hoặc dữ liệu byte.</a:t>
            </a:r>
          </a:p>
          <a:p>
            <a:pPr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Luồng ký tự quản lý các ký tự Unicode 16-bit.</a:t>
            </a:r>
          </a:p>
          <a:p>
            <a:pPr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 byte quản lý các byte dữ liệu nhị phân thô 8 bit. </a:t>
            </a:r>
            <a:endParaRPr lang="en-US" sz="180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976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/>
              <a:t>FILE I/O</a:t>
            </a:r>
            <a:endParaRPr lang="en-US" altLang="en-US" sz="2700" dirty="0"/>
          </a:p>
        </p:txBody>
      </p:sp>
      <p:sp>
        <p:nvSpPr>
          <p:cNvPr id="2" name="Rectangle 1"/>
          <p:cNvSpPr/>
          <p:nvPr/>
        </p:nvSpPr>
        <p:spPr>
          <a:xfrm>
            <a:off x="236220" y="1257403"/>
            <a:ext cx="8595360" cy="120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lớp InputStream và OutputStream và tất cả các lớp con của chúng biểu diễn cho các luồng byte</a:t>
            </a:r>
          </a:p>
          <a:p>
            <a:pPr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lớp Reader và Writer và tất cả các lớp con của chúng biểu diễn cho các luồng ký tự.</a:t>
            </a:r>
          </a:p>
        </p:txBody>
      </p:sp>
      <p:pic>
        <p:nvPicPr>
          <p:cNvPr id="6" name="Picture 5" descr="http://babyjava.sukhjit.tv/_/rsrc/1468912658197/course-content/module-6/file-i-o-in-java/FileIO1.tif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414" y="2250757"/>
            <a:ext cx="4091306" cy="27784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70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/>
              <a:t>FILE I/O</a:t>
            </a:r>
            <a:endParaRPr lang="en-US" altLang="en-US" sz="2700" dirty="0"/>
          </a:p>
        </p:txBody>
      </p:sp>
      <p:sp>
        <p:nvSpPr>
          <p:cNvPr id="2" name="Rectangle 1"/>
          <p:cNvSpPr/>
          <p:nvPr/>
        </p:nvSpPr>
        <p:spPr>
          <a:xfrm>
            <a:off x="236220" y="1257403"/>
            <a:ext cx="8595360" cy="871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minh họa các hoạt động phổ biến của dòng vào ra I/O, loại vào ra cơ bản nhất (byte streams) sẽ được sử dụng trên tệp đầu vào xanadu.txt có nội dung sau: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59229"/>
          <a:stretch/>
        </p:blipFill>
        <p:spPr>
          <a:xfrm>
            <a:off x="365271" y="2384128"/>
            <a:ext cx="5092763" cy="136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00688"/>
      </p:ext>
    </p:extLst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2397</TotalTime>
  <Words>2487</Words>
  <Application>Microsoft Office PowerPoint</Application>
  <PresentationFormat>On-screen Show (16:9)</PresentationFormat>
  <Paragraphs>285</Paragraphs>
  <Slides>54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Alfa Slab One</vt:lpstr>
      <vt:lpstr>Arial</vt:lpstr>
      <vt:lpstr>Calibri</vt:lpstr>
      <vt:lpstr>Proxima Nova</vt:lpstr>
      <vt:lpstr>Segoe UI</vt:lpstr>
      <vt:lpstr>Times New Roman</vt:lpstr>
      <vt:lpstr>Gameday</vt:lpstr>
      <vt:lpstr>DÒNG VÀO RA</vt:lpstr>
      <vt:lpstr>Mục tiêu bài học</vt:lpstr>
      <vt:lpstr>Giới thiệu về dòng vào ra (IO Streams)</vt:lpstr>
      <vt:lpstr>GIỚI THIỆU</vt:lpstr>
      <vt:lpstr>GIỚI THIỆU</vt:lpstr>
      <vt:lpstr>GIỚI THIỆU</vt:lpstr>
      <vt:lpstr>FILE I/O</vt:lpstr>
      <vt:lpstr>FILE I/O</vt:lpstr>
      <vt:lpstr>FILE I/O</vt:lpstr>
      <vt:lpstr>SO SÁNH BYTE STREAM VÀ CHARACTER STREAM </vt:lpstr>
      <vt:lpstr>MỘT SỐ LỚP BYTE STREAM VÀ CHARACTER STREAM</vt:lpstr>
      <vt:lpstr>MỘT SỐ LỚP BYTE STREAM VÀ CHARACTER STREAM</vt:lpstr>
      <vt:lpstr>Byte Streams</vt:lpstr>
      <vt:lpstr>GIỚI THIỆU</vt:lpstr>
      <vt:lpstr>PowerPoint Presentation</vt:lpstr>
      <vt:lpstr>PowerPoint Presentation</vt:lpstr>
      <vt:lpstr>PowerPoint Presentation</vt:lpstr>
      <vt:lpstr>PowerPoint Presentation</vt:lpstr>
      <vt:lpstr>LỚP FILEINPUTSTREAM</vt:lpstr>
      <vt:lpstr>LỚP FILEINPUTSTREAM</vt:lpstr>
      <vt:lpstr>LỚP FILEOUTPUTSTREAM</vt:lpstr>
      <vt:lpstr>LỚP FILEOUTPUTSTREAM</vt:lpstr>
      <vt:lpstr>LỚP FILEOUTPUTSTREAM</vt:lpstr>
      <vt:lpstr>SỬ DỤNG BYTE STREAMS</vt:lpstr>
      <vt:lpstr>SỬ DỤNG BYTE STREAMS</vt:lpstr>
      <vt:lpstr>Character Streams</vt:lpstr>
      <vt:lpstr>GIỚI THIỆU</vt:lpstr>
      <vt:lpstr>CÁC LỚP HỖ TRỢ CHARACTER STREAMS</vt:lpstr>
      <vt:lpstr>ĐỌC DÒNG KÝ TỰ</vt:lpstr>
      <vt:lpstr>ĐỌC DÒNG KÝ TỰ</vt:lpstr>
      <vt:lpstr>LỚP FILEREADER</vt:lpstr>
      <vt:lpstr>LỚP FILEREADER</vt:lpstr>
      <vt:lpstr>LỚP FILEREADER</vt:lpstr>
      <vt:lpstr>LỚP FILEREADER</vt:lpstr>
      <vt:lpstr>LỚP FILEWRITER</vt:lpstr>
      <vt:lpstr>LỚP FILEWRITER</vt:lpstr>
      <vt:lpstr>LỚP FILEWRITER</vt:lpstr>
      <vt:lpstr>SỬ DỤNG DÒNG KÍ TỰ</vt:lpstr>
      <vt:lpstr>SỬ DỤNG DÒNG KÍ TỰ</vt:lpstr>
      <vt:lpstr>SỬ DỤNG DÒNG KÍ TỰ</vt:lpstr>
      <vt:lpstr>I/O HƯỚNG DÒNG </vt:lpstr>
      <vt:lpstr>I/O HƯỚNG DÒNG </vt:lpstr>
      <vt:lpstr>Đọc file sử dụng lớp DataInputStream</vt:lpstr>
      <vt:lpstr>GIỚI THIỆU</vt:lpstr>
      <vt:lpstr>CÁC PHƯƠNG THỨC</vt:lpstr>
      <vt:lpstr>CÁC PHƯƠNG THỨC</vt:lpstr>
      <vt:lpstr>VÍ DỤ</vt:lpstr>
      <vt:lpstr>Ghi file sử dụng lớp DataOutputStream</vt:lpstr>
      <vt:lpstr>GIỚI THIỆU</vt:lpstr>
      <vt:lpstr>CÁC PHƯƠNG THỨC</vt:lpstr>
      <vt:lpstr>CÁC PHƯƠNG THỨC</vt:lpstr>
      <vt:lpstr>VÍ DỤ</vt:lpstr>
      <vt:lpstr>Tóm tắt bài học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quan về Node.js</dc:title>
  <dc:creator>HoaiGiang</dc:creator>
  <cp:lastModifiedBy>Kieu Tuan Dung</cp:lastModifiedBy>
  <cp:revision>383</cp:revision>
  <dcterms:modified xsi:type="dcterms:W3CDTF">2023-04-12T08:46:04Z</dcterms:modified>
</cp:coreProperties>
</file>