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7"/>
  </p:notesMasterIdLst>
  <p:sldIdLst>
    <p:sldId id="256" r:id="rId2"/>
    <p:sldId id="257" r:id="rId3"/>
    <p:sldId id="258" r:id="rId4"/>
    <p:sldId id="294" r:id="rId5"/>
    <p:sldId id="295" r:id="rId6"/>
    <p:sldId id="296" r:id="rId7"/>
    <p:sldId id="297" r:id="rId8"/>
    <p:sldId id="293" r:id="rId9"/>
    <p:sldId id="264" r:id="rId10"/>
    <p:sldId id="270" r:id="rId11"/>
    <p:sldId id="298" r:id="rId12"/>
    <p:sldId id="299" r:id="rId13"/>
    <p:sldId id="271" r:id="rId14"/>
    <p:sldId id="300" r:id="rId15"/>
    <p:sldId id="301" r:id="rId16"/>
    <p:sldId id="302" r:id="rId17"/>
    <p:sldId id="303" r:id="rId18"/>
    <p:sldId id="304" r:id="rId19"/>
    <p:sldId id="305" r:id="rId20"/>
    <p:sldId id="306" r:id="rId21"/>
    <p:sldId id="307" r:id="rId22"/>
    <p:sldId id="266" r:id="rId23"/>
    <p:sldId id="275" r:id="rId24"/>
    <p:sldId id="276" r:id="rId25"/>
    <p:sldId id="308" r:id="rId26"/>
    <p:sldId id="309" r:id="rId27"/>
    <p:sldId id="311" r:id="rId28"/>
    <p:sldId id="310" r:id="rId29"/>
    <p:sldId id="312" r:id="rId30"/>
    <p:sldId id="313" r:id="rId31"/>
    <p:sldId id="314" r:id="rId32"/>
    <p:sldId id="316" r:id="rId33"/>
    <p:sldId id="317" r:id="rId34"/>
    <p:sldId id="315" r:id="rId35"/>
    <p:sldId id="318" r:id="rId36"/>
    <p:sldId id="319" r:id="rId37"/>
    <p:sldId id="320" r:id="rId38"/>
    <p:sldId id="321" r:id="rId39"/>
    <p:sldId id="322" r:id="rId40"/>
    <p:sldId id="323" r:id="rId41"/>
    <p:sldId id="324" r:id="rId42"/>
    <p:sldId id="325" r:id="rId43"/>
    <p:sldId id="326" r:id="rId44"/>
    <p:sldId id="327" r:id="rId45"/>
    <p:sldId id="346" r:id="rId46"/>
  </p:sldIdLst>
  <p:sldSz cx="9144000" cy="5143500" type="screen16x9"/>
  <p:notesSz cx="6858000" cy="9144000"/>
  <p:embeddedFontLst>
    <p:embeddedFont>
      <p:font typeface="Alfa Slab One" panose="020B0604020202020204" charset="0"/>
      <p:regular r:id="rId48"/>
    </p:embeddedFont>
    <p:embeddedFont>
      <p:font typeface="Proxima Nova"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83" autoAdjust="0"/>
  </p:normalViewPr>
  <p:slideViewPr>
    <p:cSldViewPr snapToGrid="0">
      <p:cViewPr varScale="1">
        <p:scale>
          <a:sx n="92" d="100"/>
          <a:sy n="92" d="100"/>
        </p:scale>
        <p:origin x="54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7829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1886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249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6094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518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0909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273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1416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439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7528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062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7829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2107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0349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0962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3264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68733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9011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45475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123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4607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60653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85677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5046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9231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7306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3082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9149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5613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0703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8269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84678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1488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13919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92688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514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386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1652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5137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3540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449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2" name="Google Shape;32;p6"/>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extLst>
      <p:ext uri="{BB962C8B-B14F-4D97-AF65-F5344CB8AC3E}">
        <p14:creationId xmlns:p14="http://schemas.microsoft.com/office/powerpoint/2010/main" val="242178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8" name="Google Shape;28;p5"/>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VN" sz="4400"/>
              <a:t>Java Collection Framework</a:t>
            </a:r>
            <a:endParaRPr sz="440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Khóa học </a:t>
            </a:r>
            <a:r>
              <a:rPr lang="vi-VN"/>
              <a:t>Java Construct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Định nghĩa các phương thức cơ bản:</a:t>
            </a:r>
          </a:p>
          <a:p>
            <a:pPr lvl="1" indent="-342900" algn="just">
              <a:buSzPts val="1800"/>
              <a:buChar char="●"/>
            </a:pPr>
            <a:r>
              <a:rPr lang="en-US" sz="1600"/>
              <a:t>Object next()</a:t>
            </a:r>
          </a:p>
          <a:p>
            <a:pPr lvl="1" indent="-342900" algn="just">
              <a:buSzPts val="1800"/>
              <a:buChar char="●"/>
            </a:pPr>
            <a:r>
              <a:rPr lang="en-US" sz="1600"/>
              <a:t>boolean hasNext()</a:t>
            </a:r>
          </a:p>
          <a:p>
            <a:pPr lvl="1" indent="-342900" algn="just">
              <a:buSzPts val="1800"/>
              <a:buChar char="●"/>
            </a:pPr>
            <a:r>
              <a:rPr lang="en-US" sz="1600"/>
              <a:t>void remove()</a:t>
            </a:r>
          </a:p>
          <a:p>
            <a:pPr algn="just"/>
            <a:r>
              <a:rPr lang="vi-VN"/>
              <a:t>Ba phương pháp này cung cấp quyền truy cập vào nội dung của bộ sưu tập</a:t>
            </a:r>
          </a:p>
          <a:p>
            <a:pPr algn="just"/>
            <a:r>
              <a:rPr lang="vi-VN"/>
              <a:t>Một Iterator biết vị trí trong bộ sưu tập</a:t>
            </a:r>
          </a:p>
          <a:p>
            <a:pPr algn="just"/>
            <a:r>
              <a:rPr lang="vi-VN"/>
              <a:t>Mỗi lệnh gọi next() “đọc” một phần tử từ bộ sưu tập</a:t>
            </a:r>
          </a:p>
          <a:p>
            <a:pPr lvl="1" indent="-342900" algn="just">
              <a:buSzPts val="1800"/>
              <a:buFont typeface="Proxima Nova"/>
              <a:buChar char="●"/>
            </a:pPr>
            <a:r>
              <a:rPr lang="vi-VN" sz="1600"/>
              <a:t>Sau đó, bạn có thể sử dụng nó hoặc loại bỏ nó</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Iterator Interface</a:t>
            </a:r>
            <a:endParaRPr/>
          </a:p>
        </p:txBody>
      </p:sp>
    </p:spTree>
    <p:extLst>
      <p:ext uri="{BB962C8B-B14F-4D97-AF65-F5344CB8AC3E}">
        <p14:creationId xmlns:p14="http://schemas.microsoft.com/office/powerpoint/2010/main" val="2686222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Iterator Position</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Iterator Interface</a:t>
            </a:r>
            <a:endParaRPr/>
          </a:p>
        </p:txBody>
      </p:sp>
      <p:pic>
        <p:nvPicPr>
          <p:cNvPr id="2" name="Picture 1">
            <a:extLst>
              <a:ext uri="{FF2B5EF4-FFF2-40B4-BE49-F238E27FC236}">
                <a16:creationId xmlns:a16="http://schemas.microsoft.com/office/drawing/2014/main" id="{DCE0F4A7-4633-CB1F-E25D-EC28634BFD00}"/>
              </a:ext>
            </a:extLst>
          </p:cNvPr>
          <p:cNvPicPr>
            <a:picLocks noChangeAspect="1"/>
          </p:cNvPicPr>
          <p:nvPr/>
        </p:nvPicPr>
        <p:blipFill rotWithShape="1">
          <a:blip r:embed="rId3"/>
          <a:srcRect b="6850"/>
          <a:stretch/>
        </p:blipFill>
        <p:spPr>
          <a:xfrm>
            <a:off x="2249402" y="1627689"/>
            <a:ext cx="4645195" cy="2860421"/>
          </a:xfrm>
          <a:prstGeom prst="rect">
            <a:avLst/>
          </a:prstGeom>
        </p:spPr>
      </p:pic>
    </p:spTree>
    <p:extLst>
      <p:ext uri="{BB962C8B-B14F-4D97-AF65-F5344CB8AC3E}">
        <p14:creationId xmlns:p14="http://schemas.microsoft.com/office/powerpoint/2010/main" val="3204170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SimpleCollection</a:t>
            </a:r>
            <a:endParaRPr/>
          </a:p>
        </p:txBody>
      </p:sp>
      <p:sp>
        <p:nvSpPr>
          <p:cNvPr id="6" name="TextBox 5">
            <a:extLst>
              <a:ext uri="{FF2B5EF4-FFF2-40B4-BE49-F238E27FC236}">
                <a16:creationId xmlns:a16="http://schemas.microsoft.com/office/drawing/2014/main" id="{09C06CFE-4E0E-2729-502D-727672D9118B}"/>
              </a:ext>
            </a:extLst>
          </p:cNvPr>
          <p:cNvSpPr txBox="1"/>
          <p:nvPr/>
        </p:nvSpPr>
        <p:spPr>
          <a:xfrm>
            <a:off x="311700" y="1321628"/>
            <a:ext cx="8429628" cy="2893100"/>
          </a:xfrm>
          <a:prstGeom prst="rect">
            <a:avLst/>
          </a:prstGeom>
          <a:noFill/>
        </p:spPr>
        <p:txBody>
          <a:bodyPr wrap="square">
            <a:spAutoFit/>
          </a:bodyPr>
          <a:lstStyle/>
          <a:p>
            <a:r>
              <a:rPr lang="en-US"/>
              <a:t>public class SimpleCollection  {</a:t>
            </a:r>
          </a:p>
          <a:p>
            <a:r>
              <a:rPr lang="en-US"/>
              <a:t>	public static void main(String[] args) {</a:t>
            </a:r>
          </a:p>
          <a:p>
            <a:r>
              <a:rPr lang="en-US"/>
              <a:t>		Collection c;</a:t>
            </a:r>
          </a:p>
          <a:p>
            <a:r>
              <a:rPr lang="en-US"/>
              <a:t>		c = new ArrayList();</a:t>
            </a:r>
          </a:p>
          <a:p>
            <a:r>
              <a:rPr lang="en-US"/>
              <a:t>		System.out.println(c.getClass().getName());</a:t>
            </a:r>
          </a:p>
          <a:p>
            <a:r>
              <a:rPr lang="en-US"/>
              <a:t>		for (int i=1; i &lt;= 10; i++) { </a:t>
            </a:r>
          </a:p>
          <a:p>
            <a:r>
              <a:rPr lang="en-US"/>
              <a:t>			c.add(i + " * " + i + " = "+i*i);</a:t>
            </a:r>
          </a:p>
          <a:p>
            <a:r>
              <a:rPr lang="en-US"/>
              <a:t>		}</a:t>
            </a:r>
          </a:p>
          <a:p>
            <a:r>
              <a:rPr lang="en-US"/>
              <a:t>		Iterator iter = c.iterator();</a:t>
            </a:r>
          </a:p>
          <a:p>
            <a:r>
              <a:rPr lang="en-US"/>
              <a:t>		while (iter.hasNext())</a:t>
            </a:r>
          </a:p>
          <a:p>
            <a:r>
              <a:rPr lang="en-US"/>
              <a:t>			System.out.println(iter.next());</a:t>
            </a:r>
          </a:p>
          <a:p>
            <a:r>
              <a:rPr lang="en-US"/>
              <a:t>	}</a:t>
            </a:r>
          </a:p>
          <a:p>
            <a:r>
              <a:rPr lang="en-US"/>
              <a:t>}</a:t>
            </a:r>
          </a:p>
        </p:txBody>
      </p:sp>
    </p:spTree>
    <p:extLst>
      <p:ext uri="{BB962C8B-B14F-4D97-AF65-F5344CB8AC3E}">
        <p14:creationId xmlns:p14="http://schemas.microsoft.com/office/powerpoint/2010/main" val="1722659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List Interface</a:t>
            </a:r>
            <a:endParaRPr/>
          </a:p>
        </p:txBody>
      </p:sp>
      <p:pic>
        <p:nvPicPr>
          <p:cNvPr id="4" name="Picture 3">
            <a:extLst>
              <a:ext uri="{FF2B5EF4-FFF2-40B4-BE49-F238E27FC236}">
                <a16:creationId xmlns:a16="http://schemas.microsoft.com/office/drawing/2014/main" id="{5675A951-B5C8-8134-659C-563A002AEB9C}"/>
              </a:ext>
            </a:extLst>
          </p:cNvPr>
          <p:cNvPicPr>
            <a:picLocks noChangeAspect="1"/>
          </p:cNvPicPr>
          <p:nvPr/>
        </p:nvPicPr>
        <p:blipFill>
          <a:blip r:embed="rId3"/>
          <a:stretch>
            <a:fillRect/>
          </a:stretch>
        </p:blipFill>
        <p:spPr>
          <a:xfrm>
            <a:off x="1303836" y="1454309"/>
            <a:ext cx="6536329" cy="3461640"/>
          </a:xfrm>
          <a:prstGeom prst="rect">
            <a:avLst/>
          </a:prstGeom>
        </p:spPr>
      </p:pic>
    </p:spTree>
    <p:extLst>
      <p:ext uri="{BB962C8B-B14F-4D97-AF65-F5344CB8AC3E}">
        <p14:creationId xmlns:p14="http://schemas.microsoft.com/office/powerpoint/2010/main" val="880204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Giao diện Danh sách thêm khái niệm thứ tự vào bộ sưu tập</a:t>
            </a:r>
          </a:p>
          <a:p>
            <a:pPr marL="457200" lvl="0" indent="-342900" algn="just" rtl="0">
              <a:spcBef>
                <a:spcPts val="0"/>
              </a:spcBef>
              <a:spcAft>
                <a:spcPts val="0"/>
              </a:spcAft>
              <a:buSzPts val="1800"/>
              <a:buChar char="●"/>
            </a:pPr>
            <a:r>
              <a:rPr lang="vi-VN"/>
              <a:t>Người dùng danh sách có quyền kiểm soát nơi một phần tử được thêm vào trong bộ sưu tập</a:t>
            </a:r>
          </a:p>
          <a:p>
            <a:pPr marL="457200" lvl="0" indent="-342900" algn="just" rtl="0">
              <a:spcBef>
                <a:spcPts val="0"/>
              </a:spcBef>
              <a:spcAft>
                <a:spcPts val="0"/>
              </a:spcAft>
              <a:buSzPts val="1800"/>
              <a:buChar char="●"/>
            </a:pPr>
            <a:r>
              <a:rPr lang="vi-VN"/>
              <a:t>Danh sách thường cho phép các phần tử trùng lặp</a:t>
            </a:r>
          </a:p>
          <a:p>
            <a:pPr marL="457200" lvl="0" indent="-342900" algn="just" rtl="0">
              <a:spcBef>
                <a:spcPts val="0"/>
              </a:spcBef>
              <a:spcAft>
                <a:spcPts val="0"/>
              </a:spcAft>
              <a:buSzPts val="1800"/>
              <a:buChar char="●"/>
            </a:pPr>
            <a:r>
              <a:rPr lang="vi-VN"/>
              <a:t>Cung cấp một ListIterator để duyệt qua các phần tử trong danh sách.</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List Interface</a:t>
            </a:r>
            <a:endParaRPr/>
          </a:p>
        </p:txBody>
      </p:sp>
    </p:spTree>
    <p:extLst>
      <p:ext uri="{BB962C8B-B14F-4D97-AF65-F5344CB8AC3E}">
        <p14:creationId xmlns:p14="http://schemas.microsoft.com/office/powerpoint/2010/main" val="832289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Kế thừa giao diện Iterator</a:t>
            </a:r>
          </a:p>
          <a:p>
            <a:pPr marL="457200" lvl="0" indent="-342900" algn="just" rtl="0">
              <a:spcBef>
                <a:spcPts val="0"/>
              </a:spcBef>
              <a:spcAft>
                <a:spcPts val="0"/>
              </a:spcAft>
              <a:buSzPts val="1800"/>
              <a:buChar char="●"/>
            </a:pPr>
            <a:r>
              <a:rPr lang="vi-VN"/>
              <a:t>Định nghĩa ba phương thức cơ bản:</a:t>
            </a:r>
          </a:p>
          <a:p>
            <a:pPr lvl="1" indent="-342900" algn="just">
              <a:buSzPts val="1800"/>
              <a:buChar char="●"/>
            </a:pPr>
            <a:r>
              <a:rPr lang="en-US" sz="1600"/>
              <a:t>void add(Object o) – </a:t>
            </a:r>
            <a:r>
              <a:rPr lang="vi-VN" sz="1600"/>
              <a:t>trước vị trí hiện tại</a:t>
            </a:r>
            <a:endParaRPr lang="en-US" sz="1600"/>
          </a:p>
          <a:p>
            <a:pPr lvl="1" indent="-342900" algn="just">
              <a:buSzPts val="1800"/>
              <a:buChar char="●"/>
            </a:pPr>
            <a:r>
              <a:rPr lang="en-US" sz="1600"/>
              <a:t>boolean hasPrevious()</a:t>
            </a:r>
          </a:p>
          <a:p>
            <a:pPr lvl="1" indent="-342900" algn="just">
              <a:buSzPts val="1800"/>
              <a:buChar char="●"/>
            </a:pPr>
            <a:r>
              <a:rPr lang="en-US" sz="1600"/>
              <a:t>Object previous()</a:t>
            </a:r>
          </a:p>
          <a:p>
            <a:pPr marL="457200" lvl="0" indent="-342900" algn="just" rtl="0">
              <a:spcBef>
                <a:spcPts val="0"/>
              </a:spcBef>
              <a:spcAft>
                <a:spcPts val="0"/>
              </a:spcAft>
              <a:buSzPts val="1800"/>
              <a:buChar char="●"/>
            </a:pPr>
            <a:r>
              <a:rPr lang="vi-VN"/>
              <a:t>Việc bổ sung ba phương thức này xác định hành vi cơ bản của một danh sách có thứ tự</a:t>
            </a:r>
          </a:p>
          <a:p>
            <a:pPr marL="457200" lvl="0" indent="-342900" algn="just" rtl="0">
              <a:spcBef>
                <a:spcPts val="0"/>
              </a:spcBef>
              <a:spcAft>
                <a:spcPts val="0"/>
              </a:spcAft>
              <a:buSzPts val="1800"/>
              <a:buChar char="●"/>
            </a:pPr>
            <a:r>
              <a:rPr lang="vi-VN"/>
              <a:t>ListIterator biết vị trí trong danh sách</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List Interface</a:t>
            </a:r>
            <a:endParaRPr/>
          </a:p>
        </p:txBody>
      </p:sp>
    </p:spTree>
    <p:extLst>
      <p:ext uri="{BB962C8B-B14F-4D97-AF65-F5344CB8AC3E}">
        <p14:creationId xmlns:p14="http://schemas.microsoft.com/office/powerpoint/2010/main" val="1995968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Set Interface</a:t>
            </a:r>
            <a:endParaRPr/>
          </a:p>
        </p:txBody>
      </p:sp>
      <p:grpSp>
        <p:nvGrpSpPr>
          <p:cNvPr id="3" name="Group 2">
            <a:extLst>
              <a:ext uri="{FF2B5EF4-FFF2-40B4-BE49-F238E27FC236}">
                <a16:creationId xmlns:a16="http://schemas.microsoft.com/office/drawing/2014/main" id="{59DD065A-F504-BD8C-58D1-1841BDF18032}"/>
              </a:ext>
            </a:extLst>
          </p:cNvPr>
          <p:cNvGrpSpPr/>
          <p:nvPr/>
        </p:nvGrpSpPr>
        <p:grpSpPr>
          <a:xfrm>
            <a:off x="1031147" y="1434518"/>
            <a:ext cx="7081706" cy="3423348"/>
            <a:chOff x="762000" y="1828800"/>
            <a:chExt cx="7620000" cy="4011613"/>
          </a:xfrm>
        </p:grpSpPr>
        <p:pic>
          <p:nvPicPr>
            <p:cNvPr id="4" name="Picture 3">
              <a:extLst>
                <a:ext uri="{FF2B5EF4-FFF2-40B4-BE49-F238E27FC236}">
                  <a16:creationId xmlns:a16="http://schemas.microsoft.com/office/drawing/2014/main" id="{381A13A3-069B-F0A0-0EAF-E72236100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828800"/>
              <a:ext cx="7620000" cy="40116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25E3861-4298-C59C-5551-15BB808173CF}"/>
                </a:ext>
              </a:extLst>
            </p:cNvPr>
            <p:cNvSpPr>
              <a:spLocks noChangeArrowheads="1"/>
            </p:cNvSpPr>
            <p:nvPr/>
          </p:nvSpPr>
          <p:spPr bwMode="auto">
            <a:xfrm>
              <a:off x="2971800" y="1833563"/>
              <a:ext cx="1550988" cy="482600"/>
            </a:xfrm>
            <a:prstGeom prst="rect">
              <a:avLst/>
            </a:prstGeom>
            <a:solidFill>
              <a:schemeClr val="bg1"/>
            </a:solidFill>
            <a:ln w="25400">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400">
                  <a:latin typeface="Arial" panose="020B0604020202020204" pitchFamily="34" charset="0"/>
                </a:rPr>
                <a:t>Collection</a:t>
              </a:r>
            </a:p>
          </p:txBody>
        </p:sp>
        <p:sp>
          <p:nvSpPr>
            <p:cNvPr id="6" name="Rectangle 5">
              <a:extLst>
                <a:ext uri="{FF2B5EF4-FFF2-40B4-BE49-F238E27FC236}">
                  <a16:creationId xmlns:a16="http://schemas.microsoft.com/office/drawing/2014/main" id="{67FF8090-CE49-A4BC-21F0-78099B0A2045}"/>
                </a:ext>
              </a:extLst>
            </p:cNvPr>
            <p:cNvSpPr>
              <a:spLocks noChangeArrowheads="1"/>
            </p:cNvSpPr>
            <p:nvPr/>
          </p:nvSpPr>
          <p:spPr bwMode="auto">
            <a:xfrm>
              <a:off x="4622800" y="3200400"/>
              <a:ext cx="835025" cy="482600"/>
            </a:xfrm>
            <a:prstGeom prst="rect">
              <a:avLst/>
            </a:prstGeom>
            <a:solidFill>
              <a:schemeClr val="bg1"/>
            </a:solidFill>
            <a:ln w="25400">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400">
                  <a:latin typeface="Arial" panose="020B0604020202020204" pitchFamily="34" charset="0"/>
                </a:rPr>
                <a:t> Set </a:t>
              </a:r>
            </a:p>
          </p:txBody>
        </p:sp>
      </p:grpSp>
    </p:spTree>
    <p:extLst>
      <p:ext uri="{BB962C8B-B14F-4D97-AF65-F5344CB8AC3E}">
        <p14:creationId xmlns:p14="http://schemas.microsoft.com/office/powerpoint/2010/main" val="4063354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Các phương thức tương tự như Bộ sưu tập</a:t>
            </a:r>
          </a:p>
          <a:p>
            <a:pPr lvl="1" indent="-342900" algn="just">
              <a:buSzPts val="1800"/>
              <a:buChar char="●"/>
            </a:pPr>
            <a:r>
              <a:rPr lang="vi-VN" sz="1600"/>
              <a:t>Nhưng không cho phép phần tử trùng lặp</a:t>
            </a:r>
          </a:p>
          <a:p>
            <a:pPr marL="457200" lvl="0" indent="-342900" algn="just" rtl="0">
              <a:spcBef>
                <a:spcPts val="0"/>
              </a:spcBef>
              <a:spcAft>
                <a:spcPts val="0"/>
              </a:spcAft>
              <a:buSzPts val="1800"/>
              <a:buChar char="●"/>
            </a:pPr>
            <a:r>
              <a:rPr lang="vi-VN"/>
              <a:t>Định nghĩa hai phương thức cơ bản</a:t>
            </a:r>
          </a:p>
          <a:p>
            <a:pPr lvl="1" indent="-342900" algn="just">
              <a:buSzPts val="1800"/>
              <a:buChar char="●"/>
            </a:pPr>
            <a:r>
              <a:rPr lang="en-US" sz="1600"/>
              <a:t>boolean add(Object o) - reject duplicates</a:t>
            </a:r>
          </a:p>
          <a:p>
            <a:pPr lvl="1" indent="-342900" algn="just">
              <a:buSzPts val="1800"/>
              <a:buChar char="●"/>
            </a:pPr>
            <a:r>
              <a:rPr lang="en-US" sz="1600"/>
              <a:t>Iterator iterator()</a:t>
            </a:r>
          </a:p>
          <a:p>
            <a:pPr marL="457200" lvl="0" indent="-342900" algn="just" rtl="0">
              <a:spcBef>
                <a:spcPts val="0"/>
              </a:spcBef>
              <a:spcAft>
                <a:spcPts val="0"/>
              </a:spcAft>
              <a:buSzPts val="1800"/>
              <a:buChar char="●"/>
            </a:pPr>
            <a:r>
              <a:rPr lang="vi-VN"/>
              <a:t>Cung cấp một Iterator để duyệt qua các phần tử trong Set</a:t>
            </a:r>
          </a:p>
          <a:p>
            <a:pPr marL="457200" lvl="0" indent="-342900" algn="just" rtl="0">
              <a:spcBef>
                <a:spcPts val="0"/>
              </a:spcBef>
              <a:spcAft>
                <a:spcPts val="0"/>
              </a:spcAft>
              <a:buSzPts val="1800"/>
              <a:buChar char="●"/>
            </a:pPr>
            <a:r>
              <a:rPr lang="vi-VN"/>
              <a:t>Không có thứ tự được đảm bảo trong giao diện Set cơ bản</a:t>
            </a:r>
          </a:p>
          <a:p>
            <a:pPr marL="457200" lvl="0" indent="-342900" algn="just" rtl="0">
              <a:spcBef>
                <a:spcPts val="0"/>
              </a:spcBef>
              <a:spcAft>
                <a:spcPts val="0"/>
              </a:spcAft>
              <a:buSzPts val="1800"/>
              <a:buChar char="●"/>
            </a:pPr>
            <a:r>
              <a:rPr lang="vi-VN"/>
              <a:t>Có một giao diện SortedSet mở rộng Set</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Set Interface</a:t>
            </a:r>
            <a:endParaRPr/>
          </a:p>
        </p:txBody>
      </p:sp>
    </p:spTree>
    <p:extLst>
      <p:ext uri="{BB962C8B-B14F-4D97-AF65-F5344CB8AC3E}">
        <p14:creationId xmlns:p14="http://schemas.microsoft.com/office/powerpoint/2010/main" val="1929820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Map Interface</a:t>
            </a:r>
            <a:endParaRPr/>
          </a:p>
        </p:txBody>
      </p:sp>
      <p:pic>
        <p:nvPicPr>
          <p:cNvPr id="2" name="Picture 1">
            <a:extLst>
              <a:ext uri="{FF2B5EF4-FFF2-40B4-BE49-F238E27FC236}">
                <a16:creationId xmlns:a16="http://schemas.microsoft.com/office/drawing/2014/main" id="{71968F93-B570-E788-A4BA-1B47D51BEBB3}"/>
              </a:ext>
            </a:extLst>
          </p:cNvPr>
          <p:cNvPicPr>
            <a:picLocks noChangeAspect="1"/>
          </p:cNvPicPr>
          <p:nvPr/>
        </p:nvPicPr>
        <p:blipFill>
          <a:blip r:embed="rId3"/>
          <a:stretch>
            <a:fillRect/>
          </a:stretch>
        </p:blipFill>
        <p:spPr>
          <a:xfrm>
            <a:off x="1265873" y="1373076"/>
            <a:ext cx="6612253" cy="3501850"/>
          </a:xfrm>
          <a:prstGeom prst="rect">
            <a:avLst/>
          </a:prstGeom>
        </p:spPr>
      </p:pic>
    </p:spTree>
    <p:extLst>
      <p:ext uri="{BB962C8B-B14F-4D97-AF65-F5344CB8AC3E}">
        <p14:creationId xmlns:p14="http://schemas.microsoft.com/office/powerpoint/2010/main" val="2245800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Lưu trữ các cặp khóa/giá trị</a:t>
            </a:r>
          </a:p>
          <a:p>
            <a:pPr marL="457200" lvl="0" indent="-342900" algn="just" rtl="0">
              <a:spcBef>
                <a:spcPts val="0"/>
              </a:spcBef>
              <a:spcAft>
                <a:spcPts val="0"/>
              </a:spcAft>
              <a:buSzPts val="1800"/>
              <a:buChar char="●"/>
            </a:pPr>
            <a:r>
              <a:rPr lang="vi-VN"/>
              <a:t>Ánh xạ từ khóa đến giá trị</a:t>
            </a:r>
          </a:p>
          <a:p>
            <a:pPr marL="457200" lvl="0" indent="-342900" algn="just" rtl="0">
              <a:spcBef>
                <a:spcPts val="0"/>
              </a:spcBef>
              <a:spcAft>
                <a:spcPts val="0"/>
              </a:spcAft>
              <a:buSzPts val="1800"/>
              <a:buChar char="●"/>
            </a:pPr>
            <a:r>
              <a:rPr lang="vi-VN"/>
              <a:t>Các khóa là duy nhất</a:t>
            </a:r>
          </a:p>
          <a:p>
            <a:pPr lvl="1" indent="-342900" algn="just">
              <a:buSzPts val="1800"/>
              <a:buChar char="●"/>
            </a:pPr>
            <a:r>
              <a:rPr lang="vi-VN" sz="1600"/>
              <a:t>một khóa duy nhất chỉ xuất hiện một lần trong Map</a:t>
            </a:r>
          </a:p>
          <a:p>
            <a:pPr lvl="1" indent="-342900" algn="just">
              <a:buSzPts val="1800"/>
              <a:buChar char="●"/>
            </a:pPr>
            <a:r>
              <a:rPr lang="vi-VN" sz="1600"/>
              <a:t>một khóa chỉ có thể ánh xạ tới một giá trị</a:t>
            </a:r>
          </a:p>
          <a:p>
            <a:pPr marL="457200" lvl="0" indent="-342900" algn="just" rtl="0">
              <a:spcBef>
                <a:spcPts val="0"/>
              </a:spcBef>
              <a:spcAft>
                <a:spcPts val="0"/>
              </a:spcAft>
              <a:buSzPts val="1800"/>
              <a:buChar char="●"/>
            </a:pPr>
            <a:r>
              <a:rPr lang="vi-VN"/>
              <a:t>Các giá trị không nhất thiết phải là duy nhất</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Map Interface</a:t>
            </a:r>
            <a:endParaRPr/>
          </a:p>
        </p:txBody>
      </p:sp>
    </p:spTree>
    <p:extLst>
      <p:ext uri="{BB962C8B-B14F-4D97-AF65-F5344CB8AC3E}">
        <p14:creationId xmlns:p14="http://schemas.microsoft.com/office/powerpoint/2010/main" val="374336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b="1"/>
              <a:t>Hiểu</a:t>
            </a:r>
            <a:r>
              <a:rPr lang="vi-VN"/>
              <a:t> được kiến trúc phân cấp của Collection Framework và ý nghĩa của các kiểu Collection</a:t>
            </a:r>
          </a:p>
          <a:p>
            <a:pPr marL="457200" lvl="0" indent="-342900" algn="just" rtl="0">
              <a:spcBef>
                <a:spcPts val="0"/>
              </a:spcBef>
              <a:spcAft>
                <a:spcPts val="0"/>
              </a:spcAft>
              <a:buSzPts val="1800"/>
              <a:buChar char="●"/>
            </a:pPr>
            <a:r>
              <a:rPr lang="vi-VN" b="1"/>
              <a:t>Biết</a:t>
            </a:r>
            <a:r>
              <a:rPr lang="vi-VN"/>
              <a:t> cách thao tác trên các kiểu Collection khác nhau</a:t>
            </a:r>
          </a:p>
          <a:p>
            <a:pPr marL="457200" lvl="0" indent="-342900" algn="just" rtl="0">
              <a:spcBef>
                <a:spcPts val="0"/>
              </a:spcBef>
              <a:spcAft>
                <a:spcPts val="0"/>
              </a:spcAft>
              <a:buSzPts val="1800"/>
              <a:buChar char="●"/>
            </a:pPr>
            <a:r>
              <a:rPr lang="vi-VN" b="1"/>
              <a:t>Áp dụng </a:t>
            </a:r>
            <a:r>
              <a:rPr lang="vi-VN"/>
              <a:t>thành thạo các kiểu Collection cho từng Bài toán cụ thể</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Mục tiêu bài học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Các số phương thức trong Map:</a:t>
            </a:r>
          </a:p>
          <a:p>
            <a:pPr lvl="1" indent="-342900" algn="just">
              <a:buSzPts val="1800"/>
              <a:buChar char="●"/>
            </a:pPr>
            <a:r>
              <a:rPr lang="en-US" sz="1800"/>
              <a:t>Object put(Object key, Object value)</a:t>
            </a:r>
          </a:p>
          <a:p>
            <a:pPr lvl="1" indent="-342900" algn="just">
              <a:buSzPts val="1800"/>
              <a:buChar char="●"/>
            </a:pPr>
            <a:r>
              <a:rPr lang="en-US" sz="1800"/>
              <a:t>Object get(Object key)</a:t>
            </a:r>
          </a:p>
          <a:p>
            <a:pPr lvl="1" indent="-342900" algn="just">
              <a:buSzPts val="1800"/>
              <a:buChar char="●"/>
            </a:pPr>
            <a:r>
              <a:rPr lang="en-US" sz="1800"/>
              <a:t>Object remove(Object key)</a:t>
            </a:r>
          </a:p>
          <a:p>
            <a:pPr lvl="1" indent="-342900" algn="just">
              <a:buSzPts val="1800"/>
              <a:buChar char="●"/>
            </a:pPr>
            <a:r>
              <a:rPr lang="en-US" sz="1800"/>
              <a:t>boolean containsKey(Object key)</a:t>
            </a:r>
          </a:p>
          <a:p>
            <a:pPr lvl="1" indent="-342900" algn="just">
              <a:buSzPts val="1800"/>
              <a:buChar char="●"/>
            </a:pPr>
            <a:r>
              <a:rPr lang="en-US" sz="1800"/>
              <a:t>boolean containsValue(Object value)</a:t>
            </a:r>
          </a:p>
          <a:p>
            <a:pPr lvl="1" indent="-342900" algn="just">
              <a:buSzPts val="1800"/>
              <a:buChar char="●"/>
            </a:pPr>
            <a:r>
              <a:rPr lang="en-US" sz="1800"/>
              <a:t>int size()</a:t>
            </a:r>
          </a:p>
          <a:p>
            <a:pPr lvl="1" indent="-342900" algn="just">
              <a:buSzPts val="1800"/>
              <a:buChar char="●"/>
            </a:pPr>
            <a:r>
              <a:rPr lang="en-US" sz="1800"/>
              <a:t>boolean isEmpty()</a:t>
            </a:r>
            <a:endParaRPr lang="vi-VN" sz="18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Map Interface</a:t>
            </a:r>
            <a:endParaRPr/>
          </a:p>
        </p:txBody>
      </p:sp>
    </p:spTree>
    <p:extLst>
      <p:ext uri="{BB962C8B-B14F-4D97-AF65-F5344CB8AC3E}">
        <p14:creationId xmlns:p14="http://schemas.microsoft.com/office/powerpoint/2010/main" val="879055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Map View: Phương thức duyệt các khóa và giá trị trong Map</a:t>
            </a:r>
          </a:p>
          <a:p>
            <a:pPr lvl="1" indent="-342900" algn="just">
              <a:buSzPts val="1800"/>
              <a:buChar char="●"/>
            </a:pPr>
            <a:r>
              <a:rPr lang="en-US" sz="1800"/>
              <a:t>Set </a:t>
            </a:r>
            <a:r>
              <a:rPr lang="en-US" sz="1800" b="1"/>
              <a:t>keySet()</a:t>
            </a:r>
          </a:p>
          <a:p>
            <a:pPr lvl="2" indent="-342900" algn="just">
              <a:buSzPts val="1800"/>
              <a:buChar char="●"/>
            </a:pPr>
            <a:r>
              <a:rPr lang="en-US" sz="1800"/>
              <a:t>trả về Tập hợp các khóa có trong </a:t>
            </a:r>
            <a:r>
              <a:rPr lang="vi-VN" sz="1800"/>
              <a:t>Map</a:t>
            </a:r>
          </a:p>
          <a:p>
            <a:pPr lvl="1" indent="-342900" algn="just">
              <a:buSzPts val="1800"/>
              <a:buChar char="●"/>
            </a:pPr>
            <a:r>
              <a:rPr lang="en-US" sz="1800" b="1"/>
              <a:t>Collection values()</a:t>
            </a:r>
          </a:p>
          <a:p>
            <a:pPr lvl="2" indent="-342900" algn="just">
              <a:buSzPts val="1800"/>
              <a:buChar char="●"/>
            </a:pPr>
            <a:r>
              <a:rPr lang="vi-VN" sz="1800"/>
              <a:t>trả về Bộ sưu tập các giá trị có trong Map. Bộ sưu tập này không phải là một Set vì nhiều khóa có thể ánh xạ tới cùng một giá trị.</a:t>
            </a:r>
            <a:r>
              <a:rPr lang="en-US" sz="1800"/>
              <a:t>. </a:t>
            </a:r>
          </a:p>
          <a:p>
            <a:pPr lvl="1" indent="-342900" algn="just">
              <a:buSzPts val="1800"/>
              <a:buChar char="●"/>
            </a:pPr>
            <a:r>
              <a:rPr lang="en-US" sz="1800" b="1"/>
              <a:t>Set entrySet()</a:t>
            </a:r>
          </a:p>
          <a:p>
            <a:pPr lvl="2" indent="-342900" algn="just">
              <a:buSzPts val="1800"/>
              <a:buChar char="●"/>
            </a:pPr>
            <a:r>
              <a:rPr lang="en-US" sz="1800"/>
              <a:t>trả về </a:t>
            </a:r>
            <a:r>
              <a:rPr lang="vi-VN" sz="1800"/>
              <a:t>Set</a:t>
            </a:r>
            <a:r>
              <a:rPr lang="en-US" sz="1800"/>
              <a:t> các cặp khóa-giá trị có trong </a:t>
            </a:r>
            <a:r>
              <a:rPr lang="vi-VN" sz="1800"/>
              <a:t>Map</a:t>
            </a:r>
            <a:r>
              <a:rPr lang="en-US" sz="1800"/>
              <a:t>. </a:t>
            </a:r>
            <a:r>
              <a:rPr lang="vi-VN" sz="1800"/>
              <a:t>Map Interface </a:t>
            </a:r>
            <a:r>
              <a:rPr lang="en-US" sz="1800"/>
              <a:t>cung cấp một giao diện lồng nhau nhỏ gọi là Map.Entry, đây là </a:t>
            </a:r>
            <a:r>
              <a:rPr lang="vi-VN" sz="1800"/>
              <a:t>kiểu</a:t>
            </a:r>
            <a:r>
              <a:rPr lang="en-US" sz="1800"/>
              <a:t> phần tử trong Tập hợp này.. </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Map Interface</a:t>
            </a:r>
            <a:endParaRPr/>
          </a:p>
        </p:txBody>
      </p:sp>
    </p:spTree>
    <p:extLst>
      <p:ext uri="{BB962C8B-B14F-4D97-AF65-F5344CB8AC3E}">
        <p14:creationId xmlns:p14="http://schemas.microsoft.com/office/powerpoint/2010/main" val="4015535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Các lớp triển khai Collection</a:t>
            </a:r>
            <a:endParaRPr/>
          </a:p>
        </p:txBody>
      </p:sp>
    </p:spTree>
    <p:extLst>
      <p:ext uri="{BB962C8B-B14F-4D97-AF65-F5344CB8AC3E}">
        <p14:creationId xmlns:p14="http://schemas.microsoft.com/office/powerpoint/2010/main" val="2754889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 và LinkedList</a:t>
            </a:r>
            <a:endParaRPr/>
          </a:p>
        </p:txBody>
      </p:sp>
      <p:pic>
        <p:nvPicPr>
          <p:cNvPr id="2" name="Picture 1">
            <a:extLst>
              <a:ext uri="{FF2B5EF4-FFF2-40B4-BE49-F238E27FC236}">
                <a16:creationId xmlns:a16="http://schemas.microsoft.com/office/drawing/2014/main" id="{2FD16BD8-3C93-1ABF-A715-7B6CC3A07001}"/>
              </a:ext>
            </a:extLst>
          </p:cNvPr>
          <p:cNvPicPr>
            <a:picLocks noChangeAspect="1"/>
          </p:cNvPicPr>
          <p:nvPr/>
        </p:nvPicPr>
        <p:blipFill>
          <a:blip r:embed="rId3"/>
          <a:stretch>
            <a:fillRect/>
          </a:stretch>
        </p:blipFill>
        <p:spPr>
          <a:xfrm>
            <a:off x="1179703" y="1335371"/>
            <a:ext cx="6784593" cy="3573111"/>
          </a:xfrm>
          <a:prstGeom prst="rect">
            <a:avLst/>
          </a:prstGeom>
        </p:spPr>
      </p:pic>
    </p:spTree>
    <p:extLst>
      <p:ext uri="{BB962C8B-B14F-4D97-AF65-F5344CB8AC3E}">
        <p14:creationId xmlns:p14="http://schemas.microsoft.com/office/powerpoint/2010/main" val="4040309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ArrayList</a:t>
            </a:r>
          </a:p>
          <a:p>
            <a:pPr lvl="1" indent="-342900" algn="just">
              <a:buSzPts val="1800"/>
              <a:buChar char="●"/>
            </a:pPr>
            <a:r>
              <a:rPr lang="vi-VN" sz="1600"/>
              <a:t>truy cập ngẫu nhiên chi phí thấp</a:t>
            </a:r>
          </a:p>
          <a:p>
            <a:pPr lvl="1" indent="-342900" algn="just">
              <a:buSzPts val="1800"/>
              <a:buChar char="●"/>
            </a:pPr>
            <a:r>
              <a:rPr lang="vi-VN" sz="1600"/>
              <a:t>chèn và xóa chi phí cao</a:t>
            </a:r>
          </a:p>
          <a:p>
            <a:pPr lvl="1" indent="-342900" algn="just">
              <a:buSzPts val="1800"/>
              <a:buChar char="●"/>
            </a:pPr>
            <a:r>
              <a:rPr lang="vi-VN" sz="1600"/>
              <a:t>mảng thay đổi kích thước nếu cần</a:t>
            </a:r>
          </a:p>
          <a:p>
            <a:pPr marL="457200" lvl="0" indent="-342900" algn="just" rtl="0">
              <a:spcBef>
                <a:spcPts val="0"/>
              </a:spcBef>
              <a:spcAft>
                <a:spcPts val="0"/>
              </a:spcAft>
              <a:buSzPts val="1800"/>
              <a:buChar char="●"/>
            </a:pPr>
            <a:r>
              <a:rPr lang="vi-VN"/>
              <a:t>LinkedList</a:t>
            </a:r>
          </a:p>
          <a:p>
            <a:pPr lvl="1" indent="-342900" algn="just">
              <a:buSzPts val="1800"/>
              <a:buChar char="●"/>
            </a:pPr>
            <a:r>
              <a:rPr lang="vi-VN" sz="1600"/>
              <a:t>truy cập tuần tự</a:t>
            </a:r>
          </a:p>
          <a:p>
            <a:pPr lvl="1" indent="-342900" algn="just">
              <a:buSzPts val="1800"/>
              <a:buChar char="●"/>
            </a:pPr>
            <a:r>
              <a:rPr lang="vi-VN" sz="1600"/>
              <a:t>chèn và xóa chi phí thấp</a:t>
            </a:r>
          </a:p>
          <a:p>
            <a:pPr lvl="1" indent="-342900" algn="just">
              <a:buSzPts val="1800"/>
              <a:buChar char="●"/>
            </a:pPr>
            <a:r>
              <a:rPr lang="vi-VN" sz="1600"/>
              <a:t>truy cập ngẫu nhiên chi phí cao</a:t>
            </a:r>
            <a:endParaRPr lang="vi-VN" b="1"/>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 và LinkedList</a:t>
            </a:r>
            <a:endParaRPr/>
          </a:p>
        </p:txBody>
      </p:sp>
    </p:spTree>
    <p:extLst>
      <p:ext uri="{BB962C8B-B14F-4D97-AF65-F5344CB8AC3E}">
        <p14:creationId xmlns:p14="http://schemas.microsoft.com/office/powerpoint/2010/main" val="3135446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a:t>
            </a:r>
            <a:endParaRPr/>
          </a:p>
        </p:txBody>
      </p:sp>
      <p:pic>
        <p:nvPicPr>
          <p:cNvPr id="5" name="Picture 4">
            <a:extLst>
              <a:ext uri="{FF2B5EF4-FFF2-40B4-BE49-F238E27FC236}">
                <a16:creationId xmlns:a16="http://schemas.microsoft.com/office/drawing/2014/main" id="{2E4EF960-A516-8D0D-1AAA-0A5E32BDA3F1}"/>
              </a:ext>
            </a:extLst>
          </p:cNvPr>
          <p:cNvPicPr>
            <a:picLocks noChangeAspect="1"/>
          </p:cNvPicPr>
          <p:nvPr/>
        </p:nvPicPr>
        <p:blipFill>
          <a:blip r:embed="rId3"/>
          <a:stretch>
            <a:fillRect/>
          </a:stretch>
        </p:blipFill>
        <p:spPr>
          <a:xfrm>
            <a:off x="3313742" y="1489568"/>
            <a:ext cx="5518558" cy="3449099"/>
          </a:xfrm>
          <a:prstGeom prst="rect">
            <a:avLst/>
          </a:prstGeom>
        </p:spPr>
      </p:pic>
      <p:sp>
        <p:nvSpPr>
          <p:cNvPr id="7" name="TextBox 6">
            <a:extLst>
              <a:ext uri="{FF2B5EF4-FFF2-40B4-BE49-F238E27FC236}">
                <a16:creationId xmlns:a16="http://schemas.microsoft.com/office/drawing/2014/main" id="{CED2825F-0159-5E1B-6E44-42336ACAE29B}"/>
              </a:ext>
            </a:extLst>
          </p:cNvPr>
          <p:cNvSpPr txBox="1"/>
          <p:nvPr/>
        </p:nvSpPr>
        <p:spPr>
          <a:xfrm>
            <a:off x="311700" y="1402199"/>
            <a:ext cx="4260300" cy="1169551"/>
          </a:xfrm>
          <a:prstGeom prst="rect">
            <a:avLst/>
          </a:prstGeom>
          <a:noFill/>
        </p:spPr>
        <p:txBody>
          <a:bodyPr wrap="square">
            <a:spAutoFit/>
          </a:bodyPr>
          <a:lstStyle/>
          <a:p>
            <a:pPr algn="just"/>
            <a:r>
              <a:rPr lang="vi-VN"/>
              <a:t>ArrayList là việc triển khai Giao diện List trong đó các phần tử có thể được tự động thêm hoặc xóa khỏi danh sách. Ngoài ra, kích thước của danh sách được tăng tự động nếu các phần tử được thêm nhiều hơn kích thước ban đầu.</a:t>
            </a:r>
            <a:endParaRPr lang="en-US"/>
          </a:p>
        </p:txBody>
      </p:sp>
    </p:spTree>
    <p:extLst>
      <p:ext uri="{BB962C8B-B14F-4D97-AF65-F5344CB8AC3E}">
        <p14:creationId xmlns:p14="http://schemas.microsoft.com/office/powerpoint/2010/main" val="1344747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Một số phương thức cơ bản trong ArrayList:</a:t>
            </a:r>
          </a:p>
          <a:p>
            <a:pPr lvl="1" indent="-342900" algn="just">
              <a:buSzPts val="1800"/>
              <a:buChar char="●"/>
            </a:pPr>
            <a:r>
              <a:rPr lang="en-US" sz="1600"/>
              <a:t>Object get(int index)</a:t>
            </a:r>
          </a:p>
          <a:p>
            <a:pPr lvl="1" indent="-342900" algn="just">
              <a:buSzPts val="1800"/>
              <a:buChar char="●"/>
            </a:pPr>
            <a:r>
              <a:rPr lang="en-US" sz="1600"/>
              <a:t>Object set(int index, Object element)</a:t>
            </a:r>
          </a:p>
          <a:p>
            <a:pPr lvl="1" indent="-342900" algn="just">
              <a:buSzPts val="1800"/>
              <a:buChar char="●"/>
            </a:pPr>
            <a:r>
              <a:rPr lang="en-US" sz="1600"/>
              <a:t>void add(int index, Object element)          </a:t>
            </a:r>
          </a:p>
          <a:p>
            <a:pPr lvl="1" indent="-342900" algn="just">
              <a:buSzPts val="1800"/>
              <a:buChar char="●"/>
            </a:pPr>
            <a:r>
              <a:rPr lang="en-US" sz="1600"/>
              <a:t>Object remove(int index)</a:t>
            </a:r>
          </a:p>
          <a:p>
            <a:pPr lvl="1" indent="-342900" algn="just">
              <a:buSzPts val="1800"/>
              <a:buChar char="●"/>
            </a:pPr>
            <a:r>
              <a:rPr lang="vi-VN" sz="1600"/>
              <a:t>void ensureCapacity(int minCapacity)</a:t>
            </a:r>
          </a:p>
          <a:p>
            <a:pPr lvl="1" indent="-342900" algn="just">
              <a:buSzPts val="1800"/>
              <a:buChar char="●"/>
            </a:pPr>
            <a:endParaRPr lang="vi-VN" sz="1600" b="1"/>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a:t>
            </a:r>
            <a:endParaRPr/>
          </a:p>
        </p:txBody>
      </p:sp>
    </p:spTree>
    <p:extLst>
      <p:ext uri="{BB962C8B-B14F-4D97-AF65-F5344CB8AC3E}">
        <p14:creationId xmlns:p14="http://schemas.microsoft.com/office/powerpoint/2010/main" val="282783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endParaRPr lang="vi-VN" sz="1600" b="1"/>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a:t>
            </a:r>
            <a:endParaRPr/>
          </a:p>
        </p:txBody>
      </p:sp>
      <p:sp>
        <p:nvSpPr>
          <p:cNvPr id="3" name="TextBox 2">
            <a:extLst>
              <a:ext uri="{FF2B5EF4-FFF2-40B4-BE49-F238E27FC236}">
                <a16:creationId xmlns:a16="http://schemas.microsoft.com/office/drawing/2014/main" id="{7B84DD74-E806-CC01-39C5-6AEBD431009A}"/>
              </a:ext>
            </a:extLst>
          </p:cNvPr>
          <p:cNvSpPr txBox="1"/>
          <p:nvPr/>
        </p:nvSpPr>
        <p:spPr>
          <a:xfrm>
            <a:off x="801147" y="1675775"/>
            <a:ext cx="7931791" cy="2893100"/>
          </a:xfrm>
          <a:prstGeom prst="rect">
            <a:avLst/>
          </a:prstGeom>
          <a:solidFill>
            <a:schemeClr val="bg2">
              <a:lumMod val="20000"/>
              <a:lumOff val="80000"/>
            </a:schemeClr>
          </a:solidFill>
        </p:spPr>
        <p:txBody>
          <a:bodyPr wrap="square">
            <a:spAutoFit/>
          </a:bodyPr>
          <a:lstStyle/>
          <a:p>
            <a:r>
              <a:rPr lang="en-US"/>
              <a:t>import java.util.*;</a:t>
            </a:r>
          </a:p>
          <a:p>
            <a:r>
              <a:rPr lang="en-US"/>
              <a:t> class ArrayListExample{</a:t>
            </a:r>
          </a:p>
          <a:p>
            <a:pPr lvl="3"/>
            <a:r>
              <a:rPr lang="en-US"/>
              <a:t> public static void main(String args[]){</a:t>
            </a:r>
          </a:p>
          <a:p>
            <a:pPr lvl="3"/>
            <a:r>
              <a:rPr lang="en-US"/>
              <a:t>  </a:t>
            </a:r>
          </a:p>
          <a:p>
            <a:pPr lvl="3"/>
            <a:r>
              <a:rPr lang="en-US"/>
              <a:t> ArrayList al=new ArrayList();  // creating array list</a:t>
            </a:r>
          </a:p>
          <a:p>
            <a:pPr lvl="3"/>
            <a:r>
              <a:rPr lang="en-US"/>
              <a:t> al.add("Jack");                // adding elements    </a:t>
            </a:r>
          </a:p>
          <a:p>
            <a:pPr lvl="3"/>
            <a:r>
              <a:rPr lang="en-US"/>
              <a:t> al.add("Tyler");</a:t>
            </a:r>
          </a:p>
          <a:p>
            <a:pPr lvl="3"/>
            <a:r>
              <a:rPr lang="en-US"/>
              <a:t> Iterator itr=al.iterator();</a:t>
            </a:r>
          </a:p>
          <a:p>
            <a:pPr lvl="3"/>
            <a:r>
              <a:rPr lang="en-US"/>
              <a:t> while(itr.hasNext()){</a:t>
            </a:r>
          </a:p>
          <a:p>
            <a:pPr lvl="3"/>
            <a:r>
              <a:rPr lang="en-US"/>
              <a:t> System.out.println(itr.next());</a:t>
            </a:r>
          </a:p>
          <a:p>
            <a:pPr lvl="3"/>
            <a:r>
              <a:rPr lang="en-US"/>
              <a:t> }</a:t>
            </a:r>
          </a:p>
          <a:p>
            <a:pPr lvl="3"/>
            <a:r>
              <a:rPr lang="en-US"/>
              <a:t> }</a:t>
            </a:r>
          </a:p>
          <a:p>
            <a:r>
              <a:rPr lang="en-US"/>
              <a:t> }</a:t>
            </a:r>
          </a:p>
        </p:txBody>
      </p:sp>
    </p:spTree>
    <p:extLst>
      <p:ext uri="{BB962C8B-B14F-4D97-AF65-F5344CB8AC3E}">
        <p14:creationId xmlns:p14="http://schemas.microsoft.com/office/powerpoint/2010/main" val="4109217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pic>
        <p:nvPicPr>
          <p:cNvPr id="2" name="Picture 1">
            <a:extLst>
              <a:ext uri="{FF2B5EF4-FFF2-40B4-BE49-F238E27FC236}">
                <a16:creationId xmlns:a16="http://schemas.microsoft.com/office/drawing/2014/main" id="{EFBD643C-F134-34FE-BA01-AA27F8F857A9}"/>
              </a:ext>
            </a:extLst>
          </p:cNvPr>
          <p:cNvPicPr>
            <a:picLocks noChangeAspect="1"/>
          </p:cNvPicPr>
          <p:nvPr/>
        </p:nvPicPr>
        <p:blipFill>
          <a:blip r:embed="rId3"/>
          <a:stretch>
            <a:fillRect/>
          </a:stretch>
        </p:blipFill>
        <p:spPr>
          <a:xfrm>
            <a:off x="395591" y="1211176"/>
            <a:ext cx="6334996" cy="1225095"/>
          </a:xfrm>
          <a:prstGeom prst="rect">
            <a:avLst/>
          </a:prstGeom>
          <a:ln>
            <a:solidFill>
              <a:schemeClr val="accent1"/>
            </a:solidFill>
          </a:ln>
        </p:spPr>
      </p:pic>
      <p:pic>
        <p:nvPicPr>
          <p:cNvPr id="3" name="Picture 2">
            <a:extLst>
              <a:ext uri="{FF2B5EF4-FFF2-40B4-BE49-F238E27FC236}">
                <a16:creationId xmlns:a16="http://schemas.microsoft.com/office/drawing/2014/main" id="{2EC74FDE-CF95-BB9A-2109-14C7525506E4}"/>
              </a:ext>
            </a:extLst>
          </p:cNvPr>
          <p:cNvPicPr>
            <a:picLocks noChangeAspect="1"/>
          </p:cNvPicPr>
          <p:nvPr/>
        </p:nvPicPr>
        <p:blipFill>
          <a:blip r:embed="rId4"/>
          <a:stretch>
            <a:fillRect/>
          </a:stretch>
        </p:blipFill>
        <p:spPr>
          <a:xfrm>
            <a:off x="395590" y="2559268"/>
            <a:ext cx="6334996" cy="2584232"/>
          </a:xfrm>
          <a:prstGeom prst="rect">
            <a:avLst/>
          </a:prstGeom>
          <a:ln>
            <a:solidFill>
              <a:schemeClr val="accent1"/>
            </a:solidFill>
          </a:ln>
        </p:spPr>
      </p:pic>
      <p:sp>
        <p:nvSpPr>
          <p:cNvPr id="6" name="TextBox 5">
            <a:extLst>
              <a:ext uri="{FF2B5EF4-FFF2-40B4-BE49-F238E27FC236}">
                <a16:creationId xmlns:a16="http://schemas.microsoft.com/office/drawing/2014/main" id="{EDA71FE1-140D-C286-B080-A6CD132B11D0}"/>
              </a:ext>
            </a:extLst>
          </p:cNvPr>
          <p:cNvSpPr txBox="1"/>
          <p:nvPr/>
        </p:nvSpPr>
        <p:spPr>
          <a:xfrm>
            <a:off x="6858000" y="1211176"/>
            <a:ext cx="1890409" cy="1384995"/>
          </a:xfrm>
          <a:prstGeom prst="rect">
            <a:avLst/>
          </a:prstGeom>
          <a:solidFill>
            <a:schemeClr val="accent6">
              <a:lumMod val="20000"/>
              <a:lumOff val="80000"/>
            </a:schemeClr>
          </a:solidFill>
        </p:spPr>
        <p:txBody>
          <a:bodyPr wrap="square">
            <a:spAutoFit/>
          </a:bodyPr>
          <a:lstStyle/>
          <a:p>
            <a:pPr algn="just"/>
            <a:r>
              <a:rPr lang="en-US"/>
              <a:t>Danh sách liên kết là một chuỗi các liên kết có chứa các mục. Mỗi liên kết chứa một kết nối đến một liên kết khác.</a:t>
            </a:r>
          </a:p>
        </p:txBody>
      </p:sp>
    </p:spTree>
    <p:extLst>
      <p:ext uri="{BB962C8B-B14F-4D97-AF65-F5344CB8AC3E}">
        <p14:creationId xmlns:p14="http://schemas.microsoft.com/office/powerpoint/2010/main" val="3531136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Lưu trữ từng phần tử trong một nút</a:t>
            </a:r>
          </a:p>
          <a:p>
            <a:pPr marL="457200" lvl="0" indent="-342900" algn="just" rtl="0">
              <a:spcBef>
                <a:spcPts val="0"/>
              </a:spcBef>
              <a:spcAft>
                <a:spcPts val="0"/>
              </a:spcAft>
              <a:buSzPts val="1800"/>
              <a:buChar char="●"/>
            </a:pPr>
            <a:r>
              <a:rPr lang="vi-VN"/>
              <a:t>Mỗi nút lưu trữ một liên kết đến các nút tiếp theo và trước đó</a:t>
            </a:r>
          </a:p>
          <a:p>
            <a:pPr marL="457200" lvl="0" indent="-342900" algn="just" rtl="0">
              <a:spcBef>
                <a:spcPts val="0"/>
              </a:spcBef>
              <a:spcAft>
                <a:spcPts val="0"/>
              </a:spcAft>
              <a:buSzPts val="1800"/>
              <a:buChar char="●"/>
            </a:pPr>
            <a:r>
              <a:rPr lang="vi-VN"/>
              <a:t>Chèn và loại bỏ là không tốn kém</a:t>
            </a:r>
          </a:p>
          <a:p>
            <a:pPr marL="457200" lvl="0" indent="-342900" algn="just" rtl="0">
              <a:spcBef>
                <a:spcPts val="0"/>
              </a:spcBef>
              <a:spcAft>
                <a:spcPts val="0"/>
              </a:spcAft>
              <a:buSzPts val="1800"/>
              <a:buChar char="●"/>
            </a:pPr>
            <a:r>
              <a:rPr lang="vi-VN"/>
              <a:t>chỉ cần cập nhật các liên kết trong các nút xung quanh</a:t>
            </a:r>
          </a:p>
          <a:p>
            <a:pPr marL="457200" lvl="0" indent="-342900" algn="just" rtl="0">
              <a:spcBef>
                <a:spcPts val="0"/>
              </a:spcBef>
              <a:spcAft>
                <a:spcPts val="0"/>
              </a:spcAft>
              <a:buSzPts val="1800"/>
              <a:buChar char="●"/>
            </a:pPr>
            <a:r>
              <a:rPr lang="vi-VN"/>
              <a:t>Duyệt tuyến tính là không tốn kém</a:t>
            </a:r>
          </a:p>
          <a:p>
            <a:pPr marL="457200" lvl="0" indent="-342900" algn="just" rtl="0">
              <a:spcBef>
                <a:spcPts val="0"/>
              </a:spcBef>
              <a:spcAft>
                <a:spcPts val="0"/>
              </a:spcAft>
              <a:buSzPts val="1800"/>
              <a:buChar char="●"/>
            </a:pPr>
            <a:r>
              <a:rPr lang="vi-VN"/>
              <a:t>Truy cập ngẫu nhiên là tốn kém</a:t>
            </a:r>
          </a:p>
          <a:p>
            <a:pPr lvl="1" indent="-342900" algn="just">
              <a:buSzPts val="1800"/>
              <a:buChar char="●"/>
            </a:pPr>
            <a:r>
              <a:rPr lang="vi-VN" sz="1600"/>
              <a:t>Bắt đầu từ đầu hoặc cuối và đi qua từng nút trong khi đếm</a:t>
            </a:r>
            <a:endParaRPr lang="vi-VN" b="1"/>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Tree>
    <p:extLst>
      <p:ext uri="{BB962C8B-B14F-4D97-AF65-F5344CB8AC3E}">
        <p14:creationId xmlns:p14="http://schemas.microsoft.com/office/powerpoint/2010/main" val="3966773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Collection là gì?</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LinkedList entries</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
        <p:nvSpPr>
          <p:cNvPr id="6" name="TextBox 5">
            <a:extLst>
              <a:ext uri="{FF2B5EF4-FFF2-40B4-BE49-F238E27FC236}">
                <a16:creationId xmlns:a16="http://schemas.microsoft.com/office/drawing/2014/main" id="{AA4663E5-D4DF-197A-1354-2134F85B96BA}"/>
              </a:ext>
            </a:extLst>
          </p:cNvPr>
          <p:cNvSpPr txBox="1"/>
          <p:nvPr/>
        </p:nvSpPr>
        <p:spPr>
          <a:xfrm>
            <a:off x="3032621" y="1273850"/>
            <a:ext cx="5700318" cy="3754874"/>
          </a:xfrm>
          <a:prstGeom prst="rect">
            <a:avLst/>
          </a:prstGeom>
          <a:solidFill>
            <a:schemeClr val="bg2">
              <a:lumMod val="20000"/>
              <a:lumOff val="80000"/>
            </a:schemeClr>
          </a:solidFill>
        </p:spPr>
        <p:txBody>
          <a:bodyPr wrap="square">
            <a:spAutoFit/>
          </a:bodyPr>
          <a:lstStyle/>
          <a:p>
            <a:r>
              <a:rPr lang="en-US"/>
              <a:t>private static class Entry {</a:t>
            </a:r>
          </a:p>
          <a:p>
            <a:r>
              <a:rPr lang="en-US"/>
              <a:t>	Object element;</a:t>
            </a:r>
          </a:p>
          <a:p>
            <a:r>
              <a:rPr lang="en-US"/>
              <a:t>	Entry next;</a:t>
            </a:r>
          </a:p>
          <a:p>
            <a:r>
              <a:rPr lang="en-US"/>
              <a:t>	Entry previous;</a:t>
            </a:r>
          </a:p>
          <a:p>
            <a:endParaRPr lang="en-US"/>
          </a:p>
          <a:p>
            <a:r>
              <a:rPr lang="en-US"/>
              <a:t>	Entry(Object element, Entry next, Entry previous) {</a:t>
            </a:r>
          </a:p>
          <a:p>
            <a:r>
              <a:rPr lang="en-US"/>
              <a:t>	    this.element = element;</a:t>
            </a:r>
          </a:p>
          <a:p>
            <a:r>
              <a:rPr lang="en-US"/>
              <a:t>	    this.next = next;</a:t>
            </a:r>
          </a:p>
          <a:p>
            <a:r>
              <a:rPr lang="en-US"/>
              <a:t>	    this.previous = previous;</a:t>
            </a:r>
          </a:p>
          <a:p>
            <a:r>
              <a:rPr lang="en-US"/>
              <a:t>	}</a:t>
            </a:r>
          </a:p>
          <a:p>
            <a:r>
              <a:rPr lang="en-US"/>
              <a:t>}</a:t>
            </a:r>
          </a:p>
          <a:p>
            <a:endParaRPr lang="en-US"/>
          </a:p>
          <a:p>
            <a:r>
              <a:rPr lang="en-US"/>
              <a:t>private Entry header = new Entry(null, null, null);</a:t>
            </a:r>
          </a:p>
          <a:p>
            <a:endParaRPr lang="en-US"/>
          </a:p>
          <a:p>
            <a:r>
              <a:rPr lang="en-US"/>
              <a:t>public LinkedList() {</a:t>
            </a:r>
          </a:p>
          <a:p>
            <a:r>
              <a:rPr lang="en-US"/>
              <a:t>	header.next = header.previous = header;</a:t>
            </a:r>
          </a:p>
          <a:p>
            <a:r>
              <a:rPr lang="en-US"/>
              <a:t>}</a:t>
            </a:r>
          </a:p>
        </p:txBody>
      </p:sp>
    </p:spTree>
    <p:extLst>
      <p:ext uri="{BB962C8B-B14F-4D97-AF65-F5344CB8AC3E}">
        <p14:creationId xmlns:p14="http://schemas.microsoft.com/office/powerpoint/2010/main" val="3264705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Các phương thức của LinkedList</a:t>
            </a:r>
          </a:p>
          <a:p>
            <a:pPr lvl="1" indent="-342900" algn="just">
              <a:buSzPts val="1800"/>
              <a:buChar char="●"/>
            </a:pPr>
            <a:r>
              <a:rPr lang="vi-VN" sz="1600"/>
              <a:t>ListIterator listIterator()</a:t>
            </a:r>
          </a:p>
          <a:p>
            <a:pPr lvl="1" indent="-342900" algn="just">
              <a:buSzPts val="1800"/>
              <a:buChar char="●"/>
            </a:pPr>
            <a:r>
              <a:rPr lang="en-US" sz="1600"/>
              <a:t>void addFirst(Object o)</a:t>
            </a:r>
            <a:endParaRPr lang="vi-VN" sz="1600"/>
          </a:p>
          <a:p>
            <a:pPr lvl="1" indent="-342900" algn="just">
              <a:buSzPts val="1800"/>
              <a:buChar char="●"/>
            </a:pPr>
            <a:r>
              <a:rPr lang="en-US" sz="1600"/>
              <a:t>void addLast(Object o) </a:t>
            </a:r>
          </a:p>
          <a:p>
            <a:pPr lvl="1" indent="-342900" algn="just">
              <a:buSzPts val="1800"/>
              <a:buChar char="●"/>
            </a:pPr>
            <a:r>
              <a:rPr lang="en-US" sz="1600"/>
              <a:t>Object getFirst()</a:t>
            </a:r>
            <a:endParaRPr lang="vi-VN" sz="1600"/>
          </a:p>
          <a:p>
            <a:pPr lvl="1" indent="-342900" algn="just">
              <a:buSzPts val="1800"/>
              <a:buChar char="●"/>
            </a:pPr>
            <a:r>
              <a:rPr lang="en-US" sz="1600"/>
              <a:t>Object getLast()</a:t>
            </a:r>
          </a:p>
          <a:p>
            <a:pPr lvl="1" indent="-342900" algn="just">
              <a:buSzPts val="1800"/>
              <a:buChar char="●"/>
            </a:pPr>
            <a:r>
              <a:rPr lang="en-US" sz="1600"/>
              <a:t>Object removeFirst()</a:t>
            </a:r>
            <a:endParaRPr lang="vi-VN" sz="1600"/>
          </a:p>
          <a:p>
            <a:pPr lvl="1" indent="-342900" algn="just">
              <a:buSzPts val="1800"/>
              <a:buChar char="●"/>
            </a:pPr>
            <a:r>
              <a:rPr lang="en-US" sz="1600"/>
              <a:t>Object removeLast() </a:t>
            </a:r>
          </a:p>
          <a:p>
            <a:pPr lvl="1" indent="-342900" algn="jus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Tree>
    <p:extLst>
      <p:ext uri="{BB962C8B-B14F-4D97-AF65-F5344CB8AC3E}">
        <p14:creationId xmlns:p14="http://schemas.microsoft.com/office/powerpoint/2010/main" val="336868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p>
          <a:p>
            <a:pPr marL="457200" lvl="0" indent="-342900" algn="just" rtl="0">
              <a:spcBef>
                <a:spcPts val="0"/>
              </a:spcBef>
              <a:spcAft>
                <a:spcPts val="0"/>
              </a:spcAf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
        <p:nvSpPr>
          <p:cNvPr id="3" name="TextBox 2">
            <a:extLst>
              <a:ext uri="{FF2B5EF4-FFF2-40B4-BE49-F238E27FC236}">
                <a16:creationId xmlns:a16="http://schemas.microsoft.com/office/drawing/2014/main" id="{6AC25FBE-256A-3ADB-9E83-F1354E764F40}"/>
              </a:ext>
            </a:extLst>
          </p:cNvPr>
          <p:cNvSpPr txBox="1"/>
          <p:nvPr/>
        </p:nvSpPr>
        <p:spPr>
          <a:xfrm>
            <a:off x="809537" y="1589932"/>
            <a:ext cx="7923401" cy="2893100"/>
          </a:xfrm>
          <a:prstGeom prst="rect">
            <a:avLst/>
          </a:prstGeom>
          <a:solidFill>
            <a:schemeClr val="bg2">
              <a:lumMod val="20000"/>
              <a:lumOff val="80000"/>
            </a:schemeClr>
          </a:solidFill>
        </p:spPr>
        <p:txBody>
          <a:bodyPr wrap="square">
            <a:spAutoFit/>
          </a:bodyPr>
          <a:lstStyle/>
          <a:p>
            <a:r>
              <a:rPr lang="en-US"/>
              <a:t>import java.util.*; </a:t>
            </a:r>
          </a:p>
          <a:p>
            <a:r>
              <a:rPr lang="en-US"/>
              <a:t>public class LinkedlistExample{ </a:t>
            </a:r>
          </a:p>
          <a:p>
            <a:r>
              <a:rPr lang="en-US"/>
              <a:t>    public static void main(String args[]){</a:t>
            </a:r>
          </a:p>
          <a:p>
            <a:r>
              <a:rPr lang="en-US"/>
              <a:t>        LinkedList&lt;String&gt; al=new LinkedList&lt;String&gt;();// creating linked list </a:t>
            </a:r>
          </a:p>
          <a:p>
            <a:r>
              <a:rPr lang="en-US"/>
              <a:t>        al.add("Rachit"); // adding elements </a:t>
            </a:r>
          </a:p>
          <a:p>
            <a:r>
              <a:rPr lang="en-US"/>
              <a:t>        al.add("Rahul"); </a:t>
            </a:r>
          </a:p>
          <a:p>
            <a:r>
              <a:rPr lang="en-US"/>
              <a:t>        al.add("Rajat"); </a:t>
            </a:r>
          </a:p>
          <a:p>
            <a:r>
              <a:rPr lang="en-US"/>
              <a:t>        Iterator&lt;String&gt; itr = al.iterator();</a:t>
            </a:r>
          </a:p>
          <a:p>
            <a:r>
              <a:rPr lang="en-US"/>
              <a:t>        while(itr.hasNext()){ </a:t>
            </a:r>
          </a:p>
          <a:p>
            <a:r>
              <a:rPr lang="en-US"/>
              <a:t>            System.out.println(itr.next());</a:t>
            </a:r>
          </a:p>
          <a:p>
            <a:r>
              <a:rPr lang="en-US"/>
              <a:t>        }</a:t>
            </a:r>
          </a:p>
          <a:p>
            <a:r>
              <a:rPr lang="en-US"/>
              <a:t>    }</a:t>
            </a:r>
          </a:p>
          <a:p>
            <a:r>
              <a:rPr lang="en-US"/>
              <a:t>}</a:t>
            </a:r>
          </a:p>
        </p:txBody>
      </p:sp>
    </p:spTree>
    <p:extLst>
      <p:ext uri="{BB962C8B-B14F-4D97-AF65-F5344CB8AC3E}">
        <p14:creationId xmlns:p14="http://schemas.microsoft.com/office/powerpoint/2010/main" val="4239720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p>
          <a:p>
            <a:pPr marL="457200" lvl="0" indent="-342900" algn="just" rtl="0">
              <a:spcBef>
                <a:spcPts val="0"/>
              </a:spcBef>
              <a:spcAft>
                <a:spcPts val="0"/>
              </a:spcAf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
        <p:nvSpPr>
          <p:cNvPr id="3" name="TextBox 2">
            <a:extLst>
              <a:ext uri="{FF2B5EF4-FFF2-40B4-BE49-F238E27FC236}">
                <a16:creationId xmlns:a16="http://schemas.microsoft.com/office/drawing/2014/main" id="{6AC25FBE-256A-3ADB-9E83-F1354E764F40}"/>
              </a:ext>
            </a:extLst>
          </p:cNvPr>
          <p:cNvSpPr txBox="1"/>
          <p:nvPr/>
        </p:nvSpPr>
        <p:spPr>
          <a:xfrm>
            <a:off x="809537" y="1589932"/>
            <a:ext cx="7923401" cy="2893100"/>
          </a:xfrm>
          <a:prstGeom prst="rect">
            <a:avLst/>
          </a:prstGeom>
          <a:solidFill>
            <a:schemeClr val="bg2">
              <a:lumMod val="20000"/>
              <a:lumOff val="80000"/>
            </a:schemeClr>
          </a:solidFill>
        </p:spPr>
        <p:txBody>
          <a:bodyPr wrap="square">
            <a:spAutoFit/>
          </a:bodyPr>
          <a:lstStyle/>
          <a:p>
            <a:r>
              <a:rPr lang="en-US"/>
              <a:t>import java.util.*; </a:t>
            </a:r>
          </a:p>
          <a:p>
            <a:r>
              <a:rPr lang="en-US"/>
              <a:t>public class LinkedlistExample{ </a:t>
            </a:r>
          </a:p>
          <a:p>
            <a:r>
              <a:rPr lang="en-US"/>
              <a:t>    public static void main(String args[]){</a:t>
            </a:r>
          </a:p>
          <a:p>
            <a:r>
              <a:rPr lang="en-US"/>
              <a:t>        LinkedList&lt;String&gt; al=new LinkedList&lt;String&gt;();// creating linked list </a:t>
            </a:r>
          </a:p>
          <a:p>
            <a:r>
              <a:rPr lang="en-US"/>
              <a:t>        al.add("Rachit"); // adding elements </a:t>
            </a:r>
          </a:p>
          <a:p>
            <a:r>
              <a:rPr lang="en-US"/>
              <a:t>        al.add("Rahul"); </a:t>
            </a:r>
          </a:p>
          <a:p>
            <a:r>
              <a:rPr lang="en-US"/>
              <a:t>        al.add("Rajat"); </a:t>
            </a:r>
          </a:p>
          <a:p>
            <a:r>
              <a:rPr lang="en-US"/>
              <a:t>        Iterator&lt;String&gt; itr = al.iterator();</a:t>
            </a:r>
          </a:p>
          <a:p>
            <a:r>
              <a:rPr lang="en-US"/>
              <a:t>        while(itr.hasNext()){ </a:t>
            </a:r>
          </a:p>
          <a:p>
            <a:r>
              <a:rPr lang="en-US"/>
              <a:t>            System.out.println(itr.next());</a:t>
            </a:r>
          </a:p>
          <a:p>
            <a:r>
              <a:rPr lang="en-US"/>
              <a:t>        }</a:t>
            </a:r>
          </a:p>
          <a:p>
            <a:r>
              <a:rPr lang="en-US"/>
              <a:t>    }</a:t>
            </a:r>
          </a:p>
          <a:p>
            <a:r>
              <a:rPr lang="en-US"/>
              <a:t>}</a:t>
            </a:r>
          </a:p>
        </p:txBody>
      </p:sp>
    </p:spTree>
    <p:extLst>
      <p:ext uri="{BB962C8B-B14F-4D97-AF65-F5344CB8AC3E}">
        <p14:creationId xmlns:p14="http://schemas.microsoft.com/office/powerpoint/2010/main" val="1807667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HashSet và TreeSet </a:t>
            </a:r>
            <a:endParaRPr/>
          </a:p>
        </p:txBody>
      </p:sp>
      <p:pic>
        <p:nvPicPr>
          <p:cNvPr id="2" name="Picture 1">
            <a:extLst>
              <a:ext uri="{FF2B5EF4-FFF2-40B4-BE49-F238E27FC236}">
                <a16:creationId xmlns:a16="http://schemas.microsoft.com/office/drawing/2014/main" id="{56E777BB-F8E5-15E2-39BA-5E6E4572695E}"/>
              </a:ext>
            </a:extLst>
          </p:cNvPr>
          <p:cNvPicPr>
            <a:picLocks noChangeAspect="1"/>
          </p:cNvPicPr>
          <p:nvPr/>
        </p:nvPicPr>
        <p:blipFill>
          <a:blip r:embed="rId3"/>
          <a:stretch>
            <a:fillRect/>
          </a:stretch>
        </p:blipFill>
        <p:spPr>
          <a:xfrm>
            <a:off x="1362347" y="1424927"/>
            <a:ext cx="6419306" cy="3399665"/>
          </a:xfrm>
          <a:prstGeom prst="rect">
            <a:avLst/>
          </a:prstGeom>
        </p:spPr>
      </p:pic>
    </p:spTree>
    <p:extLst>
      <p:ext uri="{BB962C8B-B14F-4D97-AF65-F5344CB8AC3E}">
        <p14:creationId xmlns:p14="http://schemas.microsoft.com/office/powerpoint/2010/main" val="613101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Tìm và thêm các phần tử rất nhanh</a:t>
            </a:r>
          </a:p>
          <a:p>
            <a:pPr lvl="1" indent="-342900" algn="just">
              <a:buSzPts val="1800"/>
              <a:buChar char="●"/>
            </a:pPr>
            <a:r>
              <a:rPr lang="vi-VN" sz="1600"/>
              <a:t>sử dụng triển khai băm trong HashMap</a:t>
            </a:r>
          </a:p>
          <a:p>
            <a:pPr marL="457200" lvl="0" indent="-342900" algn="just" rtl="0">
              <a:spcBef>
                <a:spcPts val="0"/>
              </a:spcBef>
              <a:spcAft>
                <a:spcPts val="0"/>
              </a:spcAft>
              <a:buSzPts val="1800"/>
              <a:buChar char="●"/>
            </a:pPr>
            <a:r>
              <a:rPr lang="vi-VN"/>
              <a:t>Băm sử dụng một mảng các danh sách được liên kết</a:t>
            </a:r>
          </a:p>
          <a:p>
            <a:pPr lvl="1" indent="-342900" algn="just">
              <a:buSzPts val="1800"/>
              <a:buChar char="●"/>
            </a:pPr>
            <a:r>
              <a:rPr lang="vi-VN" sz="1600"/>
              <a:t>hashCode() được sử dụng để lập chỉ mục vào mảng</a:t>
            </a:r>
          </a:p>
          <a:p>
            <a:pPr lvl="1" indent="-342900" algn="just">
              <a:buSzPts val="1800"/>
              <a:buChar char="●"/>
            </a:pPr>
            <a:r>
              <a:rPr lang="vi-VN" sz="1600"/>
              <a:t>Sau đó, equals() được sử dụng để xác định xem phần tử có nằm trong danh sách của các phần tử tại chỉ mục đó không</a:t>
            </a:r>
          </a:p>
          <a:p>
            <a:pPr marL="457200" lvl="0" indent="-342900" algn="just" rtl="0">
              <a:spcBef>
                <a:spcPts val="0"/>
              </a:spcBef>
              <a:spcAft>
                <a:spcPts val="0"/>
              </a:spcAft>
              <a:buSzPts val="1800"/>
              <a:buChar char="●"/>
            </a:pPr>
            <a:r>
              <a:rPr lang="vi-VN"/>
              <a:t>Không có thứ tự áp đặt trên các phần tử</a:t>
            </a:r>
          </a:p>
          <a:p>
            <a:pPr marL="457200" lvl="0" indent="-342900" algn="just" rtl="0">
              <a:spcBef>
                <a:spcPts val="0"/>
              </a:spcBef>
              <a:spcAft>
                <a:spcPts val="0"/>
              </a:spcAft>
              <a:buSzPts val="1800"/>
              <a:buChar char="●"/>
            </a:pPr>
            <a:r>
              <a:rPr lang="vi-VN"/>
              <a:t>Phương thức hashCode() và phương thức equals() phải tương thích</a:t>
            </a:r>
          </a:p>
          <a:p>
            <a:pPr marL="457200" lvl="0" indent="-342900" algn="just" rtl="0">
              <a:spcBef>
                <a:spcPts val="0"/>
              </a:spcBef>
              <a:spcAft>
                <a:spcPts val="0"/>
              </a:spcAft>
              <a:buSzPts val="1800"/>
              <a:buChar char="●"/>
            </a:pPr>
            <a:r>
              <a:rPr lang="vi-VN"/>
              <a:t>nếu hai đối tượng bằng nhau, chúng phải có cùng giá trị hashCode()</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HashSet</a:t>
            </a:r>
            <a:endParaRPr/>
          </a:p>
        </p:txBody>
      </p:sp>
    </p:spTree>
    <p:extLst>
      <p:ext uri="{BB962C8B-B14F-4D97-AF65-F5344CB8AC3E}">
        <p14:creationId xmlns:p14="http://schemas.microsoft.com/office/powerpoint/2010/main" val="510698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HashSet</a:t>
            </a:r>
            <a:endParaRPr/>
          </a:p>
        </p:txBody>
      </p:sp>
      <p:sp>
        <p:nvSpPr>
          <p:cNvPr id="3" name="TextBox 2">
            <a:extLst>
              <a:ext uri="{FF2B5EF4-FFF2-40B4-BE49-F238E27FC236}">
                <a16:creationId xmlns:a16="http://schemas.microsoft.com/office/drawing/2014/main" id="{54F61A58-E35D-ECC8-D80E-396B1D87D006}"/>
              </a:ext>
            </a:extLst>
          </p:cNvPr>
          <p:cNvSpPr txBox="1"/>
          <p:nvPr/>
        </p:nvSpPr>
        <p:spPr>
          <a:xfrm>
            <a:off x="750814" y="1522963"/>
            <a:ext cx="7982125" cy="3108543"/>
          </a:xfrm>
          <a:prstGeom prst="rect">
            <a:avLst/>
          </a:prstGeom>
          <a:noFill/>
        </p:spPr>
        <p:txBody>
          <a:bodyPr wrap="square">
            <a:spAutoFit/>
          </a:bodyPr>
          <a:lstStyle/>
          <a:p>
            <a:r>
              <a:rPr lang="en-US"/>
              <a:t>import java.util.*;</a:t>
            </a:r>
          </a:p>
          <a:p>
            <a:r>
              <a:rPr lang="en-US"/>
              <a:t>class HashsetExample{</a:t>
            </a:r>
          </a:p>
          <a:p>
            <a:pPr lvl="2"/>
            <a:r>
              <a:rPr lang="en-US"/>
              <a:t> </a:t>
            </a:r>
            <a:r>
              <a:rPr lang="vi-VN"/>
              <a:t>   </a:t>
            </a:r>
            <a:r>
              <a:rPr lang="en-US"/>
              <a:t>public static void main(String args[]){</a:t>
            </a:r>
          </a:p>
          <a:p>
            <a:pPr lvl="2"/>
            <a:r>
              <a:rPr lang="en-US"/>
              <a:t>  </a:t>
            </a:r>
          </a:p>
          <a:p>
            <a:pPr lvl="2"/>
            <a:r>
              <a:rPr lang="en-US"/>
              <a:t> </a:t>
            </a:r>
            <a:r>
              <a:rPr lang="vi-VN"/>
              <a:t>   HashSet&lt;String&gt;</a:t>
            </a:r>
            <a:r>
              <a:rPr lang="en-US"/>
              <a:t> al=new HashSet(); // creating hashSet</a:t>
            </a:r>
          </a:p>
          <a:p>
            <a:pPr lvl="2"/>
            <a:r>
              <a:rPr lang="en-US"/>
              <a:t> </a:t>
            </a:r>
            <a:r>
              <a:rPr lang="vi-VN"/>
              <a:t>   </a:t>
            </a:r>
            <a:r>
              <a:rPr lang="en-US"/>
              <a:t>al.add("Rachit");                 // adding elements</a:t>
            </a:r>
          </a:p>
          <a:p>
            <a:pPr lvl="2"/>
            <a:r>
              <a:rPr lang="vi-VN"/>
              <a:t>   </a:t>
            </a:r>
            <a:r>
              <a:rPr lang="en-US"/>
              <a:t> al.add("Amit");</a:t>
            </a:r>
          </a:p>
          <a:p>
            <a:pPr lvl="2"/>
            <a:r>
              <a:rPr lang="en-US"/>
              <a:t> </a:t>
            </a:r>
            <a:r>
              <a:rPr lang="vi-VN"/>
              <a:t>   </a:t>
            </a:r>
            <a:r>
              <a:rPr lang="en-US"/>
              <a:t>al.add("jack");</a:t>
            </a:r>
          </a:p>
          <a:p>
            <a:pPr lvl="2"/>
            <a:r>
              <a:rPr lang="en-US"/>
              <a:t> </a:t>
            </a:r>
            <a:r>
              <a:rPr lang="vi-VN"/>
              <a:t>   Iterator&lt;String&gt;</a:t>
            </a:r>
            <a:r>
              <a:rPr lang="en-US"/>
              <a:t> itr=al.iterator();</a:t>
            </a:r>
          </a:p>
          <a:p>
            <a:pPr lvl="2"/>
            <a:r>
              <a:rPr lang="en-US"/>
              <a:t> </a:t>
            </a:r>
            <a:r>
              <a:rPr lang="vi-VN"/>
              <a:t>   </a:t>
            </a:r>
            <a:r>
              <a:rPr lang="en-US"/>
              <a:t>while(itr.hasNext()){</a:t>
            </a:r>
          </a:p>
          <a:p>
            <a:pPr lvl="2"/>
            <a:r>
              <a:rPr lang="en-US"/>
              <a:t> </a:t>
            </a:r>
            <a:r>
              <a:rPr lang="vi-VN"/>
              <a:t>      </a:t>
            </a:r>
            <a:r>
              <a:rPr lang="en-US"/>
              <a:t>System.out.println(itr.next());</a:t>
            </a:r>
          </a:p>
          <a:p>
            <a:pPr lvl="2"/>
            <a:r>
              <a:rPr lang="en-US"/>
              <a:t> </a:t>
            </a:r>
            <a:r>
              <a:rPr lang="vi-VN"/>
              <a:t>   </a:t>
            </a:r>
            <a:r>
              <a:rPr lang="en-US"/>
              <a:t>}</a:t>
            </a:r>
          </a:p>
          <a:p>
            <a:pPr lvl="2"/>
            <a:r>
              <a:rPr lang="en-US"/>
              <a:t> </a:t>
            </a:r>
            <a:r>
              <a:rPr lang="vi-VN"/>
              <a:t>   </a:t>
            </a:r>
            <a:r>
              <a:rPr lang="en-US"/>
              <a:t>}</a:t>
            </a:r>
          </a:p>
          <a:p>
            <a:r>
              <a:rPr lang="en-US"/>
              <a:t> }</a:t>
            </a:r>
          </a:p>
        </p:txBody>
      </p:sp>
    </p:spTree>
    <p:extLst>
      <p:ext uri="{BB962C8B-B14F-4D97-AF65-F5344CB8AC3E}">
        <p14:creationId xmlns:p14="http://schemas.microsoft.com/office/powerpoint/2010/main" val="717838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Các phần tử có thể được chèn theo bất kỳ thứ tự nào</a:t>
            </a:r>
          </a:p>
          <a:p>
            <a:pPr marL="457200" lvl="0" indent="-342900" algn="just" rtl="0">
              <a:spcBef>
                <a:spcPts val="0"/>
              </a:spcBef>
              <a:spcAft>
                <a:spcPts val="0"/>
              </a:spcAft>
              <a:buSzPts val="1800"/>
              <a:buChar char="●"/>
            </a:pPr>
            <a:r>
              <a:rPr lang="vi-VN"/>
              <a:t>TreeSet lưu trữ chúng theo thứ tự</a:t>
            </a:r>
          </a:p>
          <a:p>
            <a:pPr marL="457200" lvl="0" indent="-342900" algn="just" rtl="0">
              <a:spcBef>
                <a:spcPts val="0"/>
              </a:spcBef>
              <a:spcAft>
                <a:spcPts val="0"/>
              </a:spcAft>
              <a:buSzPts val="1800"/>
              <a:buChar char="●"/>
            </a:pPr>
            <a:r>
              <a:rPr lang="vi-VN"/>
              <a:t>Một iterator luôn biểu diễn chúng theo thứ tự</a:t>
            </a:r>
          </a:p>
          <a:p>
            <a:pPr marL="457200" lvl="0" indent="-342900" algn="just" rtl="0">
              <a:spcBef>
                <a:spcPts val="0"/>
              </a:spcBef>
              <a:spcAft>
                <a:spcPts val="0"/>
              </a:spcAft>
              <a:buSzPts val="1800"/>
              <a:buChar char="●"/>
            </a:pPr>
            <a:r>
              <a:rPr lang="vi-VN"/>
              <a:t>Thứ tự mặc định được xác định theo thứ tự tự nhiên</a:t>
            </a:r>
          </a:p>
          <a:p>
            <a:pPr lvl="1" indent="-342900" algn="just">
              <a:buSzPts val="1800"/>
              <a:buChar char="●"/>
            </a:pPr>
            <a:r>
              <a:rPr lang="vi-VN" sz="1600"/>
              <a:t>các đối tượng triển khai giao diện Comparable</a:t>
            </a:r>
          </a:p>
          <a:p>
            <a:pPr lvl="1" indent="-342900" algn="just">
              <a:buSzPts val="1800"/>
              <a:buChar char="●"/>
            </a:pPr>
            <a:r>
              <a:rPr lang="vi-VN" sz="1600"/>
              <a:t>TreeSet sử dụng compareTo(Object o) để sắp xếp</a:t>
            </a:r>
          </a:p>
          <a:p>
            <a:pPr marL="457200" lvl="0" indent="-342900" algn="just" rtl="0">
              <a:spcBef>
                <a:spcPts val="0"/>
              </a:spcBef>
              <a:spcAft>
                <a:spcPts val="0"/>
              </a:spcAft>
              <a:buSzPts val="1800"/>
              <a:buChar char="●"/>
            </a:pPr>
            <a:r>
              <a:rPr lang="vi-VN"/>
              <a:t>Có thể sử dụng một Comparator khác</a:t>
            </a:r>
          </a:p>
          <a:p>
            <a:pPr lvl="1" indent="-342900" algn="just">
              <a:buSzPts val="1800"/>
              <a:buChar char="●"/>
            </a:pPr>
            <a:r>
              <a:rPr lang="vi-VN" sz="1600"/>
              <a:t>cung cấp Comparator cho hàm tạo TreeSet</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TreeSet</a:t>
            </a:r>
            <a:endParaRPr/>
          </a:p>
        </p:txBody>
      </p:sp>
    </p:spTree>
    <p:extLst>
      <p:ext uri="{BB962C8B-B14F-4D97-AF65-F5344CB8AC3E}">
        <p14:creationId xmlns:p14="http://schemas.microsoft.com/office/powerpoint/2010/main" val="28291518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TreeSet</a:t>
            </a:r>
            <a:endParaRPr/>
          </a:p>
        </p:txBody>
      </p:sp>
      <p:sp>
        <p:nvSpPr>
          <p:cNvPr id="3" name="TextBox 2">
            <a:extLst>
              <a:ext uri="{FF2B5EF4-FFF2-40B4-BE49-F238E27FC236}">
                <a16:creationId xmlns:a16="http://schemas.microsoft.com/office/drawing/2014/main" id="{3A888994-9226-8A39-40A9-04A32315F8CF}"/>
              </a:ext>
            </a:extLst>
          </p:cNvPr>
          <p:cNvSpPr txBox="1"/>
          <p:nvPr/>
        </p:nvSpPr>
        <p:spPr>
          <a:xfrm>
            <a:off x="817926" y="1597130"/>
            <a:ext cx="7906623" cy="2893100"/>
          </a:xfrm>
          <a:prstGeom prst="rect">
            <a:avLst/>
          </a:prstGeom>
          <a:noFill/>
        </p:spPr>
        <p:txBody>
          <a:bodyPr wrap="square">
            <a:spAutoFit/>
          </a:bodyPr>
          <a:lstStyle/>
          <a:p>
            <a:r>
              <a:rPr lang="en-US"/>
              <a:t>import java.util.*;</a:t>
            </a:r>
          </a:p>
          <a:p>
            <a:r>
              <a:rPr lang="en-US"/>
              <a:t>class TreeSetExample{</a:t>
            </a:r>
          </a:p>
          <a:p>
            <a:r>
              <a:rPr lang="en-US"/>
              <a:t>public static void main(String args[]){</a:t>
            </a:r>
          </a:p>
          <a:p>
            <a:r>
              <a:rPr lang="vi-VN"/>
              <a:t>TreeSet&lt;String&gt;</a:t>
            </a:r>
            <a:r>
              <a:rPr lang="en-US"/>
              <a:t> al=new </a:t>
            </a:r>
            <a:r>
              <a:rPr lang="vi-VN"/>
              <a:t>TreeSet&lt;String&gt;</a:t>
            </a:r>
            <a:r>
              <a:rPr lang="en-US"/>
              <a:t>();  // creating treeSet</a:t>
            </a:r>
          </a:p>
          <a:p>
            <a:r>
              <a:rPr lang="en-US"/>
              <a:t>al.add("John");                            // adding elements</a:t>
            </a:r>
          </a:p>
          <a:p>
            <a:r>
              <a:rPr lang="en-US"/>
              <a:t>al.add("Sam");</a:t>
            </a:r>
          </a:p>
          <a:p>
            <a:r>
              <a:rPr lang="en-US"/>
              <a:t>al.add("Rick");</a:t>
            </a:r>
          </a:p>
          <a:p>
            <a:r>
              <a:rPr lang="vi-VN"/>
              <a:t>Iterator&lt;String&gt;</a:t>
            </a:r>
            <a:r>
              <a:rPr lang="en-US"/>
              <a:t> itr=al.iterator();</a:t>
            </a:r>
          </a:p>
          <a:p>
            <a:r>
              <a:rPr lang="en-US"/>
              <a:t>while(itr.hasNext()){</a:t>
            </a:r>
          </a:p>
          <a:p>
            <a:r>
              <a:rPr lang="en-US"/>
              <a:t>System.out.println(itr.next());</a:t>
            </a:r>
          </a:p>
          <a:p>
            <a:r>
              <a:rPr lang="en-US"/>
              <a:t>}</a:t>
            </a:r>
          </a:p>
          <a:p>
            <a:r>
              <a:rPr lang="en-US"/>
              <a:t>}</a:t>
            </a:r>
          </a:p>
          <a:p>
            <a:r>
              <a:rPr lang="en-US"/>
              <a:t>}</a:t>
            </a:r>
          </a:p>
        </p:txBody>
      </p:sp>
    </p:spTree>
    <p:extLst>
      <p:ext uri="{BB962C8B-B14F-4D97-AF65-F5344CB8AC3E}">
        <p14:creationId xmlns:p14="http://schemas.microsoft.com/office/powerpoint/2010/main" val="4064415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HashMap và TreeMap </a:t>
            </a:r>
            <a:endParaRPr/>
          </a:p>
        </p:txBody>
      </p:sp>
      <p:pic>
        <p:nvPicPr>
          <p:cNvPr id="5" name="Picture 4">
            <a:extLst>
              <a:ext uri="{FF2B5EF4-FFF2-40B4-BE49-F238E27FC236}">
                <a16:creationId xmlns:a16="http://schemas.microsoft.com/office/drawing/2014/main" id="{536FD184-D949-DE10-1077-56DF6F706EF3}"/>
              </a:ext>
            </a:extLst>
          </p:cNvPr>
          <p:cNvPicPr>
            <a:picLocks noChangeAspect="1"/>
          </p:cNvPicPr>
          <p:nvPr/>
        </p:nvPicPr>
        <p:blipFill>
          <a:blip r:embed="rId3"/>
          <a:stretch>
            <a:fillRect/>
          </a:stretch>
        </p:blipFill>
        <p:spPr>
          <a:xfrm>
            <a:off x="1052772" y="1397025"/>
            <a:ext cx="7038455" cy="3586957"/>
          </a:xfrm>
          <a:prstGeom prst="rect">
            <a:avLst/>
          </a:prstGeom>
        </p:spPr>
      </p:pic>
    </p:spTree>
    <p:extLst>
      <p:ext uri="{BB962C8B-B14F-4D97-AF65-F5344CB8AC3E}">
        <p14:creationId xmlns:p14="http://schemas.microsoft.com/office/powerpoint/2010/main" val="3910088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Một collection (bộ sưu tập) là một đối tượng nhóm nhiều phần tử thành một đơn vị duy nhất.</a:t>
            </a:r>
          </a:p>
          <a:p>
            <a:pPr lvl="1" indent="-342900" algn="just">
              <a:buSzPts val="1800"/>
              <a:buChar char="●"/>
            </a:pPr>
            <a:r>
              <a:rPr lang="vi-VN" sz="1600"/>
              <a:t>Bạn có thể thực hiện tất cả các thao tác như tìm kiếm, sắp xếp, chèn, thao tác, xóa, v.v. trên các tập hợp Java giống như bạn thực hiện trên dữ liệu.</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Collection là gì?</a:t>
            </a:r>
            <a:endParaRPr/>
          </a:p>
        </p:txBody>
      </p:sp>
    </p:spTree>
    <p:extLst>
      <p:ext uri="{BB962C8B-B14F-4D97-AF65-F5344CB8AC3E}">
        <p14:creationId xmlns:p14="http://schemas.microsoft.com/office/powerpoint/2010/main" val="8891322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HashMap:</a:t>
            </a:r>
          </a:p>
          <a:p>
            <a:pPr lvl="1" indent="-342900" algn="just">
              <a:buSzPts val="1800"/>
              <a:buChar char="●"/>
            </a:pPr>
            <a:r>
              <a:rPr lang="vi-VN" sz="1600"/>
              <a:t>Các key là một set - duy nhất, không có thứ tự</a:t>
            </a:r>
          </a:p>
          <a:p>
            <a:pPr lvl="1" indent="-342900" algn="just">
              <a:buSzPts val="1800"/>
              <a:buChar char="●"/>
            </a:pPr>
            <a:r>
              <a:rPr lang="vi-VN" sz="1600"/>
              <a:t>Nhanh	</a:t>
            </a:r>
          </a:p>
          <a:p>
            <a:pPr algn="just"/>
            <a:r>
              <a:rPr lang="vi-VN" sz="2000"/>
              <a:t>TreeMap:</a:t>
            </a:r>
          </a:p>
          <a:p>
            <a:pPr lvl="1" indent="-342900" algn="just">
              <a:buSzPts val="1800"/>
              <a:buFont typeface="Proxima Nova"/>
              <a:buChar char="●"/>
            </a:pPr>
            <a:r>
              <a:rPr lang="vi-VN" sz="1600"/>
              <a:t>Các key là một set - duy nhất, được sắp xếp</a:t>
            </a:r>
          </a:p>
          <a:p>
            <a:pPr lvl="1" indent="-342900" algn="just">
              <a:buSzPts val="1800"/>
              <a:buFont typeface="Proxima Nova"/>
              <a:buChar char="●"/>
            </a:pPr>
            <a:r>
              <a:rPr lang="vi-VN" sz="1600"/>
              <a:t>Các tùy chọn tương tự để sắp xếp dưới dạng TreeSet</a:t>
            </a:r>
          </a:p>
          <a:p>
            <a:pPr lvl="2" indent="-342900" algn="just">
              <a:buSzPts val="1800"/>
              <a:buFont typeface="Proxima Nova"/>
              <a:buChar char="●"/>
            </a:pPr>
            <a:r>
              <a:rPr lang="vi-VN" sz="1600"/>
              <a:t>Thứ tự tự nhiên (Comparable, compareTo(Object))</a:t>
            </a:r>
          </a:p>
          <a:p>
            <a:pPr lvl="2" indent="-342900" algn="just">
              <a:buSzPts val="1800"/>
              <a:buFont typeface="Proxima Nova"/>
              <a:buChar char="●"/>
            </a:pPr>
            <a:r>
              <a:rPr lang="vi-VN" sz="1600"/>
              <a:t>Thứ tự đặc biệt (Comparator, compare(Object, Object))</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HashMap và TreeMap </a:t>
            </a:r>
            <a:endParaRPr/>
          </a:p>
        </p:txBody>
      </p:sp>
    </p:spTree>
    <p:extLst>
      <p:ext uri="{BB962C8B-B14F-4D97-AF65-F5344CB8AC3E}">
        <p14:creationId xmlns:p14="http://schemas.microsoft.com/office/powerpoint/2010/main" val="8344360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Các công cụ tiện ích</a:t>
            </a:r>
            <a:endParaRPr/>
          </a:p>
        </p:txBody>
      </p:sp>
    </p:spTree>
    <p:extLst>
      <p:ext uri="{BB962C8B-B14F-4D97-AF65-F5344CB8AC3E}">
        <p14:creationId xmlns:p14="http://schemas.microsoft.com/office/powerpoint/2010/main" val="2948773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sz="2000"/>
              <a:t>Bulk Operations: Các hoạt động trên các collection có số lượng phần tử lớn.</a:t>
            </a:r>
          </a:p>
          <a:p>
            <a:pPr marL="457200" lvl="0" indent="-342900" algn="just" rtl="0">
              <a:spcBef>
                <a:spcPts val="0"/>
              </a:spcBef>
              <a:spcAft>
                <a:spcPts val="0"/>
              </a:spcAft>
              <a:buSzPts val="1800"/>
              <a:buChar char="●"/>
            </a:pPr>
            <a:r>
              <a:rPr lang="vi-VN"/>
              <a:t>Các phương thức thao tác gồm:</a:t>
            </a:r>
          </a:p>
          <a:p>
            <a:pPr lvl="1" indent="-342900" algn="just">
              <a:buSzPts val="1800"/>
              <a:buChar char="●"/>
            </a:pPr>
            <a:r>
              <a:rPr lang="en-US" sz="1600"/>
              <a:t>boolean containsAll(Collection c);</a:t>
            </a:r>
          </a:p>
          <a:p>
            <a:pPr lvl="1" indent="-342900" algn="just">
              <a:buSzPts val="1800"/>
              <a:buChar char="●"/>
            </a:pPr>
            <a:r>
              <a:rPr lang="en-US" sz="1600"/>
              <a:t>boolean addAll(Collection c);    // Optional</a:t>
            </a:r>
          </a:p>
          <a:p>
            <a:pPr lvl="1" indent="-342900" algn="just">
              <a:buSzPts val="1800"/>
              <a:buChar char="●"/>
            </a:pPr>
            <a:r>
              <a:rPr lang="en-US" sz="1600"/>
              <a:t>boolean removeAll(Collection c); // Optional</a:t>
            </a:r>
          </a:p>
          <a:p>
            <a:pPr lvl="1" indent="-342900" algn="just">
              <a:buSzPts val="1800"/>
              <a:buChar char="●"/>
            </a:pPr>
            <a:r>
              <a:rPr lang="en-US" sz="1600"/>
              <a:t>boolean retainAll(Collection c); // Optional</a:t>
            </a:r>
          </a:p>
          <a:p>
            <a:pPr lvl="1" indent="-342900" algn="just">
              <a:buSzPts val="1800"/>
              <a:buChar char="●"/>
            </a:pPr>
            <a:r>
              <a:rPr lang="en-US" sz="1600"/>
              <a:t>void clear();                    // Optional</a:t>
            </a:r>
          </a:p>
          <a:p>
            <a:pPr lvl="1" indent="-342900" algn="just">
              <a:buSzPts val="1800"/>
              <a:buChar char="●"/>
            </a:pPr>
            <a:r>
              <a:rPr lang="en-US" sz="1600"/>
              <a:t>Object[] toArray();</a:t>
            </a:r>
          </a:p>
          <a:p>
            <a:pPr lvl="1" indent="-342900" algn="just">
              <a:buSzPts val="1800"/>
              <a:buChar char="●"/>
            </a:pPr>
            <a:r>
              <a:rPr lang="en-US" sz="1600"/>
              <a:t>Object[] toArray(Object a[]);</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Bulk Operations</a:t>
            </a:r>
            <a:endParaRPr/>
          </a:p>
        </p:txBody>
      </p:sp>
    </p:spTree>
    <p:extLst>
      <p:ext uri="{BB962C8B-B14F-4D97-AF65-F5344CB8AC3E}">
        <p14:creationId xmlns:p14="http://schemas.microsoft.com/office/powerpoint/2010/main" val="37155320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công cụ tiện ích</a:t>
            </a:r>
            <a:endParaRPr/>
          </a:p>
        </p:txBody>
      </p:sp>
      <p:pic>
        <p:nvPicPr>
          <p:cNvPr id="4" name="Picture 3">
            <a:extLst>
              <a:ext uri="{FF2B5EF4-FFF2-40B4-BE49-F238E27FC236}">
                <a16:creationId xmlns:a16="http://schemas.microsoft.com/office/drawing/2014/main" id="{861CB880-08E1-60F1-F462-4183ACA362AD}"/>
              </a:ext>
            </a:extLst>
          </p:cNvPr>
          <p:cNvPicPr>
            <a:picLocks noChangeAspect="1"/>
          </p:cNvPicPr>
          <p:nvPr/>
        </p:nvPicPr>
        <p:blipFill>
          <a:blip r:embed="rId3"/>
          <a:stretch>
            <a:fillRect/>
          </a:stretch>
        </p:blipFill>
        <p:spPr>
          <a:xfrm>
            <a:off x="1209065" y="1360552"/>
            <a:ext cx="6725869" cy="3692005"/>
          </a:xfrm>
          <a:prstGeom prst="rect">
            <a:avLst/>
          </a:prstGeom>
        </p:spPr>
      </p:pic>
    </p:spTree>
    <p:extLst>
      <p:ext uri="{BB962C8B-B14F-4D97-AF65-F5344CB8AC3E}">
        <p14:creationId xmlns:p14="http://schemas.microsoft.com/office/powerpoint/2010/main" val="26587806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sz="2000"/>
              <a:t>Lớp Collections cung cấp một số phương thức tĩnh cho các thuật toán cơ bản</a:t>
            </a:r>
          </a:p>
          <a:p>
            <a:pPr marL="457200" lvl="0" indent="-342900" algn="just" rtl="0">
              <a:spcBef>
                <a:spcPts val="0"/>
              </a:spcBef>
              <a:spcAft>
                <a:spcPts val="0"/>
              </a:spcAft>
              <a:buSzPts val="1800"/>
              <a:buChar char="●"/>
            </a:pPr>
            <a:r>
              <a:rPr lang="vi-VN" sz="2000"/>
              <a:t>Hầu hết hoạt động trên Danh sách, một số trên tất cả Bộ sưu tập</a:t>
            </a:r>
          </a:p>
          <a:p>
            <a:pPr lvl="1" indent="-342900" algn="just">
              <a:buSzPts val="1800"/>
              <a:buChar char="●"/>
            </a:pPr>
            <a:r>
              <a:rPr lang="en-US" sz="1600"/>
              <a:t>Sort, Search, Shuffle</a:t>
            </a:r>
          </a:p>
          <a:p>
            <a:pPr lvl="1" indent="-342900" algn="just">
              <a:buSzPts val="1800"/>
              <a:buChar char="●"/>
            </a:pPr>
            <a:r>
              <a:rPr lang="en-US" sz="1600"/>
              <a:t>Reverse, fill, copy</a:t>
            </a:r>
          </a:p>
          <a:p>
            <a:pPr lvl="1" indent="-342900" algn="just">
              <a:buSzPts val="1800"/>
              <a:buChar char="●"/>
            </a:pPr>
            <a:r>
              <a:rPr lang="en-US" sz="1600"/>
              <a:t>Min, max</a:t>
            </a:r>
          </a:p>
          <a:p>
            <a:pPr marL="457200" lvl="0" indent="-342900" algn="just" rtl="0">
              <a:spcBef>
                <a:spcPts val="0"/>
              </a:spcBef>
              <a:spcAft>
                <a:spcPts val="0"/>
              </a:spcAft>
              <a:buSzPts val="1800"/>
              <a:buChar char="●"/>
            </a:pPr>
            <a:r>
              <a:rPr lang="vi-VN" sz="2000"/>
              <a:t>Lớp Wrapper:</a:t>
            </a:r>
          </a:p>
          <a:p>
            <a:pPr lvl="1" indent="-342900" algn="just">
              <a:buSzPts val="1800"/>
              <a:buChar char="●"/>
            </a:pPr>
            <a:r>
              <a:rPr lang="vi-VN" altLang="en-US" sz="1600"/>
              <a:t>Các </a:t>
            </a:r>
            <a:r>
              <a:rPr lang="en-US" altLang="en-US" sz="1600"/>
              <a:t>Collection, List, Set</a:t>
            </a:r>
            <a:r>
              <a:rPr lang="vi-VN" sz="1600"/>
              <a:t>, v.v. được đồng bộ hóa</a:t>
            </a:r>
          </a:p>
          <a:p>
            <a:pPr lvl="1" indent="-342900" algn="just">
              <a:buSzPts val="1800"/>
              <a:buChar char="●"/>
            </a:pPr>
            <a:r>
              <a:rPr lang="vi-VN" altLang="en-US" sz="1600"/>
              <a:t>Các </a:t>
            </a:r>
            <a:r>
              <a:rPr lang="en-US" altLang="en-US" sz="1600"/>
              <a:t>Collection, List, Set</a:t>
            </a:r>
            <a:r>
              <a:rPr lang="vi-VN" sz="1600"/>
              <a:t> v.v. không thể sửa đổi</a:t>
            </a:r>
            <a:endParaRPr lang="vi-VN" sz="12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công cụ tiện ích</a:t>
            </a:r>
            <a:endParaRPr/>
          </a:p>
        </p:txBody>
      </p:sp>
    </p:spTree>
    <p:extLst>
      <p:ext uri="{BB962C8B-B14F-4D97-AF65-F5344CB8AC3E}">
        <p14:creationId xmlns:p14="http://schemas.microsoft.com/office/powerpoint/2010/main" val="25368242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D12E1-FBF4-CDF1-B80D-910C581441FA}"/>
              </a:ext>
            </a:extLst>
          </p:cNvPr>
          <p:cNvSpPr>
            <a:spLocks noGrp="1"/>
          </p:cNvSpPr>
          <p:nvPr>
            <p:ph type="title"/>
          </p:nvPr>
        </p:nvSpPr>
        <p:spPr/>
        <p:txBody>
          <a:bodyPr>
            <a:normAutofit fontScale="90000"/>
          </a:bodyPr>
          <a:lstStyle/>
          <a:p>
            <a:endParaRPr lang="en-US"/>
          </a:p>
        </p:txBody>
      </p:sp>
      <p:pic>
        <p:nvPicPr>
          <p:cNvPr id="2050" name="Picture 2">
            <a:extLst>
              <a:ext uri="{FF2B5EF4-FFF2-40B4-BE49-F238E27FC236}">
                <a16:creationId xmlns:a16="http://schemas.microsoft.com/office/drawing/2014/main" id="{DEF02AC6-78FC-B7BC-B1CC-891990A6F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021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42900" algn="just" rtl="0">
              <a:spcBef>
                <a:spcPts val="0"/>
              </a:spcBef>
              <a:spcAft>
                <a:spcPts val="0"/>
              </a:spcAft>
              <a:buSzPts val="1800"/>
              <a:buChar char="●"/>
            </a:pPr>
            <a:r>
              <a:rPr lang="vi-VN"/>
              <a:t>Java Collection Framework - Khung bộ sưu tập Java, sau đây gọi tắt là </a:t>
            </a:r>
            <a:r>
              <a:rPr lang="vi-VN" b="1"/>
              <a:t>JCF,</a:t>
            </a:r>
            <a:r>
              <a:rPr lang="vi-VN"/>
              <a:t>  cung cấp kiến trúc để lưu trữ và thao tác với một nhóm đối tượng. Khung bộ sưu tập Java bao gồm:</a:t>
            </a:r>
          </a:p>
          <a:p>
            <a:pPr lvl="1" indent="-342900" algn="just">
              <a:buSzPts val="1800"/>
              <a:buChar char="●"/>
            </a:pPr>
            <a:r>
              <a:rPr lang="vi-VN" sz="1600" b="1"/>
              <a:t>Các giao diện – Interfaces</a:t>
            </a:r>
            <a:r>
              <a:rPr lang="vi-VN" sz="1600"/>
              <a:t>: Giao diện trong Java đề cập đến các kiểu dữ liệu trừu tượng. Chúng cho phép các bộ sưu tập Java được thao tác độc lập với các chi tiết biểu diễn của chúng. Ngoài ra, chúng tạo thành một hệ thống phân cấp trong các ngôn ngữ lập trình hướng đối tượng.</a:t>
            </a:r>
          </a:p>
          <a:p>
            <a:pPr lvl="1" indent="-342900" algn="just">
              <a:buSzPts val="1800"/>
              <a:buChar char="●"/>
            </a:pPr>
            <a:r>
              <a:rPr lang="vi-VN" sz="1600" b="1"/>
              <a:t>Các lớp – Classes</a:t>
            </a:r>
            <a:r>
              <a:rPr lang="vi-VN" sz="1600"/>
              <a:t>: Các lớp trong Java là việc triển khai giao diện bộ sưu tập. Về cơ bản, nó đề cập đến các cấu trúc dữ liệu được sử dụng nhiều lần.</a:t>
            </a:r>
          </a:p>
          <a:p>
            <a:pPr lvl="1" indent="-342900" algn="just">
              <a:buSzPts val="1800"/>
              <a:buChar char="●"/>
            </a:pPr>
            <a:r>
              <a:rPr lang="vi-VN" sz="1600" b="1"/>
              <a:t>Giải thuật – Algorithm</a:t>
            </a:r>
            <a:r>
              <a:rPr lang="vi-VN" sz="1600"/>
              <a:t>: Thuật toán đề cập đến các phương thức được sử dụng để thực hiện các hoạt động như tìm kiếm và sắp xếp trên các đối tượng triển khai giao diện bộ sưu tập. Các thuật toán có bản chất đa hình vì cùng một phương thức có thể được sử dụng để có thể thực hiện các triển khai khác nhau của giao diện bộ sưu tập Java.</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 Java Collection Framework là gì?</a:t>
            </a:r>
            <a:endParaRPr/>
          </a:p>
        </p:txBody>
      </p:sp>
    </p:spTree>
    <p:extLst>
      <p:ext uri="{BB962C8B-B14F-4D97-AF65-F5344CB8AC3E}">
        <p14:creationId xmlns:p14="http://schemas.microsoft.com/office/powerpoint/2010/main" val="1063521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Khung bộ sưu tập Java cung cấp cho các nhà phát triển </a:t>
            </a:r>
            <a:r>
              <a:rPr lang="vi-VN">
                <a:solidFill>
                  <a:srgbClr val="FF0000"/>
                </a:solidFill>
              </a:rPr>
              <a:t>quyền truy cập vào các cấu trúc dữ liệu được đóng gói sẵn</a:t>
            </a:r>
            <a:r>
              <a:rPr lang="vi-VN"/>
              <a:t> cũng như </a:t>
            </a:r>
            <a:r>
              <a:rPr lang="vi-VN">
                <a:solidFill>
                  <a:srgbClr val="FF0000"/>
                </a:solidFill>
              </a:rPr>
              <a:t>các thuật toán để thao tác </a:t>
            </a:r>
            <a:r>
              <a:rPr lang="vi-VN"/>
              <a:t>dữ liệu. Do vậy:</a:t>
            </a:r>
          </a:p>
          <a:p>
            <a:pPr lvl="1" indent="-342900" algn="just">
              <a:buSzPts val="1800"/>
              <a:buChar char="●"/>
            </a:pPr>
            <a:r>
              <a:rPr lang="vi-VN" sz="1600"/>
              <a:t>Giảm thiểu thời gian và công sức viết lại mã do đã cung cấp sẵn các thuật toán và cấu trúc dữ liệu hữu ích</a:t>
            </a:r>
          </a:p>
          <a:p>
            <a:pPr lvl="1" indent="-342900" algn="just">
              <a:buSzPts val="1800"/>
              <a:buChar char="●"/>
            </a:pPr>
            <a:r>
              <a:rPr lang="vi-VN" sz="1600"/>
              <a:t>Các bộ sưu tập Java cung cấp các thuật toán và cấu trúc dữ liệu hiệu suất cao và chất lượng cao do đó làm tăng tốc độ và chất lượng chương trình.</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Tại sao cần Collection</a:t>
            </a:r>
            <a:endParaRPr/>
          </a:p>
        </p:txBody>
      </p:sp>
    </p:spTree>
    <p:extLst>
      <p:ext uri="{BB962C8B-B14F-4D97-AF65-F5344CB8AC3E}">
        <p14:creationId xmlns:p14="http://schemas.microsoft.com/office/powerpoint/2010/main" val="819392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Hệ thống phân cấp JCF</a:t>
            </a:r>
            <a:endParaRPr/>
          </a:p>
        </p:txBody>
      </p:sp>
      <p:pic>
        <p:nvPicPr>
          <p:cNvPr id="2" name="Picture 1">
            <a:extLst>
              <a:ext uri="{FF2B5EF4-FFF2-40B4-BE49-F238E27FC236}">
                <a16:creationId xmlns:a16="http://schemas.microsoft.com/office/drawing/2014/main" id="{07ED590E-A168-EFFC-E2BE-5A3903A4E4C7}"/>
              </a:ext>
            </a:extLst>
          </p:cNvPr>
          <p:cNvPicPr>
            <a:picLocks noChangeAspect="1"/>
          </p:cNvPicPr>
          <p:nvPr/>
        </p:nvPicPr>
        <p:blipFill rotWithShape="1">
          <a:blip r:embed="rId3"/>
          <a:srcRect t="15331"/>
          <a:stretch/>
        </p:blipFill>
        <p:spPr>
          <a:xfrm>
            <a:off x="669731" y="1252037"/>
            <a:ext cx="7804539" cy="3834273"/>
          </a:xfrm>
          <a:prstGeom prst="rect">
            <a:avLst/>
          </a:prstGeom>
        </p:spPr>
      </p:pic>
    </p:spTree>
    <p:extLst>
      <p:ext uri="{BB962C8B-B14F-4D97-AF65-F5344CB8AC3E}">
        <p14:creationId xmlns:p14="http://schemas.microsoft.com/office/powerpoint/2010/main" val="3209976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en-US" altLang="en-US"/>
              <a:t>Collection Interface</a:t>
            </a:r>
            <a:endParaRPr/>
          </a:p>
        </p:txBody>
      </p:sp>
    </p:spTree>
    <p:extLst>
      <p:ext uri="{BB962C8B-B14F-4D97-AF65-F5344CB8AC3E}">
        <p14:creationId xmlns:p14="http://schemas.microsoft.com/office/powerpoint/2010/main" val="3113166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Định nghĩa các phương thức cơ bản:</a:t>
            </a:r>
          </a:p>
          <a:p>
            <a:pPr lvl="1" indent="-342900" algn="just">
              <a:buSzPts val="1800"/>
              <a:buChar char="●"/>
            </a:pPr>
            <a:r>
              <a:rPr lang="en-US" sz="1600"/>
              <a:t>int </a:t>
            </a:r>
            <a:r>
              <a:rPr lang="en-US" sz="1600" b="1"/>
              <a:t>size</a:t>
            </a:r>
            <a:r>
              <a:rPr lang="en-US" sz="1600"/>
              <a:t>();</a:t>
            </a:r>
          </a:p>
          <a:p>
            <a:pPr lvl="1" indent="-342900" algn="just">
              <a:buSzPts val="1800"/>
              <a:buChar char="●"/>
            </a:pPr>
            <a:r>
              <a:rPr lang="en-US" sz="1600"/>
              <a:t>boolean </a:t>
            </a:r>
            <a:r>
              <a:rPr lang="en-US" sz="1600" b="1"/>
              <a:t>isEmpty</a:t>
            </a:r>
            <a:r>
              <a:rPr lang="en-US" sz="1600"/>
              <a:t>();</a:t>
            </a:r>
          </a:p>
          <a:p>
            <a:pPr lvl="1" indent="-342900" algn="just">
              <a:buSzPts val="1800"/>
              <a:buChar char="●"/>
            </a:pPr>
            <a:r>
              <a:rPr lang="en-US" sz="1600"/>
              <a:t>boolean </a:t>
            </a:r>
            <a:r>
              <a:rPr lang="en-US" sz="1600" b="1"/>
              <a:t>contains</a:t>
            </a:r>
            <a:r>
              <a:rPr lang="en-US" sz="1600"/>
              <a:t>(Object element);</a:t>
            </a:r>
          </a:p>
          <a:p>
            <a:pPr lvl="1" indent="-342900" algn="just">
              <a:buSzPts val="1800"/>
              <a:buChar char="●"/>
            </a:pPr>
            <a:r>
              <a:rPr lang="en-US" sz="1600"/>
              <a:t>boolean </a:t>
            </a:r>
            <a:r>
              <a:rPr lang="en-US" sz="1600" b="1"/>
              <a:t>add</a:t>
            </a:r>
            <a:r>
              <a:rPr lang="en-US" sz="1600"/>
              <a:t>(Object element);    // Optional</a:t>
            </a:r>
          </a:p>
          <a:p>
            <a:pPr lvl="1" indent="-342900" algn="just">
              <a:buSzPts val="1800"/>
              <a:buChar char="●"/>
            </a:pPr>
            <a:r>
              <a:rPr lang="en-US" sz="1600"/>
              <a:t>boolean </a:t>
            </a:r>
            <a:r>
              <a:rPr lang="en-US" sz="1600" b="1"/>
              <a:t>remove</a:t>
            </a:r>
            <a:r>
              <a:rPr lang="en-US" sz="1600"/>
              <a:t>(Object element); // Optional</a:t>
            </a:r>
          </a:p>
          <a:p>
            <a:pPr lvl="1" indent="-342900" algn="just">
              <a:buSzPts val="1800"/>
              <a:buChar char="●"/>
            </a:pPr>
            <a:r>
              <a:rPr lang="en-US" sz="1600"/>
              <a:t>Iterator </a:t>
            </a:r>
            <a:r>
              <a:rPr lang="en-US" sz="1600" b="1"/>
              <a:t>iterator</a:t>
            </a:r>
            <a:r>
              <a:rPr lang="en-US" sz="1600"/>
              <a:t>();</a:t>
            </a:r>
          </a:p>
          <a:p>
            <a:pPr algn="just"/>
            <a:r>
              <a:rPr lang="vi-VN"/>
              <a:t>Các phương thức này đủ để xác định hành vi cơ bản của một bộ sưu tập</a:t>
            </a:r>
          </a:p>
          <a:p>
            <a:pPr algn="just"/>
            <a:r>
              <a:rPr lang="vi-VN"/>
              <a:t>Cung cấp một Iterator để duyệt qua các phần tử trong Collection</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Collection Interface</a:t>
            </a:r>
            <a:endParaRPr/>
          </a:p>
        </p:txBody>
      </p:sp>
    </p:spTree>
    <p:extLst>
      <p:ext uri="{BB962C8B-B14F-4D97-AF65-F5344CB8AC3E}">
        <p14:creationId xmlns:p14="http://schemas.microsoft.com/office/powerpoint/2010/main" val="1294385234"/>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659</TotalTime>
  <Words>2368</Words>
  <Application>Microsoft Office PowerPoint</Application>
  <PresentationFormat>On-screen Show (16:9)</PresentationFormat>
  <Paragraphs>291</Paragraphs>
  <Slides>45</Slides>
  <Notes>44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Alfa Slab One</vt:lpstr>
      <vt:lpstr>Arial</vt:lpstr>
      <vt:lpstr>Proxima Nova</vt:lpstr>
      <vt:lpstr>Gameday</vt:lpstr>
      <vt:lpstr>Java Collection Framework</vt:lpstr>
      <vt:lpstr>Mục tiêu bài học</vt:lpstr>
      <vt:lpstr>Collection là gì?</vt:lpstr>
      <vt:lpstr>Collection là gì?</vt:lpstr>
      <vt:lpstr> Java Collection Framework là gì?</vt:lpstr>
      <vt:lpstr>Tại sao cần Collection</vt:lpstr>
      <vt:lpstr>Hệ thống phân cấp JCF</vt:lpstr>
      <vt:lpstr>Collection Interface</vt:lpstr>
      <vt:lpstr>Collection Interface</vt:lpstr>
      <vt:lpstr>Iterator Interface</vt:lpstr>
      <vt:lpstr>Iterator Interface</vt:lpstr>
      <vt:lpstr>Ví dụ: SimpleCollection</vt:lpstr>
      <vt:lpstr>List Interface</vt:lpstr>
      <vt:lpstr>List Interface</vt:lpstr>
      <vt:lpstr>List Interface</vt:lpstr>
      <vt:lpstr>Set Interface</vt:lpstr>
      <vt:lpstr>Set Interface</vt:lpstr>
      <vt:lpstr>Map Interface</vt:lpstr>
      <vt:lpstr>Map Interface</vt:lpstr>
      <vt:lpstr>Map Interface</vt:lpstr>
      <vt:lpstr>Map Interface</vt:lpstr>
      <vt:lpstr>Các lớp triển khai Collection</vt:lpstr>
      <vt:lpstr>ArrayList và LinkedList</vt:lpstr>
      <vt:lpstr>ArrayList và LinkedList</vt:lpstr>
      <vt:lpstr>ArrayList</vt:lpstr>
      <vt:lpstr>ArrayList</vt:lpstr>
      <vt:lpstr>ArrayList</vt:lpstr>
      <vt:lpstr>LinkedList</vt:lpstr>
      <vt:lpstr>LinkedList</vt:lpstr>
      <vt:lpstr>LinkedList</vt:lpstr>
      <vt:lpstr>LinkedList</vt:lpstr>
      <vt:lpstr>LinkedList</vt:lpstr>
      <vt:lpstr>LinkedList</vt:lpstr>
      <vt:lpstr>HashSet và TreeSet </vt:lpstr>
      <vt:lpstr>HashSet</vt:lpstr>
      <vt:lpstr>HashSet</vt:lpstr>
      <vt:lpstr>TreeSet</vt:lpstr>
      <vt:lpstr>TreeSet</vt:lpstr>
      <vt:lpstr>HashMap và TreeMap </vt:lpstr>
      <vt:lpstr>HashMap và TreeMap </vt:lpstr>
      <vt:lpstr>Các công cụ tiện ích</vt:lpstr>
      <vt:lpstr>Bulk Operations</vt:lpstr>
      <vt:lpstr>Các công cụ tiện ích</vt:lpstr>
      <vt:lpstr>Các công cụ tiện ích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Java</dc:title>
  <dc:creator>Kieu Tuan Dung</dc:creator>
  <cp:lastModifiedBy>Kieu Tuan Dung</cp:lastModifiedBy>
  <cp:revision>383</cp:revision>
  <dcterms:modified xsi:type="dcterms:W3CDTF">2023-04-12T08:44:08Z</dcterms:modified>
</cp:coreProperties>
</file>