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9"/>
  </p:notesMasterIdLst>
  <p:sldIdLst>
    <p:sldId id="256" r:id="rId2"/>
    <p:sldId id="257" r:id="rId3"/>
    <p:sldId id="359" r:id="rId4"/>
    <p:sldId id="391" r:id="rId5"/>
    <p:sldId id="467" r:id="rId6"/>
    <p:sldId id="468" r:id="rId7"/>
    <p:sldId id="469" r:id="rId8"/>
    <p:sldId id="417" r:id="rId9"/>
    <p:sldId id="470" r:id="rId10"/>
    <p:sldId id="471" r:id="rId11"/>
    <p:sldId id="472" r:id="rId12"/>
    <p:sldId id="473" r:id="rId13"/>
    <p:sldId id="474" r:id="rId14"/>
    <p:sldId id="416"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18" r:id="rId28"/>
    <p:sldId id="466" r:id="rId29"/>
    <p:sldId id="464" r:id="rId30"/>
    <p:sldId id="429"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505" r:id="rId49"/>
    <p:sldId id="506" r:id="rId50"/>
    <p:sldId id="504" r:id="rId51"/>
    <p:sldId id="509" r:id="rId52"/>
    <p:sldId id="508" r:id="rId53"/>
    <p:sldId id="510" r:id="rId54"/>
    <p:sldId id="507" r:id="rId55"/>
    <p:sldId id="511" r:id="rId56"/>
    <p:sldId id="512" r:id="rId57"/>
    <p:sldId id="513" r:id="rId58"/>
    <p:sldId id="514" r:id="rId59"/>
    <p:sldId id="515" r:id="rId60"/>
    <p:sldId id="516" r:id="rId61"/>
    <p:sldId id="517" r:id="rId62"/>
    <p:sldId id="518" r:id="rId63"/>
    <p:sldId id="519" r:id="rId64"/>
    <p:sldId id="520" r:id="rId65"/>
    <p:sldId id="521" r:id="rId66"/>
    <p:sldId id="282" r:id="rId67"/>
    <p:sldId id="346"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3" autoAdjust="0"/>
  </p:normalViewPr>
  <p:slideViewPr>
    <p:cSldViewPr snapToGrid="0">
      <p:cViewPr varScale="1">
        <p:scale>
          <a:sx n="96" d="100"/>
          <a:sy n="96" d="100"/>
        </p:scale>
        <p:origin x="4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77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87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548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1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4/12/2023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028700"/>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3438" y="2828925"/>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a:t>ĐA LUỒNG</a:t>
            </a: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3" name="Rectangle 2"/>
          <p:cNvSpPr/>
          <p:nvPr/>
        </p:nvSpPr>
        <p:spPr>
          <a:xfrm>
            <a:off x="99060" y="1509256"/>
            <a:ext cx="5753100" cy="319990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 là độc lập.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 có ngoại lệ xảy ra trong một luồng,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ảnh hưởng đến các luồng khác.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 dụng một vùng bộ nhớ dùng chung.</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ột luồng được thực thi bên trong tiến trình.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chuyển đổi ngữ cảnh giữa các luồng.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ột tiến trình có thể có nhiều luồng.</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Tại một thời điểm, chỉ một luồng được thực thi</a:t>
            </a:r>
          </a:p>
        </p:txBody>
      </p:sp>
      <p:pic>
        <p:nvPicPr>
          <p:cNvPr id="5" name="Picture 4" descr="Java Multithreading"/>
          <p:cNvPicPr/>
          <p:nvPr/>
        </p:nvPicPr>
        <p:blipFill>
          <a:blip r:embed="rId2">
            <a:extLst>
              <a:ext uri="{28A0092B-C50C-407E-A947-70E740481C1C}">
                <a14:useLocalDpi xmlns:a14="http://schemas.microsoft.com/office/drawing/2010/main" val="0"/>
              </a:ext>
            </a:extLst>
          </a:blip>
          <a:srcRect/>
          <a:stretch>
            <a:fillRect/>
          </a:stretch>
        </p:blipFill>
        <p:spPr bwMode="auto">
          <a:xfrm>
            <a:off x="5880417" y="1516380"/>
            <a:ext cx="3149283" cy="3185160"/>
          </a:xfrm>
          <a:prstGeom prst="rect">
            <a:avLst/>
          </a:prstGeom>
          <a:noFill/>
          <a:ln>
            <a:noFill/>
          </a:ln>
        </p:spPr>
      </p:pic>
    </p:spTree>
    <p:extLst>
      <p:ext uri="{BB962C8B-B14F-4D97-AF65-F5344CB8AC3E}">
        <p14:creationId xmlns:p14="http://schemas.microsoft.com/office/powerpoint/2010/main" val="305567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HOẠT </a:t>
            </a:r>
            <a:r>
              <a:rPr lang="en-US" altLang="en-US" sz="2700" dirty="0" err="1"/>
              <a:t>ĐỘNG</a:t>
            </a:r>
            <a:endParaRPr lang="en-US" altLang="en-US" sz="2700" dirty="0"/>
          </a:p>
        </p:txBody>
      </p:sp>
      <p:sp>
        <p:nvSpPr>
          <p:cNvPr id="4" name="Rectangle 3"/>
          <p:cNvSpPr/>
          <p:nvPr/>
        </p:nvSpPr>
        <p:spPr>
          <a:xfrm>
            <a:off x="121920" y="1475216"/>
            <a:ext cx="8702040" cy="2379882"/>
          </a:xfrm>
          <a:prstGeom prst="rect">
            <a:avLst/>
          </a:prstGeom>
        </p:spPr>
        <p:txBody>
          <a:bodyPr wrap="square">
            <a:spAutoFit/>
          </a:bodyPr>
          <a:lstStyle/>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bắt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đầu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hệ</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nhớ</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Mỗi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nhớ</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điểm</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33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TÍNH </a:t>
            </a:r>
            <a:r>
              <a:rPr lang="en-US" altLang="en-US" sz="2700" dirty="0" err="1"/>
              <a:t>CHẤT</a:t>
            </a:r>
            <a:endParaRPr lang="en-US" altLang="en-US" sz="2700" dirty="0"/>
          </a:p>
        </p:txBody>
      </p:sp>
      <p:sp>
        <p:nvSpPr>
          <p:cNvPr id="4" name="Rectangle 3"/>
          <p:cNvSpPr/>
          <p:nvPr/>
        </p:nvSpPr>
        <p:spPr>
          <a:xfrm>
            <a:off x="121920" y="1475216"/>
            <a:ext cx="8702040" cy="2965812"/>
          </a:xfrm>
          <a:prstGeom prst="rect">
            <a:avLst/>
          </a:prstGeom>
        </p:spPr>
        <p:txBody>
          <a:bodyPr wrap="square">
            <a:spAutoFit/>
          </a:bodyPr>
          <a:lstStyle/>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luồng chia sẻ dữ liệu, bộ nhớ, tài nguyên, 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với các luồng ngang hang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 một tiến trình.</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lời gọi hệ thống có khả năng tạo nhiều luồng.</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Mỗi luồng có ngăn xếp và thanh ghi riêng.</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luồng có thể giao tiếp trực tiếp với nhau khi chúng chia sẻ cùng một không gian địa chỉ.</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luồng cần được đồng bộ hóa để tránh các trường hợp không mong muốn.</a:t>
            </a:r>
          </a:p>
        </p:txBody>
      </p:sp>
    </p:spTree>
    <p:extLst>
      <p:ext uri="{BB962C8B-B14F-4D97-AF65-F5344CB8AC3E}">
        <p14:creationId xmlns:p14="http://schemas.microsoft.com/office/powerpoint/2010/main" val="164038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SO </a:t>
            </a:r>
            <a:r>
              <a:rPr lang="en-US" altLang="en-US" sz="2700" dirty="0" err="1"/>
              <a:t>SÁNH</a:t>
            </a:r>
            <a:r>
              <a:rPr lang="en-US" altLang="en-US" sz="2700" dirty="0"/>
              <a:t> TIẾN </a:t>
            </a:r>
            <a:r>
              <a:rPr lang="en-US" altLang="en-US" sz="2700" dirty="0" err="1"/>
              <a:t>TRÌNH</a:t>
            </a:r>
            <a:r>
              <a:rPr lang="en-US" altLang="en-US" sz="2700" dirty="0"/>
              <a:t> </a:t>
            </a:r>
            <a:r>
              <a:rPr lang="en-US" altLang="en-US" sz="2700" dirty="0" err="1"/>
              <a:t>VÀ</a:t>
            </a:r>
            <a:r>
              <a:rPr lang="en-US" altLang="en-US" sz="2700" dirty="0"/>
              <a:t> LUỒNG</a:t>
            </a:r>
          </a:p>
        </p:txBody>
      </p:sp>
      <p:graphicFrame>
        <p:nvGraphicFramePr>
          <p:cNvPr id="3" name="Table 2"/>
          <p:cNvGraphicFramePr>
            <a:graphicFrameLocks noGrp="1"/>
          </p:cNvGraphicFramePr>
          <p:nvPr>
            <p:extLst>
              <p:ext uri="{D42A27DB-BD31-4B8C-83A1-F6EECF244321}">
                <p14:modId xmlns:p14="http://schemas.microsoft.com/office/powerpoint/2010/main" val="1875857251"/>
              </p:ext>
            </p:extLst>
          </p:nvPr>
        </p:nvGraphicFramePr>
        <p:xfrm>
          <a:off x="178946" y="1272540"/>
          <a:ext cx="8652633" cy="3853698"/>
        </p:xfrm>
        <a:graphic>
          <a:graphicData uri="http://schemas.openxmlformats.org/drawingml/2006/table">
            <a:tbl>
              <a:tblPr firstRow="1" firstCol="1" bandRow="1">
                <a:tableStyleId>{0660B408-B3CF-4A94-85FC-2B1E0A45F4A2}</a:tableStyleId>
              </a:tblPr>
              <a:tblGrid>
                <a:gridCol w="3989835">
                  <a:extLst>
                    <a:ext uri="{9D8B030D-6E8A-4147-A177-3AD203B41FA5}">
                      <a16:colId xmlns:a16="http://schemas.microsoft.com/office/drawing/2014/main" val="20000"/>
                    </a:ext>
                  </a:extLst>
                </a:gridCol>
                <a:gridCol w="4662798">
                  <a:extLst>
                    <a:ext uri="{9D8B030D-6E8A-4147-A177-3AD203B41FA5}">
                      <a16:colId xmlns:a16="http://schemas.microsoft.com/office/drawing/2014/main" val="20001"/>
                    </a:ext>
                  </a:extLst>
                </a:gridCol>
              </a:tblGrid>
              <a:tr h="363347">
                <a:tc>
                  <a:txBody>
                    <a:bodyPr/>
                    <a:lstStyle/>
                    <a:p>
                      <a:pPr>
                        <a:lnSpc>
                          <a:spcPct val="107000"/>
                        </a:lnSpc>
                        <a:spcAft>
                          <a:spcPts val="0"/>
                        </a:spcAft>
                      </a:pPr>
                      <a:r>
                        <a:rPr lang="en-US" sz="1600" dirty="0">
                          <a:effectLst/>
                        </a:rPr>
                        <a:t>Process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8487" marR="98487" marT="98487" marB="98487"/>
                </a:tc>
                <a:tc>
                  <a:txBody>
                    <a:bodyPr/>
                    <a:lstStyle/>
                    <a:p>
                      <a:pPr>
                        <a:lnSpc>
                          <a:spcPct val="107000"/>
                        </a:lnSpc>
                        <a:spcAft>
                          <a:spcPts val="0"/>
                        </a:spcAft>
                      </a:pPr>
                      <a:r>
                        <a:rPr lang="en-US" sz="1600" dirty="0">
                          <a:effectLst/>
                        </a:rPr>
                        <a:t>Thread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8487" marR="98487" marT="98487" marB="98487"/>
                </a:tc>
                <a:extLst>
                  <a:ext uri="{0D108BD9-81ED-4DB2-BD59-A6C34878D82A}">
                    <a16:rowId xmlns:a16="http://schemas.microsoft.com/office/drawing/2014/main" val="10000"/>
                  </a:ext>
                </a:extLst>
              </a:tr>
              <a:tr h="558055">
                <a:tc>
                  <a:txBody>
                    <a:bodyPr/>
                    <a:lstStyle/>
                    <a:p>
                      <a:pPr>
                        <a:lnSpc>
                          <a:spcPct val="107000"/>
                        </a:lnSpc>
                        <a:spcAft>
                          <a:spcPts val="800"/>
                        </a:spcAft>
                      </a:pP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thể</a:t>
                      </a:r>
                      <a:r>
                        <a:rPr lang="en-US" sz="1100" b="0" dirty="0">
                          <a:solidFill>
                            <a:schemeClr val="bg2">
                              <a:lumMod val="50000"/>
                            </a:schemeClr>
                          </a:solidFill>
                          <a:effectLst/>
                        </a:rPr>
                        <a:t> </a:t>
                      </a:r>
                      <a:r>
                        <a:rPr lang="en-US" sz="1100" b="0" dirty="0" err="1">
                          <a:solidFill>
                            <a:schemeClr val="bg2">
                              <a:lumMod val="50000"/>
                            </a:schemeClr>
                          </a:solidFill>
                          <a:effectLst/>
                        </a:rPr>
                        <a:t>hiện</a:t>
                      </a:r>
                      <a:r>
                        <a:rPr lang="en-US" sz="1100" b="0" dirty="0">
                          <a:solidFill>
                            <a:schemeClr val="bg2">
                              <a:lumMod val="50000"/>
                            </a:schemeClr>
                          </a:solidFill>
                          <a:effectLst/>
                        </a:rPr>
                        <a:t> </a:t>
                      </a:r>
                      <a:r>
                        <a:rPr lang="en-US" sz="1100" b="0" dirty="0" err="1">
                          <a:solidFill>
                            <a:schemeClr val="bg2">
                              <a:lumMod val="50000"/>
                            </a:schemeClr>
                          </a:solidFill>
                          <a:effectLst/>
                        </a:rPr>
                        <a:t>của</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chương</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đang</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xử</a:t>
                      </a:r>
                      <a:r>
                        <a:rPr lang="en-US" sz="1100" b="0" dirty="0">
                          <a:solidFill>
                            <a:schemeClr val="bg2">
                              <a:lumMod val="50000"/>
                            </a:schemeClr>
                          </a:solidFill>
                          <a:effectLst/>
                        </a:rPr>
                        <a:t> </a:t>
                      </a:r>
                      <a:r>
                        <a:rPr lang="en-US" sz="1100" b="0" dirty="0" err="1">
                          <a:solidFill>
                            <a:schemeClr val="bg2">
                              <a:lumMod val="50000"/>
                            </a:schemeClr>
                          </a:solidFill>
                          <a:effectLst/>
                        </a:rPr>
                        <a:t>lý</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a:solidFill>
                            <a:schemeClr val="bg2">
                              <a:lumMod val="50000"/>
                            </a:schemeClr>
                          </a:solidFill>
                          <a:effectLst/>
                        </a:rPr>
                        <a:t>Là một phân đoạn của một tiến trình hoặc một tiến trình nhẹ được bộ lập lịch quản lý một cách độc lập.</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1"/>
                  </a:ext>
                </a:extLst>
              </a:tr>
              <a:tr h="282774">
                <a:tc>
                  <a:txBody>
                    <a:bodyPr/>
                    <a:lstStyle/>
                    <a:p>
                      <a:pPr>
                        <a:lnSpc>
                          <a:spcPct val="107000"/>
                        </a:lnSpc>
                        <a:spcAft>
                          <a:spcPts val="800"/>
                        </a:spcAft>
                      </a:pPr>
                      <a:r>
                        <a:rPr lang="en-US" sz="1100" b="0" dirty="0">
                          <a:solidFill>
                            <a:schemeClr val="bg2">
                              <a:lumMod val="50000"/>
                            </a:schemeClr>
                          </a:solidFill>
                          <a:effectLst/>
                        </a:rPr>
                        <a:t>Các </a:t>
                      </a:r>
                      <a:r>
                        <a:rPr lang="en-US" sz="1100" b="0" dirty="0" err="1">
                          <a:solidFill>
                            <a:schemeClr val="bg2">
                              <a:lumMod val="50000"/>
                            </a:schemeClr>
                          </a:solidFill>
                          <a:effectLst/>
                        </a:rPr>
                        <a:t>tiến</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độc</a:t>
                      </a:r>
                      <a:r>
                        <a:rPr lang="en-US" sz="1100" b="0" dirty="0">
                          <a:solidFill>
                            <a:schemeClr val="bg2">
                              <a:lumMod val="50000"/>
                            </a:schemeClr>
                          </a:solidFill>
                          <a:effectLst/>
                        </a:rPr>
                        <a:t> </a:t>
                      </a:r>
                      <a:r>
                        <a:rPr lang="en-US" sz="1100" b="0" dirty="0" err="1">
                          <a:solidFill>
                            <a:schemeClr val="bg2">
                              <a:lumMod val="50000"/>
                            </a:schemeClr>
                          </a:solidFill>
                          <a:effectLst/>
                        </a:rPr>
                        <a:t>lập</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a:solidFill>
                            <a:schemeClr val="bg2">
                              <a:lumMod val="50000"/>
                            </a:schemeClr>
                          </a:solidFill>
                          <a:effectLst/>
                        </a:rPr>
                        <a:t>Các </a:t>
                      </a:r>
                      <a:r>
                        <a:rPr lang="en-US" sz="1100" b="0" dirty="0" err="1">
                          <a:solidFill>
                            <a:schemeClr val="bg2">
                              <a:lumMod val="50000"/>
                            </a:schemeClr>
                          </a:solidFill>
                          <a:effectLst/>
                        </a:rPr>
                        <a:t>luồng</a:t>
                      </a:r>
                      <a:r>
                        <a:rPr lang="en-US" sz="1100" b="0" dirty="0">
                          <a:solidFill>
                            <a:schemeClr val="bg2">
                              <a:lumMod val="50000"/>
                            </a:schemeClr>
                          </a:solidFill>
                          <a:effectLst/>
                        </a:rPr>
                        <a:t> </a:t>
                      </a:r>
                      <a:r>
                        <a:rPr lang="en-US" sz="1100" b="0" dirty="0" err="1">
                          <a:solidFill>
                            <a:schemeClr val="bg2">
                              <a:lumMod val="50000"/>
                            </a:schemeClr>
                          </a:solidFill>
                          <a:effectLst/>
                        </a:rPr>
                        <a:t>phụ</a:t>
                      </a:r>
                      <a:r>
                        <a:rPr lang="en-US" sz="1100" b="0" dirty="0">
                          <a:solidFill>
                            <a:schemeClr val="bg2">
                              <a:lumMod val="50000"/>
                            </a:schemeClr>
                          </a:solidFill>
                          <a:effectLst/>
                        </a:rPr>
                        <a:t> </a:t>
                      </a:r>
                      <a:r>
                        <a:rPr lang="en-US" sz="1100" b="0" dirty="0" err="1">
                          <a:solidFill>
                            <a:schemeClr val="bg2">
                              <a:lumMod val="50000"/>
                            </a:schemeClr>
                          </a:solidFill>
                          <a:effectLst/>
                        </a:rPr>
                        <a:t>thuộc</a:t>
                      </a:r>
                      <a:r>
                        <a:rPr lang="en-US" sz="1100" b="0" dirty="0">
                          <a:solidFill>
                            <a:schemeClr val="bg2">
                              <a:lumMod val="50000"/>
                            </a:schemeClr>
                          </a:solidFill>
                          <a:effectLst/>
                        </a:rPr>
                        <a:t> </a:t>
                      </a:r>
                      <a:r>
                        <a:rPr lang="en-US" sz="1100" b="0" dirty="0" err="1">
                          <a:solidFill>
                            <a:schemeClr val="bg2">
                              <a:lumMod val="50000"/>
                            </a:schemeClr>
                          </a:solidFill>
                          <a:effectLst/>
                        </a:rPr>
                        <a:t>lẫn</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2"/>
                  </a:ext>
                </a:extLst>
              </a:tr>
              <a:tr h="435662">
                <a:tc>
                  <a:txBody>
                    <a:bodyPr/>
                    <a:lstStyle/>
                    <a:p>
                      <a:pPr>
                        <a:lnSpc>
                          <a:spcPct val="107000"/>
                        </a:lnSpc>
                        <a:spcAft>
                          <a:spcPts val="800"/>
                        </a:spcAft>
                      </a:pPr>
                      <a:r>
                        <a:rPr lang="en-US" sz="1100" b="0" dirty="0" err="1">
                          <a:solidFill>
                            <a:schemeClr val="bg2">
                              <a:lumMod val="50000"/>
                            </a:schemeClr>
                          </a:solidFill>
                          <a:effectLst/>
                        </a:rPr>
                        <a:t>Không</a:t>
                      </a:r>
                      <a:r>
                        <a:rPr lang="en-US" sz="1100" b="0" dirty="0">
                          <a:solidFill>
                            <a:schemeClr val="bg2">
                              <a:lumMod val="50000"/>
                            </a:schemeClr>
                          </a:solidFill>
                          <a:effectLst/>
                        </a:rPr>
                        <a:t> chia </a:t>
                      </a:r>
                      <a:r>
                        <a:rPr lang="en-US" sz="1100" b="0" dirty="0" err="1">
                          <a:solidFill>
                            <a:schemeClr val="bg2">
                              <a:lumMod val="50000"/>
                            </a:schemeClr>
                          </a:solidFill>
                          <a:effectLst/>
                        </a:rPr>
                        <a:t>sẻ</a:t>
                      </a:r>
                      <a:r>
                        <a:rPr lang="en-US" sz="1100" b="0" dirty="0">
                          <a:solidFill>
                            <a:schemeClr val="bg2">
                              <a:lumMod val="50000"/>
                            </a:schemeClr>
                          </a:solidFill>
                          <a:effectLst/>
                        </a:rPr>
                        <a:t> </a:t>
                      </a:r>
                      <a:r>
                        <a:rPr lang="en-US" sz="1100" b="0" dirty="0" err="1">
                          <a:solidFill>
                            <a:schemeClr val="bg2">
                              <a:lumMod val="50000"/>
                            </a:schemeClr>
                          </a:solidFill>
                          <a:effectLst/>
                        </a:rPr>
                        <a:t>bộ</a:t>
                      </a:r>
                      <a:r>
                        <a:rPr lang="en-US" sz="1100" b="0" dirty="0">
                          <a:solidFill>
                            <a:schemeClr val="bg2">
                              <a:lumMod val="50000"/>
                            </a:schemeClr>
                          </a:solidFill>
                          <a:effectLst/>
                        </a:rPr>
                        <a:t> </a:t>
                      </a:r>
                      <a:r>
                        <a:rPr lang="en-US" sz="1100" b="0" dirty="0" err="1">
                          <a:solidFill>
                            <a:schemeClr val="bg2">
                              <a:lumMod val="50000"/>
                            </a:schemeClr>
                          </a:solidFill>
                          <a:effectLst/>
                        </a:rPr>
                        <a:t>nhớ</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tài</a:t>
                      </a:r>
                      <a:r>
                        <a:rPr lang="en-US" sz="1100" b="0" dirty="0">
                          <a:solidFill>
                            <a:schemeClr val="bg2">
                              <a:lumMod val="50000"/>
                            </a:schemeClr>
                          </a:solidFill>
                          <a:effectLst/>
                        </a:rPr>
                        <a:t> </a:t>
                      </a:r>
                      <a:r>
                        <a:rPr lang="en-US" sz="1100" b="0" dirty="0" err="1">
                          <a:solidFill>
                            <a:schemeClr val="bg2">
                              <a:lumMod val="50000"/>
                            </a:schemeClr>
                          </a:solidFill>
                          <a:effectLst/>
                        </a:rPr>
                        <a:t>nguyên</a:t>
                      </a:r>
                      <a:r>
                        <a:rPr lang="en-US" sz="1100" b="0" dirty="0">
                          <a:solidFill>
                            <a:schemeClr val="bg2">
                              <a:lumMod val="50000"/>
                            </a:schemeClr>
                          </a:solidFill>
                          <a:effectLst/>
                        </a:rPr>
                        <a:t> </a:t>
                      </a:r>
                      <a:r>
                        <a:rPr lang="en-US" sz="1100" b="0" dirty="0" err="1">
                          <a:solidFill>
                            <a:schemeClr val="bg2">
                              <a:lumMod val="50000"/>
                            </a:schemeClr>
                          </a:solidFill>
                          <a:effectLst/>
                        </a:rPr>
                        <a:t>khác</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a:solidFill>
                            <a:schemeClr val="bg2">
                              <a:lumMod val="50000"/>
                            </a:schemeClr>
                          </a:solidFill>
                          <a:effectLst/>
                        </a:rPr>
                        <a:t>Chia </a:t>
                      </a:r>
                      <a:r>
                        <a:rPr lang="en-US" sz="1100" b="0" dirty="0" err="1">
                          <a:solidFill>
                            <a:schemeClr val="bg2">
                              <a:lumMod val="50000"/>
                            </a:schemeClr>
                          </a:solidFill>
                          <a:effectLst/>
                        </a:rPr>
                        <a:t>sẻ</a:t>
                      </a:r>
                      <a:r>
                        <a:rPr lang="en-US" sz="1100" b="0" dirty="0">
                          <a:solidFill>
                            <a:schemeClr val="bg2">
                              <a:lumMod val="50000"/>
                            </a:schemeClr>
                          </a:solidFill>
                          <a:effectLst/>
                        </a:rPr>
                        <a:t> </a:t>
                      </a:r>
                      <a:r>
                        <a:rPr lang="en-US" sz="1100" b="0" dirty="0" err="1">
                          <a:solidFill>
                            <a:schemeClr val="bg2">
                              <a:lumMod val="50000"/>
                            </a:schemeClr>
                          </a:solidFill>
                          <a:effectLst/>
                        </a:rPr>
                        <a:t>bộ</a:t>
                      </a:r>
                      <a:r>
                        <a:rPr lang="en-US" sz="1100" b="0" dirty="0">
                          <a:solidFill>
                            <a:schemeClr val="bg2">
                              <a:lumMod val="50000"/>
                            </a:schemeClr>
                          </a:solidFill>
                          <a:effectLst/>
                        </a:rPr>
                        <a:t> </a:t>
                      </a:r>
                      <a:r>
                        <a:rPr lang="en-US" sz="1100" b="0" dirty="0" err="1">
                          <a:solidFill>
                            <a:schemeClr val="bg2">
                              <a:lumMod val="50000"/>
                            </a:schemeClr>
                          </a:solidFill>
                          <a:effectLst/>
                        </a:rPr>
                        <a:t>nhớ</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3"/>
                  </a:ext>
                </a:extLst>
              </a:tr>
              <a:tr h="282774">
                <a:tc>
                  <a:txBody>
                    <a:bodyPr/>
                    <a:lstStyle/>
                    <a:p>
                      <a:pPr>
                        <a:lnSpc>
                          <a:spcPct val="107000"/>
                        </a:lnSpc>
                        <a:spcAft>
                          <a:spcPts val="800"/>
                        </a:spcAft>
                      </a:pPr>
                      <a:r>
                        <a:rPr lang="en-US" sz="1100" b="0">
                          <a:solidFill>
                            <a:schemeClr val="bg2">
                              <a:lumMod val="50000"/>
                            </a:schemeClr>
                          </a:solidFill>
                          <a:effectLst/>
                        </a:rPr>
                        <a:t>Mỗi tiến trình là một tiến trình mới </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a:solidFill>
                            <a:schemeClr val="bg2">
                              <a:lumMod val="50000"/>
                            </a:schemeClr>
                          </a:solidFill>
                          <a:effectLst/>
                        </a:rPr>
                        <a:t>Các </a:t>
                      </a:r>
                      <a:r>
                        <a:rPr lang="en-US" sz="1100" b="0" dirty="0" err="1">
                          <a:solidFill>
                            <a:schemeClr val="bg2">
                              <a:lumMod val="50000"/>
                            </a:schemeClr>
                          </a:solidFill>
                          <a:effectLst/>
                        </a:rPr>
                        <a:t>luồng</a:t>
                      </a:r>
                      <a:r>
                        <a:rPr lang="en-US" sz="1100" b="0" dirty="0">
                          <a:solidFill>
                            <a:schemeClr val="bg2">
                              <a:lumMod val="50000"/>
                            </a:schemeClr>
                          </a:solidFill>
                          <a:effectLst/>
                        </a:rPr>
                        <a:t> </a:t>
                      </a:r>
                      <a:r>
                        <a:rPr lang="en-US" sz="1100" b="0" dirty="0" err="1">
                          <a:solidFill>
                            <a:schemeClr val="bg2">
                              <a:lumMod val="50000"/>
                            </a:schemeClr>
                          </a:solidFill>
                          <a:effectLst/>
                        </a:rPr>
                        <a:t>chung</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tiến</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duy</a:t>
                      </a:r>
                      <a:r>
                        <a:rPr lang="en-US" sz="1100" b="0" dirty="0">
                          <a:solidFill>
                            <a:schemeClr val="bg2">
                              <a:lumMod val="50000"/>
                            </a:schemeClr>
                          </a:solidFill>
                          <a:effectLst/>
                        </a:rPr>
                        <a:t> </a:t>
                      </a:r>
                      <a:r>
                        <a:rPr lang="en-US" sz="1100" b="0" dirty="0" err="1">
                          <a:solidFill>
                            <a:schemeClr val="bg2">
                              <a:lumMod val="50000"/>
                            </a:schemeClr>
                          </a:solidFill>
                          <a:effectLst/>
                        </a:rPr>
                        <a:t>nhất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4"/>
                  </a:ext>
                </a:extLst>
              </a:tr>
              <a:tr h="282774">
                <a:tc>
                  <a:txBody>
                    <a:bodyPr/>
                    <a:lstStyle/>
                    <a:p>
                      <a:pPr>
                        <a:lnSpc>
                          <a:spcPct val="107000"/>
                        </a:lnSpc>
                        <a:spcAft>
                          <a:spcPts val="800"/>
                        </a:spcAft>
                      </a:pPr>
                      <a:r>
                        <a:rPr lang="en-US" sz="1100" b="0" dirty="0" err="1">
                          <a:solidFill>
                            <a:schemeClr val="bg2">
                              <a:lumMod val="50000"/>
                            </a:schemeClr>
                          </a:solidFill>
                          <a:effectLst/>
                        </a:rPr>
                        <a:t>Tiến</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không</a:t>
                      </a:r>
                      <a:r>
                        <a:rPr lang="en-US" sz="1100" b="0" dirty="0">
                          <a:solidFill>
                            <a:schemeClr val="bg2">
                              <a:lumMod val="50000"/>
                            </a:schemeClr>
                          </a:solidFill>
                          <a:effectLst/>
                        </a:rPr>
                        <a:t> </a:t>
                      </a:r>
                      <a:r>
                        <a:rPr lang="en-US" sz="1100" b="0" dirty="0" err="1">
                          <a:solidFill>
                            <a:schemeClr val="bg2">
                              <a:lumMod val="50000"/>
                            </a:schemeClr>
                          </a:solidFill>
                          <a:effectLst/>
                        </a:rPr>
                        <a:t>bị</a:t>
                      </a:r>
                      <a:r>
                        <a:rPr lang="en-US" sz="1100" b="0" dirty="0">
                          <a:solidFill>
                            <a:schemeClr val="bg2">
                              <a:lumMod val="50000"/>
                            </a:schemeClr>
                          </a:solidFill>
                          <a:effectLst/>
                        </a:rPr>
                        <a:t> </a:t>
                      </a:r>
                      <a:r>
                        <a:rPr lang="en-US" sz="1100" b="0" dirty="0" err="1">
                          <a:solidFill>
                            <a:schemeClr val="bg2">
                              <a:lumMod val="50000"/>
                            </a:schemeClr>
                          </a:solidFill>
                          <a:effectLst/>
                        </a:rPr>
                        <a:t>bị</a:t>
                      </a:r>
                      <a:r>
                        <a:rPr lang="en-US" sz="1100" b="0" dirty="0">
                          <a:solidFill>
                            <a:schemeClr val="bg2">
                              <a:lumMod val="50000"/>
                            </a:schemeClr>
                          </a:solidFill>
                          <a:effectLst/>
                        </a:rPr>
                        <a:t> </a:t>
                      </a:r>
                      <a:r>
                        <a:rPr lang="en-US" sz="1100" b="0" dirty="0" err="1">
                          <a:solidFill>
                            <a:schemeClr val="bg2">
                              <a:lumMod val="50000"/>
                            </a:schemeClr>
                          </a:solidFill>
                          <a:effectLst/>
                        </a:rPr>
                        <a:t>chặn</a:t>
                      </a:r>
                      <a:r>
                        <a:rPr lang="en-US" sz="1100" b="0" dirty="0">
                          <a:solidFill>
                            <a:schemeClr val="bg2">
                              <a:lumMod val="50000"/>
                            </a:schemeClr>
                          </a:solidFill>
                          <a:effectLst/>
                        </a:rPr>
                        <a:t> </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a:solidFill>
                            <a:schemeClr val="bg2">
                              <a:lumMod val="50000"/>
                            </a:schemeClr>
                          </a:solidFill>
                          <a:effectLst/>
                        </a:rPr>
                        <a:t>Luồng </a:t>
                      </a:r>
                      <a:r>
                        <a:rPr lang="en-US" sz="1100" b="0" dirty="0" err="1">
                          <a:solidFill>
                            <a:schemeClr val="bg2">
                              <a:lumMod val="50000"/>
                            </a:schemeClr>
                          </a:solidFill>
                          <a:effectLst/>
                        </a:rPr>
                        <a:t>có</a:t>
                      </a:r>
                      <a:r>
                        <a:rPr lang="en-US" sz="1100" b="0" dirty="0">
                          <a:solidFill>
                            <a:schemeClr val="bg2">
                              <a:lumMod val="50000"/>
                            </a:schemeClr>
                          </a:solidFill>
                          <a:effectLst/>
                        </a:rPr>
                        <a:t> </a:t>
                      </a:r>
                      <a:r>
                        <a:rPr lang="en-US" sz="1100" b="0" dirty="0" err="1">
                          <a:solidFill>
                            <a:schemeClr val="bg2">
                              <a:lumMod val="50000"/>
                            </a:schemeClr>
                          </a:solidFill>
                          <a:effectLst/>
                        </a:rPr>
                        <a:t>thể</a:t>
                      </a:r>
                      <a:r>
                        <a:rPr lang="en-US" sz="1100" b="0" dirty="0">
                          <a:solidFill>
                            <a:schemeClr val="bg2">
                              <a:lumMod val="50000"/>
                            </a:schemeClr>
                          </a:solidFill>
                          <a:effectLst/>
                        </a:rPr>
                        <a:t> </a:t>
                      </a:r>
                      <a:r>
                        <a:rPr lang="en-US" sz="1100" b="0" dirty="0" err="1">
                          <a:solidFill>
                            <a:schemeClr val="bg2">
                              <a:lumMod val="50000"/>
                            </a:schemeClr>
                          </a:solidFill>
                          <a:effectLst/>
                        </a:rPr>
                        <a:t>bị</a:t>
                      </a:r>
                      <a:r>
                        <a:rPr lang="en-US" sz="1100" b="0" dirty="0">
                          <a:solidFill>
                            <a:schemeClr val="bg2">
                              <a:lumMod val="50000"/>
                            </a:schemeClr>
                          </a:solidFill>
                          <a:effectLst/>
                        </a:rPr>
                        <a:t> </a:t>
                      </a:r>
                      <a:r>
                        <a:rPr lang="en-US" sz="1100" b="0" dirty="0" err="1">
                          <a:solidFill>
                            <a:schemeClr val="bg2">
                              <a:lumMod val="50000"/>
                            </a:schemeClr>
                          </a:solidFill>
                          <a:effectLst/>
                        </a:rPr>
                        <a:t>chặn</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5"/>
                  </a:ext>
                </a:extLst>
              </a:tr>
              <a:tr h="412903">
                <a:tc>
                  <a:txBody>
                    <a:bodyPr/>
                    <a:lstStyle/>
                    <a:p>
                      <a:pPr>
                        <a:lnSpc>
                          <a:spcPct val="107000"/>
                        </a:lnSpc>
                        <a:spcAft>
                          <a:spcPts val="800"/>
                        </a:spcAft>
                      </a:pPr>
                      <a:r>
                        <a:rPr lang="en-US" sz="1100" b="0">
                          <a:solidFill>
                            <a:schemeClr val="bg2">
                              <a:lumMod val="50000"/>
                            </a:schemeClr>
                          </a:solidFill>
                          <a:effectLst/>
                        </a:rPr>
                        <a:t>Tốn thời gian chuyển đổi giữa hai tiến trình </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err="1">
                          <a:solidFill>
                            <a:schemeClr val="bg2">
                              <a:lumMod val="50000"/>
                            </a:schemeClr>
                          </a:solidFill>
                          <a:effectLst/>
                        </a:rPr>
                        <a:t>Chuyển</a:t>
                      </a:r>
                      <a:r>
                        <a:rPr lang="en-US" sz="1100" b="0" dirty="0">
                          <a:solidFill>
                            <a:schemeClr val="bg2">
                              <a:lumMod val="50000"/>
                            </a:schemeClr>
                          </a:solidFill>
                          <a:effectLst/>
                        </a:rPr>
                        <a:t> </a:t>
                      </a:r>
                      <a:r>
                        <a:rPr lang="en-US" sz="1100" b="0" dirty="0" err="1">
                          <a:solidFill>
                            <a:schemeClr val="bg2">
                              <a:lumMod val="50000"/>
                            </a:schemeClr>
                          </a:solidFill>
                          <a:effectLst/>
                        </a:rPr>
                        <a:t>đổi</a:t>
                      </a:r>
                      <a:r>
                        <a:rPr lang="en-US" sz="1100" b="0" dirty="0">
                          <a:solidFill>
                            <a:schemeClr val="bg2">
                              <a:lumMod val="50000"/>
                            </a:schemeClr>
                          </a:solidFill>
                          <a:effectLst/>
                        </a:rPr>
                        <a:t> </a:t>
                      </a:r>
                      <a:r>
                        <a:rPr lang="en-US" sz="1100" b="0" dirty="0" err="1">
                          <a:solidFill>
                            <a:schemeClr val="bg2">
                              <a:lumMod val="50000"/>
                            </a:schemeClr>
                          </a:solidFill>
                          <a:effectLst/>
                        </a:rPr>
                        <a:t>giữa</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luồng</a:t>
                      </a:r>
                      <a:r>
                        <a:rPr lang="en-US" sz="1100" b="0" dirty="0">
                          <a:solidFill>
                            <a:schemeClr val="bg2">
                              <a:lumMod val="50000"/>
                            </a:schemeClr>
                          </a:solidFill>
                          <a:effectLst/>
                        </a:rPr>
                        <a:t> </a:t>
                      </a:r>
                      <a:r>
                        <a:rPr lang="en-US" sz="1100" b="0" dirty="0" err="1">
                          <a:solidFill>
                            <a:schemeClr val="bg2">
                              <a:lumMod val="50000"/>
                            </a:schemeClr>
                          </a:solidFill>
                          <a:effectLst/>
                        </a:rPr>
                        <a:t>diễn</a:t>
                      </a:r>
                      <a:r>
                        <a:rPr lang="en-US" sz="1100" b="0" dirty="0">
                          <a:solidFill>
                            <a:schemeClr val="bg2">
                              <a:lumMod val="50000"/>
                            </a:schemeClr>
                          </a:solidFill>
                          <a:effectLst/>
                        </a:rPr>
                        <a:t> </a:t>
                      </a:r>
                      <a:r>
                        <a:rPr lang="en-US" sz="1100" b="0" dirty="0" err="1">
                          <a:solidFill>
                            <a:schemeClr val="bg2">
                              <a:lumMod val="50000"/>
                            </a:schemeClr>
                          </a:solidFill>
                          <a:effectLst/>
                        </a:rPr>
                        <a:t>ra</a:t>
                      </a:r>
                      <a:r>
                        <a:rPr lang="en-US" sz="1100" b="0" dirty="0">
                          <a:solidFill>
                            <a:schemeClr val="bg2">
                              <a:lumMod val="50000"/>
                            </a:schemeClr>
                          </a:solidFill>
                          <a:effectLst/>
                        </a:rPr>
                        <a:t> </a:t>
                      </a:r>
                      <a:r>
                        <a:rPr lang="en-US" sz="1100" b="0" dirty="0" err="1">
                          <a:solidFill>
                            <a:schemeClr val="bg2">
                              <a:lumMod val="50000"/>
                            </a:schemeClr>
                          </a:solidFill>
                          <a:effectLst/>
                        </a:rPr>
                        <a:t>nhanh</a:t>
                      </a:r>
                      <a:r>
                        <a:rPr lang="en-US" sz="1100" b="0" dirty="0">
                          <a:solidFill>
                            <a:schemeClr val="bg2">
                              <a:lumMod val="50000"/>
                            </a:schemeClr>
                          </a:solidFill>
                          <a:effectLst/>
                        </a:rPr>
                        <a:t> </a:t>
                      </a:r>
                      <a:r>
                        <a:rPr lang="en-US" sz="1100" b="0" dirty="0" err="1">
                          <a:solidFill>
                            <a:schemeClr val="bg2">
                              <a:lumMod val="50000"/>
                            </a:schemeClr>
                          </a:solidFill>
                          <a:effectLst/>
                        </a:rPr>
                        <a:t>chóng</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6"/>
                  </a:ext>
                </a:extLst>
              </a:tr>
              <a:tr h="435662">
                <a:tc>
                  <a:txBody>
                    <a:bodyPr/>
                    <a:lstStyle/>
                    <a:p>
                      <a:pPr>
                        <a:lnSpc>
                          <a:spcPct val="107000"/>
                        </a:lnSpc>
                        <a:spcAft>
                          <a:spcPts val="800"/>
                        </a:spcAft>
                      </a:pPr>
                      <a:r>
                        <a:rPr lang="en-US" sz="1100" b="0">
                          <a:solidFill>
                            <a:schemeClr val="bg2">
                              <a:lumMod val="50000"/>
                            </a:schemeClr>
                          </a:solidFill>
                          <a:effectLst/>
                        </a:rPr>
                        <a:t>Đoạn dữ liệu và đoạn mã của mỗi quá trình độc lập với nhau.</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a:solidFill>
                            <a:schemeClr val="bg2">
                              <a:lumMod val="50000"/>
                            </a:schemeClr>
                          </a:solidFill>
                          <a:effectLst/>
                        </a:rPr>
                        <a:t>Các </a:t>
                      </a:r>
                      <a:r>
                        <a:rPr lang="en-US" sz="1100" b="0" dirty="0" err="1">
                          <a:solidFill>
                            <a:schemeClr val="bg2">
                              <a:lumMod val="50000"/>
                            </a:schemeClr>
                          </a:solidFill>
                          <a:effectLst/>
                        </a:rPr>
                        <a:t>luồng</a:t>
                      </a:r>
                      <a:r>
                        <a:rPr lang="en-US" sz="1100" b="0" dirty="0">
                          <a:solidFill>
                            <a:schemeClr val="bg2">
                              <a:lumMod val="50000"/>
                            </a:schemeClr>
                          </a:solidFill>
                          <a:effectLst/>
                        </a:rPr>
                        <a:t> chia </a:t>
                      </a:r>
                      <a:r>
                        <a:rPr lang="en-US" sz="1100" b="0" dirty="0" err="1">
                          <a:solidFill>
                            <a:schemeClr val="bg2">
                              <a:lumMod val="50000"/>
                            </a:schemeClr>
                          </a:solidFill>
                          <a:effectLst/>
                        </a:rPr>
                        <a:t>sẻ</a:t>
                      </a:r>
                      <a:r>
                        <a:rPr lang="en-US" sz="1100" b="0" dirty="0">
                          <a:solidFill>
                            <a:schemeClr val="bg2">
                              <a:lumMod val="50000"/>
                            </a:schemeClr>
                          </a:solidFill>
                          <a:effectLst/>
                        </a:rPr>
                        <a:t> </a:t>
                      </a:r>
                      <a:r>
                        <a:rPr lang="en-US" sz="1100" b="0" dirty="0" err="1">
                          <a:solidFill>
                            <a:schemeClr val="bg2">
                              <a:lumMod val="50000"/>
                            </a:schemeClr>
                          </a:solidFill>
                          <a:effectLst/>
                        </a:rPr>
                        <a:t>đoạn</a:t>
                      </a:r>
                      <a:r>
                        <a:rPr lang="en-US" sz="1100" b="0" dirty="0">
                          <a:solidFill>
                            <a:schemeClr val="bg2">
                              <a:lumMod val="50000"/>
                            </a:schemeClr>
                          </a:solidFill>
                          <a:effectLst/>
                        </a:rPr>
                        <a:t> </a:t>
                      </a:r>
                      <a:r>
                        <a:rPr lang="en-US" sz="1100" b="0" dirty="0" err="1">
                          <a:solidFill>
                            <a:schemeClr val="bg2">
                              <a:lumMod val="50000"/>
                            </a:schemeClr>
                          </a:solidFill>
                          <a:effectLst/>
                        </a:rPr>
                        <a:t>dữ</a:t>
                      </a:r>
                      <a:r>
                        <a:rPr lang="en-US" sz="1100" b="0" dirty="0">
                          <a:solidFill>
                            <a:schemeClr val="bg2">
                              <a:lumMod val="50000"/>
                            </a:schemeClr>
                          </a:solidFill>
                          <a:effectLst/>
                        </a:rPr>
                        <a:t> </a:t>
                      </a:r>
                      <a:r>
                        <a:rPr lang="en-US" sz="1100" b="0" dirty="0" err="1">
                          <a:solidFill>
                            <a:schemeClr val="bg2">
                              <a:lumMod val="50000"/>
                            </a:schemeClr>
                          </a:solidFill>
                          <a:effectLst/>
                        </a:rPr>
                        <a:t>liệu</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đoạn</a:t>
                      </a:r>
                      <a:r>
                        <a:rPr lang="en-US" sz="1100" b="0" dirty="0">
                          <a:solidFill>
                            <a:schemeClr val="bg2">
                              <a:lumMod val="50000"/>
                            </a:schemeClr>
                          </a:solidFill>
                          <a:effectLst/>
                        </a:rPr>
                        <a:t> </a:t>
                      </a:r>
                      <a:r>
                        <a:rPr lang="en-US" sz="1100" b="0" dirty="0" err="1">
                          <a:solidFill>
                            <a:schemeClr val="bg2">
                              <a:lumMod val="50000"/>
                            </a:schemeClr>
                          </a:solidFill>
                          <a:effectLst/>
                        </a:rPr>
                        <a:t>mã</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luồng</a:t>
                      </a:r>
                      <a:r>
                        <a:rPr lang="en-US" sz="1100" b="0" dirty="0">
                          <a:solidFill>
                            <a:schemeClr val="bg2">
                              <a:lumMod val="50000"/>
                            </a:schemeClr>
                          </a:solidFill>
                          <a:effectLst/>
                        </a:rPr>
                        <a:t> </a:t>
                      </a:r>
                      <a:r>
                        <a:rPr lang="en-US" sz="1100" b="0" dirty="0" err="1">
                          <a:solidFill>
                            <a:schemeClr val="bg2">
                              <a:lumMod val="50000"/>
                            </a:schemeClr>
                          </a:solidFill>
                          <a:effectLst/>
                        </a:rPr>
                        <a:t>ngang</a:t>
                      </a:r>
                      <a:r>
                        <a:rPr lang="en-US" sz="1100" b="0" dirty="0">
                          <a:solidFill>
                            <a:schemeClr val="bg2">
                              <a:lumMod val="50000"/>
                            </a:schemeClr>
                          </a:solidFill>
                          <a:effectLst/>
                        </a:rPr>
                        <a:t> </a:t>
                      </a:r>
                      <a:r>
                        <a:rPr lang="en-US" sz="1100" b="0" dirty="0" err="1">
                          <a:solidFill>
                            <a:schemeClr val="bg2">
                              <a:lumMod val="50000"/>
                            </a:schemeClr>
                          </a:solidFill>
                          <a:effectLst/>
                        </a:rPr>
                        <a:t>hàng</a:t>
                      </a:r>
                      <a:r>
                        <a:rPr lang="en-US" sz="1100" b="0" dirty="0">
                          <a:solidFill>
                            <a:schemeClr val="bg2">
                              <a:lumMod val="50000"/>
                            </a:schemeClr>
                          </a:solidFill>
                          <a:effectLst/>
                        </a:rPr>
                        <a:t> </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7"/>
                  </a:ext>
                </a:extLst>
              </a:tr>
              <a:tr h="282774">
                <a:tc>
                  <a:txBody>
                    <a:bodyPr/>
                    <a:lstStyle/>
                    <a:p>
                      <a:pPr>
                        <a:lnSpc>
                          <a:spcPct val="107000"/>
                        </a:lnSpc>
                        <a:spcAft>
                          <a:spcPts val="800"/>
                        </a:spcAft>
                      </a:pPr>
                      <a:r>
                        <a:rPr lang="en-US" sz="1100" b="0">
                          <a:solidFill>
                            <a:schemeClr val="bg2">
                              <a:lumMod val="50000"/>
                            </a:schemeClr>
                          </a:solidFill>
                          <a:effectLst/>
                        </a:rPr>
                        <a:t>Mất thời gian để dừng một tiến trình</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err="1">
                          <a:solidFill>
                            <a:schemeClr val="bg2">
                              <a:lumMod val="50000"/>
                            </a:schemeClr>
                          </a:solidFill>
                          <a:effectLst/>
                        </a:rPr>
                        <a:t>Mất</a:t>
                      </a:r>
                      <a:r>
                        <a:rPr lang="en-US" sz="1100" b="0" dirty="0">
                          <a:solidFill>
                            <a:schemeClr val="bg2">
                              <a:lumMod val="50000"/>
                            </a:schemeClr>
                          </a:solidFill>
                          <a:effectLst/>
                        </a:rPr>
                        <a:t> </a:t>
                      </a:r>
                      <a:r>
                        <a:rPr lang="en-US" sz="1100" b="0" dirty="0" err="1">
                          <a:solidFill>
                            <a:schemeClr val="bg2">
                              <a:lumMod val="50000"/>
                            </a:schemeClr>
                          </a:solidFill>
                          <a:effectLst/>
                        </a:rPr>
                        <a:t>ít</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để</a:t>
                      </a:r>
                      <a:r>
                        <a:rPr lang="en-US" sz="1100" b="0" dirty="0">
                          <a:solidFill>
                            <a:schemeClr val="bg2">
                              <a:lumMod val="50000"/>
                            </a:schemeClr>
                          </a:solidFill>
                          <a:effectLst/>
                        </a:rPr>
                        <a:t> </a:t>
                      </a:r>
                      <a:r>
                        <a:rPr lang="en-US" sz="1100" b="0" dirty="0" err="1">
                          <a:solidFill>
                            <a:schemeClr val="bg2">
                              <a:lumMod val="50000"/>
                            </a:schemeClr>
                          </a:solidFill>
                          <a:effectLst/>
                        </a:rPr>
                        <a:t>dừng</a:t>
                      </a:r>
                      <a:r>
                        <a:rPr lang="en-US" sz="1100" b="0" dirty="0">
                          <a:solidFill>
                            <a:schemeClr val="bg2">
                              <a:lumMod val="50000"/>
                            </a:schemeClr>
                          </a:solidFill>
                          <a:effectLst/>
                        </a:rPr>
                        <a:t> </a:t>
                      </a:r>
                      <a:r>
                        <a:rPr lang="en-US" sz="1100" b="0" dirty="0" err="1">
                          <a:solidFill>
                            <a:schemeClr val="bg2">
                              <a:lumMod val="50000"/>
                            </a:schemeClr>
                          </a:solidFill>
                          <a:effectLst/>
                        </a:rPr>
                        <a:t>luồng</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8"/>
                  </a:ext>
                </a:extLst>
              </a:tr>
              <a:tr h="282774">
                <a:tc>
                  <a:txBody>
                    <a:bodyPr/>
                    <a:lstStyle/>
                    <a:p>
                      <a:pPr>
                        <a:lnSpc>
                          <a:spcPct val="107000"/>
                        </a:lnSpc>
                        <a:spcAft>
                          <a:spcPts val="800"/>
                        </a:spcAft>
                      </a:pPr>
                      <a:r>
                        <a:rPr lang="en-US" sz="1100" b="0" dirty="0" err="1">
                          <a:solidFill>
                            <a:schemeClr val="bg2">
                              <a:lumMod val="50000"/>
                            </a:schemeClr>
                          </a:solidFill>
                          <a:effectLst/>
                        </a:rPr>
                        <a:t>Mất</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để</a:t>
                      </a:r>
                      <a:r>
                        <a:rPr lang="en-US" sz="1100" b="0" dirty="0">
                          <a:solidFill>
                            <a:schemeClr val="bg2">
                              <a:lumMod val="50000"/>
                            </a:schemeClr>
                          </a:solidFill>
                          <a:effectLst/>
                        </a:rPr>
                        <a:t> </a:t>
                      </a:r>
                      <a:r>
                        <a:rPr lang="en-US" sz="1100" b="0" dirty="0" err="1">
                          <a:solidFill>
                            <a:schemeClr val="bg2">
                              <a:lumMod val="50000"/>
                            </a:schemeClr>
                          </a:solidFill>
                          <a:effectLst/>
                        </a:rPr>
                        <a:t>để</a:t>
                      </a:r>
                      <a:r>
                        <a:rPr lang="en-US" sz="1100" b="0" dirty="0">
                          <a:solidFill>
                            <a:schemeClr val="bg2">
                              <a:lumMod val="50000"/>
                            </a:schemeClr>
                          </a:solidFill>
                          <a:effectLst/>
                        </a:rPr>
                        <a:t> </a:t>
                      </a:r>
                      <a:r>
                        <a:rPr lang="en-US" sz="1100" b="0" dirty="0" err="1">
                          <a:solidFill>
                            <a:schemeClr val="bg2">
                              <a:lumMod val="50000"/>
                            </a:schemeClr>
                          </a:solidFill>
                          <a:effectLst/>
                        </a:rPr>
                        <a:t>tạo</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tiến</a:t>
                      </a:r>
                      <a:r>
                        <a:rPr lang="en-US" sz="1100" b="0" dirty="0">
                          <a:solidFill>
                            <a:schemeClr val="bg2">
                              <a:lumMod val="50000"/>
                            </a:schemeClr>
                          </a:solidFill>
                          <a:effectLst/>
                        </a:rPr>
                        <a:t> </a:t>
                      </a:r>
                      <a:r>
                        <a:rPr lang="en-US" sz="1100" b="0" dirty="0" err="1">
                          <a:solidFill>
                            <a:schemeClr val="bg2">
                              <a:lumMod val="50000"/>
                            </a:schemeClr>
                          </a:solidFill>
                          <a:effectLst/>
                        </a:rPr>
                        <a:t>trình</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tc>
                  <a:txBody>
                    <a:bodyPr/>
                    <a:lstStyle/>
                    <a:p>
                      <a:pPr>
                        <a:lnSpc>
                          <a:spcPct val="107000"/>
                        </a:lnSpc>
                        <a:spcAft>
                          <a:spcPts val="800"/>
                        </a:spcAft>
                      </a:pPr>
                      <a:r>
                        <a:rPr lang="en-US" sz="1100" b="0" dirty="0" err="1">
                          <a:solidFill>
                            <a:schemeClr val="bg2">
                              <a:lumMod val="50000"/>
                            </a:schemeClr>
                          </a:solidFill>
                          <a:effectLst/>
                        </a:rPr>
                        <a:t>Mất</a:t>
                      </a:r>
                      <a:r>
                        <a:rPr lang="en-US" sz="1100" b="0" dirty="0">
                          <a:solidFill>
                            <a:schemeClr val="bg2">
                              <a:lumMod val="50000"/>
                            </a:schemeClr>
                          </a:solidFill>
                          <a:effectLst/>
                        </a:rPr>
                        <a:t> </a:t>
                      </a:r>
                      <a:r>
                        <a:rPr lang="en-US" sz="1100" b="0" dirty="0" err="1">
                          <a:solidFill>
                            <a:schemeClr val="bg2">
                              <a:lumMod val="50000"/>
                            </a:schemeClr>
                          </a:solidFill>
                          <a:effectLst/>
                        </a:rPr>
                        <a:t>ít</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để</a:t>
                      </a:r>
                      <a:r>
                        <a:rPr lang="en-US" sz="1100" b="0" dirty="0">
                          <a:solidFill>
                            <a:schemeClr val="bg2">
                              <a:lumMod val="50000"/>
                            </a:schemeClr>
                          </a:solidFill>
                          <a:effectLst/>
                        </a:rPr>
                        <a:t> </a:t>
                      </a:r>
                      <a:r>
                        <a:rPr lang="en-US" sz="1100" b="0" dirty="0" err="1">
                          <a:solidFill>
                            <a:schemeClr val="bg2">
                              <a:lumMod val="50000"/>
                            </a:schemeClr>
                          </a:solidFill>
                          <a:effectLst/>
                        </a:rPr>
                        <a:t>tạo</a:t>
                      </a:r>
                      <a:r>
                        <a:rPr lang="en-US" sz="1100" b="0" dirty="0">
                          <a:solidFill>
                            <a:schemeClr val="bg2">
                              <a:lumMod val="50000"/>
                            </a:schemeClr>
                          </a:solidFill>
                          <a:effectLst/>
                        </a:rPr>
                        <a:t> </a:t>
                      </a:r>
                      <a:r>
                        <a:rPr lang="en-US" sz="1100" b="0" dirty="0" err="1">
                          <a:solidFill>
                            <a:schemeClr val="bg2">
                              <a:lumMod val="50000"/>
                            </a:schemeClr>
                          </a:solidFill>
                          <a:effectLst/>
                        </a:rPr>
                        <a:t>luồng</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58" marR="65658" marT="65658" marB="65658"/>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1909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Đ</a:t>
            </a:r>
            <a:r>
              <a:rPr lang="en-US" dirty="0"/>
              <a:t>a </a:t>
            </a:r>
            <a:r>
              <a:rPr lang="en-US" dirty="0" err="1"/>
              <a:t>luồng</a:t>
            </a:r>
            <a:endParaRPr lang="vi-VN" dirty="0"/>
          </a:p>
        </p:txBody>
      </p:sp>
    </p:spTree>
    <p:extLst>
      <p:ext uri="{BB962C8B-B14F-4D97-AF65-F5344CB8AC3E}">
        <p14:creationId xmlns:p14="http://schemas.microsoft.com/office/powerpoint/2010/main" val="12668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3" name="Rectangle 2"/>
          <p:cNvSpPr/>
          <p:nvPr/>
        </p:nvSpPr>
        <p:spPr>
          <a:xfrm>
            <a:off x="182880" y="1379848"/>
            <a:ext cx="8389620" cy="1186607"/>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lúc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nhiệm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nhiệm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vi-VN" sz="1800" dirty="0">
                <a:latin typeface="Calibri" panose="020F0502020204030204" pitchFamily="34" charset="0"/>
                <a:ea typeface="Calibri" panose="020F0502020204030204" pitchFamily="34" charset="0"/>
                <a:cs typeface="Times New Roman" panose="02020603050405020304" pitchFamily="18" charset="0"/>
              </a:rPr>
              <a:t>Đa luồng Java chủ yếu được sử dụng trong trò chơi, hoạt hình, v.v.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rotWithShape="1">
          <a:blip r:embed="rId2"/>
          <a:srcRect l="55490" t="4620" r="1895" b="5725"/>
          <a:stretch/>
        </p:blipFill>
        <p:spPr>
          <a:xfrm>
            <a:off x="4594860" y="2560320"/>
            <a:ext cx="2484120" cy="2476500"/>
          </a:xfrm>
          <a:prstGeom prst="rect">
            <a:avLst/>
          </a:prstGeom>
        </p:spPr>
      </p:pic>
      <p:pic>
        <p:nvPicPr>
          <p:cNvPr id="6" name="Picture 5"/>
          <p:cNvPicPr>
            <a:picLocks noChangeAspect="1"/>
          </p:cNvPicPr>
          <p:nvPr/>
        </p:nvPicPr>
        <p:blipFill rotWithShape="1">
          <a:blip r:embed="rId2"/>
          <a:srcRect l="2156" t="4620" r="54445" b="5725"/>
          <a:stretch/>
        </p:blipFill>
        <p:spPr>
          <a:xfrm>
            <a:off x="1485900" y="2560320"/>
            <a:ext cx="2529840" cy="2476500"/>
          </a:xfrm>
          <a:prstGeom prst="rect">
            <a:avLst/>
          </a:prstGeom>
        </p:spPr>
      </p:pic>
    </p:spTree>
    <p:extLst>
      <p:ext uri="{BB962C8B-B14F-4D97-AF65-F5344CB8AC3E}">
        <p14:creationId xmlns:p14="http://schemas.microsoft.com/office/powerpoint/2010/main" val="206760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ƯU ĐIỂM CỦA ĐA LUỒNG</a:t>
            </a:r>
            <a:endParaRPr lang="en-US" altLang="en-US" sz="2700" dirty="0"/>
          </a:p>
        </p:txBody>
      </p:sp>
      <p:sp>
        <p:nvSpPr>
          <p:cNvPr id="3" name="Rectangle 2"/>
          <p:cNvSpPr/>
          <p:nvPr/>
        </p:nvSpPr>
        <p:spPr>
          <a:xfrm>
            <a:off x="182880" y="1379848"/>
            <a:ext cx="8389620" cy="175753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Không chặn người dùng vì các luồng độc lập và người dùng có thể thực hiện nhiều thao tác cùng một lúc.</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Có thể thực hiện nhiều thao tác cùng lúc nên tiết kiệm thời gian.</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luồng là độc lập, vì vậy nó không ảnh hưởng đến các luồng khác nếu một ngoại lệ xảy ra trong một luồng.</a:t>
            </a:r>
          </a:p>
        </p:txBody>
      </p:sp>
    </p:spTree>
    <p:extLst>
      <p:ext uri="{BB962C8B-B14F-4D97-AF65-F5344CB8AC3E}">
        <p14:creationId xmlns:p14="http://schemas.microsoft.com/office/powerpoint/2010/main" val="331559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ĐA NHIỆM</a:t>
            </a:r>
            <a:endParaRPr lang="en-US" altLang="en-US" sz="2700" dirty="0"/>
          </a:p>
        </p:txBody>
      </p:sp>
      <p:sp>
        <p:nvSpPr>
          <p:cNvPr id="3" name="Rectangle 2"/>
          <p:cNvSpPr/>
          <p:nvPr/>
        </p:nvSpPr>
        <p:spPr>
          <a:xfrm>
            <a:off x="182880" y="1379848"/>
            <a:ext cx="8389620" cy="1984518"/>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nhiệm là quá trình thực hiện đồng thời nhiều nhiệm vụ.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 dụng đa nhiệm để sử dụng CPU.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nhiệm có thể được thực hiện theo hai cách:</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 nhiệm dựa trên tiến trình (Đa xử lý)</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 nhiệm dựa trên luồng (Đa luồng)</a:t>
            </a:r>
          </a:p>
        </p:txBody>
      </p:sp>
    </p:spTree>
    <p:extLst>
      <p:ext uri="{BB962C8B-B14F-4D97-AF65-F5344CB8AC3E}">
        <p14:creationId xmlns:p14="http://schemas.microsoft.com/office/powerpoint/2010/main" val="72093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ĐA XỬ LÝ</a:t>
            </a:r>
            <a:endParaRPr lang="en-US" altLang="en-US" sz="2700" dirty="0"/>
          </a:p>
        </p:txBody>
      </p:sp>
      <p:sp>
        <p:nvSpPr>
          <p:cNvPr id="3" name="Rectangle 2"/>
          <p:cNvSpPr/>
          <p:nvPr/>
        </p:nvSpPr>
        <p:spPr>
          <a:xfrm>
            <a:off x="182880" y="1379848"/>
            <a:ext cx="5151120" cy="2873607"/>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Mỗi tiến trình có một địa chỉ trong bộ nhớ.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ỗi tiến trình cấp phát một vùng bộ nhớ riêng biệt.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tiến trình là nặng nề.</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 phí liên lạc giữa các quá trình là cao.</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Chuyển đổi từ tiến trình sang tiến trình khác 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 gian để lưu và tải các thanh ghi, bản đồ bộ nhớ, cập nhật danh sách, v.v.</a:t>
            </a:r>
          </a:p>
        </p:txBody>
      </p:sp>
      <p:pic>
        <p:nvPicPr>
          <p:cNvPr id="2050" name="Picture 2" descr="Understanding The Concept Of Multithreading In OS // Unstop (formerly  Dare2Compete)"/>
          <p:cNvPicPr>
            <a:picLocks noChangeAspect="1" noChangeArrowheads="1"/>
          </p:cNvPicPr>
          <p:nvPr/>
        </p:nvPicPr>
        <p:blipFill rotWithShape="1">
          <a:blip r:embed="rId2">
            <a:extLst>
              <a:ext uri="{28A0092B-C50C-407E-A947-70E740481C1C}">
                <a14:useLocalDpi xmlns:a14="http://schemas.microsoft.com/office/drawing/2010/main" val="0"/>
              </a:ext>
            </a:extLst>
          </a:blip>
          <a:srcRect l="49895" t="26400" r="5648" b="10600"/>
          <a:stretch/>
        </p:blipFill>
        <p:spPr bwMode="auto">
          <a:xfrm>
            <a:off x="5448299" y="1531619"/>
            <a:ext cx="3505201" cy="28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6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ĐA </a:t>
            </a:r>
            <a:r>
              <a:rPr lang="en-US" altLang="en-US" sz="2700" dirty="0"/>
              <a:t>LUỒNG</a:t>
            </a:r>
          </a:p>
        </p:txBody>
      </p:sp>
      <p:sp>
        <p:nvSpPr>
          <p:cNvPr id="3" name="Rectangle 2"/>
          <p:cNvSpPr/>
          <p:nvPr/>
        </p:nvSpPr>
        <p:spPr>
          <a:xfrm>
            <a:off x="182880" y="1379848"/>
            <a:ext cx="8389620" cy="1164806"/>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chia sẻ cùng một không gian địa chỉ.</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luồng là nhẹ.</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 phí giao tiếp giữa các luồng thấp.</a:t>
            </a:r>
          </a:p>
        </p:txBody>
      </p:sp>
      <p:pic>
        <p:nvPicPr>
          <p:cNvPr id="1026" name="Picture 2" descr="Multithreaded Serv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635" y="2618079"/>
            <a:ext cx="4949825" cy="252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5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19459" y="1509411"/>
            <a:ext cx="8520600" cy="2080811"/>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a:t>Hiểu</a:t>
            </a:r>
            <a:r>
              <a:rPr lang="en-US" dirty="0"/>
              <a:t> </a:t>
            </a:r>
            <a:r>
              <a:rPr lang="en-US" dirty="0" err="1"/>
              <a:t>được</a:t>
            </a:r>
            <a:r>
              <a:rPr lang="en-US" dirty="0"/>
              <a:t> </a:t>
            </a:r>
            <a:r>
              <a:rPr lang="en-US" dirty="0" err="1"/>
              <a:t>tiến</a:t>
            </a:r>
            <a:r>
              <a:rPr lang="en-US" dirty="0"/>
              <a:t> </a:t>
            </a:r>
            <a:r>
              <a:rPr lang="en-US" dirty="0" err="1"/>
              <a:t>trình</a:t>
            </a:r>
            <a:r>
              <a:rPr lang="en-US" dirty="0"/>
              <a:t>, </a:t>
            </a:r>
            <a:r>
              <a:rPr lang="en-US" dirty="0" err="1"/>
              <a:t>luồng</a:t>
            </a:r>
            <a:r>
              <a:rPr lang="en-US" dirty="0"/>
              <a:t>, </a:t>
            </a:r>
            <a:r>
              <a:rPr lang="en-US" dirty="0" err="1"/>
              <a:t>đa</a:t>
            </a:r>
            <a:r>
              <a:rPr lang="en-US" dirty="0"/>
              <a:t> </a:t>
            </a:r>
            <a:r>
              <a:rPr lang="en-US" dirty="0" err="1"/>
              <a:t>luồng</a:t>
            </a:r>
            <a:endParaRPr lang="en-US" dirty="0"/>
          </a:p>
          <a:p>
            <a:pPr>
              <a:spcBef>
                <a:spcPts val="600"/>
              </a:spcBef>
              <a:spcAft>
                <a:spcPts val="600"/>
              </a:spcAft>
            </a:pPr>
            <a:r>
              <a:rPr lang="en-US" dirty="0" err="1"/>
              <a:t>Biết</a:t>
            </a:r>
            <a:r>
              <a:rPr lang="en-US" dirty="0"/>
              <a:t> </a:t>
            </a:r>
            <a:r>
              <a:rPr lang="en-US" dirty="0" err="1"/>
              <a:t>cách</a:t>
            </a:r>
            <a:r>
              <a:rPr lang="en-US" dirty="0"/>
              <a:t> </a:t>
            </a:r>
            <a:r>
              <a:rPr lang="en-US" dirty="0" err="1"/>
              <a:t>tạo</a:t>
            </a:r>
            <a:r>
              <a:rPr lang="en-US" dirty="0"/>
              <a:t> </a:t>
            </a:r>
            <a:r>
              <a:rPr lang="en-US" dirty="0" err="1"/>
              <a:t>luồng</a:t>
            </a:r>
            <a:r>
              <a:rPr lang="en-US" dirty="0"/>
              <a:t> </a:t>
            </a:r>
            <a:endParaRPr lang="vi-VN" dirty="0"/>
          </a:p>
          <a:p>
            <a:pPr>
              <a:spcBef>
                <a:spcPts val="600"/>
              </a:spcBef>
              <a:spcAft>
                <a:spcPts val="600"/>
              </a:spcAft>
            </a:pPr>
            <a:r>
              <a:rPr lang="en-US" dirty="0" err="1"/>
              <a:t>Biết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synchronized</a:t>
            </a:r>
          </a:p>
          <a:p>
            <a:pPr>
              <a:spcBef>
                <a:spcPts val="600"/>
              </a:spcBef>
              <a:spcAft>
                <a:spcPts val="600"/>
              </a:spcAft>
            </a:pPr>
            <a:r>
              <a:rPr lang="en-US" dirty="0" err="1"/>
              <a:t>Biết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biến</a:t>
            </a:r>
            <a:r>
              <a:rPr lang="en-US" dirty="0"/>
              <a:t> </a:t>
            </a:r>
            <a:r>
              <a:rPr lang="en-US" dirty="0" err="1"/>
              <a:t>nguyên</a:t>
            </a:r>
            <a:r>
              <a:rPr lang="en-US" dirty="0"/>
              <a:t> </a:t>
            </a:r>
            <a:r>
              <a:rPr lang="en-US" dirty="0" err="1"/>
              <a:t>tử</a:t>
            </a:r>
            <a:r>
              <a:rPr lang="en-US" dirty="0"/>
              <a:t> </a:t>
            </a:r>
            <a:r>
              <a:rPr lang="en-US" dirty="0" err="1"/>
              <a:t>và</a:t>
            </a:r>
            <a:r>
              <a:rPr lang="en-US" dirty="0"/>
              <a:t> </a:t>
            </a:r>
            <a:r>
              <a:rPr lang="en-US" dirty="0" err="1"/>
              <a:t>khóa</a:t>
            </a: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a:t>VÒNG ĐỜI CỦA LUỒNG</a:t>
            </a:r>
            <a:endParaRPr lang="en-US" altLang="en-US" sz="2700" dirty="0"/>
          </a:p>
        </p:txBody>
      </p:sp>
      <p:sp>
        <p:nvSpPr>
          <p:cNvPr id="3" name="Rectangle 2"/>
          <p:cNvSpPr/>
          <p:nvPr/>
        </p:nvSpPr>
        <p:spPr>
          <a:xfrm>
            <a:off x="160020" y="1242688"/>
            <a:ext cx="8671560" cy="68517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Vòng đời của một luồng trong Java đề cập đến các biến đổi trạng thái của một luồng bắt đầu bằng luồng được tạo đến khi luồng kết thúc</a:t>
            </a:r>
          </a:p>
        </p:txBody>
      </p:sp>
      <p:pic>
        <p:nvPicPr>
          <p:cNvPr id="5" name="Picture 4" descr="Java thread life cycle"/>
          <p:cNvPicPr/>
          <p:nvPr/>
        </p:nvPicPr>
        <p:blipFill>
          <a:blip r:embed="rId2">
            <a:extLst>
              <a:ext uri="{28A0092B-C50C-407E-A947-70E740481C1C}">
                <a14:useLocalDpi xmlns:a14="http://schemas.microsoft.com/office/drawing/2010/main" val="0"/>
              </a:ext>
            </a:extLst>
          </a:blip>
          <a:srcRect/>
          <a:stretch>
            <a:fillRect/>
          </a:stretch>
        </p:blipFill>
        <p:spPr bwMode="auto">
          <a:xfrm>
            <a:off x="1043940" y="2006917"/>
            <a:ext cx="6979920" cy="3068003"/>
          </a:xfrm>
          <a:prstGeom prst="rect">
            <a:avLst/>
          </a:prstGeom>
          <a:noFill/>
          <a:ln>
            <a:noFill/>
          </a:ln>
        </p:spPr>
      </p:pic>
    </p:spTree>
    <p:extLst>
      <p:ext uri="{BB962C8B-B14F-4D97-AF65-F5344CB8AC3E}">
        <p14:creationId xmlns:p14="http://schemas.microsoft.com/office/powerpoint/2010/main" val="416371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a:t>VÒNG ĐỜI CỦA LUỒNG</a:t>
            </a:r>
            <a:endParaRPr lang="en-US" altLang="en-US" sz="2700" dirty="0"/>
          </a:p>
        </p:txBody>
      </p:sp>
      <p:sp>
        <p:nvSpPr>
          <p:cNvPr id="3" name="Rectangle 2"/>
          <p:cNvSpPr/>
          <p:nvPr/>
        </p:nvSpPr>
        <p:spPr>
          <a:xfrm>
            <a:off x="160020" y="1242688"/>
            <a:ext cx="8671560" cy="238347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ột luồng tồn tại ở bất kỳ một trong các trạng thái:</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New (Mới)</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Active (Hoạt động)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Bị chặn / Đang chờ (Blocked / Waiting)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Thời gian chờ đợi (Timed Waiting)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Chấm dứt (Terminated)</a:t>
            </a:r>
          </a:p>
        </p:txBody>
      </p:sp>
    </p:spTree>
    <p:extLst>
      <p:ext uri="{BB962C8B-B14F-4D97-AF65-F5344CB8AC3E}">
        <p14:creationId xmlns:p14="http://schemas.microsoft.com/office/powerpoint/2010/main" val="1101895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a:t>VÒNG ĐỜI CỦA LUỒNG</a:t>
            </a:r>
            <a:endParaRPr lang="en-US" altLang="en-US" sz="2700" dirty="0"/>
          </a:p>
        </p:txBody>
      </p:sp>
      <p:sp>
        <p:nvSpPr>
          <p:cNvPr id="3" name="Rectangle 2"/>
          <p:cNvSpPr/>
          <p:nvPr/>
        </p:nvSpPr>
        <p:spPr>
          <a:xfrm>
            <a:off x="160020" y="1417948"/>
            <a:ext cx="8671560" cy="3375155"/>
          </a:xfrm>
          <a:prstGeom prst="rect">
            <a:avLst/>
          </a:prstGeom>
        </p:spPr>
        <p:txBody>
          <a:bodyPr wrap="square">
            <a:spAutoFit/>
          </a:bodyPr>
          <a:lstStyle/>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New</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Khi một luồng mới được tạo bằng Thread, luồng chuyển sang trạng thái mới</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Active</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Khi luồng gọi phương thức start() thì luồng chuyển từ trạng thái hoạt động. </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Runnable</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ở trạng thais sẵn sàng chạy. </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Running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ở trạng thái đang chạy.</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Blocked</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or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Waiting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không hoạt động trong một khoảng thời gian (không phải vĩnh viễn), thì luồng đó sẽ ở trạng thái bị chặn hoặc đang ở trạng thái chờ.</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Timed Waiting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nằm ở trạng thái chờ trong một khoảng thời gian cụ thể chứ không phải mãi mãi. </a:t>
            </a:r>
          </a:p>
          <a:p>
            <a:pPr algn="just">
              <a:lnSpc>
                <a:spcPct val="107000"/>
              </a:lnSpc>
              <a:spcAft>
                <a:spcPts val="800"/>
              </a:spcAft>
            </a:pP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Terminated</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Luồng đạt đến trạng thái kết thúc</a:t>
            </a:r>
          </a:p>
        </p:txBody>
      </p:sp>
    </p:spTree>
    <p:extLst>
      <p:ext uri="{BB962C8B-B14F-4D97-AF65-F5344CB8AC3E}">
        <p14:creationId xmlns:p14="http://schemas.microsoft.com/office/powerpoint/2010/main" val="3992823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a:t>TRIỂN KHAI CÁC TRẠNG THÁI CỦA LUỒNG</a:t>
            </a:r>
            <a:endParaRPr lang="en-US" altLang="en-US" sz="2400" dirty="0"/>
          </a:p>
        </p:txBody>
      </p:sp>
      <p:sp>
        <p:nvSpPr>
          <p:cNvPr id="4" name="Rectangle 3"/>
          <p:cNvSpPr/>
          <p:nvPr/>
        </p:nvSpPr>
        <p:spPr>
          <a:xfrm>
            <a:off x="205732" y="1289525"/>
            <a:ext cx="6457217" cy="388696"/>
          </a:xfrm>
          <a:prstGeom prst="rect">
            <a:avLst/>
          </a:prstGeom>
        </p:spPr>
        <p:txBody>
          <a:bodyPr wrap="non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New: </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diễn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đầu</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tiên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luồng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2789" y="1743799"/>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099244" y="2157265"/>
            <a:ext cx="4067139" cy="335989"/>
          </a:xfrm>
          <a:prstGeom prst="rect">
            <a:avLst/>
          </a:prstGeom>
          <a:ln>
            <a:solidFill>
              <a:srgbClr val="FF0000"/>
            </a:solidFill>
          </a:ln>
        </p:spPr>
        <p:txBody>
          <a:bodyPr wrap="non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NEW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28299" y="2817501"/>
            <a:ext cx="8872578" cy="685059"/>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RUNNABLE: </a:t>
            </a:r>
            <a:r>
              <a:rPr lang="vi-VN"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diễn trạng thái có thể chạy được, nghĩa là một luồng đang chờ trong hàng đợi để chạy.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88212" y="3613680"/>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121134" y="4081482"/>
            <a:ext cx="4633944" cy="335989"/>
          </a:xfrm>
          <a:prstGeom prst="rect">
            <a:avLst/>
          </a:prstGeom>
          <a:ln>
            <a:solidFill>
              <a:srgbClr val="FF0000"/>
            </a:solidFill>
          </a:ln>
        </p:spPr>
        <p:txBody>
          <a:bodyPr wrap="squar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RUNNABLE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895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a:t>TRIỂN KHAI CÁC TRẠNG THÁI CỦA LUỒNG</a:t>
            </a:r>
            <a:endParaRPr lang="en-US" altLang="en-US" sz="2400" dirty="0"/>
          </a:p>
        </p:txBody>
      </p:sp>
      <p:sp>
        <p:nvSpPr>
          <p:cNvPr id="4" name="Rectangle 3"/>
          <p:cNvSpPr/>
          <p:nvPr/>
        </p:nvSpPr>
        <p:spPr>
          <a:xfrm>
            <a:off x="183920" y="1305428"/>
            <a:ext cx="8745395" cy="388696"/>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BLOCKED: </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diễn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bị</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chặn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0740" y="1831262"/>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042030" y="2340145"/>
            <a:ext cx="4658648" cy="335989"/>
          </a:xfrm>
          <a:prstGeom prst="rect">
            <a:avLst/>
          </a:prstGeom>
          <a:ln>
            <a:solidFill>
              <a:srgbClr val="FF0000"/>
            </a:solidFill>
          </a:ln>
        </p:spPr>
        <p:txBody>
          <a:bodyPr wrap="non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BLOCKED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07812" y="3207116"/>
            <a:ext cx="8872578" cy="685059"/>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WAITING: </a:t>
            </a:r>
            <a:r>
              <a:rPr lang="vi-VN"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diễn trạng thái chờ đợi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gọi phương thức Object.wait() hoặc phương thức Thread.join()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96164" y="3979440"/>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89329" y="4391583"/>
            <a:ext cx="4633944" cy="335989"/>
          </a:xfrm>
          <a:prstGeom prst="rect">
            <a:avLst/>
          </a:prstGeom>
          <a:ln>
            <a:solidFill>
              <a:srgbClr val="FF0000"/>
            </a:solidFill>
          </a:ln>
        </p:spPr>
        <p:txBody>
          <a:bodyPr wrap="squar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WAITING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95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a:t>TRIỂN KHAI CÁC TRẠNG THÁI CỦA LUỒNG</a:t>
            </a:r>
            <a:endParaRPr lang="en-US" altLang="en-US" sz="2400" dirty="0"/>
          </a:p>
        </p:txBody>
      </p:sp>
      <p:sp>
        <p:nvSpPr>
          <p:cNvPr id="4" name="Rectangle 3"/>
          <p:cNvSpPr/>
          <p:nvPr/>
        </p:nvSpPr>
        <p:spPr>
          <a:xfrm>
            <a:off x="183920" y="1305428"/>
            <a:ext cx="8745395" cy="388696"/>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TIMED_WAITING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diễn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chờ</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đợi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0740" y="1831262"/>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08606" y="2340145"/>
            <a:ext cx="5325497" cy="335989"/>
          </a:xfrm>
          <a:prstGeom prst="rect">
            <a:avLst/>
          </a:prstGeom>
          <a:ln>
            <a:solidFill>
              <a:srgbClr val="FF0000"/>
            </a:solidFill>
          </a:ln>
        </p:spPr>
        <p:txBody>
          <a:bodyPr wrap="non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TIMED_WAITING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07812" y="3207116"/>
            <a:ext cx="8872578" cy="685059"/>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TERMINATED: </a:t>
            </a:r>
            <a:r>
              <a:rPr lang="vi-VN"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Biểu diễn trạng thái cuối cùng của một luồng bị chấm dứt hoặc chết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96164" y="3979440"/>
            <a:ext cx="1152880" cy="335989"/>
          </a:xfrm>
          <a:prstGeom prst="rect">
            <a:avLst/>
          </a:prstGeom>
        </p:spPr>
        <p:txBody>
          <a:bodyPr wrap="none">
            <a:spAutoFit/>
          </a:bodyPr>
          <a:lstStyle/>
          <a:p>
            <a:pPr algn="just">
              <a:lnSpc>
                <a:spcPts val="1875"/>
              </a:lnSpc>
              <a:spcAft>
                <a:spcPts val="6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69288" y="4483023"/>
            <a:ext cx="4922851" cy="335989"/>
          </a:xfrm>
          <a:prstGeom prst="rect">
            <a:avLst/>
          </a:prstGeom>
          <a:ln>
            <a:solidFill>
              <a:srgbClr val="FF0000"/>
            </a:solidFill>
          </a:ln>
        </p:spPr>
        <p:txBody>
          <a:bodyPr wrap="square">
            <a:spAutoFit/>
          </a:bodyPr>
          <a:lstStyle/>
          <a:p>
            <a:pPr algn="just">
              <a:lnSpc>
                <a:spcPts val="1875"/>
              </a:lnSpc>
              <a:spcAft>
                <a:spcPts val="600"/>
              </a:spcAft>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Thread.State</a:t>
            </a:r>
            <a:r>
              <a:rPr lang="en-US" sz="1800" dirty="0">
                <a:latin typeface="Segoe UI" panose="020B0502040204020203" pitchFamily="34" charset="0"/>
                <a:ea typeface="Times New Roman" panose="02020603050405020304" pitchFamily="18" charset="0"/>
                <a:cs typeface="Times New Roman" panose="02020603050405020304" pitchFamily="18" charset="0"/>
              </a:rPr>
              <a:t> TERMINATED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01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20502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a:t>TRIỂN KHAI CÁC TRẠNG THÁI CỦA LUỒNG</a:t>
            </a:r>
            <a:endParaRPr lang="en-US" altLang="en-US" sz="2400" dirty="0"/>
          </a:p>
        </p:txBody>
      </p:sp>
      <p:pic>
        <p:nvPicPr>
          <p:cNvPr id="2" name="Picture 1"/>
          <p:cNvPicPr>
            <a:picLocks noChangeAspect="1"/>
          </p:cNvPicPr>
          <p:nvPr/>
        </p:nvPicPr>
        <p:blipFill>
          <a:blip r:embed="rId2"/>
          <a:stretch>
            <a:fillRect/>
          </a:stretch>
        </p:blipFill>
        <p:spPr>
          <a:xfrm>
            <a:off x="70969" y="1262482"/>
            <a:ext cx="6716062" cy="3820058"/>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5862413" y="4482426"/>
            <a:ext cx="3210373" cy="552527"/>
          </a:xfrm>
          <a:prstGeom prst="rect">
            <a:avLst/>
          </a:prstGeom>
          <a:ln>
            <a:solidFill>
              <a:srgbClr val="FF0000"/>
            </a:solidFill>
          </a:ln>
        </p:spPr>
      </p:pic>
    </p:spTree>
    <p:extLst>
      <p:ext uri="{BB962C8B-B14F-4D97-AF65-F5344CB8AC3E}">
        <p14:creationId xmlns:p14="http://schemas.microsoft.com/office/powerpoint/2010/main" val="223579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Tạo </a:t>
            </a:r>
            <a:r>
              <a:rPr lang="en-US" dirty="0" err="1"/>
              <a:t>luồng</a:t>
            </a:r>
            <a:endParaRPr lang="vi-VN" dirty="0"/>
          </a:p>
        </p:txBody>
      </p:sp>
    </p:spTree>
    <p:extLst>
      <p:ext uri="{BB962C8B-B14F-4D97-AF65-F5344CB8AC3E}">
        <p14:creationId xmlns:p14="http://schemas.microsoft.com/office/powerpoint/2010/main" val="1154747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LỚP THREAD </a:t>
            </a:r>
          </a:p>
        </p:txBody>
      </p:sp>
      <p:sp>
        <p:nvSpPr>
          <p:cNvPr id="4" name="Rectangle 3"/>
          <p:cNvSpPr/>
          <p:nvPr/>
        </p:nvSpPr>
        <p:spPr>
          <a:xfrm>
            <a:off x="167640" y="1180640"/>
            <a:ext cx="8816340" cy="1069011"/>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Runnable.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91494957"/>
              </p:ext>
            </p:extLst>
          </p:nvPr>
        </p:nvGraphicFramePr>
        <p:xfrm>
          <a:off x="112527" y="2634111"/>
          <a:ext cx="8922448" cy="2535297"/>
        </p:xfrm>
        <a:graphic>
          <a:graphicData uri="http://schemas.openxmlformats.org/drawingml/2006/table">
            <a:tbl>
              <a:tblPr firstRow="1" firstCol="1" bandRow="1">
                <a:tableStyleId>{0660B408-B3CF-4A94-85FC-2B1E0A45F4A2}</a:tableStyleId>
              </a:tblPr>
              <a:tblGrid>
                <a:gridCol w="3185956">
                  <a:extLst>
                    <a:ext uri="{9D8B030D-6E8A-4147-A177-3AD203B41FA5}">
                      <a16:colId xmlns:a16="http://schemas.microsoft.com/office/drawing/2014/main" val="20000"/>
                    </a:ext>
                  </a:extLst>
                </a:gridCol>
                <a:gridCol w="5736492">
                  <a:extLst>
                    <a:ext uri="{9D8B030D-6E8A-4147-A177-3AD203B41FA5}">
                      <a16:colId xmlns:a16="http://schemas.microsoft.com/office/drawing/2014/main" val="20001"/>
                    </a:ext>
                  </a:extLst>
                </a:gridCol>
              </a:tblGrid>
              <a:tr h="490089">
                <a:tc>
                  <a:txBody>
                    <a:bodyPr/>
                    <a:lstStyle/>
                    <a:p>
                      <a:pPr algn="ctr">
                        <a:lnSpc>
                          <a:spcPct val="107000"/>
                        </a:lnSpc>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Constructor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95250" marB="95250" anchor="b"/>
                </a:tc>
                <a:tc>
                  <a:txBody>
                    <a:bodyPr/>
                    <a:lstStyle/>
                    <a:p>
                      <a:pPr algn="ctr">
                        <a:lnSpc>
                          <a:spcPct val="107000"/>
                        </a:lnSpc>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Action Performed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0000"/>
                  </a:ext>
                </a:extLst>
              </a:tr>
              <a:tr h="435184">
                <a:tc>
                  <a:txBody>
                    <a:bodyPr/>
                    <a:lstStyle/>
                    <a:p>
                      <a:pPr>
                        <a:lnSpc>
                          <a:spcPct val="107000"/>
                        </a:lnSpc>
                        <a:spcAft>
                          <a:spcPts val="0"/>
                        </a:spcAft>
                      </a:pPr>
                      <a:r>
                        <a:rPr lang="en-US" sz="15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Thread()</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Thread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0" marR="95250" marT="133350" marB="133350"/>
                </a:tc>
                <a:extLst>
                  <a:ext uri="{0D108BD9-81ED-4DB2-BD59-A6C34878D82A}">
                    <a16:rowId xmlns:a16="http://schemas.microsoft.com/office/drawing/2014/main" val="10001"/>
                  </a:ext>
                </a:extLst>
              </a:tr>
              <a:tr h="399048">
                <a:tc>
                  <a:txBody>
                    <a:bodyPr/>
                    <a:lstStyle/>
                    <a:p>
                      <a:pPr>
                        <a:lnSpc>
                          <a:spcPct val="107000"/>
                        </a:lnSpc>
                        <a:spcAft>
                          <a:spcPts val="0"/>
                        </a:spcAft>
                      </a:pPr>
                      <a:r>
                        <a:rPr lang="en-US" sz="15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Thread(Runnable target)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Thread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0" marR="95250" marT="133350" marB="133350"/>
                </a:tc>
                <a:extLst>
                  <a:ext uri="{0D108BD9-81ED-4DB2-BD59-A6C34878D82A}">
                    <a16:rowId xmlns:a16="http://schemas.microsoft.com/office/drawing/2014/main" val="10002"/>
                  </a:ext>
                </a:extLst>
              </a:tr>
              <a:tr h="399048">
                <a:tc>
                  <a:txBody>
                    <a:bodyPr/>
                    <a:lstStyle/>
                    <a:p>
                      <a:pPr>
                        <a:lnSpc>
                          <a:spcPct val="107000"/>
                        </a:lnSpc>
                        <a:spcAft>
                          <a:spcPts val="0"/>
                        </a:spcAft>
                      </a:pPr>
                      <a:r>
                        <a:rPr lang="en-US" sz="15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Thread(Runnable target, String name)</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Thread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0" marR="95250" marT="133350" marB="133350"/>
                </a:tc>
                <a:extLst>
                  <a:ext uri="{0D108BD9-81ED-4DB2-BD59-A6C34878D82A}">
                    <a16:rowId xmlns:a16="http://schemas.microsoft.com/office/drawing/2014/main" val="10003"/>
                  </a:ext>
                </a:extLst>
              </a:tr>
              <a:tr h="399048">
                <a:tc>
                  <a:txBody>
                    <a:bodyPr/>
                    <a:lstStyle/>
                    <a:p>
                      <a:pPr>
                        <a:lnSpc>
                          <a:spcPct val="107000"/>
                        </a:lnSpc>
                        <a:spcAft>
                          <a:spcPts val="0"/>
                        </a:spcAft>
                      </a:pPr>
                      <a:r>
                        <a:rPr lang="en-US" sz="15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Thread(String name)</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Thread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0" marR="95250" marT="133350" marB="133350"/>
                </a:tc>
                <a:extLst>
                  <a:ext uri="{0D108BD9-81ED-4DB2-BD59-A6C34878D82A}">
                    <a16:rowId xmlns:a16="http://schemas.microsoft.com/office/drawing/2014/main" val="10004"/>
                  </a:ext>
                </a:extLst>
              </a:tr>
            </a:tbl>
          </a:graphicData>
        </a:graphic>
      </p:graphicFrame>
      <p:sp>
        <p:nvSpPr>
          <p:cNvPr id="5" name="Rectangle 4"/>
          <p:cNvSpPr/>
          <p:nvPr/>
        </p:nvSpPr>
        <p:spPr>
          <a:xfrm>
            <a:off x="158646" y="2257842"/>
            <a:ext cx="1452642" cy="369332"/>
          </a:xfrm>
          <a:prstGeom prst="rect">
            <a:avLst/>
          </a:prstGeom>
        </p:spPr>
        <p:txBody>
          <a:bodyPr wrap="none">
            <a:spAutoFit/>
          </a:bodyPr>
          <a:lstStyle/>
          <a:p>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endParaRPr lang="en-US" sz="1800" dirty="0"/>
          </a:p>
        </p:txBody>
      </p:sp>
    </p:spTree>
    <p:extLst>
      <p:ext uri="{BB962C8B-B14F-4D97-AF65-F5344CB8AC3E}">
        <p14:creationId xmlns:p14="http://schemas.microsoft.com/office/powerpoint/2010/main" val="779802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76097933"/>
              </p:ext>
            </p:extLst>
          </p:nvPr>
        </p:nvGraphicFramePr>
        <p:xfrm>
          <a:off x="127767" y="1547447"/>
          <a:ext cx="8922448" cy="3576080"/>
        </p:xfrm>
        <a:graphic>
          <a:graphicData uri="http://schemas.openxmlformats.org/drawingml/2006/table">
            <a:tbl>
              <a:tblPr firstRow="1" firstCol="1" bandRow="1">
                <a:tableStyleId>{0660B408-B3CF-4A94-85FC-2B1E0A45F4A2}</a:tableStyleId>
              </a:tblPr>
              <a:tblGrid>
                <a:gridCol w="3185956">
                  <a:extLst>
                    <a:ext uri="{9D8B030D-6E8A-4147-A177-3AD203B41FA5}">
                      <a16:colId xmlns:a16="http://schemas.microsoft.com/office/drawing/2014/main" val="20000"/>
                    </a:ext>
                  </a:extLst>
                </a:gridCol>
                <a:gridCol w="5736492">
                  <a:extLst>
                    <a:ext uri="{9D8B030D-6E8A-4147-A177-3AD203B41FA5}">
                      <a16:colId xmlns:a16="http://schemas.microsoft.com/office/drawing/2014/main" val="20001"/>
                    </a:ext>
                  </a:extLst>
                </a:gridCol>
              </a:tblGrid>
              <a:tr h="498709">
                <a:tc>
                  <a:txBody>
                    <a:bodyPr/>
                    <a:lstStyle/>
                    <a:p>
                      <a:pPr>
                        <a:lnSpc>
                          <a:spcPct val="107000"/>
                        </a:lnSpc>
                        <a:spcAft>
                          <a:spcPts val="0"/>
                        </a:spcAft>
                      </a:pPr>
                      <a:r>
                        <a:rPr lang="en-US" sz="18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8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415689">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start()</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Bắt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1"/>
                  </a:ext>
                </a:extLst>
              </a:tr>
              <a:tr h="348645">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run()</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hành</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2"/>
                  </a:ext>
                </a:extLst>
              </a:tr>
              <a:tr h="381172">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sleep()</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Xác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thời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gian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sẽ</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chết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3"/>
                  </a:ext>
                </a:extLst>
              </a:tr>
              <a:tr h="381172">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currentThread()</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tham</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chiếu</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đến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4"/>
                  </a:ext>
                </a:extLst>
              </a:tr>
              <a:tr h="475043">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join()</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Chờ</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đợi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dừng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hoạt</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315370">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getPriority()</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mức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ưu</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r h="575243">
                <a:tc>
                  <a:txBody>
                    <a:bodyPr/>
                    <a:lstStyle/>
                    <a:p>
                      <a:pPr algn="just">
                        <a:lnSpc>
                          <a:spcPct val="107000"/>
                        </a:lnSpc>
                        <a:spcAft>
                          <a:spcPts val="0"/>
                        </a:spcAft>
                      </a:pPr>
                      <a:r>
                        <a:rPr lang="en-US" sz="15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setPriority()</a:t>
                      </a:r>
                      <a:endParaRPr lang="en-US" sz="15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Thay</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mức</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ưu</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7"/>
                  </a:ext>
                </a:extLst>
              </a:tr>
            </a:tbl>
          </a:graphicData>
        </a:graphic>
      </p:graphicFrame>
      <p:sp>
        <p:nvSpPr>
          <p:cNvPr id="4" name="Rectangle 3"/>
          <p:cNvSpPr/>
          <p:nvPr/>
        </p:nvSpPr>
        <p:spPr>
          <a:xfrm>
            <a:off x="167640" y="1142672"/>
            <a:ext cx="8724900" cy="37369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LỚP THREAD </a:t>
            </a:r>
          </a:p>
        </p:txBody>
      </p:sp>
    </p:spTree>
    <p:extLst>
      <p:ext uri="{BB962C8B-B14F-4D97-AF65-F5344CB8AC3E}">
        <p14:creationId xmlns:p14="http://schemas.microsoft.com/office/powerpoint/2010/main" val="356141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T</a:t>
            </a:r>
            <a:r>
              <a:rPr lang="vi-VN" dirty="0"/>
              <a:t>iến trình</a:t>
            </a:r>
          </a:p>
        </p:txBody>
      </p:sp>
    </p:spTree>
    <p:extLst>
      <p:ext uri="{BB962C8B-B14F-4D97-AF65-F5344CB8AC3E}">
        <p14:creationId xmlns:p14="http://schemas.microsoft.com/office/powerpoint/2010/main" val="185357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 y="1142672"/>
            <a:ext cx="8724900" cy="37369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74112179"/>
              </p:ext>
            </p:extLst>
          </p:nvPr>
        </p:nvGraphicFramePr>
        <p:xfrm>
          <a:off x="212564" y="1552225"/>
          <a:ext cx="8756176" cy="3505024"/>
        </p:xfrm>
        <a:graphic>
          <a:graphicData uri="http://schemas.openxmlformats.org/drawingml/2006/table">
            <a:tbl>
              <a:tblPr firstRow="1" firstCol="1" bandRow="1">
                <a:tableStyleId>{0660B408-B3CF-4A94-85FC-2B1E0A45F4A2}</a:tableStyleId>
              </a:tblPr>
              <a:tblGrid>
                <a:gridCol w="2850676">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4530">
                <a:tc>
                  <a:txBody>
                    <a:bodyPr/>
                    <a:lstStyle/>
                    <a:p>
                      <a:pPr>
                        <a:lnSpc>
                          <a:spcPct val="107000"/>
                        </a:lnSpc>
                        <a:spcAft>
                          <a:spcPts val="0"/>
                        </a:spcAft>
                      </a:pPr>
                      <a:r>
                        <a:rPr lang="en-US" sz="1200" dirty="0">
                          <a:effectLst/>
                        </a:rPr>
                        <a:t>Method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tc>
                  <a:txBody>
                    <a:bodyPr/>
                    <a:lstStyle/>
                    <a:p>
                      <a:pPr>
                        <a:lnSpc>
                          <a:spcPct val="107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extLst>
                  <a:ext uri="{0D108BD9-81ED-4DB2-BD59-A6C34878D82A}">
                    <a16:rowId xmlns:a16="http://schemas.microsoft.com/office/drawing/2014/main" val="10000"/>
                  </a:ext>
                </a:extLst>
              </a:tr>
              <a:tr h="416371">
                <a:tc>
                  <a:txBody>
                    <a:bodyPr/>
                    <a:lstStyle/>
                    <a:p>
                      <a:pPr algn="just">
                        <a:lnSpc>
                          <a:spcPct val="107000"/>
                        </a:lnSpc>
                        <a:spcAft>
                          <a:spcPts val="0"/>
                        </a:spcAft>
                      </a:pPr>
                      <a:r>
                        <a:rPr lang="en-US" sz="1200" b="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getName</a:t>
                      </a:r>
                      <a:r>
                        <a:rPr lang="en-US" sz="1200" b="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1"/>
                  </a:ext>
                </a:extLst>
              </a:tr>
              <a:tr h="327743">
                <a:tc>
                  <a:txBody>
                    <a:bodyPr/>
                    <a:lstStyle/>
                    <a:p>
                      <a:pPr algn="just">
                        <a:lnSpc>
                          <a:spcPct val="107000"/>
                        </a:lnSpc>
                        <a:spcAft>
                          <a:spcPts val="0"/>
                        </a:spcAft>
                      </a:pPr>
                      <a:r>
                        <a:rPr lang="en-US" sz="1200" b="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setName</a:t>
                      </a:r>
                      <a:r>
                        <a:rPr lang="en-US" sz="1200" b="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Thay</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2"/>
                  </a:ext>
                </a:extLst>
              </a:tr>
              <a:tr h="327743">
                <a:tc>
                  <a:txBody>
                    <a:bodyPr/>
                    <a:lstStyle/>
                    <a:p>
                      <a:pPr algn="just">
                        <a:lnSpc>
                          <a:spcPct val="107000"/>
                        </a:lnSpc>
                        <a:spcAft>
                          <a:spcPts val="0"/>
                        </a:spcAft>
                      </a:pPr>
                      <a:r>
                        <a:rPr lang="en-US" sz="1200" b="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getId</a:t>
                      </a:r>
                      <a:r>
                        <a:rPr lang="en-US" sz="1200" b="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id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3"/>
                  </a:ext>
                </a:extLst>
              </a:tr>
              <a:tr h="327743">
                <a:tc>
                  <a:txBody>
                    <a:bodyPr/>
                    <a:lstStyle/>
                    <a:p>
                      <a:pPr algn="just">
                        <a:lnSpc>
                          <a:spcPct val="107000"/>
                        </a:lnSpc>
                        <a:spcAft>
                          <a:spcPts val="0"/>
                        </a:spcAft>
                      </a:pPr>
                      <a:r>
                        <a:rPr lang="en-US" sz="12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isAlive()</a:t>
                      </a:r>
                      <a:endParaRPr lang="en-US" sz="12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còn</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sống</a:t>
                      </a:r>
                      <a:endPar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4"/>
                  </a:ext>
                </a:extLst>
              </a:tr>
              <a:tr h="516688">
                <a:tc>
                  <a:txBody>
                    <a:bodyPr/>
                    <a:lstStyle/>
                    <a:p>
                      <a:pPr algn="just">
                        <a:lnSpc>
                          <a:spcPct val="107000"/>
                        </a:lnSpc>
                        <a:spcAft>
                          <a:spcPts val="0"/>
                        </a:spcAft>
                      </a:pPr>
                      <a:r>
                        <a:rPr lang="en-US" sz="12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yield()</a:t>
                      </a:r>
                      <a:endParaRPr lang="en-US" sz="12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Làm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tạm</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dừng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phép</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khác</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tạm</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thời</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327743">
                <a:tc>
                  <a:txBody>
                    <a:bodyPr/>
                    <a:lstStyle/>
                    <a:p>
                      <a:pPr algn="just">
                        <a:lnSpc>
                          <a:spcPct val="107000"/>
                        </a:lnSpc>
                        <a:spcAft>
                          <a:spcPts val="0"/>
                        </a:spcAft>
                      </a:pPr>
                      <a:r>
                        <a:rPr lang="en-US" sz="12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suspend()</a:t>
                      </a:r>
                      <a:endParaRPr lang="en-US" sz="12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Đình</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r h="327743">
                <a:tc>
                  <a:txBody>
                    <a:bodyPr/>
                    <a:lstStyle/>
                    <a:p>
                      <a:pPr algn="just">
                        <a:lnSpc>
                          <a:spcPct val="107000"/>
                        </a:lnSpc>
                        <a:spcAft>
                          <a:spcPts val="0"/>
                        </a:spcAft>
                      </a:pPr>
                      <a:r>
                        <a:rPr lang="en-US" sz="12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resume()</a:t>
                      </a:r>
                      <a:endParaRPr lang="en-US" sz="12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Tiếp</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tục</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treo</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7"/>
                  </a:ext>
                </a:extLst>
              </a:tr>
              <a:tr h="416371">
                <a:tc>
                  <a:txBody>
                    <a:bodyPr/>
                    <a:lstStyle/>
                    <a:p>
                      <a:pPr algn="just">
                        <a:lnSpc>
                          <a:spcPct val="107000"/>
                        </a:lnSpc>
                        <a:spcAft>
                          <a:spcPts val="0"/>
                        </a:spcAft>
                      </a:pPr>
                      <a:r>
                        <a:rPr lang="en-US" sz="1200" b="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stop()</a:t>
                      </a:r>
                      <a:endParaRPr lang="en-US" sz="12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Dừng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2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8"/>
                  </a:ext>
                </a:extLst>
              </a:tr>
            </a:tbl>
          </a:graphicData>
        </a:graphic>
      </p:graphicFrame>
      <p:sp>
        <p:nvSpPr>
          <p:cNvPr id="8"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LỚP THREAD </a:t>
            </a:r>
          </a:p>
        </p:txBody>
      </p:sp>
    </p:spTree>
    <p:extLst>
      <p:ext uri="{BB962C8B-B14F-4D97-AF65-F5344CB8AC3E}">
        <p14:creationId xmlns:p14="http://schemas.microsoft.com/office/powerpoint/2010/main" val="98972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 y="1142672"/>
            <a:ext cx="8724900" cy="37369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45345162"/>
              </p:ext>
            </p:extLst>
          </p:nvPr>
        </p:nvGraphicFramePr>
        <p:xfrm>
          <a:off x="212564" y="1552225"/>
          <a:ext cx="8756176" cy="3585161"/>
        </p:xfrm>
        <a:graphic>
          <a:graphicData uri="http://schemas.openxmlformats.org/drawingml/2006/table">
            <a:tbl>
              <a:tblPr firstRow="1" firstCol="1" bandRow="1">
                <a:tableStyleId>{0660B408-B3CF-4A94-85FC-2B1E0A45F4A2}</a:tableStyleId>
              </a:tblPr>
              <a:tblGrid>
                <a:gridCol w="2850676">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1697">
                <a:tc>
                  <a:txBody>
                    <a:bodyPr/>
                    <a:lstStyle/>
                    <a:p>
                      <a:pPr>
                        <a:lnSpc>
                          <a:spcPct val="107000"/>
                        </a:lnSpc>
                        <a:spcAft>
                          <a:spcPts val="0"/>
                        </a:spcAft>
                      </a:pPr>
                      <a:r>
                        <a:rPr lang="en-US" sz="1200" dirty="0">
                          <a:effectLst/>
                        </a:rPr>
                        <a:t>Method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tc>
                  <a:txBody>
                    <a:bodyPr/>
                    <a:lstStyle/>
                    <a:p>
                      <a:pPr>
                        <a:lnSpc>
                          <a:spcPct val="107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extLst>
                  <a:ext uri="{0D108BD9-81ED-4DB2-BD59-A6C34878D82A}">
                    <a16:rowId xmlns:a16="http://schemas.microsoft.com/office/drawing/2014/main" val="10000"/>
                  </a:ext>
                </a:extLst>
              </a:tr>
              <a:tr h="431271">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isDaemon()</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daemon hay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1"/>
                  </a:ext>
                </a:extLst>
              </a:tr>
              <a:tr h="293693">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setDaemon()</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Đánh</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dấu</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daemon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hoặc</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2"/>
                  </a:ext>
                </a:extLst>
              </a:tr>
              <a:tr h="293693">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interrupt()</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Làm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đoạn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3"/>
                  </a:ext>
                </a:extLst>
              </a:tr>
              <a:tr h="293693">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isinterrupted()</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đoạn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4"/>
                  </a:ext>
                </a:extLst>
              </a:tr>
              <a:tr h="293693">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interrupted()</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đoạn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431271">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activeCount()</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hoạt</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r h="293693">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checkAccess()</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Xác</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chạy</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quyền</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sửa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7"/>
                  </a:ext>
                </a:extLst>
              </a:tr>
              <a:tr h="431271">
                <a:tc>
                  <a:txBody>
                    <a:bodyPr/>
                    <a:lstStyle/>
                    <a:p>
                      <a:pPr algn="just">
                        <a:lnSpc>
                          <a:spcPct val="107000"/>
                        </a:lnSpc>
                        <a:spcAft>
                          <a:spcPts val="0"/>
                        </a:spcAft>
                      </a:pPr>
                      <a:r>
                        <a:rPr lang="en-US" sz="14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isDaemon()</a:t>
                      </a:r>
                      <a:endParaRPr lang="en-US" sz="14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daemon hay </a:t>
                      </a:r>
                      <a:r>
                        <a:rPr lang="en-US" sz="14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8"/>
                  </a:ext>
                </a:extLst>
              </a:tr>
            </a:tbl>
          </a:graphicData>
        </a:graphic>
      </p:graphicFrame>
      <p:sp>
        <p:nvSpPr>
          <p:cNvPr id="8"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LỚP THREAD </a:t>
            </a:r>
          </a:p>
        </p:txBody>
      </p:sp>
    </p:spTree>
    <p:extLst>
      <p:ext uri="{BB962C8B-B14F-4D97-AF65-F5344CB8AC3E}">
        <p14:creationId xmlns:p14="http://schemas.microsoft.com/office/powerpoint/2010/main" val="1981903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 y="1142672"/>
            <a:ext cx="8724900" cy="37369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04947067"/>
              </p:ext>
            </p:extLst>
          </p:nvPr>
        </p:nvGraphicFramePr>
        <p:xfrm>
          <a:off x="212564" y="1552225"/>
          <a:ext cx="8756176" cy="3422281"/>
        </p:xfrm>
        <a:graphic>
          <a:graphicData uri="http://schemas.openxmlformats.org/drawingml/2006/table">
            <a:tbl>
              <a:tblPr firstRow="1" firstCol="1" bandRow="1">
                <a:tableStyleId>{0660B408-B3CF-4A94-85FC-2B1E0A45F4A2}</a:tableStyleId>
              </a:tblPr>
              <a:tblGrid>
                <a:gridCol w="2850676">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1697">
                <a:tc>
                  <a:txBody>
                    <a:bodyPr/>
                    <a:lstStyle/>
                    <a:p>
                      <a:pPr>
                        <a:lnSpc>
                          <a:spcPct val="107000"/>
                        </a:lnSpc>
                        <a:spcAft>
                          <a:spcPts val="0"/>
                        </a:spcAft>
                      </a:pPr>
                      <a:r>
                        <a:rPr lang="en-US" sz="1200" dirty="0">
                          <a:effectLst/>
                        </a:rPr>
                        <a:t>Method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tc>
                  <a:txBody>
                    <a:bodyPr/>
                    <a:lstStyle/>
                    <a:p>
                      <a:pPr>
                        <a:lnSpc>
                          <a:spcPct val="107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6113" marR="96113" marT="96113" marB="96113"/>
                </a:tc>
                <a:extLst>
                  <a:ext uri="{0D108BD9-81ED-4DB2-BD59-A6C34878D82A}">
                    <a16:rowId xmlns:a16="http://schemas.microsoft.com/office/drawing/2014/main" val="10000"/>
                  </a:ext>
                </a:extLst>
              </a:tr>
              <a:tr h="431271">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holdLock()</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true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giữ</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khóa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màn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hình</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1"/>
                  </a:ext>
                </a:extLst>
              </a:tr>
              <a:tr h="293693">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dumpStack()</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dấu</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vết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ngăn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xếp</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sang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lỗi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chuẩn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2"/>
                  </a:ext>
                </a:extLst>
              </a:tr>
              <a:tr h="293693">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getStackTrace()</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mảng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phần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tử</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dõi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ngăn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xếp</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đại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diện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ngăn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xếp</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3"/>
                  </a:ext>
                </a:extLst>
              </a:tr>
              <a:tr h="293693">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enumerate()</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Sao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chép</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mọi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hoạt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con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nó</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mảng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4"/>
                  </a:ext>
                </a:extLst>
              </a:tr>
              <a:tr h="293693">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getState()</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trạng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thái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431271">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toString()</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biểu</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diễn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bao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gồm</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tên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mức</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ưu</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r h="293693">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notify()</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Đưa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thông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báo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chờ</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cụ</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thể</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7"/>
                  </a:ext>
                </a:extLst>
              </a:tr>
              <a:tr h="431271">
                <a:tc>
                  <a:txBody>
                    <a:bodyPr/>
                    <a:lstStyle/>
                    <a:p>
                      <a:pPr algn="just">
                        <a:lnSpc>
                          <a:spcPct val="107000"/>
                        </a:lnSpc>
                        <a:spcAft>
                          <a:spcPts val="0"/>
                        </a:spcAft>
                      </a:pPr>
                      <a:r>
                        <a:rPr lang="en-US" sz="1200" b="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notifyAll()</a:t>
                      </a:r>
                      <a:endParaRPr lang="en-US" sz="1100" b="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Đưa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thông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báo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tất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cả</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luồng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chờ</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đối</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cụ</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thể</a:t>
                      </a:r>
                      <a:r>
                        <a:rPr lang="en-US" sz="1100" b="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8"/>
                  </a:ext>
                </a:extLst>
              </a:tr>
            </a:tbl>
          </a:graphicData>
        </a:graphic>
      </p:graphicFrame>
      <p:sp>
        <p:nvSpPr>
          <p:cNvPr id="4"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LỚP THREAD </a:t>
            </a:r>
          </a:p>
        </p:txBody>
      </p:sp>
    </p:spTree>
    <p:extLst>
      <p:ext uri="{BB962C8B-B14F-4D97-AF65-F5344CB8AC3E}">
        <p14:creationId xmlns:p14="http://schemas.microsoft.com/office/powerpoint/2010/main" val="572549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GIAO </a:t>
            </a:r>
            <a:r>
              <a:rPr lang="en-US" altLang="en-US" sz="2700" dirty="0" err="1"/>
              <a:t>DIỆN</a:t>
            </a:r>
            <a:r>
              <a:rPr lang="en-US" altLang="en-US" sz="2700" dirty="0"/>
              <a:t> RUNNABLE</a:t>
            </a:r>
          </a:p>
        </p:txBody>
      </p:sp>
      <p:sp>
        <p:nvSpPr>
          <p:cNvPr id="5" name="Rectangle 4"/>
          <p:cNvSpPr/>
          <p:nvPr/>
        </p:nvSpPr>
        <p:spPr>
          <a:xfrm>
            <a:off x="213360" y="1302560"/>
            <a:ext cx="8724900" cy="1779333"/>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Runnable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muốn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lớp triển khai Runnable chạy trên một luồng khác mà không phân lớp Thread</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079705341"/>
              </p:ext>
            </p:extLst>
          </p:nvPr>
        </p:nvGraphicFramePr>
        <p:xfrm>
          <a:off x="286702" y="3346259"/>
          <a:ext cx="8727758" cy="1461961"/>
        </p:xfrm>
        <a:graphic>
          <a:graphicData uri="http://schemas.openxmlformats.org/drawingml/2006/table">
            <a:tbl>
              <a:tblPr firstRow="1" firstCol="1" bandRow="1">
                <a:tableStyleId>{0660B408-B3CF-4A94-85FC-2B1E0A45F4A2}</a:tableStyleId>
              </a:tblPr>
              <a:tblGrid>
                <a:gridCol w="1768744">
                  <a:extLst>
                    <a:ext uri="{9D8B030D-6E8A-4147-A177-3AD203B41FA5}">
                      <a16:colId xmlns:a16="http://schemas.microsoft.com/office/drawing/2014/main" val="20000"/>
                    </a:ext>
                  </a:extLst>
                </a:gridCol>
                <a:gridCol w="6959014">
                  <a:extLst>
                    <a:ext uri="{9D8B030D-6E8A-4147-A177-3AD203B41FA5}">
                      <a16:colId xmlns:a16="http://schemas.microsoft.com/office/drawing/2014/main" val="20001"/>
                    </a:ext>
                  </a:extLst>
                </a:gridCol>
              </a:tblGrid>
              <a:tr h="463734">
                <a:tc>
                  <a:txBody>
                    <a:bodyPr/>
                    <a:lstStyle/>
                    <a:p>
                      <a:pPr>
                        <a:lnSpc>
                          <a:spcPct val="107000"/>
                        </a:lnSpc>
                        <a:spcAft>
                          <a:spcPts val="0"/>
                        </a:spcAft>
                      </a:pPr>
                      <a:r>
                        <a:rPr lang="en-US" sz="1300">
                          <a:effectLst/>
                        </a:rPr>
                        <a:t>Method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nSpc>
                          <a:spcPct val="107000"/>
                        </a:lnSpc>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extLst>
                  <a:ext uri="{0D108BD9-81ED-4DB2-BD59-A6C34878D82A}">
                    <a16:rowId xmlns:a16="http://schemas.microsoft.com/office/drawing/2014/main" val="10000"/>
                  </a:ext>
                </a:extLst>
              </a:tr>
              <a:tr h="998227">
                <a:tc>
                  <a:txBody>
                    <a:bodyPr/>
                    <a:lstStyle/>
                    <a:p>
                      <a:pPr algn="just">
                        <a:lnSpc>
                          <a:spcPct val="107000"/>
                        </a:lnSpc>
                        <a:spcAft>
                          <a:spcPts val="0"/>
                        </a:spcAft>
                      </a:pPr>
                      <a:r>
                        <a:rPr lang="en-US" sz="1600" dirty="0">
                          <a:solidFill>
                            <a:srgbClr val="000000"/>
                          </a:solidFill>
                          <a:effectLst/>
                        </a:rPr>
                        <a:t>public void run()</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0"/>
                        </a:spcAft>
                      </a:pPr>
                      <a:r>
                        <a:rPr lang="en-US" sz="1600" dirty="0" err="1">
                          <a:solidFill>
                            <a:srgbClr val="000000"/>
                          </a:solidFill>
                          <a:effectLst/>
                        </a:rPr>
                        <a:t>Phương</a:t>
                      </a:r>
                      <a:r>
                        <a:rPr lang="en-US" sz="1600" dirty="0">
                          <a:solidFill>
                            <a:srgbClr val="000000"/>
                          </a:solidFill>
                          <a:effectLst/>
                        </a:rPr>
                        <a:t> </a:t>
                      </a:r>
                      <a:r>
                        <a:rPr lang="en-US" sz="1600" dirty="0" err="1">
                          <a:solidFill>
                            <a:srgbClr val="000000"/>
                          </a:solidFill>
                          <a:effectLst/>
                        </a:rPr>
                        <a:t>thức</a:t>
                      </a:r>
                      <a:r>
                        <a:rPr lang="en-US" sz="1600" dirty="0">
                          <a:solidFill>
                            <a:srgbClr val="000000"/>
                          </a:solidFill>
                          <a:effectLst/>
                        </a:rPr>
                        <a:t> </a:t>
                      </a:r>
                      <a:r>
                        <a:rPr lang="en-US" sz="1600" dirty="0" err="1">
                          <a:solidFill>
                            <a:srgbClr val="000000"/>
                          </a:solidFill>
                          <a:effectLst/>
                        </a:rPr>
                        <a:t>này</a:t>
                      </a:r>
                      <a:r>
                        <a:rPr lang="en-US" sz="1600" dirty="0">
                          <a:solidFill>
                            <a:srgbClr val="000000"/>
                          </a:solidFill>
                          <a:effectLst/>
                        </a:rPr>
                        <a:t> </a:t>
                      </a:r>
                      <a:r>
                        <a:rPr lang="en-US" sz="1600" dirty="0" err="1">
                          <a:solidFill>
                            <a:srgbClr val="000000"/>
                          </a:solidFill>
                          <a:effectLst/>
                        </a:rPr>
                        <a:t>không</a:t>
                      </a:r>
                      <a:r>
                        <a:rPr lang="en-US" sz="1600" dirty="0">
                          <a:solidFill>
                            <a:srgbClr val="000000"/>
                          </a:solidFill>
                          <a:effectLst/>
                        </a:rPr>
                        <a:t> </a:t>
                      </a:r>
                      <a:r>
                        <a:rPr lang="en-US" sz="1600" dirty="0" err="1">
                          <a:solidFill>
                            <a:srgbClr val="000000"/>
                          </a:solidFill>
                          <a:effectLst/>
                        </a:rPr>
                        <a:t>có</a:t>
                      </a:r>
                      <a:r>
                        <a:rPr lang="en-US" sz="1600" dirty="0">
                          <a:solidFill>
                            <a:srgbClr val="000000"/>
                          </a:solidFill>
                          <a:effectLst/>
                        </a:rPr>
                        <a:t> </a:t>
                      </a:r>
                      <a:r>
                        <a:rPr lang="en-US" sz="1600" dirty="0" err="1">
                          <a:solidFill>
                            <a:srgbClr val="000000"/>
                          </a:solidFill>
                          <a:effectLst/>
                        </a:rPr>
                        <a:t>tham</a:t>
                      </a:r>
                      <a:r>
                        <a:rPr lang="en-US" sz="1600" dirty="0">
                          <a:solidFill>
                            <a:srgbClr val="000000"/>
                          </a:solidFill>
                          <a:effectLst/>
                        </a:rPr>
                        <a:t> </a:t>
                      </a:r>
                      <a:r>
                        <a:rPr lang="en-US" sz="1600" dirty="0" err="1">
                          <a:solidFill>
                            <a:srgbClr val="000000"/>
                          </a:solidFill>
                          <a:effectLst/>
                        </a:rPr>
                        <a:t>số</a:t>
                      </a:r>
                      <a:r>
                        <a:rPr lang="en-US" sz="1600" dirty="0">
                          <a:solidFill>
                            <a:srgbClr val="000000"/>
                          </a:solidFill>
                          <a:effectLst/>
                        </a:rPr>
                        <a:t>. </a:t>
                      </a:r>
                      <a:r>
                        <a:rPr lang="en-US" sz="1600" dirty="0" err="1">
                          <a:solidFill>
                            <a:srgbClr val="000000"/>
                          </a:solidFill>
                          <a:effectLst/>
                        </a:rPr>
                        <a:t>Khi</a:t>
                      </a:r>
                      <a:r>
                        <a:rPr lang="en-US" sz="1600" dirty="0">
                          <a:solidFill>
                            <a:srgbClr val="000000"/>
                          </a:solidFill>
                          <a:effectLst/>
                        </a:rPr>
                        <a:t> </a:t>
                      </a:r>
                      <a:r>
                        <a:rPr lang="en-US" sz="1600" dirty="0" err="1">
                          <a:solidFill>
                            <a:srgbClr val="000000"/>
                          </a:solidFill>
                          <a:effectLst/>
                        </a:rPr>
                        <a:t>đối</a:t>
                      </a:r>
                      <a:r>
                        <a:rPr lang="en-US" sz="1600" dirty="0">
                          <a:solidFill>
                            <a:srgbClr val="000000"/>
                          </a:solidFill>
                          <a:effectLst/>
                        </a:rPr>
                        <a:t> </a:t>
                      </a:r>
                      <a:r>
                        <a:rPr lang="en-US" sz="1600" dirty="0" err="1">
                          <a:solidFill>
                            <a:srgbClr val="000000"/>
                          </a:solidFill>
                          <a:effectLst/>
                        </a:rPr>
                        <a:t>tượng</a:t>
                      </a:r>
                      <a:r>
                        <a:rPr lang="en-US" sz="1600" dirty="0">
                          <a:solidFill>
                            <a:srgbClr val="000000"/>
                          </a:solidFill>
                          <a:effectLst/>
                        </a:rPr>
                        <a:t> </a:t>
                      </a:r>
                      <a:r>
                        <a:rPr lang="en-US" sz="1600" dirty="0" err="1">
                          <a:solidFill>
                            <a:srgbClr val="000000"/>
                          </a:solidFill>
                          <a:effectLst/>
                        </a:rPr>
                        <a:t>của</a:t>
                      </a:r>
                      <a:r>
                        <a:rPr lang="en-US" sz="1600" dirty="0">
                          <a:solidFill>
                            <a:srgbClr val="000000"/>
                          </a:solidFill>
                          <a:effectLst/>
                        </a:rPr>
                        <a:t> </a:t>
                      </a:r>
                      <a:r>
                        <a:rPr lang="en-US" sz="1600" dirty="0" err="1">
                          <a:solidFill>
                            <a:srgbClr val="000000"/>
                          </a:solidFill>
                          <a:effectLst/>
                        </a:rPr>
                        <a:t>một</a:t>
                      </a:r>
                      <a:r>
                        <a:rPr lang="en-US" sz="1600" dirty="0">
                          <a:solidFill>
                            <a:srgbClr val="000000"/>
                          </a:solidFill>
                          <a:effectLst/>
                        </a:rPr>
                        <a:t> </a:t>
                      </a:r>
                      <a:r>
                        <a:rPr lang="en-US" sz="1600" dirty="0" err="1">
                          <a:solidFill>
                            <a:srgbClr val="000000"/>
                          </a:solidFill>
                          <a:effectLst/>
                        </a:rPr>
                        <a:t>lớp</a:t>
                      </a:r>
                      <a:r>
                        <a:rPr lang="en-US" sz="1600" dirty="0">
                          <a:solidFill>
                            <a:srgbClr val="000000"/>
                          </a:solidFill>
                          <a:effectLst/>
                        </a:rPr>
                        <a:t> </a:t>
                      </a:r>
                      <a:r>
                        <a:rPr lang="en-US" sz="1600" dirty="0" err="1">
                          <a:solidFill>
                            <a:srgbClr val="000000"/>
                          </a:solidFill>
                          <a:effectLst/>
                        </a:rPr>
                        <a:t>triển</a:t>
                      </a:r>
                      <a:r>
                        <a:rPr lang="en-US" sz="1600" dirty="0">
                          <a:solidFill>
                            <a:srgbClr val="000000"/>
                          </a:solidFill>
                          <a:effectLst/>
                        </a:rPr>
                        <a:t> </a:t>
                      </a:r>
                      <a:r>
                        <a:rPr lang="en-US" sz="1600" dirty="0" err="1">
                          <a:solidFill>
                            <a:srgbClr val="000000"/>
                          </a:solidFill>
                          <a:effectLst/>
                        </a:rPr>
                        <a:t>khai</a:t>
                      </a:r>
                      <a:r>
                        <a:rPr lang="en-US" sz="1600" dirty="0">
                          <a:solidFill>
                            <a:srgbClr val="000000"/>
                          </a:solidFill>
                          <a:effectLst/>
                        </a:rPr>
                        <a:t> </a:t>
                      </a:r>
                      <a:r>
                        <a:rPr lang="en-US" sz="1600" dirty="0" err="1">
                          <a:solidFill>
                            <a:srgbClr val="000000"/>
                          </a:solidFill>
                          <a:effectLst/>
                        </a:rPr>
                        <a:t>lớp</a:t>
                      </a:r>
                      <a:r>
                        <a:rPr lang="en-US" sz="1600" dirty="0">
                          <a:solidFill>
                            <a:srgbClr val="000000"/>
                          </a:solidFill>
                          <a:effectLst/>
                        </a:rPr>
                        <a:t> Runnable </a:t>
                      </a:r>
                      <a:r>
                        <a:rPr lang="en-US" sz="1600" dirty="0" err="1">
                          <a:solidFill>
                            <a:srgbClr val="000000"/>
                          </a:solidFill>
                          <a:effectLst/>
                        </a:rPr>
                        <a:t>được</a:t>
                      </a:r>
                      <a:r>
                        <a:rPr lang="en-US" sz="1600" dirty="0">
                          <a:solidFill>
                            <a:srgbClr val="000000"/>
                          </a:solidFill>
                          <a:effectLst/>
                        </a:rPr>
                        <a:t> </a:t>
                      </a:r>
                      <a:r>
                        <a:rPr lang="en-US" sz="1600" dirty="0" err="1">
                          <a:solidFill>
                            <a:srgbClr val="000000"/>
                          </a:solidFill>
                          <a:effectLst/>
                        </a:rPr>
                        <a:t>sử</a:t>
                      </a:r>
                      <a:r>
                        <a:rPr lang="en-US" sz="1600" dirty="0">
                          <a:solidFill>
                            <a:srgbClr val="000000"/>
                          </a:solidFill>
                          <a:effectLst/>
                        </a:rPr>
                        <a:t> </a:t>
                      </a:r>
                      <a:r>
                        <a:rPr lang="en-US" sz="1600" dirty="0" err="1">
                          <a:solidFill>
                            <a:srgbClr val="000000"/>
                          </a:solidFill>
                          <a:effectLst/>
                        </a:rPr>
                        <a:t>dụng</a:t>
                      </a:r>
                      <a:r>
                        <a:rPr lang="en-US" sz="1600" dirty="0">
                          <a:solidFill>
                            <a:srgbClr val="000000"/>
                          </a:solidFill>
                          <a:effectLst/>
                        </a:rPr>
                        <a:t> </a:t>
                      </a:r>
                      <a:r>
                        <a:rPr lang="en-US" sz="1600" dirty="0" err="1">
                          <a:solidFill>
                            <a:srgbClr val="000000"/>
                          </a:solidFill>
                          <a:effectLst/>
                        </a:rPr>
                        <a:t>để</a:t>
                      </a:r>
                      <a:r>
                        <a:rPr lang="en-US" sz="1600" dirty="0">
                          <a:solidFill>
                            <a:srgbClr val="000000"/>
                          </a:solidFill>
                          <a:effectLst/>
                        </a:rPr>
                        <a:t> </a:t>
                      </a:r>
                      <a:r>
                        <a:rPr lang="en-US" sz="1600" dirty="0" err="1">
                          <a:solidFill>
                            <a:srgbClr val="000000"/>
                          </a:solidFill>
                          <a:effectLst/>
                        </a:rPr>
                        <a:t>tạo</a:t>
                      </a:r>
                      <a:r>
                        <a:rPr lang="en-US" sz="1600" dirty="0">
                          <a:solidFill>
                            <a:srgbClr val="000000"/>
                          </a:solidFill>
                          <a:effectLst/>
                        </a:rPr>
                        <a:t> </a:t>
                      </a:r>
                      <a:r>
                        <a:rPr lang="en-US" sz="1600" dirty="0" err="1">
                          <a:solidFill>
                            <a:srgbClr val="000000"/>
                          </a:solidFill>
                          <a:effectLst/>
                        </a:rPr>
                        <a:t>một</a:t>
                      </a:r>
                      <a:r>
                        <a:rPr lang="en-US" sz="1600" dirty="0">
                          <a:solidFill>
                            <a:srgbClr val="000000"/>
                          </a:solidFill>
                          <a:effectLst/>
                        </a:rPr>
                        <a:t> </a:t>
                      </a:r>
                      <a:r>
                        <a:rPr lang="en-US" sz="1600" dirty="0" err="1">
                          <a:solidFill>
                            <a:srgbClr val="000000"/>
                          </a:solidFill>
                          <a:effectLst/>
                        </a:rPr>
                        <a:t>luồng</a:t>
                      </a:r>
                      <a:r>
                        <a:rPr lang="en-US" sz="1600" dirty="0">
                          <a:solidFill>
                            <a:srgbClr val="000000"/>
                          </a:solidFill>
                          <a:effectLst/>
                        </a:rPr>
                        <a:t>, </a:t>
                      </a:r>
                      <a:r>
                        <a:rPr lang="en-US" sz="1600" dirty="0" err="1">
                          <a:solidFill>
                            <a:srgbClr val="000000"/>
                          </a:solidFill>
                          <a:effectLst/>
                        </a:rPr>
                        <a:t>thì</a:t>
                      </a:r>
                      <a:r>
                        <a:rPr lang="en-US" sz="1600" dirty="0">
                          <a:solidFill>
                            <a:srgbClr val="000000"/>
                          </a:solidFill>
                          <a:effectLst/>
                        </a:rPr>
                        <a:t> </a:t>
                      </a:r>
                      <a:r>
                        <a:rPr lang="en-US" sz="1600" dirty="0" err="1">
                          <a:solidFill>
                            <a:srgbClr val="000000"/>
                          </a:solidFill>
                          <a:effectLst/>
                        </a:rPr>
                        <a:t>phương</a:t>
                      </a:r>
                      <a:r>
                        <a:rPr lang="en-US" sz="1600" dirty="0">
                          <a:solidFill>
                            <a:srgbClr val="000000"/>
                          </a:solidFill>
                          <a:effectLst/>
                        </a:rPr>
                        <a:t> </a:t>
                      </a:r>
                      <a:r>
                        <a:rPr lang="en-US" sz="1600" dirty="0" err="1">
                          <a:solidFill>
                            <a:srgbClr val="000000"/>
                          </a:solidFill>
                          <a:effectLst/>
                        </a:rPr>
                        <a:t>thức</a:t>
                      </a:r>
                      <a:r>
                        <a:rPr lang="en-US" sz="1600" dirty="0">
                          <a:solidFill>
                            <a:srgbClr val="000000"/>
                          </a:solidFill>
                          <a:effectLst/>
                        </a:rPr>
                        <a:t> run </a:t>
                      </a:r>
                      <a:r>
                        <a:rPr lang="en-US" sz="1600" dirty="0" err="1">
                          <a:solidFill>
                            <a:srgbClr val="000000"/>
                          </a:solidFill>
                          <a:effectLst/>
                        </a:rPr>
                        <a:t>được</a:t>
                      </a:r>
                      <a:r>
                        <a:rPr lang="en-US" sz="1600" dirty="0">
                          <a:solidFill>
                            <a:srgbClr val="000000"/>
                          </a:solidFill>
                          <a:effectLst/>
                        </a:rPr>
                        <a:t> </a:t>
                      </a:r>
                      <a:r>
                        <a:rPr lang="en-US" sz="1600" dirty="0" err="1">
                          <a:solidFill>
                            <a:srgbClr val="000000"/>
                          </a:solidFill>
                          <a:effectLst/>
                        </a:rPr>
                        <a:t>gọi</a:t>
                      </a:r>
                      <a:r>
                        <a:rPr lang="en-US" sz="1600" dirty="0">
                          <a:solidFill>
                            <a:srgbClr val="000000"/>
                          </a:solidFill>
                          <a:effectLst/>
                        </a:rPr>
                        <a:t> </a:t>
                      </a:r>
                      <a:r>
                        <a:rPr lang="en-US" sz="1600" dirty="0" err="1">
                          <a:solidFill>
                            <a:srgbClr val="000000"/>
                          </a:solidFill>
                          <a:effectLst/>
                        </a:rPr>
                        <a:t>trong</a:t>
                      </a:r>
                      <a:r>
                        <a:rPr lang="en-US" sz="1600" dirty="0">
                          <a:solidFill>
                            <a:srgbClr val="000000"/>
                          </a:solidFill>
                          <a:effectLst/>
                        </a:rPr>
                        <a:t> </a:t>
                      </a:r>
                      <a:r>
                        <a:rPr lang="en-US" sz="1600" dirty="0" err="1">
                          <a:solidFill>
                            <a:srgbClr val="000000"/>
                          </a:solidFill>
                          <a:effectLst/>
                        </a:rPr>
                        <a:t>luồng</a:t>
                      </a:r>
                      <a:r>
                        <a:rPr lang="en-US" sz="1600" dirty="0">
                          <a:solidFill>
                            <a:srgbClr val="000000"/>
                          </a:solidFill>
                          <a:effectLst/>
                        </a:rPr>
                        <a:t> </a:t>
                      </a:r>
                      <a:r>
                        <a:rPr lang="en-US" sz="1600" dirty="0" err="1">
                          <a:solidFill>
                            <a:srgbClr val="000000"/>
                          </a:solidFill>
                          <a:effectLst/>
                        </a:rPr>
                        <a:t>thực</a:t>
                      </a:r>
                      <a:r>
                        <a:rPr lang="en-US" sz="1600" dirty="0">
                          <a:solidFill>
                            <a:srgbClr val="000000"/>
                          </a:solidFill>
                          <a:effectLst/>
                        </a:rPr>
                        <a:t> </a:t>
                      </a:r>
                      <a:r>
                        <a:rPr lang="en-US" sz="1600" dirty="0" err="1">
                          <a:solidFill>
                            <a:srgbClr val="000000"/>
                          </a:solidFill>
                          <a:effectLst/>
                        </a:rPr>
                        <a:t>thi</a:t>
                      </a:r>
                      <a:r>
                        <a:rPr lang="en-US" sz="1600" dirty="0">
                          <a:solidFill>
                            <a:srgbClr val="000000"/>
                          </a:solidFill>
                          <a:effectLst/>
                        </a:rPr>
                        <a:t> </a:t>
                      </a:r>
                      <a:r>
                        <a:rPr lang="en-US" sz="1600" dirty="0" err="1">
                          <a:solidFill>
                            <a:srgbClr val="000000"/>
                          </a:solidFill>
                          <a:effectLst/>
                        </a:rPr>
                        <a:t>riêng</a:t>
                      </a:r>
                      <a:r>
                        <a:rPr lang="en-US" sz="1600" dirty="0">
                          <a:solidFill>
                            <a:srgbClr val="000000"/>
                          </a:solidFill>
                          <a:effectLst/>
                        </a:rPr>
                        <a: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52696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17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GIAO </a:t>
            </a:r>
            <a:r>
              <a:rPr lang="en-US" altLang="en-US" sz="2700" dirty="0" err="1"/>
              <a:t>DIỆN</a:t>
            </a:r>
            <a:r>
              <a:rPr lang="en-US" altLang="en-US" sz="2700" dirty="0"/>
              <a:t> RUNNABLE</a:t>
            </a:r>
          </a:p>
        </p:txBody>
      </p:sp>
      <p:sp>
        <p:nvSpPr>
          <p:cNvPr id="3" name="Rectangle 2"/>
          <p:cNvSpPr/>
          <p:nvPr/>
        </p:nvSpPr>
        <p:spPr>
          <a:xfrm>
            <a:off x="183527" y="1305428"/>
            <a:ext cx="1080745" cy="373692"/>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27660" y="1824819"/>
            <a:ext cx="5905500" cy="1028487"/>
          </a:xfrm>
          <a:prstGeom prst="rect">
            <a:avLst/>
          </a:prstGeom>
          <a:ln>
            <a:solidFill>
              <a:srgbClr val="FF0000"/>
            </a:solidFill>
          </a:ln>
        </p:spPr>
        <p:txBody>
          <a:bodyPr wrap="square">
            <a:spAutoFit/>
          </a:bodyPr>
          <a:lstStyle/>
          <a:p>
            <a:pPr marL="60325" algn="just">
              <a:lnSpc>
                <a:spcPts val="1875"/>
              </a:lnSpc>
              <a:spcAft>
                <a:spcPts val="8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Runnable &lt;Runnable-Name&gt; = </a:t>
            </a:r>
            <a:r>
              <a:rPr lang="en-US" sz="16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new</a:t>
            </a:r>
            <a:r>
              <a:rPr lang="en-US" sz="1600" dirty="0">
                <a:latin typeface="Segoe UI" panose="020B0502040204020203" pitchFamily="34" charset="0"/>
                <a:ea typeface="Times New Roman" panose="02020603050405020304" pitchFamily="18" charset="0"/>
                <a:cs typeface="Times New Roman" panose="02020603050405020304" pitchFamily="18" charset="0"/>
              </a:rPr>
              <a:t> &lt;</a:t>
            </a:r>
            <a:r>
              <a:rPr lang="en-US" sz="1600" dirty="0" err="1">
                <a:latin typeface="Segoe UI" panose="020B0502040204020203" pitchFamily="34" charset="0"/>
                <a:ea typeface="Times New Roman" panose="02020603050405020304" pitchFamily="18" charset="0"/>
                <a:cs typeface="Times New Roman" panose="02020603050405020304" pitchFamily="18" charset="0"/>
              </a:rPr>
              <a:t>Runnable_Class</a:t>
            </a:r>
            <a:r>
              <a:rPr lang="en-US" sz="1600" dirty="0">
                <a:latin typeface="Segoe UI" panose="020B0502040204020203" pitchFamily="34" charset="0"/>
                <a:ea typeface="Times New Roman" panose="02020603050405020304" pitchFamily="18" charset="0"/>
                <a:cs typeface="Times New Roman" panose="02020603050405020304" pitchFamily="18" charset="0"/>
              </a:rPr>
              <a:t>&gt;();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algn="just">
              <a:lnSpc>
                <a:spcPts val="1875"/>
              </a:lnSpc>
              <a:spcAft>
                <a:spcPts val="8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Thread &lt;</a:t>
            </a:r>
            <a:r>
              <a:rPr lang="en-US" sz="1600" dirty="0" err="1">
                <a:latin typeface="Segoe UI" panose="020B0502040204020203" pitchFamily="34" charset="0"/>
                <a:ea typeface="Times New Roman" panose="02020603050405020304" pitchFamily="18" charset="0"/>
                <a:cs typeface="Times New Roman" panose="02020603050405020304" pitchFamily="18" charset="0"/>
              </a:rPr>
              <a:t>Thread_Name</a:t>
            </a:r>
            <a:r>
              <a:rPr lang="en-US" sz="1600" dirty="0">
                <a:latin typeface="Segoe UI" panose="020B0502040204020203" pitchFamily="34" charset="0"/>
                <a:ea typeface="Times New Roman" panose="02020603050405020304" pitchFamily="18" charset="0"/>
                <a:cs typeface="Times New Roman" panose="02020603050405020304" pitchFamily="18" charset="0"/>
              </a:rPr>
              <a:t>&gt; = </a:t>
            </a:r>
            <a:r>
              <a:rPr lang="en-US" sz="16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new</a:t>
            </a:r>
            <a:r>
              <a:rPr lang="en-US" sz="1600" dirty="0">
                <a:latin typeface="Segoe UI" panose="020B0502040204020203" pitchFamily="34" charset="0"/>
                <a:ea typeface="Times New Roman" panose="02020603050405020304" pitchFamily="18" charset="0"/>
                <a:cs typeface="Times New Roman" panose="02020603050405020304" pitchFamily="18" charset="0"/>
              </a:rPr>
              <a:t> Thread(&lt;Runnable-Name&gt;);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algn="just">
              <a:lnSpc>
                <a:spcPts val="1875"/>
              </a:lnSpc>
              <a:spcAft>
                <a:spcPts val="8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&lt;</a:t>
            </a:r>
            <a:r>
              <a:rPr lang="en-US" sz="1600" dirty="0" err="1">
                <a:latin typeface="Segoe UI" panose="020B0502040204020203" pitchFamily="34" charset="0"/>
                <a:ea typeface="Times New Roman" panose="02020603050405020304" pitchFamily="18" charset="0"/>
                <a:cs typeface="Times New Roman" panose="02020603050405020304" pitchFamily="18" charset="0"/>
              </a:rPr>
              <a:t>Thread_Name</a:t>
            </a:r>
            <a:r>
              <a:rPr lang="en-US" sz="1600" dirty="0">
                <a:latin typeface="Segoe UI" panose="020B0502040204020203" pitchFamily="34" charset="0"/>
                <a:ea typeface="Times New Roman" panose="02020603050405020304" pitchFamily="18" charset="0"/>
                <a:cs typeface="Times New Roman" panose="02020603050405020304" pitchFamily="18" charset="0"/>
              </a:rPr>
              <a:t>&gt;.start();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43840" y="3101836"/>
            <a:ext cx="8656320" cy="781561"/>
          </a:xfrm>
          <a:prstGeom prst="rect">
            <a:avLst/>
          </a:prstGeom>
        </p:spPr>
        <p:txBody>
          <a:bodyPr wrap="square">
            <a:spAutoFit/>
          </a:bodyPr>
          <a:lstStyle/>
          <a:p>
            <a:pPr algn="just">
              <a:lnSpc>
                <a:spcPct val="130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đoạn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Runnable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truyền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662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PHƯƠNG </a:t>
            </a:r>
            <a:r>
              <a:rPr lang="en-US" altLang="en-US" sz="2700" dirty="0" err="1"/>
              <a:t>PHÁP</a:t>
            </a:r>
            <a:r>
              <a:rPr lang="en-US" altLang="en-US" sz="2700" dirty="0"/>
              <a:t> </a:t>
            </a:r>
            <a:r>
              <a:rPr lang="en-US" altLang="en-US" sz="2700" dirty="0" err="1"/>
              <a:t>MỞ</a:t>
            </a:r>
            <a:r>
              <a:rPr lang="en-US" altLang="en-US" sz="2700" dirty="0"/>
              <a:t> </a:t>
            </a:r>
            <a:r>
              <a:rPr lang="en-US" altLang="en-US" sz="2700" dirty="0" err="1"/>
              <a:t>RỘNG</a:t>
            </a:r>
            <a:r>
              <a:rPr lang="en-US" altLang="en-US" sz="2700" dirty="0"/>
              <a:t> LỚP THREAD</a:t>
            </a:r>
          </a:p>
        </p:txBody>
      </p:sp>
      <p:sp>
        <p:nvSpPr>
          <p:cNvPr id="10" name="Rectangle 9"/>
          <p:cNvSpPr/>
          <p:nvPr/>
        </p:nvSpPr>
        <p:spPr>
          <a:xfrm>
            <a:off x="137160" y="1257796"/>
            <a:ext cx="8656320" cy="2663293"/>
          </a:xfrm>
          <a:prstGeom prst="rect">
            <a:avLst/>
          </a:prstGeom>
        </p:spPr>
        <p:txBody>
          <a:bodyPr wrap="square">
            <a:spAutoFit/>
          </a:bodyPr>
          <a:lstStyle/>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 báo một lớp con kế thừa lớp Thread.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 con ghi đè phương thức run() của lớp Thread.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 khi lớp con ghi đè phương thức run(), luồng mới có thể được liên kết với luồng chính bằng cách gọi phương thức start().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 khi gọi phương thức start(), luồng mới có thể bắt đầu thực thi.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luồng mới bắt đầu thực thi, luồng chính sẽ được chuyển sang trạng thái chờ.</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115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a:t>PHƯƠNG </a:t>
            </a:r>
            <a:r>
              <a:rPr lang="en-US" altLang="en-US" sz="2700" dirty="0" err="1"/>
              <a:t>PHÁP</a:t>
            </a:r>
            <a:r>
              <a:rPr lang="en-US" altLang="en-US" sz="2700" dirty="0"/>
              <a:t> </a:t>
            </a:r>
            <a:r>
              <a:rPr lang="en-US" altLang="en-US" sz="2700" dirty="0" err="1"/>
              <a:t>MỞ</a:t>
            </a:r>
            <a:r>
              <a:rPr lang="en-US" altLang="en-US" sz="2700" dirty="0"/>
              <a:t> </a:t>
            </a:r>
            <a:r>
              <a:rPr lang="en-US" altLang="en-US" sz="2700" dirty="0" err="1"/>
              <a:t>RỘNG</a:t>
            </a:r>
            <a:r>
              <a:rPr lang="en-US" altLang="en-US" sz="2700" dirty="0"/>
              <a:t> LỚP THREAD</a:t>
            </a:r>
          </a:p>
        </p:txBody>
      </p:sp>
      <p:pic>
        <p:nvPicPr>
          <p:cNvPr id="2" name="Picture 1"/>
          <p:cNvPicPr>
            <a:picLocks noChangeAspect="1"/>
          </p:cNvPicPr>
          <p:nvPr/>
        </p:nvPicPr>
        <p:blipFill>
          <a:blip r:embed="rId2"/>
          <a:stretch>
            <a:fillRect/>
          </a:stretch>
        </p:blipFill>
        <p:spPr>
          <a:xfrm>
            <a:off x="1605509" y="1327629"/>
            <a:ext cx="5811061" cy="2229161"/>
          </a:xfrm>
          <a:prstGeom prst="rect">
            <a:avLst/>
          </a:prstGeom>
          <a:ln>
            <a:solidFill>
              <a:srgbClr val="FF0000"/>
            </a:solidFill>
          </a:ln>
        </p:spPr>
      </p:pic>
      <p:grpSp>
        <p:nvGrpSpPr>
          <p:cNvPr id="5" name="Group 4"/>
          <p:cNvGrpSpPr/>
          <p:nvPr/>
        </p:nvGrpSpPr>
        <p:grpSpPr>
          <a:xfrm>
            <a:off x="2933700" y="3970019"/>
            <a:ext cx="3581400" cy="510541"/>
            <a:chOff x="6362700" y="3093720"/>
            <a:chExt cx="1437473" cy="1239715"/>
          </a:xfrm>
        </p:grpSpPr>
        <p:sp>
          <p:nvSpPr>
            <p:cNvPr id="6" name="Rectangle 5"/>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3899353" y="4084296"/>
            <a:ext cx="2610214" cy="342948"/>
          </a:xfrm>
          <a:prstGeom prst="rect">
            <a:avLst/>
          </a:prstGeom>
        </p:spPr>
      </p:pic>
    </p:spTree>
    <p:extLst>
      <p:ext uri="{BB962C8B-B14F-4D97-AF65-F5344CB8AC3E}">
        <p14:creationId xmlns:p14="http://schemas.microsoft.com/office/powerpoint/2010/main" val="3342493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TRIỂN KHAI GIAO DIỆN RUNNABLE</a:t>
            </a:r>
            <a:endParaRPr lang="en-US" altLang="en-US" sz="2200" dirty="0"/>
          </a:p>
        </p:txBody>
      </p:sp>
      <p:sp>
        <p:nvSpPr>
          <p:cNvPr id="10" name="Rectangle 9"/>
          <p:cNvSpPr/>
          <p:nvPr/>
        </p:nvSpPr>
        <p:spPr>
          <a:xfrm>
            <a:off x="137160" y="1257796"/>
            <a:ext cx="8656320" cy="1737912"/>
          </a:xfrm>
          <a:prstGeom prst="rect">
            <a:avLst/>
          </a:prstGeom>
        </p:spPr>
        <p:txBody>
          <a:bodyPr wrap="square">
            <a:spAutoFit/>
          </a:bodyPr>
          <a:lstStyle/>
          <a:p>
            <a:pPr algn="just">
              <a:lnSpc>
                <a:spcPct val="13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luồng có thể được tạo bằng cách triển khai giao diện Runnable.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Bước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huyển tham chiếu của lớp đã triển khai Runnable tới hàm tạo của đối tượng Thread để tạo một luồng mới.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Bước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2</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hương thức start() được gọi để bắt đầu thực thi luồng mới được tạo.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93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TRIỂN KHAI GIAO DIỆN RUNNABLE</a:t>
            </a:r>
            <a:endParaRPr lang="en-US" altLang="en-US" sz="2200" dirty="0"/>
          </a:p>
        </p:txBody>
      </p:sp>
      <p:pic>
        <p:nvPicPr>
          <p:cNvPr id="2" name="Picture 1"/>
          <p:cNvPicPr>
            <a:picLocks noChangeAspect="1"/>
          </p:cNvPicPr>
          <p:nvPr/>
        </p:nvPicPr>
        <p:blipFill>
          <a:blip r:embed="rId2"/>
          <a:stretch>
            <a:fillRect/>
          </a:stretch>
        </p:blipFill>
        <p:spPr>
          <a:xfrm>
            <a:off x="1351028" y="1266489"/>
            <a:ext cx="6169912" cy="2706986"/>
          </a:xfrm>
          <a:prstGeom prst="rect">
            <a:avLst/>
          </a:prstGeom>
          <a:ln>
            <a:solidFill>
              <a:srgbClr val="FF0000"/>
            </a:solidFill>
          </a:ln>
        </p:spPr>
      </p:pic>
      <p:grpSp>
        <p:nvGrpSpPr>
          <p:cNvPr id="5" name="Group 4"/>
          <p:cNvGrpSpPr/>
          <p:nvPr/>
        </p:nvGrpSpPr>
        <p:grpSpPr>
          <a:xfrm>
            <a:off x="2529840" y="4190999"/>
            <a:ext cx="4305300" cy="640081"/>
            <a:chOff x="6362700" y="3093720"/>
            <a:chExt cx="1437473" cy="1239715"/>
          </a:xfrm>
        </p:grpSpPr>
        <p:sp>
          <p:nvSpPr>
            <p:cNvPr id="6" name="Rectangle 5"/>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2765741" y="4456794"/>
            <a:ext cx="3955099" cy="354311"/>
          </a:xfrm>
          <a:prstGeom prst="rect">
            <a:avLst/>
          </a:prstGeom>
        </p:spPr>
      </p:pic>
    </p:spTree>
    <p:extLst>
      <p:ext uri="{BB962C8B-B14F-4D97-AF65-F5344CB8AC3E}">
        <p14:creationId xmlns:p14="http://schemas.microsoft.com/office/powerpoint/2010/main" val="849525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LỚP THREAD</a:t>
            </a:r>
            <a:endParaRPr lang="en-US" altLang="en-US" sz="2200" dirty="0"/>
          </a:p>
        </p:txBody>
      </p:sp>
      <p:sp>
        <p:nvSpPr>
          <p:cNvPr id="9" name="Rectangle 8"/>
          <p:cNvSpPr/>
          <p:nvPr/>
        </p:nvSpPr>
        <p:spPr>
          <a:xfrm>
            <a:off x="175260" y="1316976"/>
            <a:ext cx="8679180" cy="1482970"/>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Thread,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Thread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rõ</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chuyển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Runnable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Thread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sinh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909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4" name="Rectangle 3"/>
          <p:cNvSpPr/>
          <p:nvPr/>
        </p:nvSpPr>
        <p:spPr>
          <a:xfrm>
            <a:off x="182880" y="1390441"/>
            <a:ext cx="6187440" cy="3462486"/>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 trình và luồng liên quan đến nhau và rất giống nhau.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 trình và luồng là một trình tự thực thi độc lập.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tiến trình thực thi trong các không gian bộ nhớ khác nhau, trong khi các luồng của cùng một tiến trình thực thi trong không gian bộ nhớ dùng chung.</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tiến trình là một thể hiện của một chương trình đang được thực thi. </a:t>
            </a:r>
          </a:p>
        </p:txBody>
      </p:sp>
      <p:pic>
        <p:nvPicPr>
          <p:cNvPr id="5" name="Picture 4" descr="Process Vs. Thread"/>
          <p:cNvPicPr/>
          <p:nvPr/>
        </p:nvPicPr>
        <p:blipFill>
          <a:blip r:embed="rId2">
            <a:extLst>
              <a:ext uri="{28A0092B-C50C-407E-A947-70E740481C1C}">
                <a14:useLocalDpi xmlns:a14="http://schemas.microsoft.com/office/drawing/2010/main" val="0"/>
              </a:ext>
            </a:extLst>
          </a:blip>
          <a:srcRect/>
          <a:stretch>
            <a:fillRect/>
          </a:stretch>
        </p:blipFill>
        <p:spPr bwMode="auto">
          <a:xfrm>
            <a:off x="6669405" y="1699894"/>
            <a:ext cx="2474595" cy="2864485"/>
          </a:xfrm>
          <a:prstGeom prst="rect">
            <a:avLst/>
          </a:prstGeom>
          <a:noFill/>
          <a:ln>
            <a:noFill/>
          </a:ln>
        </p:spPr>
      </p:pic>
    </p:spTree>
    <p:extLst>
      <p:ext uri="{BB962C8B-B14F-4D97-AF65-F5344CB8AC3E}">
        <p14:creationId xmlns:p14="http://schemas.microsoft.com/office/powerpoint/2010/main" val="412673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LỚP THREAD</a:t>
            </a:r>
            <a:endParaRPr lang="en-US" altLang="en-US" sz="2200" dirty="0"/>
          </a:p>
        </p:txBody>
      </p:sp>
      <p:pic>
        <p:nvPicPr>
          <p:cNvPr id="2" name="Picture 1"/>
          <p:cNvPicPr>
            <a:picLocks noChangeAspect="1"/>
          </p:cNvPicPr>
          <p:nvPr/>
        </p:nvPicPr>
        <p:blipFill>
          <a:blip r:embed="rId2"/>
          <a:stretch>
            <a:fillRect/>
          </a:stretch>
        </p:blipFill>
        <p:spPr>
          <a:xfrm>
            <a:off x="1486420" y="1388605"/>
            <a:ext cx="6201640" cy="2000529"/>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328819" y="3873793"/>
            <a:ext cx="2410161" cy="352474"/>
          </a:xfrm>
          <a:prstGeom prst="rect">
            <a:avLst/>
          </a:prstGeom>
        </p:spPr>
      </p:pic>
      <p:grpSp>
        <p:nvGrpSpPr>
          <p:cNvPr id="6" name="Group 5"/>
          <p:cNvGrpSpPr/>
          <p:nvPr/>
        </p:nvGrpSpPr>
        <p:grpSpPr>
          <a:xfrm>
            <a:off x="3025140" y="3596639"/>
            <a:ext cx="2849880" cy="647701"/>
            <a:chOff x="6362700" y="3093720"/>
            <a:chExt cx="1437473" cy="1239715"/>
          </a:xfrm>
        </p:grpSpPr>
        <p:sp>
          <p:nvSpPr>
            <p:cNvPr id="7" name="Rectangle 6"/>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461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SO </a:t>
            </a:r>
            <a:r>
              <a:rPr lang="en-US" altLang="en-US" sz="2200" dirty="0" err="1"/>
              <a:t>SÁNH</a:t>
            </a:r>
            <a:r>
              <a:rPr lang="en-US" altLang="en-US" sz="2200" dirty="0"/>
              <a:t> </a:t>
            </a:r>
            <a:r>
              <a:rPr lang="en-US" altLang="en-US" sz="2200" dirty="0" err="1"/>
              <a:t>GIỮA</a:t>
            </a:r>
            <a:r>
              <a:rPr lang="en-US" altLang="en-US" sz="2200" dirty="0"/>
              <a:t> THREAD </a:t>
            </a:r>
            <a:r>
              <a:rPr lang="en-US" altLang="en-US" sz="2200" dirty="0" err="1"/>
              <a:t>VÀ</a:t>
            </a:r>
            <a:r>
              <a:rPr lang="en-US" altLang="en-US" sz="2200" dirty="0"/>
              <a:t> RUNNABLE</a:t>
            </a:r>
          </a:p>
        </p:txBody>
      </p:sp>
      <p:pic>
        <p:nvPicPr>
          <p:cNvPr id="9" name="Picture 8" descr="Java Runnable Interface"/>
          <p:cNvPicPr/>
          <p:nvPr/>
        </p:nvPicPr>
        <p:blipFill>
          <a:blip r:embed="rId2">
            <a:extLst>
              <a:ext uri="{28A0092B-C50C-407E-A947-70E740481C1C}">
                <a14:useLocalDpi xmlns:a14="http://schemas.microsoft.com/office/drawing/2010/main" val="0"/>
              </a:ext>
            </a:extLst>
          </a:blip>
          <a:srcRect/>
          <a:stretch>
            <a:fillRect/>
          </a:stretch>
        </p:blipFill>
        <p:spPr bwMode="auto">
          <a:xfrm>
            <a:off x="1628457" y="1390014"/>
            <a:ext cx="5930583" cy="3395346"/>
          </a:xfrm>
          <a:prstGeom prst="rect">
            <a:avLst/>
          </a:prstGeom>
          <a:noFill/>
          <a:ln>
            <a:noFill/>
          </a:ln>
        </p:spPr>
      </p:pic>
    </p:spTree>
    <p:extLst>
      <p:ext uri="{BB962C8B-B14F-4D97-AF65-F5344CB8AC3E}">
        <p14:creationId xmlns:p14="http://schemas.microsoft.com/office/powerpoint/2010/main" val="1178365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Đồng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synchronized</a:t>
            </a:r>
            <a:endParaRPr lang="vi-VN" dirty="0"/>
          </a:p>
        </p:txBody>
      </p:sp>
    </p:spTree>
    <p:extLst>
      <p:ext uri="{BB962C8B-B14F-4D97-AF65-F5344CB8AC3E}">
        <p14:creationId xmlns:p14="http://schemas.microsoft.com/office/powerpoint/2010/main" val="484430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GIỚI </a:t>
            </a:r>
            <a:r>
              <a:rPr lang="en-US" altLang="en-US" sz="2200" dirty="0" err="1"/>
              <a:t>THIỆU</a:t>
            </a:r>
            <a:endParaRPr lang="en-US" altLang="en-US" sz="2200" dirty="0"/>
          </a:p>
        </p:txBody>
      </p:sp>
      <p:sp>
        <p:nvSpPr>
          <p:cNvPr id="3" name="Rectangle 2"/>
          <p:cNvSpPr/>
          <p:nvPr/>
        </p:nvSpPr>
        <p:spPr>
          <a:xfrm>
            <a:off x="228600" y="1278740"/>
            <a:ext cx="8702040" cy="3759106"/>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soát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quyền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chọn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tốt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muốn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chủ</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chặn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chặn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vấn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0411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ĐỒNG </a:t>
            </a:r>
            <a:r>
              <a:rPr lang="en-US" altLang="en-US" sz="2200" dirty="0" err="1"/>
              <a:t>BỘ</a:t>
            </a:r>
            <a:r>
              <a:rPr lang="en-US" altLang="en-US" sz="2200" dirty="0"/>
              <a:t> LUỒNG</a:t>
            </a:r>
          </a:p>
        </p:txBody>
      </p:sp>
      <p:sp>
        <p:nvSpPr>
          <p:cNvPr id="5" name="Rectangle 4"/>
          <p:cNvSpPr/>
          <p:nvPr/>
        </p:nvSpPr>
        <p:spPr>
          <a:xfrm>
            <a:off x="160020" y="1286364"/>
            <a:ext cx="8572500" cy="3568926"/>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niệm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chờ</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Tầm quan trọng của đồng bộ hóa luồng trong Java</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bộ hóa luồng được sử dụng để tránh lỗi do bộ nhớ dùng chung không nhất quán.</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Nếu phương thức được khai báo là đồng bộ hóa thì luồng sẽ giữ đối tượng cho đến khi luồng thực hiện xong.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Sử dụng để kiểm soát quyền truy cập của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 và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quyền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 cập các tài nguyên được chia sẻ.</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Tránh các tình huống bế tắc trong luồng.</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ĐỒNG </a:t>
            </a:r>
            <a:r>
              <a:rPr lang="en-US" altLang="en-US" sz="2200" dirty="0" err="1"/>
              <a:t>BỘ</a:t>
            </a:r>
            <a:r>
              <a:rPr lang="en-US" altLang="en-US" sz="2200" dirty="0"/>
              <a:t> LUỒNG</a:t>
            </a:r>
          </a:p>
        </p:txBody>
      </p:sp>
      <p:sp>
        <p:nvSpPr>
          <p:cNvPr id="5" name="Rectangle 4"/>
          <p:cNvSpPr/>
          <p:nvPr/>
        </p:nvSpPr>
        <p:spPr>
          <a:xfrm>
            <a:off x="160020" y="1286364"/>
            <a:ext cx="8572500" cy="3272563"/>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hai loại đồng bộ hóa luồng: </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Loại trừ lẫn nhau (Mutual Exclusive):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iúp giữ cho các luồng không can thiệp lẫn nhau trong khi chia sẻ dữ 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 sử dụng: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Phương thức đồng bộ (Synchronized method)</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Khối đồng bộ (Synchronized block)</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bộ tĩnh(Static synchronization)</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Hợp tác (Cooperation, Inter-thread communication in java):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à một cơ chế một luồng đang chạy trong phần quan trọng bị tạm dừng và một luồng khác được phép vào hoặc khóa cùng một phần quan trọng được thực thi.</a:t>
            </a:r>
          </a:p>
        </p:txBody>
      </p:sp>
    </p:spTree>
    <p:extLst>
      <p:ext uri="{BB962C8B-B14F-4D97-AF65-F5344CB8AC3E}">
        <p14:creationId xmlns:p14="http://schemas.microsoft.com/office/powerpoint/2010/main" val="2026097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THỨC ĐỒNG BỘ</a:t>
            </a:r>
            <a:endParaRPr lang="en-US" altLang="en-US" sz="2200" dirty="0"/>
          </a:p>
        </p:txBody>
      </p:sp>
      <p:sp>
        <p:nvSpPr>
          <p:cNvPr id="3" name="Rectangle 2"/>
          <p:cNvSpPr/>
          <p:nvPr/>
        </p:nvSpPr>
        <p:spPr>
          <a:xfrm>
            <a:off x="160020" y="1327842"/>
            <a:ext cx="8717280" cy="1706942"/>
          </a:xfrm>
          <a:prstGeom prst="rect">
            <a:avLst/>
          </a:prstGeom>
        </p:spPr>
        <p:txBody>
          <a:bodyPr wrap="square">
            <a:spAutoFit/>
          </a:bodyPr>
          <a:lstStyle/>
          <a:p>
            <a:pPr algn="just">
              <a:lnSpc>
                <a:spcPct val="13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Làm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nguồn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toàn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thi</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err="1">
                <a:latin typeface="Segoe UI" panose="020B0502040204020203" pitchFamily="34" charset="0"/>
                <a:ea typeface="Times New Roman" panose="02020603050405020304" pitchFamily="18" charset="0"/>
                <a:cs typeface="Times New Roman" panose="02020603050405020304" pitchFamily="18" charset="0"/>
              </a:rPr>
              <a:t>Khi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phóng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hoàn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nhiệm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vụ</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75907" y="3196236"/>
            <a:ext cx="1080745" cy="335989"/>
          </a:xfrm>
          <a:prstGeom prst="rect">
            <a:avLst/>
          </a:prstGeom>
        </p:spPr>
        <p:txBody>
          <a:bodyPr wrap="none">
            <a:spAutoFit/>
          </a:bodyPr>
          <a:lstStyle/>
          <a:p>
            <a:pPr algn="just">
              <a:lnSpc>
                <a:spcPts val="1875"/>
              </a:lnSpc>
              <a:spcBef>
                <a:spcPts val="300"/>
              </a:spcBef>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497892" y="3805836"/>
            <a:ext cx="4578497" cy="335989"/>
          </a:xfrm>
          <a:prstGeom prst="rect">
            <a:avLst/>
          </a:prstGeom>
          <a:ln>
            <a:solidFill>
              <a:srgbClr val="FF0000"/>
            </a:solidFill>
          </a:ln>
        </p:spPr>
        <p:txBody>
          <a:bodyPr wrap="none">
            <a:spAutoFit/>
          </a:bodyPr>
          <a:lstStyle/>
          <a:p>
            <a:pPr algn="ctr">
              <a:lnSpc>
                <a:spcPts val="1875"/>
              </a:lnSpc>
              <a:spcBef>
                <a:spcPts val="300"/>
              </a:spcBef>
              <a:spcAft>
                <a:spcPts val="800"/>
              </a:spcAf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synchronized</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void</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methodName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460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THỨC ĐỒNG BỘ</a:t>
            </a:r>
            <a:endParaRPr lang="en-US" altLang="en-US" sz="2200" dirty="0"/>
          </a:p>
        </p:txBody>
      </p:sp>
      <p:pic>
        <p:nvPicPr>
          <p:cNvPr id="2" name="Picture 1"/>
          <p:cNvPicPr>
            <a:picLocks noChangeAspect="1"/>
          </p:cNvPicPr>
          <p:nvPr/>
        </p:nvPicPr>
        <p:blipFill>
          <a:blip r:embed="rId2"/>
          <a:stretch>
            <a:fillRect/>
          </a:stretch>
        </p:blipFill>
        <p:spPr>
          <a:xfrm>
            <a:off x="1761743" y="1639051"/>
            <a:ext cx="5468113" cy="2886478"/>
          </a:xfrm>
          <a:prstGeom prst="rect">
            <a:avLst/>
          </a:prstGeom>
          <a:ln>
            <a:solidFill>
              <a:srgbClr val="FF0000"/>
            </a:solidFill>
          </a:ln>
        </p:spPr>
      </p:pic>
    </p:spTree>
    <p:extLst>
      <p:ext uri="{BB962C8B-B14F-4D97-AF65-F5344CB8AC3E}">
        <p14:creationId xmlns:p14="http://schemas.microsoft.com/office/powerpoint/2010/main" val="3681928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THỨC ĐỒNG BỘ</a:t>
            </a:r>
            <a:endParaRPr lang="en-US" altLang="en-US" sz="2200" dirty="0"/>
          </a:p>
        </p:txBody>
      </p:sp>
      <p:pic>
        <p:nvPicPr>
          <p:cNvPr id="3" name="Picture 2"/>
          <p:cNvPicPr>
            <a:picLocks noChangeAspect="1"/>
          </p:cNvPicPr>
          <p:nvPr/>
        </p:nvPicPr>
        <p:blipFill>
          <a:blip r:embed="rId2"/>
          <a:stretch>
            <a:fillRect/>
          </a:stretch>
        </p:blipFill>
        <p:spPr>
          <a:xfrm>
            <a:off x="91141" y="2047398"/>
            <a:ext cx="3903667" cy="2265521"/>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4249745" y="2053446"/>
            <a:ext cx="4792410" cy="2221374"/>
          </a:xfrm>
          <a:prstGeom prst="rect">
            <a:avLst/>
          </a:prstGeom>
          <a:ln>
            <a:solidFill>
              <a:srgbClr val="FF0000"/>
            </a:solidFill>
          </a:ln>
        </p:spPr>
      </p:pic>
    </p:spTree>
    <p:extLst>
      <p:ext uri="{BB962C8B-B14F-4D97-AF65-F5344CB8AC3E}">
        <p14:creationId xmlns:p14="http://schemas.microsoft.com/office/powerpoint/2010/main" val="1231922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PHƯƠNG THỨC ĐỒNG BỘ</a:t>
            </a:r>
            <a:endParaRPr lang="en-US" altLang="en-US" sz="2200" dirty="0"/>
          </a:p>
        </p:txBody>
      </p:sp>
      <p:pic>
        <p:nvPicPr>
          <p:cNvPr id="2" name="Picture 1"/>
          <p:cNvPicPr>
            <a:picLocks noChangeAspect="1"/>
          </p:cNvPicPr>
          <p:nvPr/>
        </p:nvPicPr>
        <p:blipFill>
          <a:blip r:embed="rId2"/>
          <a:stretch>
            <a:fillRect/>
          </a:stretch>
        </p:blipFill>
        <p:spPr>
          <a:xfrm>
            <a:off x="432416" y="1796272"/>
            <a:ext cx="5816345" cy="228804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7170383" y="1652427"/>
            <a:ext cx="533474" cy="2295845"/>
          </a:xfrm>
          <a:prstGeom prst="rect">
            <a:avLst/>
          </a:prstGeom>
        </p:spPr>
      </p:pic>
      <p:grpSp>
        <p:nvGrpSpPr>
          <p:cNvPr id="7" name="Group 6"/>
          <p:cNvGrpSpPr/>
          <p:nvPr/>
        </p:nvGrpSpPr>
        <p:grpSpPr>
          <a:xfrm>
            <a:off x="7002780" y="1310639"/>
            <a:ext cx="1226820" cy="2735581"/>
            <a:chOff x="6362700" y="3093720"/>
            <a:chExt cx="1437473" cy="1239715"/>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19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CÁC </a:t>
            </a:r>
            <a:r>
              <a:rPr lang="en-US" altLang="en-US" sz="2700" dirty="0" err="1"/>
              <a:t>TRẠNG</a:t>
            </a:r>
            <a:r>
              <a:rPr lang="en-US" altLang="en-US" sz="2700" dirty="0"/>
              <a:t> </a:t>
            </a:r>
            <a:r>
              <a:rPr lang="en-US" altLang="en-US" sz="2700" dirty="0" err="1"/>
              <a:t>THÁI</a:t>
            </a:r>
            <a:endParaRPr lang="en-US" altLang="en-US" sz="2700" dirty="0"/>
          </a:p>
        </p:txBody>
      </p:sp>
      <p:sp>
        <p:nvSpPr>
          <p:cNvPr id="4" name="Rectangle 3"/>
          <p:cNvSpPr/>
          <p:nvPr/>
        </p:nvSpPr>
        <p:spPr>
          <a:xfrm>
            <a:off x="182880" y="1390441"/>
            <a:ext cx="8816340" cy="3354765"/>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quá trình trong hệ điều hành có thể duy trì ở bất kỳ trạng thái nào sau đây:</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NEW</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tiến trình mới đang được tạo.</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READY</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tiến trình đã sẵn sàng và đang chờ cấp phát cho một bộ xử lý</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RUNNING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Chương trình đang được thực thi</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WAITING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Chờ sự kiện nào đó xảy ra </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TERMINATED</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Thực hiện xon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774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KHỐI ĐỒNG BỘ </a:t>
            </a:r>
            <a:endParaRPr lang="en-US" altLang="en-US" sz="2200" dirty="0"/>
          </a:p>
        </p:txBody>
      </p:sp>
      <p:sp>
        <p:nvSpPr>
          <p:cNvPr id="3" name="Rectangle 2"/>
          <p:cNvSpPr/>
          <p:nvPr/>
        </p:nvSpPr>
        <p:spPr>
          <a:xfrm>
            <a:off x="160020" y="1327842"/>
            <a:ext cx="8717280" cy="1346844"/>
          </a:xfrm>
          <a:prstGeom prst="rect">
            <a:avLst/>
          </a:prstGeom>
        </p:spPr>
        <p:txBody>
          <a:bodyPr wrap="square">
            <a:spAutoFit/>
          </a:bodyPr>
          <a:lstStyle/>
          <a:p>
            <a:pPr algn="just">
              <a:lnSpc>
                <a:spcPct val="130000"/>
              </a:lnSpc>
              <a:spcBef>
                <a:spcPts val="8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Nếu một khối được khai báo là đồng bộ thì mã được viết bên trong một phương thức chỉ được thực thi thay vì toàn bộ mã. </a:t>
            </a:r>
            <a:endParaRPr lang="en-US" sz="1800" dirty="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Đ</a:t>
            </a:r>
            <a:r>
              <a:rPr lang="vi-VN" sz="1800" dirty="0">
                <a:latin typeface="Segoe UI" panose="020B0502040204020203" pitchFamily="34" charset="0"/>
                <a:ea typeface="Times New Roman" panose="02020603050405020304" pitchFamily="18" charset="0"/>
                <a:cs typeface="Times New Roman" panose="02020603050405020304" pitchFamily="18" charset="0"/>
              </a:rPr>
              <a:t>ược sử dụng khi yêu cầu truy cập tuần tự vào mã nguồn.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75907" y="2838096"/>
            <a:ext cx="1080745" cy="335989"/>
          </a:xfrm>
          <a:prstGeom prst="rect">
            <a:avLst/>
          </a:prstGeom>
        </p:spPr>
        <p:txBody>
          <a:bodyPr wrap="none">
            <a:spAutoFit/>
          </a:bodyPr>
          <a:lstStyle/>
          <a:p>
            <a:pPr algn="just">
              <a:lnSpc>
                <a:spcPts val="1875"/>
              </a:lnSpc>
              <a:spcBef>
                <a:spcPts val="300"/>
              </a:spcBef>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80046" y="3333396"/>
            <a:ext cx="3751347" cy="1105431"/>
          </a:xfrm>
          <a:prstGeom prst="rect">
            <a:avLst/>
          </a:prstGeom>
          <a:ln>
            <a:solidFill>
              <a:srgbClr val="FF0000"/>
            </a:solidFill>
          </a:ln>
        </p:spPr>
        <p:txBody>
          <a:bodyPr wrap="none">
            <a:spAutoFit/>
          </a:bodyPr>
          <a:lstStyle/>
          <a:p>
            <a:pPr algn="ctr">
              <a:lnSpc>
                <a:spcPts val="1875"/>
              </a:lnSpc>
              <a:spcBef>
                <a:spcPts val="300"/>
              </a:spcBef>
              <a:spcAft>
                <a:spcPts val="800"/>
              </a:spcAf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synchronized </a:t>
            </a:r>
            <a:r>
              <a:rPr lang="en-US" sz="1800" dirty="0">
                <a:latin typeface="Segoe UI" panose="020B0502040204020203" pitchFamily="34" charset="0"/>
                <a:ea typeface="Times New Roman" panose="02020603050405020304" pitchFamily="18" charset="0"/>
                <a:cs typeface="Times New Roman" panose="02020603050405020304" pitchFamily="18" charset="0"/>
              </a:rPr>
              <a:t>(object reference) {    </a:t>
            </a:r>
          </a:p>
          <a:p>
            <a:pPr algn="ctr">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 Insert code here</a:t>
            </a:r>
          </a:p>
          <a:p>
            <a:pPr>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3899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KHỐI ĐỒNG BỘ </a:t>
            </a:r>
            <a:endParaRPr lang="en-US" altLang="en-US" sz="2200" dirty="0"/>
          </a:p>
        </p:txBody>
      </p:sp>
      <p:pic>
        <p:nvPicPr>
          <p:cNvPr id="2" name="Picture 1"/>
          <p:cNvPicPr>
            <a:picLocks noChangeAspect="1"/>
          </p:cNvPicPr>
          <p:nvPr/>
        </p:nvPicPr>
        <p:blipFill>
          <a:blip r:embed="rId2"/>
          <a:stretch>
            <a:fillRect/>
          </a:stretch>
        </p:blipFill>
        <p:spPr>
          <a:xfrm>
            <a:off x="1313140" y="1318044"/>
            <a:ext cx="6226674" cy="3756876"/>
          </a:xfrm>
          <a:prstGeom prst="rect">
            <a:avLst/>
          </a:prstGeom>
          <a:ln>
            <a:solidFill>
              <a:srgbClr val="FF0000"/>
            </a:solidFill>
          </a:ln>
        </p:spPr>
      </p:pic>
    </p:spTree>
    <p:extLst>
      <p:ext uri="{BB962C8B-B14F-4D97-AF65-F5344CB8AC3E}">
        <p14:creationId xmlns:p14="http://schemas.microsoft.com/office/powerpoint/2010/main" val="231070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KHỐI ĐỒNG BỘ </a:t>
            </a:r>
            <a:endParaRPr lang="en-US" altLang="en-US" sz="2200" dirty="0"/>
          </a:p>
        </p:txBody>
      </p:sp>
      <p:pic>
        <p:nvPicPr>
          <p:cNvPr id="2" name="Picture 1"/>
          <p:cNvPicPr>
            <a:picLocks noChangeAspect="1"/>
          </p:cNvPicPr>
          <p:nvPr/>
        </p:nvPicPr>
        <p:blipFill>
          <a:blip r:embed="rId2"/>
          <a:stretch>
            <a:fillRect/>
          </a:stretch>
        </p:blipFill>
        <p:spPr>
          <a:xfrm>
            <a:off x="119673" y="1749571"/>
            <a:ext cx="4285629" cy="2159490"/>
          </a:xfrm>
          <a:prstGeom prst="rect">
            <a:avLst/>
          </a:prstGeom>
          <a:ln>
            <a:solidFill>
              <a:srgbClr val="FF0000"/>
            </a:solidFill>
          </a:ln>
        </p:spPr>
      </p:pic>
      <p:pic>
        <p:nvPicPr>
          <p:cNvPr id="5" name="Picture 4"/>
          <p:cNvPicPr>
            <a:picLocks noChangeAspect="1"/>
          </p:cNvPicPr>
          <p:nvPr/>
        </p:nvPicPr>
        <p:blipFill>
          <a:blip r:embed="rId3"/>
          <a:stretch>
            <a:fillRect/>
          </a:stretch>
        </p:blipFill>
        <p:spPr>
          <a:xfrm>
            <a:off x="4722158" y="1750749"/>
            <a:ext cx="4292301" cy="2188564"/>
          </a:xfrm>
          <a:prstGeom prst="rect">
            <a:avLst/>
          </a:prstGeom>
          <a:ln>
            <a:solidFill>
              <a:srgbClr val="FF0000"/>
            </a:solidFill>
          </a:ln>
        </p:spPr>
      </p:pic>
    </p:spTree>
    <p:extLst>
      <p:ext uri="{BB962C8B-B14F-4D97-AF65-F5344CB8AC3E}">
        <p14:creationId xmlns:p14="http://schemas.microsoft.com/office/powerpoint/2010/main" val="752061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KHỐI ĐỒNG BỘ </a:t>
            </a:r>
            <a:endParaRPr lang="en-US" altLang="en-US" sz="2200" dirty="0"/>
          </a:p>
        </p:txBody>
      </p:sp>
      <p:pic>
        <p:nvPicPr>
          <p:cNvPr id="2" name="Picture 1"/>
          <p:cNvPicPr>
            <a:picLocks noChangeAspect="1"/>
          </p:cNvPicPr>
          <p:nvPr/>
        </p:nvPicPr>
        <p:blipFill>
          <a:blip r:embed="rId2"/>
          <a:stretch>
            <a:fillRect/>
          </a:stretch>
        </p:blipFill>
        <p:spPr>
          <a:xfrm>
            <a:off x="131057" y="2026920"/>
            <a:ext cx="6409143" cy="235662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825582" y="2128680"/>
            <a:ext cx="476316" cy="2257740"/>
          </a:xfrm>
          <a:prstGeom prst="rect">
            <a:avLst/>
          </a:prstGeom>
        </p:spPr>
      </p:pic>
      <p:grpSp>
        <p:nvGrpSpPr>
          <p:cNvPr id="5" name="Group 4"/>
          <p:cNvGrpSpPr/>
          <p:nvPr/>
        </p:nvGrpSpPr>
        <p:grpSpPr>
          <a:xfrm>
            <a:off x="6697980" y="1783079"/>
            <a:ext cx="1005840" cy="2735581"/>
            <a:chOff x="6362700" y="3093720"/>
            <a:chExt cx="1437473" cy="1239715"/>
          </a:xfrm>
        </p:grpSpPr>
        <p:sp>
          <p:nvSpPr>
            <p:cNvPr id="6" name="Rectangle 5"/>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1765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TĨNH</a:t>
            </a:r>
            <a:endParaRPr lang="en-US" altLang="en-US" sz="2200" dirty="0"/>
          </a:p>
        </p:txBody>
      </p:sp>
      <p:sp>
        <p:nvSpPr>
          <p:cNvPr id="3" name="Rectangle 2"/>
          <p:cNvSpPr/>
          <p:nvPr/>
        </p:nvSpPr>
        <p:spPr>
          <a:xfrm>
            <a:off x="160020" y="1327842"/>
            <a:ext cx="8717280" cy="1141659"/>
          </a:xfrm>
          <a:prstGeom prst="rect">
            <a:avLst/>
          </a:prstGeom>
        </p:spPr>
        <p:txBody>
          <a:bodyPr wrap="square">
            <a:spAutoFit/>
          </a:bodyPr>
          <a:lstStyle/>
          <a:p>
            <a:pPr algn="just">
              <a:lnSpc>
                <a:spcPct val="130000"/>
              </a:lnSpc>
              <a:spcBef>
                <a:spcPts val="8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Phương thức đồng bộ hóa tĩnh là một phương thức đồng bộ hóa một phương thức sao cho không có hai luồng nào có thể hoạt động tĩnh đồng thời theo phương thức được đồng bộ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6387" y="2723796"/>
            <a:ext cx="1080745" cy="335989"/>
          </a:xfrm>
          <a:prstGeom prst="rect">
            <a:avLst/>
          </a:prstGeom>
        </p:spPr>
        <p:txBody>
          <a:bodyPr wrap="none">
            <a:spAutoFit/>
          </a:bodyPr>
          <a:lstStyle/>
          <a:p>
            <a:pPr algn="just">
              <a:lnSpc>
                <a:spcPts val="1875"/>
              </a:lnSpc>
              <a:spcBef>
                <a:spcPts val="300"/>
              </a:spcBef>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084632" y="3295296"/>
            <a:ext cx="5176418" cy="335989"/>
          </a:xfrm>
          <a:prstGeom prst="rect">
            <a:avLst/>
          </a:prstGeom>
          <a:ln>
            <a:solidFill>
              <a:srgbClr val="FF0000"/>
            </a:solidFill>
          </a:ln>
        </p:spPr>
        <p:txBody>
          <a:bodyPr wrap="none">
            <a:spAutoFit/>
          </a:bodyPr>
          <a:lstStyle/>
          <a:p>
            <a:pPr algn="ctr">
              <a:lnSpc>
                <a:spcPts val="1875"/>
              </a:lnSpc>
              <a:spcBef>
                <a:spcPts val="300"/>
              </a:spcBef>
              <a:spcAft>
                <a:spcPts val="800"/>
              </a:spcAf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synchronized</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 public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void</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methodName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520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TĨNH</a:t>
            </a:r>
            <a:endParaRPr lang="en-US" altLang="en-US" sz="2200" dirty="0"/>
          </a:p>
        </p:txBody>
      </p:sp>
      <p:pic>
        <p:nvPicPr>
          <p:cNvPr id="2" name="Picture 1"/>
          <p:cNvPicPr>
            <a:picLocks noChangeAspect="1"/>
          </p:cNvPicPr>
          <p:nvPr/>
        </p:nvPicPr>
        <p:blipFill>
          <a:blip r:embed="rId2"/>
          <a:stretch>
            <a:fillRect/>
          </a:stretch>
        </p:blipFill>
        <p:spPr>
          <a:xfrm>
            <a:off x="984444" y="1423800"/>
            <a:ext cx="7524465" cy="3193920"/>
          </a:xfrm>
          <a:prstGeom prst="rect">
            <a:avLst/>
          </a:prstGeom>
          <a:ln>
            <a:solidFill>
              <a:srgbClr val="FF0000"/>
            </a:solidFill>
          </a:ln>
        </p:spPr>
      </p:pic>
    </p:spTree>
    <p:extLst>
      <p:ext uri="{BB962C8B-B14F-4D97-AF65-F5344CB8AC3E}">
        <p14:creationId xmlns:p14="http://schemas.microsoft.com/office/powerpoint/2010/main" val="693941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TĨNH</a:t>
            </a:r>
            <a:endParaRPr lang="en-US" altLang="en-US" sz="2200" dirty="0"/>
          </a:p>
        </p:txBody>
      </p:sp>
      <p:pic>
        <p:nvPicPr>
          <p:cNvPr id="3" name="Picture 2"/>
          <p:cNvPicPr>
            <a:picLocks noChangeAspect="1"/>
          </p:cNvPicPr>
          <p:nvPr/>
        </p:nvPicPr>
        <p:blipFill>
          <a:blip r:embed="rId2"/>
          <a:stretch>
            <a:fillRect/>
          </a:stretch>
        </p:blipFill>
        <p:spPr>
          <a:xfrm>
            <a:off x="1357830" y="1389476"/>
            <a:ext cx="6673650" cy="3398052"/>
          </a:xfrm>
          <a:prstGeom prst="rect">
            <a:avLst/>
          </a:prstGeom>
          <a:ln>
            <a:solidFill>
              <a:srgbClr val="FF0000"/>
            </a:solidFill>
          </a:ln>
        </p:spPr>
      </p:pic>
    </p:spTree>
    <p:extLst>
      <p:ext uri="{BB962C8B-B14F-4D97-AF65-F5344CB8AC3E}">
        <p14:creationId xmlns:p14="http://schemas.microsoft.com/office/powerpoint/2010/main" val="2729470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TĨNH</a:t>
            </a:r>
            <a:endParaRPr lang="en-US" altLang="en-US" sz="2200" dirty="0"/>
          </a:p>
        </p:txBody>
      </p:sp>
      <p:pic>
        <p:nvPicPr>
          <p:cNvPr id="2" name="Picture 1"/>
          <p:cNvPicPr>
            <a:picLocks noChangeAspect="1"/>
          </p:cNvPicPr>
          <p:nvPr/>
        </p:nvPicPr>
        <p:blipFill>
          <a:blip r:embed="rId2"/>
          <a:stretch>
            <a:fillRect/>
          </a:stretch>
        </p:blipFill>
        <p:spPr>
          <a:xfrm>
            <a:off x="427064" y="1228554"/>
            <a:ext cx="7970175" cy="2247328"/>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616499" y="3886200"/>
            <a:ext cx="1638301" cy="1120140"/>
          </a:xfrm>
          <a:prstGeom prst="rect">
            <a:avLst/>
          </a:prstGeom>
          <a:ln>
            <a:solidFill>
              <a:srgbClr val="FF0000"/>
            </a:solidFill>
          </a:ln>
        </p:spPr>
      </p:pic>
      <p:grpSp>
        <p:nvGrpSpPr>
          <p:cNvPr id="7" name="Group 6"/>
          <p:cNvGrpSpPr/>
          <p:nvPr/>
        </p:nvGrpSpPr>
        <p:grpSpPr>
          <a:xfrm>
            <a:off x="3489960" y="3566160"/>
            <a:ext cx="1973580" cy="1508760"/>
            <a:chOff x="6362700" y="3093720"/>
            <a:chExt cx="1437473" cy="1239715"/>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8431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Đồng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biến</a:t>
            </a:r>
            <a:r>
              <a:rPr lang="en-US" dirty="0"/>
              <a:t> </a:t>
            </a:r>
            <a:r>
              <a:rPr lang="en-US" dirty="0" err="1"/>
              <a:t>nguyên</a:t>
            </a:r>
            <a:r>
              <a:rPr lang="en-US" dirty="0"/>
              <a:t> </a:t>
            </a:r>
            <a:r>
              <a:rPr lang="en-US" dirty="0" err="1"/>
              <a:t>tử</a:t>
            </a:r>
            <a:r>
              <a:rPr lang="en-US" dirty="0"/>
              <a:t> </a:t>
            </a:r>
            <a:r>
              <a:rPr lang="en-US" dirty="0" err="1"/>
              <a:t>và</a:t>
            </a:r>
            <a:r>
              <a:rPr lang="en-US" dirty="0"/>
              <a:t> </a:t>
            </a:r>
            <a:r>
              <a:rPr lang="en-US" dirty="0" err="1"/>
              <a:t>khóa</a:t>
            </a:r>
            <a:endParaRPr lang="vi-VN" dirty="0"/>
          </a:p>
        </p:txBody>
      </p:sp>
    </p:spTree>
    <p:extLst>
      <p:ext uri="{BB962C8B-B14F-4D97-AF65-F5344CB8AC3E}">
        <p14:creationId xmlns:p14="http://schemas.microsoft.com/office/powerpoint/2010/main" val="397724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CÁC BIẾN NGUYÊN TỬ </a:t>
            </a:r>
            <a:endParaRPr lang="en-US" altLang="en-US" sz="2200" dirty="0"/>
          </a:p>
        </p:txBody>
      </p:sp>
      <p:sp>
        <p:nvSpPr>
          <p:cNvPr id="6" name="Rectangle 5"/>
          <p:cNvSpPr/>
          <p:nvPr/>
        </p:nvSpPr>
        <p:spPr>
          <a:xfrm>
            <a:off x="99060" y="1264433"/>
            <a:ext cx="8808720" cy="2579873"/>
          </a:xfrm>
          <a:prstGeom prst="rect">
            <a:avLst/>
          </a:prstGeom>
        </p:spPr>
        <p:txBody>
          <a:bodyPr wrap="square">
            <a:spAutoFit/>
          </a:bodyPr>
          <a:lstStyle/>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toán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dẫn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thống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xẩy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việc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167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HOẠT </a:t>
            </a:r>
            <a:r>
              <a:rPr lang="en-US" altLang="en-US" sz="2700" dirty="0" err="1"/>
              <a:t>ĐỘNG</a:t>
            </a:r>
            <a:r>
              <a:rPr lang="en-US" altLang="en-US" sz="2700" dirty="0"/>
              <a:t> </a:t>
            </a:r>
          </a:p>
        </p:txBody>
      </p:sp>
      <p:sp>
        <p:nvSpPr>
          <p:cNvPr id="4" name="Rectangle 3"/>
          <p:cNvSpPr/>
          <p:nvPr/>
        </p:nvSpPr>
        <p:spPr>
          <a:xfrm>
            <a:off x="167640" y="1375201"/>
            <a:ext cx="8816340" cy="3416320"/>
          </a:xfrm>
          <a:prstGeom prst="rect">
            <a:avLst/>
          </a:prstGeom>
        </p:spPr>
        <p:txBody>
          <a:bodyPr wrap="square">
            <a:spAutoFit/>
          </a:bodyPr>
          <a:lstStyle/>
          <a:p>
            <a:pPr algn="just">
              <a:lnSpc>
                <a:spcPct val="150000"/>
              </a:lnSpc>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hương trình được tải vào bộ nhớ của máy tính ở dạng mã nhị phân </a:t>
            </a:r>
          </a:p>
          <a:p>
            <a:pPr algn="just">
              <a:lnSpc>
                <a:spcPct val="150000"/>
              </a:lnSpc>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chương trình yêu cầu bộ nhớ và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tài nguyên hệ điều 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thanh ghi, bộ đếm chương trình, ngăn xếp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Bộ đếm chương trình duy trì theo dõi chuỗi chương trình.</a:t>
            </a:r>
          </a:p>
          <a:p>
            <a:pPr algn="just">
              <a:lnSpc>
                <a:spcPct val="150000"/>
              </a:lnSpc>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Ngăn xếp có thông tin về các chương trình con đang hoạt động của một chương trình máy tính.</a:t>
            </a:r>
          </a:p>
          <a:p>
            <a:pPr algn="just">
              <a:lnSpc>
                <a:spcPct val="150000"/>
              </a:lnSpc>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chương trình có thể có các phiên bản khác nhau của nó và mỗi phiên bản của chương trình đang chạy được gọi là tiến trình riêng lẻ.</a:t>
            </a:r>
          </a:p>
        </p:txBody>
      </p:sp>
    </p:spTree>
    <p:extLst>
      <p:ext uri="{BB962C8B-B14F-4D97-AF65-F5344CB8AC3E}">
        <p14:creationId xmlns:p14="http://schemas.microsoft.com/office/powerpoint/2010/main" val="3576111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CÁC BIẾN NGUYÊN TỬ </a:t>
            </a:r>
            <a:endParaRPr lang="en-US" altLang="en-US" sz="2200" dirty="0"/>
          </a:p>
        </p:txBody>
      </p:sp>
      <p:sp>
        <p:nvSpPr>
          <p:cNvPr id="6" name="Rectangle 5"/>
          <p:cNvSpPr/>
          <p:nvPr/>
        </p:nvSpPr>
        <p:spPr>
          <a:xfrm>
            <a:off x="99060" y="1264433"/>
            <a:ext cx="8808720" cy="3303148"/>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Gói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nguyên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AtomicInteger</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AtomicLong</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AtomicBoolean</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AtomicIntegerArray</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AtomicLongArray</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568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CÁC BIẾN NGUYÊN TỬ </a:t>
            </a:r>
            <a:endParaRPr lang="en-US" altLang="en-US" sz="2200" dirty="0"/>
          </a:p>
        </p:txBody>
      </p:sp>
      <p:pic>
        <p:nvPicPr>
          <p:cNvPr id="2" name="Picture 1"/>
          <p:cNvPicPr>
            <a:picLocks noChangeAspect="1"/>
          </p:cNvPicPr>
          <p:nvPr/>
        </p:nvPicPr>
        <p:blipFill>
          <a:blip r:embed="rId2"/>
          <a:stretch>
            <a:fillRect/>
          </a:stretch>
        </p:blipFill>
        <p:spPr>
          <a:xfrm>
            <a:off x="982980" y="1524000"/>
            <a:ext cx="6537960" cy="3142996"/>
          </a:xfrm>
          <a:prstGeom prst="rect">
            <a:avLst/>
          </a:prstGeom>
          <a:ln>
            <a:solidFill>
              <a:srgbClr val="FF0000"/>
            </a:solidFill>
          </a:ln>
        </p:spPr>
      </p:pic>
    </p:spTree>
    <p:extLst>
      <p:ext uri="{BB962C8B-B14F-4D97-AF65-F5344CB8AC3E}">
        <p14:creationId xmlns:p14="http://schemas.microsoft.com/office/powerpoint/2010/main" val="461365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CÁC BIẾN NGUYÊN TỬ </a:t>
            </a:r>
            <a:endParaRPr lang="en-US" altLang="en-US" sz="2200" dirty="0"/>
          </a:p>
        </p:txBody>
      </p:sp>
      <p:pic>
        <p:nvPicPr>
          <p:cNvPr id="3" name="Picture 2"/>
          <p:cNvPicPr>
            <a:picLocks noChangeAspect="1"/>
          </p:cNvPicPr>
          <p:nvPr/>
        </p:nvPicPr>
        <p:blipFill>
          <a:blip r:embed="rId2"/>
          <a:stretch>
            <a:fillRect/>
          </a:stretch>
        </p:blipFill>
        <p:spPr>
          <a:xfrm>
            <a:off x="429969" y="1244343"/>
            <a:ext cx="8233971" cy="3190177"/>
          </a:xfrm>
          <a:prstGeom prst="rect">
            <a:avLst/>
          </a:prstGeom>
          <a:ln>
            <a:solidFill>
              <a:srgbClr val="FF0000"/>
            </a:solidFill>
          </a:ln>
        </p:spPr>
      </p:pic>
      <p:grpSp>
        <p:nvGrpSpPr>
          <p:cNvPr id="7" name="Group 6"/>
          <p:cNvGrpSpPr/>
          <p:nvPr/>
        </p:nvGrpSpPr>
        <p:grpSpPr>
          <a:xfrm>
            <a:off x="3489960" y="4533900"/>
            <a:ext cx="1973580" cy="541020"/>
            <a:chOff x="6362700" y="3093720"/>
            <a:chExt cx="1437473" cy="1239715"/>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3"/>
          <a:stretch>
            <a:fillRect/>
          </a:stretch>
        </p:blipFill>
        <p:spPr>
          <a:xfrm>
            <a:off x="4352894" y="4728194"/>
            <a:ext cx="438211" cy="228632"/>
          </a:xfrm>
          <a:prstGeom prst="rect">
            <a:avLst/>
          </a:prstGeom>
        </p:spPr>
      </p:pic>
    </p:spTree>
    <p:extLst>
      <p:ext uri="{BB962C8B-B14F-4D97-AF65-F5344CB8AC3E}">
        <p14:creationId xmlns:p14="http://schemas.microsoft.com/office/powerpoint/2010/main" val="567197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BẰNG KHÓA</a:t>
            </a:r>
            <a:endParaRPr lang="en-US" altLang="en-US" sz="2200" dirty="0"/>
          </a:p>
        </p:txBody>
      </p:sp>
      <p:sp>
        <p:nvSpPr>
          <p:cNvPr id="6" name="Rectangle 5"/>
          <p:cNvSpPr/>
          <p:nvPr/>
        </p:nvSpPr>
        <p:spPr>
          <a:xfrm>
            <a:off x="144780" y="1342809"/>
            <a:ext cx="8823960" cy="3547125"/>
          </a:xfrm>
          <a:prstGeom prst="rect">
            <a:avLst/>
          </a:prstGeom>
        </p:spPr>
        <p:txBody>
          <a:bodyPr wrap="square">
            <a:spAutoFit/>
          </a:bodyPr>
          <a:lstStyle/>
          <a:p>
            <a:pPr algn="just">
              <a:lnSpc>
                <a:spcPct val="107000"/>
              </a:lnSpc>
              <a:spcAft>
                <a:spcPts val="800"/>
              </a:spcAft>
            </a:pP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Khái</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niệm</a:t>
            </a:r>
            <a:r>
              <a:rPr lang="en-US" sz="18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endParaRPr lang="en-US" sz="1800" dirty="0">
              <a:latin typeface="Calibri" panose="020F0502020204030204" pitchFamily="34" charset="0"/>
              <a:ea typeface="MS Mincho"/>
              <a:cs typeface="Times New Roman" panose="02020603050405020304" pitchFamily="18" charset="0"/>
            </a:endParaRPr>
          </a:p>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Đồng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xây</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dựng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xung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quanh</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nội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màn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Mỗi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Theo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ước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quyền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quán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vào</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trước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Sau</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nhả</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xong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MS Mincho"/>
              <a:cs typeface="Times New Roman" panose="02020603050405020304" pitchFamily="18" charset="0"/>
            </a:endParaRPr>
          </a:p>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Lock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gói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Java.util.concurrent.locks</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cơ</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chế</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tương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khối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đồng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30872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BẰNG KHÓA</a:t>
            </a:r>
            <a:endParaRPr lang="en-US" altLang="en-US" sz="2200" dirty="0"/>
          </a:p>
        </p:txBody>
      </p:sp>
      <p:sp>
        <p:nvSpPr>
          <p:cNvPr id="3" name="Rectangle 2"/>
          <p:cNvSpPr/>
          <p:nvPr/>
        </p:nvSpPr>
        <p:spPr>
          <a:xfrm>
            <a:off x="176550" y="1183508"/>
            <a:ext cx="2786340" cy="322845"/>
          </a:xfrm>
          <a:prstGeom prst="rect">
            <a:avLst/>
          </a:prstGeom>
        </p:spPr>
        <p:txBody>
          <a:bodyPr wrap="none">
            <a:spAutoFit/>
          </a:bodyPr>
          <a:lstStyle/>
          <a:p>
            <a:pPr algn="just">
              <a:lnSpc>
                <a:spcPct val="107000"/>
              </a:lnSpc>
              <a:spcAft>
                <a:spcPts val="800"/>
              </a:spcAft>
            </a:pP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So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sánh</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đồng</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bộ</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khối</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và</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b="1"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MS Mincho"/>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39284222"/>
              </p:ext>
            </p:extLst>
          </p:nvPr>
        </p:nvGraphicFramePr>
        <p:xfrm>
          <a:off x="226377" y="1688368"/>
          <a:ext cx="8689023" cy="2880506"/>
        </p:xfrm>
        <a:graphic>
          <a:graphicData uri="http://schemas.openxmlformats.org/drawingml/2006/table">
            <a:tbl>
              <a:tblPr firstRow="1" firstCol="1" bandRow="1">
                <a:tableStyleId>{0660B408-B3CF-4A94-85FC-2B1E0A45F4A2}</a:tableStyleId>
              </a:tblPr>
              <a:tblGrid>
                <a:gridCol w="1621241">
                  <a:extLst>
                    <a:ext uri="{9D8B030D-6E8A-4147-A177-3AD203B41FA5}">
                      <a16:colId xmlns:a16="http://schemas.microsoft.com/office/drawing/2014/main" val="20000"/>
                    </a:ext>
                  </a:extLst>
                </a:gridCol>
                <a:gridCol w="3743200">
                  <a:extLst>
                    <a:ext uri="{9D8B030D-6E8A-4147-A177-3AD203B41FA5}">
                      <a16:colId xmlns:a16="http://schemas.microsoft.com/office/drawing/2014/main" val="20001"/>
                    </a:ext>
                  </a:extLst>
                </a:gridCol>
                <a:gridCol w="3324582">
                  <a:extLst>
                    <a:ext uri="{9D8B030D-6E8A-4147-A177-3AD203B41FA5}">
                      <a16:colId xmlns:a16="http://schemas.microsoft.com/office/drawing/2014/main" val="20002"/>
                    </a:ext>
                  </a:extLst>
                </a:gridCol>
              </a:tblGrid>
              <a:tr h="462167">
                <a:tc>
                  <a:txBody>
                    <a:bodyPr/>
                    <a:lstStyle/>
                    <a:p>
                      <a:pPr>
                        <a:lnSpc>
                          <a:spcPct val="107000"/>
                        </a:lnSpc>
                        <a:spcAft>
                          <a:spcPts val="0"/>
                        </a:spcAft>
                      </a:pPr>
                      <a:r>
                        <a:rPr lang="en-US" sz="1600" dirty="0">
                          <a:effectLst/>
                        </a:rPr>
                        <a:t>Factor</a:t>
                      </a:r>
                      <a:endParaRPr lang="en-US" sz="1400" dirty="0">
                        <a:effectLst/>
                        <a:latin typeface="Calibri" panose="020F0502020204030204" pitchFamily="34" charset="0"/>
                        <a:ea typeface="MS Mincho"/>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600" dirty="0">
                          <a:effectLst/>
                        </a:rPr>
                        <a:t>Synchronized block</a:t>
                      </a:r>
                      <a:endParaRPr lang="en-US" sz="1400" dirty="0">
                        <a:effectLst/>
                        <a:latin typeface="Calibri" panose="020F0502020204030204" pitchFamily="34" charset="0"/>
                        <a:ea typeface="MS Mincho"/>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600">
                          <a:effectLst/>
                        </a:rPr>
                        <a:t>Lock</a:t>
                      </a:r>
                      <a:endParaRPr lang="en-US" sz="1400">
                        <a:effectLst/>
                        <a:latin typeface="Calibri" panose="020F0502020204030204" pitchFamily="34" charset="0"/>
                        <a:ea typeface="MS Mincho"/>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732710">
                <a:tc>
                  <a:txBody>
                    <a:bodyPr/>
                    <a:lstStyle/>
                    <a:p>
                      <a:pPr algn="just">
                        <a:lnSpc>
                          <a:spcPct val="107000"/>
                        </a:lnSpc>
                        <a:spcAft>
                          <a:spcPts val="0"/>
                        </a:spcAft>
                      </a:pPr>
                      <a:r>
                        <a:rPr lang="en-US" sz="1400" b="0" dirty="0" err="1">
                          <a:solidFill>
                            <a:srgbClr val="000000"/>
                          </a:solidFill>
                          <a:effectLst/>
                        </a:rPr>
                        <a:t>Đảm</a:t>
                      </a:r>
                      <a:r>
                        <a:rPr lang="en-US" sz="1400" b="0" dirty="0">
                          <a:solidFill>
                            <a:srgbClr val="000000"/>
                          </a:solidFill>
                          <a:effectLst/>
                        </a:rPr>
                        <a:t> </a:t>
                      </a:r>
                      <a:r>
                        <a:rPr lang="en-US" sz="1400" b="0" dirty="0" err="1">
                          <a:solidFill>
                            <a:srgbClr val="000000"/>
                          </a:solidFill>
                          <a:effectLst/>
                        </a:rPr>
                        <a:t>bảo</a:t>
                      </a:r>
                      <a:r>
                        <a:rPr lang="en-US" sz="1400" b="0" dirty="0">
                          <a:solidFill>
                            <a:srgbClr val="000000"/>
                          </a:solidFill>
                          <a:effectLst/>
                        </a:rPr>
                        <a:t> </a:t>
                      </a:r>
                      <a:r>
                        <a:rPr lang="en-US" sz="1400" b="0" dirty="0" err="1">
                          <a:solidFill>
                            <a:srgbClr val="000000"/>
                          </a:solidFill>
                          <a:effectLst/>
                        </a:rPr>
                        <a:t>trình</a:t>
                      </a:r>
                      <a:r>
                        <a:rPr lang="en-US" sz="1400" b="0" dirty="0">
                          <a:solidFill>
                            <a:srgbClr val="000000"/>
                          </a:solidFill>
                          <a:effectLst/>
                        </a:rPr>
                        <a:t> </a:t>
                      </a:r>
                      <a:r>
                        <a:rPr lang="en-US" sz="1400" b="0" dirty="0" err="1">
                          <a:solidFill>
                            <a:srgbClr val="000000"/>
                          </a:solidFill>
                          <a:effectLst/>
                        </a:rPr>
                        <a:t>tự</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0000"/>
                          </a:solidFill>
                          <a:effectLst/>
                        </a:rPr>
                        <a:t>Không</a:t>
                      </a:r>
                      <a:r>
                        <a:rPr lang="en-US" sz="1400" b="0" dirty="0">
                          <a:solidFill>
                            <a:srgbClr val="000000"/>
                          </a:solidFill>
                          <a:effectLst/>
                        </a:rPr>
                        <a:t> </a:t>
                      </a:r>
                      <a:r>
                        <a:rPr lang="en-US" sz="1400" b="0" dirty="0" err="1">
                          <a:solidFill>
                            <a:srgbClr val="000000"/>
                          </a:solidFill>
                          <a:effectLst/>
                        </a:rPr>
                        <a:t>cung</a:t>
                      </a:r>
                      <a:r>
                        <a:rPr lang="en-US" sz="1400" b="0" dirty="0">
                          <a:solidFill>
                            <a:srgbClr val="000000"/>
                          </a:solidFill>
                          <a:effectLst/>
                        </a:rPr>
                        <a:t> </a:t>
                      </a:r>
                      <a:r>
                        <a:rPr lang="en-US" sz="1400" b="0" dirty="0" err="1">
                          <a:solidFill>
                            <a:srgbClr val="000000"/>
                          </a:solidFill>
                          <a:effectLst/>
                        </a:rPr>
                        <a:t>cấp</a:t>
                      </a:r>
                      <a:r>
                        <a:rPr lang="en-US" sz="1400" b="0" dirty="0">
                          <a:solidFill>
                            <a:srgbClr val="000000"/>
                          </a:solidFill>
                          <a:effectLst/>
                        </a:rPr>
                        <a:t> </a:t>
                      </a:r>
                      <a:r>
                        <a:rPr lang="en-US" sz="1400" b="0" dirty="0" err="1">
                          <a:solidFill>
                            <a:srgbClr val="000000"/>
                          </a:solidFill>
                          <a:effectLst/>
                        </a:rPr>
                        <a:t>bất</a:t>
                      </a:r>
                      <a:r>
                        <a:rPr lang="en-US" sz="1400" b="0" dirty="0">
                          <a:solidFill>
                            <a:srgbClr val="000000"/>
                          </a:solidFill>
                          <a:effectLst/>
                        </a:rPr>
                        <a:t> </a:t>
                      </a:r>
                      <a:r>
                        <a:rPr lang="en-US" sz="1400" b="0" dirty="0" err="1">
                          <a:solidFill>
                            <a:srgbClr val="000000"/>
                          </a:solidFill>
                          <a:effectLst/>
                        </a:rPr>
                        <a:t>kỳ</a:t>
                      </a:r>
                      <a:r>
                        <a:rPr lang="en-US" sz="1400" b="0" dirty="0">
                          <a:solidFill>
                            <a:srgbClr val="000000"/>
                          </a:solidFill>
                          <a:effectLst/>
                        </a:rPr>
                        <a:t> </a:t>
                      </a:r>
                      <a:r>
                        <a:rPr lang="en-US" sz="1400" b="0" dirty="0" err="1">
                          <a:solidFill>
                            <a:srgbClr val="000000"/>
                          </a:solidFill>
                          <a:effectLst/>
                        </a:rPr>
                        <a:t>sự</a:t>
                      </a:r>
                      <a:r>
                        <a:rPr lang="en-US" sz="1400" b="0" dirty="0">
                          <a:solidFill>
                            <a:srgbClr val="000000"/>
                          </a:solidFill>
                          <a:effectLst/>
                        </a:rPr>
                        <a:t> </a:t>
                      </a:r>
                      <a:r>
                        <a:rPr lang="en-US" sz="1400" b="0" dirty="0" err="1">
                          <a:solidFill>
                            <a:srgbClr val="000000"/>
                          </a:solidFill>
                          <a:effectLst/>
                        </a:rPr>
                        <a:t>đảm</a:t>
                      </a:r>
                      <a:r>
                        <a:rPr lang="en-US" sz="1400" b="0" dirty="0">
                          <a:solidFill>
                            <a:srgbClr val="000000"/>
                          </a:solidFill>
                          <a:effectLst/>
                        </a:rPr>
                        <a:t> </a:t>
                      </a:r>
                      <a:r>
                        <a:rPr lang="en-US" sz="1400" b="0" dirty="0" err="1">
                          <a:solidFill>
                            <a:srgbClr val="000000"/>
                          </a:solidFill>
                          <a:effectLst/>
                        </a:rPr>
                        <a:t>bảo</a:t>
                      </a:r>
                      <a:r>
                        <a:rPr lang="en-US" sz="1400" b="0" dirty="0">
                          <a:solidFill>
                            <a:srgbClr val="000000"/>
                          </a:solidFill>
                          <a:effectLst/>
                        </a:rPr>
                        <a:t> </a:t>
                      </a:r>
                      <a:r>
                        <a:rPr lang="en-US" sz="1400" b="0" dirty="0" err="1">
                          <a:solidFill>
                            <a:srgbClr val="000000"/>
                          </a:solidFill>
                          <a:effectLst/>
                        </a:rPr>
                        <a:t>nào</a:t>
                      </a:r>
                      <a:r>
                        <a:rPr lang="en-US" sz="1400" b="0" dirty="0">
                          <a:solidFill>
                            <a:srgbClr val="000000"/>
                          </a:solidFill>
                          <a:effectLst/>
                        </a:rPr>
                        <a:t> </a:t>
                      </a:r>
                      <a:r>
                        <a:rPr lang="en-US" sz="1400" b="0" dirty="0" err="1">
                          <a:solidFill>
                            <a:srgbClr val="000000"/>
                          </a:solidFill>
                          <a:effectLst/>
                        </a:rPr>
                        <a:t>về</a:t>
                      </a:r>
                      <a:r>
                        <a:rPr lang="en-US" sz="1400" b="0" dirty="0">
                          <a:solidFill>
                            <a:srgbClr val="000000"/>
                          </a:solidFill>
                          <a:effectLst/>
                        </a:rPr>
                        <a:t> </a:t>
                      </a:r>
                      <a:r>
                        <a:rPr lang="en-US" sz="1400" b="0" dirty="0" err="1">
                          <a:solidFill>
                            <a:srgbClr val="000000"/>
                          </a:solidFill>
                          <a:effectLst/>
                        </a:rPr>
                        <a:t>trình</a:t>
                      </a:r>
                      <a:r>
                        <a:rPr lang="en-US" sz="1400" b="0" dirty="0">
                          <a:solidFill>
                            <a:srgbClr val="000000"/>
                          </a:solidFill>
                          <a:effectLst/>
                        </a:rPr>
                        <a:t> </a:t>
                      </a:r>
                      <a:r>
                        <a:rPr lang="en-US" sz="1400" b="0" dirty="0" err="1">
                          <a:solidFill>
                            <a:srgbClr val="000000"/>
                          </a:solidFill>
                          <a:effectLst/>
                        </a:rPr>
                        <a:t>tự</a:t>
                      </a:r>
                      <a:r>
                        <a:rPr lang="en-US" sz="1400" b="0" dirty="0">
                          <a:solidFill>
                            <a:srgbClr val="000000"/>
                          </a:solidFill>
                          <a:effectLst/>
                        </a:rPr>
                        <a:t> </a:t>
                      </a:r>
                      <a:r>
                        <a:rPr lang="en-US" sz="1400" b="0" dirty="0" err="1">
                          <a:solidFill>
                            <a:srgbClr val="000000"/>
                          </a:solidFill>
                          <a:effectLst/>
                        </a:rPr>
                        <a:t>mà</a:t>
                      </a:r>
                      <a:r>
                        <a:rPr lang="en-US" sz="1400" b="0" dirty="0">
                          <a:solidFill>
                            <a:srgbClr val="000000"/>
                          </a:solidFill>
                          <a:effectLst/>
                        </a:rPr>
                        <a:t> </a:t>
                      </a:r>
                      <a:r>
                        <a:rPr lang="en-US" sz="1400" b="0" dirty="0" err="1">
                          <a:solidFill>
                            <a:srgbClr val="000000"/>
                          </a:solidFill>
                          <a:effectLst/>
                        </a:rPr>
                        <a:t>luồng</a:t>
                      </a:r>
                      <a:r>
                        <a:rPr lang="en-US" sz="1400" b="0" dirty="0">
                          <a:solidFill>
                            <a:srgbClr val="000000"/>
                          </a:solidFill>
                          <a:effectLst/>
                        </a:rPr>
                        <a:t> </a:t>
                      </a:r>
                      <a:r>
                        <a:rPr lang="en-US" sz="1400" b="0" dirty="0" err="1">
                          <a:solidFill>
                            <a:srgbClr val="000000"/>
                          </a:solidFill>
                          <a:effectLst/>
                        </a:rPr>
                        <a:t>đang</a:t>
                      </a:r>
                      <a:r>
                        <a:rPr lang="en-US" sz="1400" b="0" dirty="0">
                          <a:solidFill>
                            <a:srgbClr val="000000"/>
                          </a:solidFill>
                          <a:effectLst/>
                        </a:rPr>
                        <a:t> </a:t>
                      </a:r>
                      <a:r>
                        <a:rPr lang="en-US" sz="1400" b="0" dirty="0" err="1">
                          <a:solidFill>
                            <a:srgbClr val="000000"/>
                          </a:solidFill>
                          <a:effectLst/>
                        </a:rPr>
                        <a:t>chờ</a:t>
                      </a:r>
                      <a:r>
                        <a:rPr lang="en-US" sz="1400" b="0" dirty="0">
                          <a:solidFill>
                            <a:srgbClr val="000000"/>
                          </a:solidFill>
                          <a:effectLst/>
                        </a:rPr>
                        <a:t> </a:t>
                      </a:r>
                      <a:r>
                        <a:rPr lang="en-US" sz="1400" b="0" dirty="0" err="1">
                          <a:solidFill>
                            <a:srgbClr val="000000"/>
                          </a:solidFill>
                          <a:effectLst/>
                        </a:rPr>
                        <a:t>sẽ</a:t>
                      </a:r>
                      <a:r>
                        <a:rPr lang="en-US" sz="1400" b="0" dirty="0">
                          <a:solidFill>
                            <a:srgbClr val="000000"/>
                          </a:solidFill>
                          <a:effectLst/>
                        </a:rPr>
                        <a:t> </a:t>
                      </a:r>
                      <a:r>
                        <a:rPr lang="en-US" sz="1400" b="0" dirty="0" err="1">
                          <a:solidFill>
                            <a:srgbClr val="000000"/>
                          </a:solidFill>
                          <a:effectLst/>
                        </a:rPr>
                        <a:t>được</a:t>
                      </a:r>
                      <a:r>
                        <a:rPr lang="en-US" sz="1400" b="0" dirty="0">
                          <a:solidFill>
                            <a:srgbClr val="000000"/>
                          </a:solidFill>
                          <a:effectLst/>
                        </a:rPr>
                        <a:t> </a:t>
                      </a:r>
                      <a:r>
                        <a:rPr lang="en-US" sz="1400" b="0" dirty="0" err="1">
                          <a:solidFill>
                            <a:srgbClr val="000000"/>
                          </a:solidFill>
                          <a:effectLst/>
                        </a:rPr>
                        <a:t>truy</a:t>
                      </a:r>
                      <a:r>
                        <a:rPr lang="en-US" sz="1400" b="0" dirty="0">
                          <a:solidFill>
                            <a:srgbClr val="000000"/>
                          </a:solidFill>
                          <a:effectLst/>
                        </a:rPr>
                        <a:t> </a:t>
                      </a:r>
                      <a:r>
                        <a:rPr lang="en-US" sz="1400" b="0" dirty="0" err="1">
                          <a:solidFill>
                            <a:srgbClr val="000000"/>
                          </a:solidFill>
                          <a:effectLst/>
                        </a:rPr>
                        <a:t>cập</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gn="just">
                        <a:lnSpc>
                          <a:spcPct val="107000"/>
                        </a:lnSpc>
                        <a:spcAft>
                          <a:spcPts val="0"/>
                        </a:spcAft>
                      </a:pPr>
                      <a:r>
                        <a:rPr lang="en-US" sz="1400" b="0" dirty="0" err="1">
                          <a:solidFill>
                            <a:srgbClr val="000000"/>
                          </a:solidFill>
                          <a:effectLst/>
                        </a:rPr>
                        <a:t>Giao</a:t>
                      </a:r>
                      <a:r>
                        <a:rPr lang="en-US" sz="1400" b="0" dirty="0">
                          <a:solidFill>
                            <a:srgbClr val="000000"/>
                          </a:solidFill>
                          <a:effectLst/>
                        </a:rPr>
                        <a:t> </a:t>
                      </a:r>
                      <a:r>
                        <a:rPr lang="en-US" sz="1400" b="0" dirty="0" err="1">
                          <a:solidFill>
                            <a:srgbClr val="000000"/>
                          </a:solidFill>
                          <a:effectLst/>
                        </a:rPr>
                        <a:t>diện</a:t>
                      </a:r>
                      <a:r>
                        <a:rPr lang="en-US" sz="1400" b="0" dirty="0">
                          <a:solidFill>
                            <a:srgbClr val="000000"/>
                          </a:solidFill>
                          <a:effectLst/>
                        </a:rPr>
                        <a:t> Lock </a:t>
                      </a:r>
                      <a:r>
                        <a:rPr lang="en-US" sz="1400" b="0" dirty="0" err="1">
                          <a:solidFill>
                            <a:srgbClr val="000000"/>
                          </a:solidFill>
                          <a:effectLst/>
                        </a:rPr>
                        <a:t>xử</a:t>
                      </a:r>
                      <a:r>
                        <a:rPr lang="en-US" sz="1400" b="0" dirty="0">
                          <a:solidFill>
                            <a:srgbClr val="000000"/>
                          </a:solidFill>
                          <a:effectLst/>
                        </a:rPr>
                        <a:t> </a:t>
                      </a:r>
                      <a:r>
                        <a:rPr lang="en-US" sz="1400" b="0" dirty="0" err="1">
                          <a:solidFill>
                            <a:srgbClr val="000000"/>
                          </a:solidFill>
                          <a:effectLst/>
                        </a:rPr>
                        <a:t>lý</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1"/>
                  </a:ext>
                </a:extLst>
              </a:tr>
              <a:tr h="732710">
                <a:tc>
                  <a:txBody>
                    <a:bodyPr/>
                    <a:lstStyle/>
                    <a:p>
                      <a:pPr algn="just">
                        <a:lnSpc>
                          <a:spcPct val="107000"/>
                        </a:lnSpc>
                        <a:spcAft>
                          <a:spcPts val="0"/>
                        </a:spcAft>
                      </a:pPr>
                      <a:r>
                        <a:rPr lang="en-US" sz="1400" b="0">
                          <a:solidFill>
                            <a:srgbClr val="000000"/>
                          </a:solidFill>
                          <a:effectLst/>
                        </a:rPr>
                        <a:t>Không có thời gian chờ</a:t>
                      </a:r>
                      <a:endParaRPr lang="en-US" sz="1400" b="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0000"/>
                          </a:solidFill>
                          <a:effectLst/>
                        </a:rPr>
                        <a:t>Không</a:t>
                      </a:r>
                      <a:r>
                        <a:rPr lang="en-US" sz="1400" b="0" dirty="0">
                          <a:solidFill>
                            <a:srgbClr val="000000"/>
                          </a:solidFill>
                          <a:effectLst/>
                        </a:rPr>
                        <a:t> </a:t>
                      </a:r>
                      <a:r>
                        <a:rPr lang="en-US" sz="1400" b="0" dirty="0" err="1">
                          <a:solidFill>
                            <a:srgbClr val="000000"/>
                          </a:solidFill>
                          <a:effectLst/>
                        </a:rPr>
                        <a:t>có</a:t>
                      </a:r>
                      <a:r>
                        <a:rPr lang="en-US" sz="1400" b="0" dirty="0">
                          <a:solidFill>
                            <a:srgbClr val="000000"/>
                          </a:solidFill>
                          <a:effectLst/>
                        </a:rPr>
                        <a:t> </a:t>
                      </a:r>
                      <a:r>
                        <a:rPr lang="en-US" sz="1400" b="0" dirty="0" err="1">
                          <a:solidFill>
                            <a:srgbClr val="000000"/>
                          </a:solidFill>
                          <a:effectLst/>
                        </a:rPr>
                        <a:t>bất</a:t>
                      </a:r>
                      <a:r>
                        <a:rPr lang="en-US" sz="1400" b="0" dirty="0">
                          <a:solidFill>
                            <a:srgbClr val="000000"/>
                          </a:solidFill>
                          <a:effectLst/>
                        </a:rPr>
                        <a:t> </a:t>
                      </a:r>
                      <a:r>
                        <a:rPr lang="en-US" sz="1400" b="0" dirty="0" err="1">
                          <a:solidFill>
                            <a:srgbClr val="000000"/>
                          </a:solidFill>
                          <a:effectLst/>
                        </a:rPr>
                        <a:t>kỳ</a:t>
                      </a:r>
                      <a:r>
                        <a:rPr lang="en-US" sz="1400" b="0" dirty="0">
                          <a:solidFill>
                            <a:srgbClr val="000000"/>
                          </a:solidFill>
                          <a:effectLst/>
                        </a:rPr>
                        <a:t> </a:t>
                      </a:r>
                      <a:r>
                        <a:rPr lang="en-US" sz="1400" b="0" dirty="0" err="1">
                          <a:solidFill>
                            <a:srgbClr val="000000"/>
                          </a:solidFill>
                          <a:effectLst/>
                        </a:rPr>
                        <a:t>tùy</a:t>
                      </a:r>
                      <a:r>
                        <a:rPr lang="en-US" sz="1400" b="0" dirty="0">
                          <a:solidFill>
                            <a:srgbClr val="000000"/>
                          </a:solidFill>
                          <a:effectLst/>
                        </a:rPr>
                        <a:t> </a:t>
                      </a:r>
                      <a:r>
                        <a:rPr lang="en-US" sz="1400" b="0" dirty="0" err="1">
                          <a:solidFill>
                            <a:srgbClr val="000000"/>
                          </a:solidFill>
                          <a:effectLst/>
                        </a:rPr>
                        <a:t>chọn</a:t>
                      </a:r>
                      <a:r>
                        <a:rPr lang="en-US" sz="1400" b="0" dirty="0">
                          <a:solidFill>
                            <a:srgbClr val="000000"/>
                          </a:solidFill>
                          <a:effectLst/>
                        </a:rPr>
                        <a:t> </a:t>
                      </a:r>
                      <a:r>
                        <a:rPr lang="en-US" sz="1400" b="0" dirty="0" err="1">
                          <a:solidFill>
                            <a:srgbClr val="000000"/>
                          </a:solidFill>
                          <a:effectLst/>
                        </a:rPr>
                        <a:t>nào</a:t>
                      </a:r>
                      <a:r>
                        <a:rPr lang="en-US" sz="1400" b="0" dirty="0">
                          <a:solidFill>
                            <a:srgbClr val="000000"/>
                          </a:solidFill>
                          <a:effectLst/>
                        </a:rPr>
                        <a:t> </a:t>
                      </a:r>
                      <a:r>
                        <a:rPr lang="en-US" sz="1400" b="0" dirty="0" err="1">
                          <a:solidFill>
                            <a:srgbClr val="000000"/>
                          </a:solidFill>
                          <a:effectLst/>
                        </a:rPr>
                        <a:t>về</a:t>
                      </a:r>
                      <a:r>
                        <a:rPr lang="en-US" sz="1400" b="0" dirty="0">
                          <a:solidFill>
                            <a:srgbClr val="000000"/>
                          </a:solidFill>
                          <a:effectLst/>
                        </a:rPr>
                        <a:t> </a:t>
                      </a:r>
                      <a:r>
                        <a:rPr lang="en-US" sz="1400" b="0" dirty="0" err="1">
                          <a:solidFill>
                            <a:srgbClr val="000000"/>
                          </a:solidFill>
                          <a:effectLst/>
                        </a:rPr>
                        <a:t>thời</a:t>
                      </a:r>
                      <a:r>
                        <a:rPr lang="en-US" sz="1400" b="0" dirty="0">
                          <a:solidFill>
                            <a:srgbClr val="000000"/>
                          </a:solidFill>
                          <a:effectLst/>
                        </a:rPr>
                        <a:t> </a:t>
                      </a:r>
                      <a:r>
                        <a:rPr lang="en-US" sz="1400" b="0" dirty="0" err="1">
                          <a:solidFill>
                            <a:srgbClr val="000000"/>
                          </a:solidFill>
                          <a:effectLst/>
                        </a:rPr>
                        <a:t>gian</a:t>
                      </a:r>
                      <a:r>
                        <a:rPr lang="en-US" sz="1400" b="0" dirty="0">
                          <a:solidFill>
                            <a:srgbClr val="000000"/>
                          </a:solidFill>
                          <a:effectLst/>
                        </a:rPr>
                        <a:t> </a:t>
                      </a:r>
                      <a:r>
                        <a:rPr lang="en-US" sz="1400" b="0" dirty="0" err="1">
                          <a:solidFill>
                            <a:srgbClr val="000000"/>
                          </a:solidFill>
                          <a:effectLst/>
                        </a:rPr>
                        <a:t>khi</a:t>
                      </a:r>
                      <a:r>
                        <a:rPr lang="en-US" sz="1400" b="0" dirty="0">
                          <a:solidFill>
                            <a:srgbClr val="000000"/>
                          </a:solidFill>
                          <a:effectLst/>
                        </a:rPr>
                        <a:t> </a:t>
                      </a:r>
                      <a:r>
                        <a:rPr lang="en-US" sz="1400" b="0" dirty="0" err="1">
                          <a:solidFill>
                            <a:srgbClr val="000000"/>
                          </a:solidFill>
                          <a:effectLst/>
                        </a:rPr>
                        <a:t>khóa</a:t>
                      </a:r>
                      <a:r>
                        <a:rPr lang="en-US" sz="1400" b="0" dirty="0">
                          <a:solidFill>
                            <a:srgbClr val="000000"/>
                          </a:solidFill>
                          <a:effectLst/>
                        </a:rPr>
                        <a:t> </a:t>
                      </a:r>
                      <a:r>
                        <a:rPr lang="en-US" sz="1400" b="0" dirty="0" err="1">
                          <a:solidFill>
                            <a:srgbClr val="000000"/>
                          </a:solidFill>
                          <a:effectLst/>
                        </a:rPr>
                        <a:t>không</a:t>
                      </a:r>
                      <a:r>
                        <a:rPr lang="en-US" sz="1400" b="0" dirty="0">
                          <a:solidFill>
                            <a:srgbClr val="000000"/>
                          </a:solidFill>
                          <a:effectLst/>
                        </a:rPr>
                        <a:t> </a:t>
                      </a:r>
                      <a:r>
                        <a:rPr lang="en-US" sz="1400" b="0" dirty="0" err="1">
                          <a:solidFill>
                            <a:srgbClr val="000000"/>
                          </a:solidFill>
                          <a:effectLst/>
                        </a:rPr>
                        <a:t>được</a:t>
                      </a:r>
                      <a:r>
                        <a:rPr lang="en-US" sz="1400" b="0" dirty="0">
                          <a:solidFill>
                            <a:srgbClr val="000000"/>
                          </a:solidFill>
                          <a:effectLst/>
                        </a:rPr>
                        <a:t> </a:t>
                      </a:r>
                      <a:r>
                        <a:rPr lang="en-US" sz="1400" b="0" dirty="0" err="1">
                          <a:solidFill>
                            <a:srgbClr val="000000"/>
                          </a:solidFill>
                          <a:effectLst/>
                        </a:rPr>
                        <a:t>cấp</a:t>
                      </a:r>
                      <a:r>
                        <a:rPr lang="en-US" sz="1400" b="0" dirty="0">
                          <a:solidFill>
                            <a:srgbClr val="000000"/>
                          </a:solidFill>
                          <a:effectLst/>
                        </a:rPr>
                        <a:t>. </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gn="just">
                        <a:lnSpc>
                          <a:spcPct val="107000"/>
                        </a:lnSpc>
                        <a:spcAft>
                          <a:spcPts val="0"/>
                        </a:spcAft>
                      </a:pPr>
                      <a:r>
                        <a:rPr lang="en-US" sz="1400" b="0" dirty="0" err="1">
                          <a:solidFill>
                            <a:srgbClr val="000000"/>
                          </a:solidFill>
                          <a:effectLst/>
                        </a:rPr>
                        <a:t>Giao</a:t>
                      </a:r>
                      <a:r>
                        <a:rPr lang="en-US" sz="1400" b="0" dirty="0">
                          <a:solidFill>
                            <a:srgbClr val="000000"/>
                          </a:solidFill>
                          <a:effectLst/>
                        </a:rPr>
                        <a:t> </a:t>
                      </a:r>
                      <a:r>
                        <a:rPr lang="en-US" sz="1400" b="0" dirty="0" err="1">
                          <a:solidFill>
                            <a:srgbClr val="000000"/>
                          </a:solidFill>
                          <a:effectLst/>
                        </a:rPr>
                        <a:t>diện</a:t>
                      </a:r>
                      <a:r>
                        <a:rPr lang="en-US" sz="1400" b="0" dirty="0">
                          <a:solidFill>
                            <a:srgbClr val="000000"/>
                          </a:solidFill>
                          <a:effectLst/>
                        </a:rPr>
                        <a:t> Lock </a:t>
                      </a:r>
                      <a:r>
                        <a:rPr lang="en-US" sz="1400" b="0" dirty="0" err="1">
                          <a:solidFill>
                            <a:srgbClr val="000000"/>
                          </a:solidFill>
                          <a:effectLst/>
                        </a:rPr>
                        <a:t>cung</a:t>
                      </a:r>
                      <a:r>
                        <a:rPr lang="en-US" sz="1400" b="0" dirty="0">
                          <a:solidFill>
                            <a:srgbClr val="000000"/>
                          </a:solidFill>
                          <a:effectLst/>
                        </a:rPr>
                        <a:t> </a:t>
                      </a:r>
                      <a:r>
                        <a:rPr lang="en-US" sz="1400" b="0" dirty="0" err="1">
                          <a:solidFill>
                            <a:srgbClr val="000000"/>
                          </a:solidFill>
                          <a:effectLst/>
                        </a:rPr>
                        <a:t>cấp</a:t>
                      </a:r>
                      <a:r>
                        <a:rPr lang="en-US" sz="1400" b="0" dirty="0">
                          <a:solidFill>
                            <a:srgbClr val="000000"/>
                          </a:solidFill>
                          <a:effectLst/>
                        </a:rPr>
                        <a:t> </a:t>
                      </a:r>
                      <a:r>
                        <a:rPr lang="en-US" sz="1400" b="0" dirty="0" err="1">
                          <a:solidFill>
                            <a:srgbClr val="000000"/>
                          </a:solidFill>
                          <a:effectLst/>
                        </a:rPr>
                        <a:t>các</a:t>
                      </a:r>
                      <a:r>
                        <a:rPr lang="en-US" sz="1400" b="0" dirty="0">
                          <a:solidFill>
                            <a:srgbClr val="000000"/>
                          </a:solidFill>
                          <a:effectLst/>
                        </a:rPr>
                        <a:t> </a:t>
                      </a:r>
                      <a:r>
                        <a:rPr lang="en-US" sz="1400" b="0" dirty="0" err="1">
                          <a:solidFill>
                            <a:srgbClr val="000000"/>
                          </a:solidFill>
                          <a:effectLst/>
                        </a:rPr>
                        <a:t>tùy</a:t>
                      </a:r>
                      <a:r>
                        <a:rPr lang="en-US" sz="1400" b="0" dirty="0">
                          <a:solidFill>
                            <a:srgbClr val="000000"/>
                          </a:solidFill>
                          <a:effectLst/>
                        </a:rPr>
                        <a:t> </a:t>
                      </a:r>
                      <a:r>
                        <a:rPr lang="en-US" sz="1400" b="0" dirty="0" err="1">
                          <a:solidFill>
                            <a:srgbClr val="000000"/>
                          </a:solidFill>
                          <a:effectLst/>
                        </a:rPr>
                        <a:t>chọn</a:t>
                      </a:r>
                      <a:r>
                        <a:rPr lang="en-US" sz="1400" b="0" dirty="0">
                          <a:solidFill>
                            <a:srgbClr val="000000"/>
                          </a:solidFill>
                          <a:effectLst/>
                        </a:rPr>
                        <a:t> </a:t>
                      </a:r>
                      <a:r>
                        <a:rPr lang="en-US" sz="1400" b="0" dirty="0" err="1">
                          <a:solidFill>
                            <a:srgbClr val="000000"/>
                          </a:solidFill>
                          <a:effectLst/>
                        </a:rPr>
                        <a:t>nào</a:t>
                      </a:r>
                      <a:r>
                        <a:rPr lang="en-US" sz="1400" b="0" dirty="0">
                          <a:solidFill>
                            <a:srgbClr val="000000"/>
                          </a:solidFill>
                          <a:effectLst/>
                        </a:rPr>
                        <a:t> </a:t>
                      </a:r>
                      <a:r>
                        <a:rPr lang="en-US" sz="1400" b="0" dirty="0" err="1">
                          <a:solidFill>
                            <a:srgbClr val="000000"/>
                          </a:solidFill>
                          <a:effectLst/>
                        </a:rPr>
                        <a:t>về</a:t>
                      </a:r>
                      <a:r>
                        <a:rPr lang="en-US" sz="1400" b="0" dirty="0">
                          <a:solidFill>
                            <a:srgbClr val="000000"/>
                          </a:solidFill>
                          <a:effectLst/>
                        </a:rPr>
                        <a:t> </a:t>
                      </a:r>
                      <a:r>
                        <a:rPr lang="en-US" sz="1400" b="0" dirty="0" err="1">
                          <a:solidFill>
                            <a:srgbClr val="000000"/>
                          </a:solidFill>
                          <a:effectLst/>
                        </a:rPr>
                        <a:t>thời</a:t>
                      </a:r>
                      <a:r>
                        <a:rPr lang="en-US" sz="1400" b="0" dirty="0">
                          <a:solidFill>
                            <a:srgbClr val="000000"/>
                          </a:solidFill>
                          <a:effectLst/>
                        </a:rPr>
                        <a:t> </a:t>
                      </a:r>
                      <a:r>
                        <a:rPr lang="en-US" sz="1400" b="0" dirty="0" err="1">
                          <a:solidFill>
                            <a:srgbClr val="000000"/>
                          </a:solidFill>
                          <a:effectLst/>
                        </a:rPr>
                        <a:t>gian</a:t>
                      </a:r>
                      <a:r>
                        <a:rPr lang="en-US" sz="1400" b="0" dirty="0">
                          <a:solidFill>
                            <a:srgbClr val="000000"/>
                          </a:solidFill>
                          <a:effectLst/>
                        </a:rPr>
                        <a:t> </a:t>
                      </a:r>
                      <a:r>
                        <a:rPr lang="en-US" sz="1400" b="0" dirty="0" err="1">
                          <a:solidFill>
                            <a:srgbClr val="000000"/>
                          </a:solidFill>
                          <a:effectLst/>
                        </a:rPr>
                        <a:t>tại</a:t>
                      </a:r>
                      <a:r>
                        <a:rPr lang="en-US" sz="1400" b="0" dirty="0">
                          <a:solidFill>
                            <a:srgbClr val="000000"/>
                          </a:solidFill>
                          <a:effectLst/>
                        </a:rPr>
                        <a:t> </a:t>
                      </a:r>
                      <a:r>
                        <a:rPr lang="en-US" sz="1400" b="0" dirty="0" err="1">
                          <a:solidFill>
                            <a:srgbClr val="000000"/>
                          </a:solidFill>
                          <a:effectLst/>
                        </a:rPr>
                        <a:t>thời</a:t>
                      </a:r>
                      <a:r>
                        <a:rPr lang="en-US" sz="1400" b="0" dirty="0">
                          <a:solidFill>
                            <a:srgbClr val="000000"/>
                          </a:solidFill>
                          <a:effectLst/>
                        </a:rPr>
                        <a:t> </a:t>
                      </a:r>
                      <a:r>
                        <a:rPr lang="en-US" sz="1400" b="0" dirty="0" err="1">
                          <a:solidFill>
                            <a:srgbClr val="000000"/>
                          </a:solidFill>
                          <a:effectLst/>
                        </a:rPr>
                        <a:t>điểm</a:t>
                      </a:r>
                      <a:r>
                        <a:rPr lang="en-US" sz="1400" b="0" dirty="0">
                          <a:solidFill>
                            <a:srgbClr val="000000"/>
                          </a:solidFill>
                          <a:effectLst/>
                        </a:rPr>
                        <a:t> </a:t>
                      </a:r>
                      <a:r>
                        <a:rPr lang="en-US" sz="1400" b="0" dirty="0" err="1">
                          <a:solidFill>
                            <a:srgbClr val="000000"/>
                          </a:solidFill>
                          <a:effectLst/>
                        </a:rPr>
                        <a:t>cấp</a:t>
                      </a:r>
                      <a:r>
                        <a:rPr lang="en-US" sz="1400" b="0" dirty="0">
                          <a:solidFill>
                            <a:srgbClr val="000000"/>
                          </a:solidFill>
                          <a:effectLst/>
                        </a:rPr>
                        <a:t> </a:t>
                      </a:r>
                      <a:r>
                        <a:rPr lang="en-US" sz="1400" b="0" dirty="0" err="1">
                          <a:solidFill>
                            <a:srgbClr val="000000"/>
                          </a:solidFill>
                          <a:effectLst/>
                        </a:rPr>
                        <a:t>khóa</a:t>
                      </a:r>
                      <a:r>
                        <a:rPr lang="en-US" sz="1400" b="0" dirty="0">
                          <a:solidFill>
                            <a:srgbClr val="000000"/>
                          </a:solidFill>
                          <a:effectLst/>
                        </a:rPr>
                        <a:t>.</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2"/>
                  </a:ext>
                </a:extLst>
              </a:tr>
              <a:tr h="925564">
                <a:tc>
                  <a:txBody>
                    <a:bodyPr/>
                    <a:lstStyle/>
                    <a:p>
                      <a:pPr algn="just">
                        <a:lnSpc>
                          <a:spcPct val="107000"/>
                        </a:lnSpc>
                        <a:spcAft>
                          <a:spcPts val="0"/>
                        </a:spcAft>
                      </a:pPr>
                      <a:r>
                        <a:rPr lang="en-US" sz="1400" b="0">
                          <a:solidFill>
                            <a:srgbClr val="000000"/>
                          </a:solidFill>
                          <a:effectLst/>
                        </a:rPr>
                        <a:t>Phương thức đơn</a:t>
                      </a:r>
                      <a:endParaRPr lang="en-US" sz="1400" b="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400" b="0" dirty="0" err="1">
                          <a:solidFill>
                            <a:srgbClr val="000000"/>
                          </a:solidFill>
                          <a:effectLst/>
                        </a:rPr>
                        <a:t>Có</a:t>
                      </a:r>
                      <a:r>
                        <a:rPr lang="en-US" sz="1400" b="0" dirty="0">
                          <a:solidFill>
                            <a:srgbClr val="000000"/>
                          </a:solidFill>
                          <a:effectLst/>
                        </a:rPr>
                        <a:t> </a:t>
                      </a:r>
                      <a:r>
                        <a:rPr lang="en-US" sz="1400" b="0" dirty="0" err="1">
                          <a:solidFill>
                            <a:srgbClr val="000000"/>
                          </a:solidFill>
                          <a:effectLst/>
                        </a:rPr>
                        <a:t>thể</a:t>
                      </a:r>
                      <a:r>
                        <a:rPr lang="en-US" sz="1400" b="0" dirty="0">
                          <a:solidFill>
                            <a:srgbClr val="000000"/>
                          </a:solidFill>
                          <a:effectLst/>
                        </a:rPr>
                        <a:t> </a:t>
                      </a:r>
                      <a:r>
                        <a:rPr lang="en-US" sz="1400" b="0" dirty="0" err="1">
                          <a:solidFill>
                            <a:srgbClr val="000000"/>
                          </a:solidFill>
                          <a:effectLst/>
                        </a:rPr>
                        <a:t>được</a:t>
                      </a:r>
                      <a:r>
                        <a:rPr lang="en-US" sz="1400" b="0" dirty="0">
                          <a:solidFill>
                            <a:srgbClr val="000000"/>
                          </a:solidFill>
                          <a:effectLst/>
                        </a:rPr>
                        <a:t> </a:t>
                      </a:r>
                      <a:r>
                        <a:rPr lang="en-US" sz="1400" b="0" dirty="0" err="1">
                          <a:solidFill>
                            <a:srgbClr val="000000"/>
                          </a:solidFill>
                          <a:effectLst/>
                        </a:rPr>
                        <a:t>chứa</a:t>
                      </a:r>
                      <a:r>
                        <a:rPr lang="en-US" sz="1400" b="0" dirty="0">
                          <a:solidFill>
                            <a:srgbClr val="000000"/>
                          </a:solidFill>
                          <a:effectLst/>
                        </a:rPr>
                        <a:t> </a:t>
                      </a:r>
                      <a:r>
                        <a:rPr lang="en-US" sz="1400" b="0" dirty="0" err="1">
                          <a:solidFill>
                            <a:srgbClr val="000000"/>
                          </a:solidFill>
                          <a:effectLst/>
                        </a:rPr>
                        <a:t>trong</a:t>
                      </a:r>
                      <a:r>
                        <a:rPr lang="en-US" sz="1400" b="0" dirty="0">
                          <a:solidFill>
                            <a:srgbClr val="000000"/>
                          </a:solidFill>
                          <a:effectLst/>
                        </a:rPr>
                        <a:t> </a:t>
                      </a:r>
                      <a:r>
                        <a:rPr lang="en-US" sz="1400" b="0" dirty="0" err="1">
                          <a:solidFill>
                            <a:srgbClr val="000000"/>
                          </a:solidFill>
                          <a:effectLst/>
                        </a:rPr>
                        <a:t>một</a:t>
                      </a:r>
                      <a:r>
                        <a:rPr lang="en-US" sz="1400" b="0" dirty="0">
                          <a:solidFill>
                            <a:srgbClr val="000000"/>
                          </a:solidFill>
                          <a:effectLst/>
                        </a:rPr>
                        <a:t> </a:t>
                      </a:r>
                      <a:r>
                        <a:rPr lang="en-US" sz="1400" b="0" dirty="0" err="1">
                          <a:solidFill>
                            <a:srgbClr val="000000"/>
                          </a:solidFill>
                          <a:effectLst/>
                        </a:rPr>
                        <a:t>phương</a:t>
                      </a:r>
                      <a:r>
                        <a:rPr lang="en-US" sz="1400" b="0" dirty="0">
                          <a:solidFill>
                            <a:srgbClr val="000000"/>
                          </a:solidFill>
                          <a:effectLst/>
                        </a:rPr>
                        <a:t> </a:t>
                      </a:r>
                      <a:r>
                        <a:rPr lang="en-US" sz="1400" b="0" dirty="0" err="1">
                          <a:solidFill>
                            <a:srgbClr val="000000"/>
                          </a:solidFill>
                          <a:effectLst/>
                        </a:rPr>
                        <a:t>thức</a:t>
                      </a:r>
                      <a:r>
                        <a:rPr lang="en-US" sz="1400" b="0" dirty="0">
                          <a:solidFill>
                            <a:srgbClr val="000000"/>
                          </a:solidFill>
                          <a:effectLst/>
                        </a:rPr>
                        <a:t> </a:t>
                      </a:r>
                      <a:r>
                        <a:rPr lang="en-US" sz="1400" b="0" dirty="0" err="1">
                          <a:solidFill>
                            <a:srgbClr val="000000"/>
                          </a:solidFill>
                          <a:effectLst/>
                        </a:rPr>
                        <a:t>duy</a:t>
                      </a:r>
                      <a:r>
                        <a:rPr lang="en-US" sz="1400" b="0" dirty="0">
                          <a:solidFill>
                            <a:srgbClr val="000000"/>
                          </a:solidFill>
                          <a:effectLst/>
                        </a:rPr>
                        <a:t> </a:t>
                      </a:r>
                      <a:r>
                        <a:rPr lang="en-US" sz="1400" b="0" dirty="0" err="1">
                          <a:solidFill>
                            <a:srgbClr val="000000"/>
                          </a:solidFill>
                          <a:effectLst/>
                        </a:rPr>
                        <a:t>nhất</a:t>
                      </a:r>
                      <a:r>
                        <a:rPr lang="en-US" sz="1400" b="0" dirty="0">
                          <a:solidFill>
                            <a:srgbClr val="000000"/>
                          </a:solidFill>
                          <a:effectLst/>
                        </a:rPr>
                        <a:t>. </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tc>
                  <a:txBody>
                    <a:bodyPr/>
                    <a:lstStyle/>
                    <a:p>
                      <a:pPr algn="just">
                        <a:lnSpc>
                          <a:spcPct val="107000"/>
                        </a:lnSpc>
                        <a:spcAft>
                          <a:spcPts val="0"/>
                        </a:spcAft>
                      </a:pPr>
                      <a:r>
                        <a:rPr lang="en-US" sz="1400" b="0" dirty="0">
                          <a:solidFill>
                            <a:srgbClr val="000000"/>
                          </a:solidFill>
                          <a:effectLst/>
                        </a:rPr>
                        <a:t>Các </a:t>
                      </a:r>
                      <a:r>
                        <a:rPr lang="en-US" sz="1400" b="0" dirty="0" err="1">
                          <a:solidFill>
                            <a:srgbClr val="000000"/>
                          </a:solidFill>
                          <a:effectLst/>
                        </a:rPr>
                        <a:t>phương</a:t>
                      </a:r>
                      <a:r>
                        <a:rPr lang="en-US" sz="1400" b="0" dirty="0">
                          <a:solidFill>
                            <a:srgbClr val="000000"/>
                          </a:solidFill>
                          <a:effectLst/>
                        </a:rPr>
                        <a:t> </a:t>
                      </a:r>
                      <a:r>
                        <a:rPr lang="en-US" sz="1400" b="0" dirty="0" err="1">
                          <a:solidFill>
                            <a:srgbClr val="000000"/>
                          </a:solidFill>
                          <a:effectLst/>
                        </a:rPr>
                        <a:t>thức</a:t>
                      </a:r>
                      <a:r>
                        <a:rPr lang="en-US" sz="1400" b="0" dirty="0">
                          <a:solidFill>
                            <a:srgbClr val="000000"/>
                          </a:solidFill>
                          <a:effectLst/>
                        </a:rPr>
                        <a:t> lock() </a:t>
                      </a:r>
                      <a:r>
                        <a:rPr lang="en-US" sz="1400" b="0" dirty="0" err="1">
                          <a:solidFill>
                            <a:srgbClr val="000000"/>
                          </a:solidFill>
                          <a:effectLst/>
                        </a:rPr>
                        <a:t>và</a:t>
                      </a:r>
                      <a:r>
                        <a:rPr lang="en-US" sz="1400" b="0" dirty="0">
                          <a:solidFill>
                            <a:srgbClr val="000000"/>
                          </a:solidFill>
                          <a:effectLst/>
                        </a:rPr>
                        <a:t> unlock() </a:t>
                      </a:r>
                      <a:r>
                        <a:rPr lang="en-US" sz="1400" b="0" dirty="0" err="1">
                          <a:solidFill>
                            <a:srgbClr val="000000"/>
                          </a:solidFill>
                          <a:effectLst/>
                        </a:rPr>
                        <a:t>của</a:t>
                      </a:r>
                      <a:r>
                        <a:rPr lang="en-US" sz="1400" b="0" dirty="0">
                          <a:solidFill>
                            <a:srgbClr val="000000"/>
                          </a:solidFill>
                          <a:effectLst/>
                        </a:rPr>
                        <a:t> </a:t>
                      </a:r>
                      <a:r>
                        <a:rPr lang="en-US" sz="1400" b="0" dirty="0" err="1">
                          <a:solidFill>
                            <a:srgbClr val="000000"/>
                          </a:solidFill>
                          <a:effectLst/>
                        </a:rPr>
                        <a:t>giao</a:t>
                      </a:r>
                      <a:r>
                        <a:rPr lang="en-US" sz="1400" b="0" dirty="0">
                          <a:solidFill>
                            <a:srgbClr val="000000"/>
                          </a:solidFill>
                          <a:effectLst/>
                        </a:rPr>
                        <a:t> </a:t>
                      </a:r>
                      <a:r>
                        <a:rPr lang="en-US" sz="1400" b="0" dirty="0" err="1">
                          <a:solidFill>
                            <a:srgbClr val="000000"/>
                          </a:solidFill>
                          <a:effectLst/>
                        </a:rPr>
                        <a:t>diện</a:t>
                      </a:r>
                      <a:r>
                        <a:rPr lang="en-US" sz="1400" b="0" dirty="0">
                          <a:solidFill>
                            <a:srgbClr val="000000"/>
                          </a:solidFill>
                          <a:effectLst/>
                        </a:rPr>
                        <a:t> </a:t>
                      </a:r>
                      <a:r>
                        <a:rPr lang="en-US" sz="1400" b="0" dirty="0" err="1">
                          <a:solidFill>
                            <a:srgbClr val="000000"/>
                          </a:solidFill>
                          <a:effectLst/>
                        </a:rPr>
                        <a:t>có</a:t>
                      </a:r>
                      <a:r>
                        <a:rPr lang="en-US" sz="1400" b="0" dirty="0">
                          <a:solidFill>
                            <a:srgbClr val="000000"/>
                          </a:solidFill>
                          <a:effectLst/>
                        </a:rPr>
                        <a:t> </a:t>
                      </a:r>
                      <a:r>
                        <a:rPr lang="en-US" sz="1400" b="0" dirty="0" err="1">
                          <a:solidFill>
                            <a:srgbClr val="000000"/>
                          </a:solidFill>
                          <a:effectLst/>
                        </a:rPr>
                        <a:t>thể</a:t>
                      </a:r>
                      <a:r>
                        <a:rPr lang="en-US" sz="1400" b="0" dirty="0">
                          <a:solidFill>
                            <a:srgbClr val="000000"/>
                          </a:solidFill>
                          <a:effectLst/>
                        </a:rPr>
                        <a:t> </a:t>
                      </a:r>
                      <a:r>
                        <a:rPr lang="en-US" sz="1400" b="0" dirty="0" err="1">
                          <a:solidFill>
                            <a:srgbClr val="000000"/>
                          </a:solidFill>
                          <a:effectLst/>
                        </a:rPr>
                        <a:t>được</a:t>
                      </a:r>
                      <a:r>
                        <a:rPr lang="en-US" sz="1400" b="0" dirty="0">
                          <a:solidFill>
                            <a:srgbClr val="000000"/>
                          </a:solidFill>
                          <a:effectLst/>
                        </a:rPr>
                        <a:t> </a:t>
                      </a:r>
                      <a:r>
                        <a:rPr lang="en-US" sz="1400" b="0" dirty="0" err="1">
                          <a:solidFill>
                            <a:srgbClr val="000000"/>
                          </a:solidFill>
                          <a:effectLst/>
                        </a:rPr>
                        <a:t>gọi</a:t>
                      </a:r>
                      <a:r>
                        <a:rPr lang="en-US" sz="1400" b="0" dirty="0">
                          <a:solidFill>
                            <a:srgbClr val="000000"/>
                          </a:solidFill>
                          <a:effectLst/>
                        </a:rPr>
                        <a:t> </a:t>
                      </a:r>
                      <a:r>
                        <a:rPr lang="en-US" sz="1400" b="0" dirty="0" err="1">
                          <a:solidFill>
                            <a:srgbClr val="000000"/>
                          </a:solidFill>
                          <a:effectLst/>
                        </a:rPr>
                        <a:t>theo</a:t>
                      </a:r>
                      <a:r>
                        <a:rPr lang="en-US" sz="1400" b="0" dirty="0">
                          <a:solidFill>
                            <a:srgbClr val="000000"/>
                          </a:solidFill>
                          <a:effectLst/>
                        </a:rPr>
                        <a:t> </a:t>
                      </a:r>
                      <a:r>
                        <a:rPr lang="en-US" sz="1400" b="0" dirty="0" err="1">
                          <a:solidFill>
                            <a:srgbClr val="000000"/>
                          </a:solidFill>
                          <a:effectLst/>
                        </a:rPr>
                        <a:t>các</a:t>
                      </a:r>
                      <a:r>
                        <a:rPr lang="en-US" sz="1400" b="0" dirty="0">
                          <a:solidFill>
                            <a:srgbClr val="000000"/>
                          </a:solidFill>
                          <a:effectLst/>
                        </a:rPr>
                        <a:t> </a:t>
                      </a:r>
                      <a:r>
                        <a:rPr lang="en-US" sz="1400" b="0" dirty="0" err="1">
                          <a:solidFill>
                            <a:srgbClr val="000000"/>
                          </a:solidFill>
                          <a:effectLst/>
                        </a:rPr>
                        <a:t>phương</a:t>
                      </a:r>
                      <a:r>
                        <a:rPr lang="en-US" sz="1400" b="0" dirty="0">
                          <a:solidFill>
                            <a:srgbClr val="000000"/>
                          </a:solidFill>
                          <a:effectLst/>
                        </a:rPr>
                        <a:t> </a:t>
                      </a:r>
                      <a:r>
                        <a:rPr lang="en-US" sz="1400" b="0" dirty="0" err="1">
                          <a:solidFill>
                            <a:srgbClr val="000000"/>
                          </a:solidFill>
                          <a:effectLst/>
                        </a:rPr>
                        <a:t>thức</a:t>
                      </a:r>
                      <a:r>
                        <a:rPr lang="en-US" sz="1400" b="0" dirty="0">
                          <a:solidFill>
                            <a:srgbClr val="000000"/>
                          </a:solidFill>
                          <a:effectLst/>
                        </a:rPr>
                        <a:t> </a:t>
                      </a:r>
                      <a:r>
                        <a:rPr lang="en-US" sz="1400" b="0" dirty="0" err="1">
                          <a:solidFill>
                            <a:srgbClr val="000000"/>
                          </a:solidFill>
                          <a:effectLst/>
                        </a:rPr>
                        <a:t>khác</a:t>
                      </a:r>
                      <a:r>
                        <a:rPr lang="en-US" sz="1400" b="0" dirty="0">
                          <a:solidFill>
                            <a:srgbClr val="000000"/>
                          </a:solidFill>
                          <a:effectLst/>
                        </a:rPr>
                        <a:t> </a:t>
                      </a:r>
                      <a:r>
                        <a:rPr lang="en-US" sz="1400" b="0" dirty="0" err="1">
                          <a:solidFill>
                            <a:srgbClr val="000000"/>
                          </a:solidFill>
                          <a:effectLst/>
                        </a:rPr>
                        <a:t>nhau</a:t>
                      </a:r>
                      <a:r>
                        <a:rPr lang="en-US" sz="1400" b="0" dirty="0">
                          <a:solidFill>
                            <a:srgbClr val="000000"/>
                          </a:solidFill>
                          <a:effectLst/>
                        </a:rPr>
                        <a:t>.</a:t>
                      </a:r>
                      <a:endParaRPr lang="en-US" sz="1400" b="0" dirty="0">
                        <a:solidFill>
                          <a:srgbClr val="000000"/>
                        </a:solidFill>
                        <a:effectLst/>
                        <a:latin typeface="Calibri" panose="020F0502020204030204" pitchFamily="34" charset="0"/>
                        <a:ea typeface="MS Mincho"/>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33006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ĐỒNG BỘ BẰNG KHÓA</a:t>
            </a:r>
            <a:endParaRPr lang="en-US" altLang="en-US" sz="2200" dirty="0"/>
          </a:p>
        </p:txBody>
      </p:sp>
      <p:sp>
        <p:nvSpPr>
          <p:cNvPr id="3" name="Rectangle 2"/>
          <p:cNvSpPr/>
          <p:nvPr/>
        </p:nvSpPr>
        <p:spPr>
          <a:xfrm>
            <a:off x="280939" y="1236848"/>
            <a:ext cx="1840568" cy="342466"/>
          </a:xfrm>
          <a:prstGeom prst="rect">
            <a:avLst/>
          </a:prstGeom>
        </p:spPr>
        <p:txBody>
          <a:bodyPr wrap="none">
            <a:spAutoFit/>
          </a:bodyPr>
          <a:lstStyle/>
          <a:p>
            <a:pPr algn="just">
              <a:lnSpc>
                <a:spcPct val="107000"/>
              </a:lnSpc>
              <a:spcAft>
                <a:spcPts val="800"/>
              </a:spcAft>
            </a:pPr>
            <a:r>
              <a:rPr lang="vi-VN" sz="1600"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 phương thức</a:t>
            </a:r>
            <a:endParaRPr lang="en-US" dirty="0">
              <a:effectLst/>
              <a:latin typeface="Calibri" panose="020F0502020204030204" pitchFamily="34" charset="0"/>
              <a:ea typeface="MS Mincho"/>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70276015"/>
              </p:ext>
            </p:extLst>
          </p:nvPr>
        </p:nvGraphicFramePr>
        <p:xfrm>
          <a:off x="315593" y="1753552"/>
          <a:ext cx="8523606" cy="2256902"/>
        </p:xfrm>
        <a:graphic>
          <a:graphicData uri="http://schemas.openxmlformats.org/drawingml/2006/table">
            <a:tbl>
              <a:tblPr firstRow="1" firstCol="1" bandRow="1">
                <a:tableStyleId>{0660B408-B3CF-4A94-85FC-2B1E0A45F4A2}</a:tableStyleId>
              </a:tblPr>
              <a:tblGrid>
                <a:gridCol w="3037207">
                  <a:extLst>
                    <a:ext uri="{9D8B030D-6E8A-4147-A177-3AD203B41FA5}">
                      <a16:colId xmlns:a16="http://schemas.microsoft.com/office/drawing/2014/main" val="20000"/>
                    </a:ext>
                  </a:extLst>
                </a:gridCol>
                <a:gridCol w="5486399">
                  <a:extLst>
                    <a:ext uri="{9D8B030D-6E8A-4147-A177-3AD203B41FA5}">
                      <a16:colId xmlns:a16="http://schemas.microsoft.com/office/drawing/2014/main" val="20001"/>
                    </a:ext>
                  </a:extLst>
                </a:gridCol>
              </a:tblGrid>
              <a:tr h="246611">
                <a:tc>
                  <a:txBody>
                    <a:bodyPr/>
                    <a:lstStyle/>
                    <a:p>
                      <a:pPr algn="just">
                        <a:lnSpc>
                          <a:spcPct val="107000"/>
                        </a:lnSpc>
                        <a:spcAft>
                          <a:spcPts val="800"/>
                        </a:spcAft>
                      </a:pPr>
                      <a:r>
                        <a:rPr lang="en-US" sz="1800" dirty="0" err="1">
                          <a:effectLst/>
                        </a:rPr>
                        <a:t>Phương</a:t>
                      </a:r>
                      <a:r>
                        <a:rPr lang="en-US" sz="1800" dirty="0">
                          <a:effectLst/>
                        </a:rPr>
                        <a:t> </a:t>
                      </a:r>
                      <a:r>
                        <a:rPr lang="en-US" sz="1800" dirty="0" err="1">
                          <a:effectLst/>
                        </a:rPr>
                        <a:t>thức</a:t>
                      </a:r>
                      <a:endParaRPr lang="en-US" sz="1800" b="1"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dirty="0">
                          <a:effectLst/>
                        </a:rPr>
                        <a:t>Ý </a:t>
                      </a:r>
                      <a:r>
                        <a:rPr lang="en-US" sz="1800" dirty="0" err="1">
                          <a:effectLst/>
                        </a:rPr>
                        <a:t>nghĩa</a:t>
                      </a:r>
                      <a:endParaRPr lang="en-US" sz="1800" b="1" dirty="0">
                        <a:effectLst/>
                        <a:latin typeface="Calibri" panose="020F0502020204030204" pitchFamily="34"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6611">
                <a:tc>
                  <a:txBody>
                    <a:bodyPr/>
                    <a:lstStyle/>
                    <a:p>
                      <a:pPr algn="just">
                        <a:lnSpc>
                          <a:spcPct val="107000"/>
                        </a:lnSpc>
                        <a:spcAft>
                          <a:spcPts val="800"/>
                        </a:spcAft>
                      </a:pPr>
                      <a:r>
                        <a:rPr lang="en-US" sz="1800" b="0">
                          <a:solidFill>
                            <a:sysClr val="windowText" lastClr="000000"/>
                          </a:solidFill>
                          <a:effectLst/>
                        </a:rPr>
                        <a:t>lock()</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800" b="0">
                          <a:solidFill>
                            <a:sysClr val="windowText" lastClr="000000"/>
                          </a:solidFill>
                          <a:effectLst/>
                        </a:rPr>
                        <a:t>Dùng để lấy khóa</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06280">
                <a:tc>
                  <a:txBody>
                    <a:bodyPr/>
                    <a:lstStyle/>
                    <a:p>
                      <a:pPr algn="just">
                        <a:lnSpc>
                          <a:spcPct val="107000"/>
                        </a:lnSpc>
                        <a:spcAft>
                          <a:spcPts val="800"/>
                        </a:spcAft>
                      </a:pPr>
                      <a:r>
                        <a:rPr lang="en-US" sz="1800" b="0">
                          <a:solidFill>
                            <a:sysClr val="windowText" lastClr="000000"/>
                          </a:solidFill>
                          <a:effectLst/>
                        </a:rPr>
                        <a:t>lockInterruptibly()</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800" b="0">
                          <a:solidFill>
                            <a:sysClr val="windowText" lastClr="000000"/>
                          </a:solidFill>
                          <a:effectLst/>
                        </a:rPr>
                        <a:t>Dùng để lấy khóa trừ khi luồng hiện tại bị gián đoạn</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28674">
                <a:tc>
                  <a:txBody>
                    <a:bodyPr/>
                    <a:lstStyle/>
                    <a:p>
                      <a:pPr algn="just">
                        <a:lnSpc>
                          <a:spcPct val="107000"/>
                        </a:lnSpc>
                        <a:spcAft>
                          <a:spcPts val="800"/>
                        </a:spcAft>
                      </a:pPr>
                      <a:r>
                        <a:rPr lang="en-US" sz="1800" b="0">
                          <a:solidFill>
                            <a:sysClr val="windowText" lastClr="000000"/>
                          </a:solidFill>
                          <a:effectLst/>
                        </a:rPr>
                        <a:t>tryLock()</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800" b="0">
                          <a:solidFill>
                            <a:sysClr val="windowText" lastClr="000000"/>
                          </a:solidFill>
                          <a:effectLst/>
                        </a:rPr>
                        <a:t>Dùng tại thời điểm gọi để lấy khóa</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28674">
                <a:tc>
                  <a:txBody>
                    <a:bodyPr/>
                    <a:lstStyle/>
                    <a:p>
                      <a:pPr algn="just">
                        <a:lnSpc>
                          <a:spcPct val="107000"/>
                        </a:lnSpc>
                        <a:spcAft>
                          <a:spcPts val="800"/>
                        </a:spcAft>
                      </a:pPr>
                      <a:r>
                        <a:rPr lang="en-US" sz="1800" b="0">
                          <a:solidFill>
                            <a:sysClr val="windowText" lastClr="000000"/>
                          </a:solidFill>
                          <a:effectLst/>
                        </a:rPr>
                        <a:t>unlock()</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800" b="0">
                          <a:solidFill>
                            <a:sysClr val="windowText" lastClr="000000"/>
                          </a:solidFill>
                          <a:effectLst/>
                        </a:rPr>
                        <a:t>Dùng để giải phóng khóa</a:t>
                      </a:r>
                      <a:endParaRPr lang="en-US" sz="1800" b="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06280">
                <a:tc>
                  <a:txBody>
                    <a:bodyPr/>
                    <a:lstStyle/>
                    <a:p>
                      <a:pPr algn="just">
                        <a:lnSpc>
                          <a:spcPct val="107000"/>
                        </a:lnSpc>
                        <a:spcAft>
                          <a:spcPts val="800"/>
                        </a:spcAft>
                      </a:pPr>
                      <a:r>
                        <a:rPr lang="en-US" sz="1800" b="0" dirty="0" err="1">
                          <a:solidFill>
                            <a:sysClr val="windowText" lastClr="000000"/>
                          </a:solidFill>
                          <a:effectLst/>
                        </a:rPr>
                        <a:t>newCondition</a:t>
                      </a:r>
                      <a:r>
                        <a:rPr lang="en-US" sz="1800" b="0" dirty="0">
                          <a:solidFill>
                            <a:sysClr val="windowText" lastClr="000000"/>
                          </a:solidFill>
                          <a:effectLst/>
                        </a:rPr>
                        <a:t>()</a:t>
                      </a:r>
                      <a:endParaRPr lang="en-US" sz="1800" b="0" dirty="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800" b="0" dirty="0" err="1">
                          <a:solidFill>
                            <a:sysClr val="windowText" lastClr="000000"/>
                          </a:solidFill>
                          <a:effectLst/>
                        </a:rPr>
                        <a:t>Dùng</a:t>
                      </a:r>
                      <a:r>
                        <a:rPr lang="en-US" sz="1800" b="0" dirty="0">
                          <a:solidFill>
                            <a:sysClr val="windowText" lastClr="000000"/>
                          </a:solidFill>
                          <a:effectLst/>
                        </a:rPr>
                        <a:t> </a:t>
                      </a:r>
                      <a:r>
                        <a:rPr lang="en-US" sz="1800" b="0" dirty="0" err="1">
                          <a:solidFill>
                            <a:sysClr val="windowText" lastClr="000000"/>
                          </a:solidFill>
                          <a:effectLst/>
                        </a:rPr>
                        <a:t>để</a:t>
                      </a:r>
                      <a:r>
                        <a:rPr lang="en-US" sz="1800" b="0" dirty="0">
                          <a:solidFill>
                            <a:sysClr val="windowText" lastClr="000000"/>
                          </a:solidFill>
                          <a:effectLst/>
                        </a:rPr>
                        <a:t> </a:t>
                      </a:r>
                      <a:r>
                        <a:rPr lang="en-US" sz="1800" b="0" dirty="0" err="1">
                          <a:solidFill>
                            <a:sysClr val="windowText" lastClr="000000"/>
                          </a:solidFill>
                          <a:effectLst/>
                        </a:rPr>
                        <a:t>nhận</a:t>
                      </a:r>
                      <a:r>
                        <a:rPr lang="en-US" sz="1800" b="0" dirty="0">
                          <a:solidFill>
                            <a:sysClr val="windowText" lastClr="000000"/>
                          </a:solidFill>
                          <a:effectLst/>
                        </a:rPr>
                        <a:t> </a:t>
                      </a:r>
                      <a:r>
                        <a:rPr lang="en-US" sz="1800" b="0" dirty="0" err="1">
                          <a:solidFill>
                            <a:sysClr val="windowText" lastClr="000000"/>
                          </a:solidFill>
                          <a:effectLst/>
                        </a:rPr>
                        <a:t>một</a:t>
                      </a:r>
                      <a:r>
                        <a:rPr lang="en-US" sz="1800" b="0" dirty="0">
                          <a:solidFill>
                            <a:sysClr val="windowText" lastClr="000000"/>
                          </a:solidFill>
                          <a:effectLst/>
                        </a:rPr>
                        <a:t> </a:t>
                      </a:r>
                      <a:r>
                        <a:rPr lang="en-US" sz="1800" b="0" dirty="0" err="1">
                          <a:solidFill>
                            <a:sysClr val="windowText" lastClr="000000"/>
                          </a:solidFill>
                          <a:effectLst/>
                        </a:rPr>
                        <a:t>phiên</a:t>
                      </a:r>
                      <a:r>
                        <a:rPr lang="en-US" sz="1800" b="0" dirty="0">
                          <a:solidFill>
                            <a:sysClr val="windowText" lastClr="000000"/>
                          </a:solidFill>
                          <a:effectLst/>
                        </a:rPr>
                        <a:t> </a:t>
                      </a:r>
                      <a:r>
                        <a:rPr lang="en-US" sz="1800" b="0" dirty="0" err="1">
                          <a:solidFill>
                            <a:sysClr val="windowText" lastClr="000000"/>
                          </a:solidFill>
                          <a:effectLst/>
                        </a:rPr>
                        <a:t>bản</a:t>
                      </a:r>
                      <a:r>
                        <a:rPr lang="en-US" sz="1800" b="0" dirty="0">
                          <a:solidFill>
                            <a:sysClr val="windowText" lastClr="000000"/>
                          </a:solidFill>
                          <a:effectLst/>
                        </a:rPr>
                        <a:t> </a:t>
                      </a:r>
                      <a:r>
                        <a:rPr lang="en-US" sz="1800" b="0" dirty="0" err="1">
                          <a:solidFill>
                            <a:sysClr val="windowText" lastClr="000000"/>
                          </a:solidFill>
                          <a:effectLst/>
                        </a:rPr>
                        <a:t>Điều</a:t>
                      </a:r>
                      <a:r>
                        <a:rPr lang="en-US" sz="1800" b="0" dirty="0">
                          <a:solidFill>
                            <a:sysClr val="windowText" lastClr="000000"/>
                          </a:solidFill>
                          <a:effectLst/>
                        </a:rPr>
                        <a:t> </a:t>
                      </a:r>
                      <a:r>
                        <a:rPr lang="en-US" sz="1800" b="0" dirty="0" err="1">
                          <a:solidFill>
                            <a:sysClr val="windowText" lastClr="000000"/>
                          </a:solidFill>
                          <a:effectLst/>
                        </a:rPr>
                        <a:t>kiện</a:t>
                      </a:r>
                      <a:r>
                        <a:rPr lang="en-US" sz="1800" b="0" dirty="0">
                          <a:solidFill>
                            <a:sysClr val="windowText" lastClr="000000"/>
                          </a:solidFill>
                          <a:effectLst/>
                        </a:rPr>
                        <a:t> </a:t>
                      </a:r>
                      <a:r>
                        <a:rPr lang="en-US" sz="1800" b="0" dirty="0" err="1">
                          <a:solidFill>
                            <a:sysClr val="windowText" lastClr="000000"/>
                          </a:solidFill>
                          <a:effectLst/>
                        </a:rPr>
                        <a:t>mới</a:t>
                      </a:r>
                      <a:endParaRPr lang="en-US" sz="1800" b="0" dirty="0">
                        <a:solidFill>
                          <a:sysClr val="windowText" lastClr="000000"/>
                        </a:solidFill>
                        <a:effectLst/>
                        <a:latin typeface="Calibri" panose="020F0502020204030204" pitchFamily="34"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3180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p>
          <a:p>
            <a:pPr marL="0" lvl="0" indent="0" algn="l" rtl="0">
              <a:spcBef>
                <a:spcPts val="0"/>
              </a:spcBef>
              <a:spcAft>
                <a:spcPts val="0"/>
              </a:spcAft>
              <a:buNone/>
            </a:pPr>
            <a:endParaRPr dirty="0"/>
          </a:p>
          <a:p>
            <a:pPr lvl="0"/>
            <a:r>
              <a:rPr lang="en-US" dirty="0" err="1"/>
              <a:t>Tiến</a:t>
            </a:r>
            <a:r>
              <a:rPr lang="en-US" dirty="0"/>
              <a:t> </a:t>
            </a:r>
            <a:r>
              <a:rPr lang="en-US" dirty="0" err="1"/>
              <a:t>trình</a:t>
            </a:r>
            <a:r>
              <a:rPr lang="en-US" dirty="0"/>
              <a:t> </a:t>
            </a:r>
            <a:r>
              <a:rPr lang="en-US" dirty="0" err="1"/>
              <a:t>và</a:t>
            </a:r>
            <a:r>
              <a:rPr lang="en-US" dirty="0"/>
              <a:t> </a:t>
            </a:r>
            <a:r>
              <a:rPr lang="en-US" dirty="0" err="1"/>
              <a:t>luồng</a:t>
            </a:r>
            <a:endParaRPr lang="vi-VN" dirty="0"/>
          </a:p>
          <a:p>
            <a:pPr lvl="0"/>
            <a:r>
              <a:rPr lang="en-US" dirty="0" err="1"/>
              <a:t>Đa</a:t>
            </a:r>
            <a:r>
              <a:rPr lang="en-US" dirty="0"/>
              <a:t> </a:t>
            </a:r>
            <a:r>
              <a:rPr lang="en-US" dirty="0" err="1"/>
              <a:t>luồng</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luồng</a:t>
            </a:r>
            <a:endParaRPr lang="en-US" dirty="0"/>
          </a:p>
          <a:p>
            <a:pPr lvl="0"/>
            <a:r>
              <a:rPr lang="en-US" dirty="0"/>
              <a:t>Tạo </a:t>
            </a:r>
            <a:r>
              <a:rPr lang="en-US" dirty="0" err="1"/>
              <a:t>luồng</a:t>
            </a:r>
            <a:endParaRPr lang="en-US" dirty="0"/>
          </a:p>
          <a:p>
            <a:pPr lvl="0"/>
            <a:r>
              <a:rPr lang="en-US" dirty="0"/>
              <a:t>Đồng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synchronized</a:t>
            </a:r>
          </a:p>
          <a:p>
            <a:pPr lvl="0"/>
            <a:r>
              <a:rPr lang="en-US" dirty="0"/>
              <a:t>Đồng </a:t>
            </a:r>
            <a:r>
              <a:rPr lang="en-US" dirty="0" err="1"/>
              <a:t>bộ</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biến</a:t>
            </a:r>
            <a:r>
              <a:rPr lang="en-US" dirty="0"/>
              <a:t> </a:t>
            </a:r>
            <a:r>
              <a:rPr lang="en-US" dirty="0" err="1"/>
              <a:t>nguyên</a:t>
            </a:r>
            <a:r>
              <a:rPr lang="en-US" dirty="0"/>
              <a:t> </a:t>
            </a:r>
            <a:r>
              <a:rPr lang="en-US" dirty="0" err="1"/>
              <a:t>tử</a:t>
            </a:r>
            <a:r>
              <a:rPr lang="en-US" dirty="0"/>
              <a:t> </a:t>
            </a:r>
            <a:r>
              <a:rPr lang="en-US" dirty="0" err="1"/>
              <a:t>và</a:t>
            </a:r>
            <a:r>
              <a:rPr lang="en-US" dirty="0"/>
              <a:t> </a:t>
            </a:r>
            <a:r>
              <a:rPr lang="en-US" dirty="0" err="1"/>
              <a:t>khóa</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TÍNH </a:t>
            </a:r>
            <a:r>
              <a:rPr lang="en-US" altLang="en-US" sz="2700" dirty="0" err="1"/>
              <a:t>CHẤT</a:t>
            </a:r>
            <a:endParaRPr lang="en-US" altLang="en-US" sz="2700" dirty="0"/>
          </a:p>
        </p:txBody>
      </p:sp>
      <p:sp>
        <p:nvSpPr>
          <p:cNvPr id="4" name="Rectangle 3"/>
          <p:cNvSpPr/>
          <p:nvPr/>
        </p:nvSpPr>
        <p:spPr>
          <a:xfrm>
            <a:off x="121920" y="1352341"/>
            <a:ext cx="8816340" cy="3385542"/>
          </a:xfrm>
          <a:prstGeom prst="rect">
            <a:avLst/>
          </a:prstGeom>
        </p:spPr>
        <p:txBody>
          <a:bodyPr wrap="square">
            <a:spAutoFit/>
          </a:bodyPr>
          <a:lstStyle/>
          <a:p>
            <a:pPr algn="just">
              <a:lnSpc>
                <a:spcPct val="15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Mỗi khi cần tạo một tiến trình, cần thực hiện một cuộc gọi hệ thống riêng cho từng tiến trình tới hệ điều hành.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 fork() được dùng để tạo tiến trình.</a:t>
            </a:r>
          </a:p>
          <a:p>
            <a:pPr algn="just">
              <a:lnSpc>
                <a:spcPct val="15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Mỗi tiến trình tồn tại trong địa chỉ hoặc không gian bộ nhớ riêng của nó.</a:t>
            </a:r>
          </a:p>
          <a:p>
            <a:pPr algn="just">
              <a:lnSpc>
                <a:spcPct val="15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Mỗi tiến trình là độc lập và được hệ điều hành coi là một tiến trình độc lập.</a:t>
            </a:r>
          </a:p>
          <a:p>
            <a:pPr algn="just">
              <a:lnSpc>
                <a:spcPct val="15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tiến trình cần IPC (Giao tiếp giữa các tiến trình) để giao tiếp với nhau.</a:t>
            </a:r>
          </a:p>
          <a:p>
            <a:pPr algn="just">
              <a:lnSpc>
                <a:spcPct val="15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Không cần đồng bộ hóa thích hợp giữa các tiến trình.</a:t>
            </a:r>
          </a:p>
        </p:txBody>
      </p:sp>
    </p:spTree>
    <p:extLst>
      <p:ext uri="{BB962C8B-B14F-4D97-AF65-F5344CB8AC3E}">
        <p14:creationId xmlns:p14="http://schemas.microsoft.com/office/powerpoint/2010/main" val="420681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LUỒNG</a:t>
            </a:r>
            <a:endParaRPr lang="vi-VN" dirty="0"/>
          </a:p>
        </p:txBody>
      </p:sp>
    </p:spTree>
    <p:extLst>
      <p:ext uri="{BB962C8B-B14F-4D97-AF65-F5344CB8AC3E}">
        <p14:creationId xmlns:p14="http://schemas.microsoft.com/office/powerpoint/2010/main" val="417911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3" name="Rectangle 2"/>
          <p:cNvSpPr/>
          <p:nvPr/>
        </p:nvSpPr>
        <p:spPr>
          <a:xfrm>
            <a:off x="91440" y="1341617"/>
            <a:ext cx="8816340" cy="1186607"/>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vị</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dẫn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riêng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luồng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Process Vs. Thread"/>
          <p:cNvPicPr/>
          <p:nvPr/>
        </p:nvPicPr>
        <p:blipFill>
          <a:blip r:embed="rId2">
            <a:extLst>
              <a:ext uri="{28A0092B-C50C-407E-A947-70E740481C1C}">
                <a14:useLocalDpi xmlns:a14="http://schemas.microsoft.com/office/drawing/2010/main" val="0"/>
              </a:ext>
            </a:extLst>
          </a:blip>
          <a:srcRect/>
          <a:stretch>
            <a:fillRect/>
          </a:stretch>
        </p:blipFill>
        <p:spPr bwMode="auto">
          <a:xfrm>
            <a:off x="1684020" y="2697480"/>
            <a:ext cx="5311140" cy="2499360"/>
          </a:xfrm>
          <a:prstGeom prst="rect">
            <a:avLst/>
          </a:prstGeom>
          <a:noFill/>
          <a:ln>
            <a:noFill/>
          </a:ln>
        </p:spPr>
      </p:pic>
    </p:spTree>
    <p:extLst>
      <p:ext uri="{BB962C8B-B14F-4D97-AF65-F5344CB8AC3E}">
        <p14:creationId xmlns:p14="http://schemas.microsoft.com/office/powerpoint/2010/main" val="76253323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3082</TotalTime>
  <Words>3606</Words>
  <Application>Microsoft Office PowerPoint</Application>
  <PresentationFormat>On-screen Show (16:9)</PresentationFormat>
  <Paragraphs>382</Paragraphs>
  <Slides>67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Alfa Slab One</vt:lpstr>
      <vt:lpstr>Arial</vt:lpstr>
      <vt:lpstr>Calibri</vt:lpstr>
      <vt:lpstr>Proxima Nova</vt:lpstr>
      <vt:lpstr>Segoe UI</vt:lpstr>
      <vt:lpstr>Times New Roman</vt:lpstr>
      <vt:lpstr>Gameday</vt:lpstr>
      <vt:lpstr>ĐA LUỒNG</vt:lpstr>
      <vt:lpstr>Mục tiêu bài học</vt:lpstr>
      <vt:lpstr>Tiến trình</vt:lpstr>
      <vt:lpstr>GIỚI THIỆU</vt:lpstr>
      <vt:lpstr>CÁC TRẠNG THÁI</vt:lpstr>
      <vt:lpstr>HOẠT ĐỘNG </vt:lpstr>
      <vt:lpstr>TÍNH CHẤT</vt:lpstr>
      <vt:lpstr>LUỒNG</vt:lpstr>
      <vt:lpstr>GIỚI THIỆU</vt:lpstr>
      <vt:lpstr>GIỚI THIỆU</vt:lpstr>
      <vt:lpstr>HOẠT ĐỘNG</vt:lpstr>
      <vt:lpstr>TÍNH CHẤT</vt:lpstr>
      <vt:lpstr>SO SÁNH TIẾN TRÌNH VÀ LUỒNG</vt:lpstr>
      <vt:lpstr>Đa luồng</vt:lpstr>
      <vt:lpstr>GIỚI THIỆU</vt:lpstr>
      <vt:lpstr>ƯU ĐIỂM CỦA ĐA LUỒNG</vt:lpstr>
      <vt:lpstr>ĐA NHIỆM</vt:lpstr>
      <vt:lpstr>ĐA XỬ LÝ</vt:lpstr>
      <vt:lpstr>ĐA LUỒNG</vt:lpstr>
      <vt:lpstr>VÒNG ĐỜI CỦA LUỒNG</vt:lpstr>
      <vt:lpstr>VÒNG ĐỜI CỦA LUỒNG</vt:lpstr>
      <vt:lpstr>VÒNG ĐỜI CỦA LUỒNG</vt:lpstr>
      <vt:lpstr>TRIỂN KHAI CÁC TRẠNG THÁI CỦA LUỒNG</vt:lpstr>
      <vt:lpstr>TRIỂN KHAI CÁC TRẠNG THÁI CỦA LUỒNG</vt:lpstr>
      <vt:lpstr>TRIỂN KHAI CÁC TRẠNG THÁI CỦA LUỒNG</vt:lpstr>
      <vt:lpstr>TRIỂN KHAI CÁC TRẠNG THÁI CỦA LUỒNG</vt:lpstr>
      <vt:lpstr>Tạo luồng</vt:lpstr>
      <vt:lpstr>LỚP THREAD </vt:lpstr>
      <vt:lpstr>LỚP THREAD </vt:lpstr>
      <vt:lpstr>LỚP THREAD </vt:lpstr>
      <vt:lpstr>LỚP THREAD </vt:lpstr>
      <vt:lpstr>LỚP THREAD </vt:lpstr>
      <vt:lpstr>GIAO DIỆN RUNNABLE</vt:lpstr>
      <vt:lpstr>GIAO DIỆN RUNNABLE</vt:lpstr>
      <vt:lpstr>PHƯƠNG PHÁP MỞ RỘNG LỚP THREAD</vt:lpstr>
      <vt:lpstr>PHƯƠNG PHÁP MỞ RỘNG LỚP THREAD</vt:lpstr>
      <vt:lpstr>PHƯƠNG PHÁP TRIỂN KHAI GIAO DIỆN RUNNABLE</vt:lpstr>
      <vt:lpstr>PHƯƠNG PHÁP TRIỂN KHAI GIAO DIỆN RUNNABLE</vt:lpstr>
      <vt:lpstr>PHƯƠNG PHÁP SỬ DỤNG LỚP THREAD</vt:lpstr>
      <vt:lpstr>PHƯƠNG PHÁP SỬ DỤNG LỚP THREAD</vt:lpstr>
      <vt:lpstr>SO SÁNH GIỮA THREAD VÀ RUNNABLE</vt:lpstr>
      <vt:lpstr>Đồng bộ hóa sử dụng từ khóa synchronized</vt:lpstr>
      <vt:lpstr>GIỚI THIỆU</vt:lpstr>
      <vt:lpstr>ĐỒNG BỘ LUỒNG</vt:lpstr>
      <vt:lpstr>ĐỒNG BỘ LUỒNG</vt:lpstr>
      <vt:lpstr>PHƯƠNG THỨC ĐỒNG BỘ</vt:lpstr>
      <vt:lpstr>PHƯƠNG THỨC ĐỒNG BỘ</vt:lpstr>
      <vt:lpstr>PHƯƠNG THỨC ĐỒNG BỘ</vt:lpstr>
      <vt:lpstr>PHƯƠNG THỨC ĐỒNG BỘ</vt:lpstr>
      <vt:lpstr>KHỐI ĐỒNG BỘ </vt:lpstr>
      <vt:lpstr>KHỐI ĐỒNG BỘ </vt:lpstr>
      <vt:lpstr>KHỐI ĐỒNG BỘ </vt:lpstr>
      <vt:lpstr>KHỐI ĐỒNG BỘ </vt:lpstr>
      <vt:lpstr>ĐỒNG BỘ TĨNH</vt:lpstr>
      <vt:lpstr>ĐỒNG BỘ TĨNH</vt:lpstr>
      <vt:lpstr>ĐỒNG BỘ TĨNH</vt:lpstr>
      <vt:lpstr>ĐỒNG BỘ TĨNH</vt:lpstr>
      <vt:lpstr>Đồng bộ hóa sử dụng biến nguyên tử và khóa</vt:lpstr>
      <vt:lpstr>CÁC BIẾN NGUYÊN TỬ </vt:lpstr>
      <vt:lpstr>CÁC BIẾN NGUYÊN TỬ </vt:lpstr>
      <vt:lpstr>CÁC BIẾN NGUYÊN TỬ </vt:lpstr>
      <vt:lpstr>CÁC BIẾN NGUYÊN TỬ </vt:lpstr>
      <vt:lpstr>ĐỒNG BỘ BẰNG KHÓA</vt:lpstr>
      <vt:lpstr>ĐỒNG BỘ BẰNG KHÓA</vt:lpstr>
      <vt:lpstr>ĐỒNG BỘ BẰNG KHÓA</vt:lpstr>
      <vt:lpstr>Tóm tắt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Kieu Tuan Dung</cp:lastModifiedBy>
  <cp:revision>489</cp:revision>
  <dcterms:modified xsi:type="dcterms:W3CDTF">2023-04-12T08:46:11Z</dcterms:modified>
</cp:coreProperties>
</file>