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15"/>
  </p:notesMasterIdLst>
  <p:sldIdLst>
    <p:sldId id="256" r:id="rId2"/>
    <p:sldId id="257" r:id="rId3"/>
    <p:sldId id="359" r:id="rId4"/>
    <p:sldId id="525" r:id="rId5"/>
    <p:sldId id="528" r:id="rId6"/>
    <p:sldId id="526" r:id="rId7"/>
    <p:sldId id="527" r:id="rId8"/>
    <p:sldId id="529" r:id="rId9"/>
    <p:sldId id="530" r:id="rId10"/>
    <p:sldId id="531" r:id="rId11"/>
    <p:sldId id="532" r:id="rId12"/>
    <p:sldId id="533" r:id="rId13"/>
    <p:sldId id="416" r:id="rId14"/>
    <p:sldId id="534" r:id="rId15"/>
    <p:sldId id="536" r:id="rId16"/>
    <p:sldId id="537" r:id="rId17"/>
    <p:sldId id="538" r:id="rId18"/>
    <p:sldId id="539" r:id="rId19"/>
    <p:sldId id="540" r:id="rId20"/>
    <p:sldId id="541" r:id="rId21"/>
    <p:sldId id="551" r:id="rId22"/>
    <p:sldId id="543" r:id="rId23"/>
    <p:sldId id="544" r:id="rId24"/>
    <p:sldId id="546" r:id="rId25"/>
    <p:sldId id="550" r:id="rId26"/>
    <p:sldId id="547" r:id="rId27"/>
    <p:sldId id="548" r:id="rId28"/>
    <p:sldId id="555" r:id="rId29"/>
    <p:sldId id="552" r:id="rId30"/>
    <p:sldId id="553" r:id="rId31"/>
    <p:sldId id="554" r:id="rId32"/>
    <p:sldId id="522" r:id="rId33"/>
    <p:sldId id="549" r:id="rId34"/>
    <p:sldId id="556" r:id="rId35"/>
    <p:sldId id="558" r:id="rId36"/>
    <p:sldId id="561" r:id="rId37"/>
    <p:sldId id="559" r:id="rId38"/>
    <p:sldId id="560" r:id="rId39"/>
    <p:sldId id="562" r:id="rId40"/>
    <p:sldId id="566" r:id="rId41"/>
    <p:sldId id="564" r:id="rId42"/>
    <p:sldId id="565" r:id="rId43"/>
    <p:sldId id="418" r:id="rId44"/>
    <p:sldId id="567" r:id="rId45"/>
    <p:sldId id="557" r:id="rId46"/>
    <p:sldId id="568" r:id="rId47"/>
    <p:sldId id="569" r:id="rId48"/>
    <p:sldId id="572" r:id="rId49"/>
    <p:sldId id="570" r:id="rId50"/>
    <p:sldId id="573" r:id="rId51"/>
    <p:sldId id="571" r:id="rId52"/>
    <p:sldId id="574" r:id="rId53"/>
    <p:sldId id="575" r:id="rId54"/>
    <p:sldId id="577" r:id="rId55"/>
    <p:sldId id="576" r:id="rId56"/>
    <p:sldId id="578" r:id="rId57"/>
    <p:sldId id="579" r:id="rId58"/>
    <p:sldId id="580" r:id="rId59"/>
    <p:sldId id="581" r:id="rId60"/>
    <p:sldId id="582" r:id="rId61"/>
    <p:sldId id="583" r:id="rId62"/>
    <p:sldId id="584" r:id="rId63"/>
    <p:sldId id="585" r:id="rId64"/>
    <p:sldId id="586" r:id="rId65"/>
    <p:sldId id="587" r:id="rId66"/>
    <p:sldId id="588" r:id="rId67"/>
    <p:sldId id="589" r:id="rId68"/>
    <p:sldId id="590" r:id="rId69"/>
    <p:sldId id="591" r:id="rId70"/>
    <p:sldId id="592" r:id="rId71"/>
    <p:sldId id="593" r:id="rId72"/>
    <p:sldId id="594" r:id="rId73"/>
    <p:sldId id="595" r:id="rId74"/>
    <p:sldId id="596" r:id="rId75"/>
    <p:sldId id="597" r:id="rId76"/>
    <p:sldId id="598" r:id="rId77"/>
    <p:sldId id="599" r:id="rId78"/>
    <p:sldId id="600" r:id="rId79"/>
    <p:sldId id="601" r:id="rId80"/>
    <p:sldId id="602" r:id="rId81"/>
    <p:sldId id="603" r:id="rId82"/>
    <p:sldId id="604" r:id="rId83"/>
    <p:sldId id="606" r:id="rId84"/>
    <p:sldId id="524" r:id="rId85"/>
    <p:sldId id="605" r:id="rId86"/>
    <p:sldId id="607" r:id="rId87"/>
    <p:sldId id="608" r:id="rId88"/>
    <p:sldId id="609" r:id="rId89"/>
    <p:sldId id="610" r:id="rId90"/>
    <p:sldId id="612" r:id="rId91"/>
    <p:sldId id="613" r:id="rId92"/>
    <p:sldId id="614" r:id="rId93"/>
    <p:sldId id="615" r:id="rId94"/>
    <p:sldId id="616" r:id="rId95"/>
    <p:sldId id="618" r:id="rId96"/>
    <p:sldId id="617" r:id="rId97"/>
    <p:sldId id="619" r:id="rId98"/>
    <p:sldId id="620" r:id="rId99"/>
    <p:sldId id="621" r:id="rId100"/>
    <p:sldId id="498" r:id="rId101"/>
    <p:sldId id="521" r:id="rId102"/>
    <p:sldId id="622" r:id="rId103"/>
    <p:sldId id="623" r:id="rId104"/>
    <p:sldId id="624" r:id="rId105"/>
    <p:sldId id="625" r:id="rId106"/>
    <p:sldId id="626" r:id="rId107"/>
    <p:sldId id="627" r:id="rId108"/>
    <p:sldId id="628" r:id="rId109"/>
    <p:sldId id="629" r:id="rId110"/>
    <p:sldId id="630" r:id="rId111"/>
    <p:sldId id="632" r:id="rId112"/>
    <p:sldId id="282" r:id="rId113"/>
    <p:sldId id="346" r:id="rId114"/>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103" autoAdjust="0"/>
  </p:normalViewPr>
  <p:slideViewPr>
    <p:cSldViewPr snapToGrid="0">
      <p:cViewPr varScale="1">
        <p:scale>
          <a:sx n="96" d="100"/>
          <a:sy n="96" d="100"/>
        </p:scale>
        <p:origin x="420" y="5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viewProps" Target="viewProps.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theme" Target="theme/theme1.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notesMaster" Target="notesMasters/notesMaster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78630819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247201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7256586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4280353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1658efc2617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1658efc2617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613843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431160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29205262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02233824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10369731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12716945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56022110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884191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2342154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674899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69030775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48800342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76041221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6442121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36871676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74141250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46527713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51937191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1591728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1658efc2617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1658efc2617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8319073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59228556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79974520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11189183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78613744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70939677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32357913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90680724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22901912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37908081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9756505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1658efc2617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1658efc2617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8087543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1658efc2617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1658efc2617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3831778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00469153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37526461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0233451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0632510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32441341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53005137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53586255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64114107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6166772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1658efc2617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1658efc2617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8801016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28951956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6185118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97255066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85150404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73254746"/>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06152713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1658efc2617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1658efc2617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90242866"/>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1659731c0f4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 name="Google Shape;215;g1659731c0f4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9448717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1658efc2617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1658efc2617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305485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427698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1974482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793935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cxnSp>
        <p:nvCxnSpPr>
          <p:cNvPr id="11" name="Google Shape;11;p2"/>
          <p:cNvCxnSpPr/>
          <p:nvPr/>
        </p:nvCxnSpPr>
        <p:spPr>
          <a:xfrm>
            <a:off x="4278300" y="2751163"/>
            <a:ext cx="587400" cy="0"/>
          </a:xfrm>
          <a:prstGeom prst="straightConnector1">
            <a:avLst/>
          </a:prstGeom>
          <a:noFill/>
          <a:ln w="76200" cap="flat" cmpd="sng">
            <a:solidFill>
              <a:srgbClr val="F48121"/>
            </a:solidFill>
            <a:prstDash val="solid"/>
            <a:round/>
            <a:headEnd type="none" w="sm" len="sm"/>
            <a:tailEnd type="none" w="sm" len="sm"/>
          </a:ln>
        </p:spPr>
      </p:cxnSp>
      <p:sp>
        <p:nvSpPr>
          <p:cNvPr id="12" name="Google Shape;12;p2"/>
          <p:cNvSpPr txBox="1">
            <a:spLocks noGrp="1"/>
          </p:cNvSpPr>
          <p:nvPr>
            <p:ph type="ctrTitle"/>
          </p:nvPr>
        </p:nvSpPr>
        <p:spPr>
          <a:xfrm>
            <a:off x="311700" y="595975"/>
            <a:ext cx="8520600" cy="1957800"/>
          </a:xfrm>
          <a:prstGeom prst="rect">
            <a:avLst/>
          </a:prstGeom>
        </p:spPr>
        <p:txBody>
          <a:bodyPr spcFirstLastPara="1" wrap="square" lIns="91425" tIns="91425" rIns="91425" bIns="91425" anchor="b" anchorCtr="0">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a:endParaRPr/>
          </a:p>
        </p:txBody>
      </p:sp>
      <p:sp>
        <p:nvSpPr>
          <p:cNvPr id="13" name="Google Shape;13;p2"/>
          <p:cNvSpPr txBox="1">
            <a:spLocks noGrp="1"/>
          </p:cNvSpPr>
          <p:nvPr>
            <p:ph type="subTitle" idx="1"/>
          </p:nvPr>
        </p:nvSpPr>
        <p:spPr>
          <a:xfrm>
            <a:off x="311700" y="3165823"/>
            <a:ext cx="8520600" cy="733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rgbClr val="F48121"/>
              </a:buClr>
              <a:buSzPts val="2400"/>
              <a:buNone/>
              <a:defRPr sz="2400">
                <a:solidFill>
                  <a:srgbClr val="F48121"/>
                </a:solidFill>
              </a:defRPr>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14" name="Google Shape;14;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5"/>
        <p:cNvGrpSpPr/>
        <p:nvPr/>
      </p:nvGrpSpPr>
      <p:grpSpPr>
        <a:xfrm>
          <a:off x="0" y="0"/>
          <a:ext cx="0" cy="0"/>
          <a:chOff x="0" y="0"/>
          <a:chExt cx="0" cy="0"/>
        </a:xfrm>
      </p:grpSpPr>
      <p:sp>
        <p:nvSpPr>
          <p:cNvPr id="56" name="Google Shape;56;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28650" y="4767263"/>
            <a:ext cx="2057400" cy="273844"/>
          </a:xfrm>
          <a:prstGeom prst="rect">
            <a:avLst/>
          </a:prstGeom>
        </p:spPr>
        <p:txBody>
          <a:bodyPr/>
          <a:lstStyle>
            <a:lvl1pPr>
              <a:defRPr/>
            </a:lvl1pPr>
          </a:lstStyle>
          <a:p>
            <a:pPr>
              <a:defRPr/>
            </a:pPr>
            <a:fld id="{C1913D23-0C47-43E1-93CA-74E8FDFE4D76}" type="datetimeFigureOut">
              <a:rPr lang="en-US">
                <a:solidFill>
                  <a:prstClr val="black">
                    <a:tint val="75000"/>
                  </a:prstClr>
                </a:solidFill>
              </a:rPr>
              <a:pPr>
                <a:defRPr/>
              </a:pPr>
              <a:t>4/12/2023</a:t>
            </a:fld>
            <a:endParaRPr lang="en-US">
              <a:solidFill>
                <a:prstClr val="black">
                  <a:tint val="75000"/>
                </a:prstClr>
              </a:solidFill>
            </a:endParaRPr>
          </a:p>
        </p:txBody>
      </p:sp>
      <p:sp>
        <p:nvSpPr>
          <p:cNvPr id="5" name="Footer Placeholder 4"/>
          <p:cNvSpPr>
            <a:spLocks noGrp="1"/>
          </p:cNvSpPr>
          <p:nvPr>
            <p:ph type="ftr" sz="quarter" idx="11"/>
          </p:nvPr>
        </p:nvSpPr>
        <p:spPr>
          <a:xfrm>
            <a:off x="3028950" y="4767263"/>
            <a:ext cx="3086100" cy="273844"/>
          </a:xfrm>
          <a:prstGeom prst="rect">
            <a:avLst/>
          </a:prstGeom>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B70E0643-6728-4212-B780-99C25A8EED93}"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27143979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74675" y="-228600"/>
            <a:ext cx="8001000" cy="912019"/>
          </a:xfrm>
        </p:spPr>
        <p:txBody>
          <a:bodyPr/>
          <a:lstStyle/>
          <a:p>
            <a:r>
              <a:rPr lang="en-US"/>
              <a:t>Click to edit Master title style</a:t>
            </a:r>
          </a:p>
        </p:txBody>
      </p:sp>
      <p:sp>
        <p:nvSpPr>
          <p:cNvPr id="3" name="Text Placeholder 2"/>
          <p:cNvSpPr>
            <a:spLocks noGrp="1"/>
          </p:cNvSpPr>
          <p:nvPr>
            <p:ph type="body" sz="half" idx="1"/>
          </p:nvPr>
        </p:nvSpPr>
        <p:spPr>
          <a:xfrm>
            <a:off x="566738" y="1028700"/>
            <a:ext cx="3924300" cy="34861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3438" y="1028700"/>
            <a:ext cx="3924300" cy="34861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p:cNvSpPr>
            <a:spLocks noGrp="1" noChangeArrowheads="1"/>
          </p:cNvSpPr>
          <p:nvPr>
            <p:ph type="dt" sz="half" idx="10"/>
          </p:nvPr>
        </p:nvSpPr>
        <p:spPr>
          <a:xfrm>
            <a:off x="628650" y="4767263"/>
            <a:ext cx="2057400" cy="273844"/>
          </a:xfrm>
          <a:prstGeom prst="rect">
            <a:avLst/>
          </a:prstGeom>
          <a:ln/>
        </p:spPr>
        <p:txBody>
          <a:bodyPr/>
          <a:lstStyle>
            <a:lvl1pPr>
              <a:defRPr/>
            </a:lvl1pPr>
          </a:lstStyle>
          <a:p>
            <a:pPr>
              <a:defRPr/>
            </a:pPr>
            <a:endParaRPr lang="en-US">
              <a:solidFill>
                <a:prstClr val="black">
                  <a:tint val="75000"/>
                </a:prstClr>
              </a:solidFill>
            </a:endParaRPr>
          </a:p>
        </p:txBody>
      </p:sp>
      <p:sp>
        <p:nvSpPr>
          <p:cNvPr id="6" name="Rectangle 7"/>
          <p:cNvSpPr>
            <a:spLocks noGrp="1" noChangeArrowheads="1"/>
          </p:cNvSpPr>
          <p:nvPr>
            <p:ph type="ftr" sz="quarter" idx="11"/>
          </p:nvPr>
        </p:nvSpPr>
        <p:spPr>
          <a:xfrm>
            <a:off x="3028950" y="4767263"/>
            <a:ext cx="3086100" cy="273844"/>
          </a:xfrm>
          <a:prstGeom prst="rect">
            <a:avLst/>
          </a:prstGeom>
          <a:ln/>
        </p:spPr>
        <p:txBody>
          <a:bodyPr/>
          <a:lstStyle>
            <a:lvl1pPr>
              <a:defRPr/>
            </a:lvl1pPr>
          </a:lstStyle>
          <a:p>
            <a:pPr>
              <a:defRPr/>
            </a:pPr>
            <a:endParaRPr lang="en-US">
              <a:solidFill>
                <a:prstClr val="black">
                  <a:tint val="75000"/>
                </a:prstClr>
              </a:solidFill>
            </a:endParaRPr>
          </a:p>
        </p:txBody>
      </p:sp>
      <p:sp>
        <p:nvSpPr>
          <p:cNvPr id="7" name="Rectangle 8"/>
          <p:cNvSpPr>
            <a:spLocks noGrp="1" noChangeArrowheads="1"/>
          </p:cNvSpPr>
          <p:nvPr>
            <p:ph type="sldNum" sz="quarter" idx="12"/>
          </p:nvPr>
        </p:nvSpPr>
        <p:spPr>
          <a:ln/>
        </p:spPr>
        <p:txBody>
          <a:bodyPr/>
          <a:lstStyle>
            <a:lvl1pPr>
              <a:defRPr/>
            </a:lvl1pPr>
          </a:lstStyle>
          <a:p>
            <a:pPr>
              <a:defRPr/>
            </a:pPr>
            <a:fld id="{5E7EBE42-EA63-4AC3-9251-7D1698EADCC9}"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23085327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574675" y="-228600"/>
            <a:ext cx="8001000" cy="912019"/>
          </a:xfrm>
        </p:spPr>
        <p:txBody>
          <a:bodyPr/>
          <a:lstStyle/>
          <a:p>
            <a:r>
              <a:rPr lang="en-US"/>
              <a:t>Click to edit Master title style</a:t>
            </a:r>
          </a:p>
        </p:txBody>
      </p:sp>
      <p:sp>
        <p:nvSpPr>
          <p:cNvPr id="3" name="Text Placeholder 2"/>
          <p:cNvSpPr>
            <a:spLocks noGrp="1"/>
          </p:cNvSpPr>
          <p:nvPr>
            <p:ph type="body" sz="half" idx="1"/>
          </p:nvPr>
        </p:nvSpPr>
        <p:spPr>
          <a:xfrm>
            <a:off x="566738" y="1028700"/>
            <a:ext cx="3924300" cy="34861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3438" y="1028700"/>
            <a:ext cx="3924300" cy="16859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43438" y="2828925"/>
            <a:ext cx="3924300" cy="16859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6"/>
          <p:cNvSpPr>
            <a:spLocks noGrp="1" noChangeArrowheads="1"/>
          </p:cNvSpPr>
          <p:nvPr>
            <p:ph type="dt" sz="half" idx="10"/>
          </p:nvPr>
        </p:nvSpPr>
        <p:spPr>
          <a:xfrm>
            <a:off x="628650" y="4767263"/>
            <a:ext cx="2057400" cy="273844"/>
          </a:xfrm>
          <a:prstGeom prst="rect">
            <a:avLst/>
          </a:prstGeom>
          <a:ln/>
        </p:spPr>
        <p:txBody>
          <a:bodyPr/>
          <a:lstStyle>
            <a:lvl1pPr>
              <a:defRPr/>
            </a:lvl1pPr>
          </a:lstStyle>
          <a:p>
            <a:pPr>
              <a:defRPr/>
            </a:pPr>
            <a:endParaRPr lang="en-US">
              <a:solidFill>
                <a:prstClr val="black">
                  <a:tint val="75000"/>
                </a:prstClr>
              </a:solidFill>
            </a:endParaRPr>
          </a:p>
        </p:txBody>
      </p:sp>
      <p:sp>
        <p:nvSpPr>
          <p:cNvPr id="7" name="Rectangle 7"/>
          <p:cNvSpPr>
            <a:spLocks noGrp="1" noChangeArrowheads="1"/>
          </p:cNvSpPr>
          <p:nvPr>
            <p:ph type="ftr" sz="quarter" idx="11"/>
          </p:nvPr>
        </p:nvSpPr>
        <p:spPr>
          <a:xfrm>
            <a:off x="3028950" y="4767263"/>
            <a:ext cx="3086100" cy="273844"/>
          </a:xfrm>
          <a:prstGeom prst="rect">
            <a:avLst/>
          </a:prstGeom>
          <a:ln/>
        </p:spPr>
        <p:txBody>
          <a:bodyPr/>
          <a:lstStyle>
            <a:lvl1pPr>
              <a:defRPr/>
            </a:lvl1pPr>
          </a:lstStyle>
          <a:p>
            <a:pPr>
              <a:defRPr/>
            </a:pPr>
            <a:endParaRPr lang="en-US">
              <a:solidFill>
                <a:prstClr val="black">
                  <a:tint val="75000"/>
                </a:prstClr>
              </a:solidFill>
            </a:endParaRPr>
          </a:p>
        </p:txBody>
      </p:sp>
      <p:sp>
        <p:nvSpPr>
          <p:cNvPr id="8" name="Rectangle 8"/>
          <p:cNvSpPr>
            <a:spLocks noGrp="1" noChangeArrowheads="1"/>
          </p:cNvSpPr>
          <p:nvPr>
            <p:ph type="sldNum" sz="quarter" idx="12"/>
          </p:nvPr>
        </p:nvSpPr>
        <p:spPr>
          <a:ln/>
        </p:spPr>
        <p:txBody>
          <a:bodyPr/>
          <a:lstStyle>
            <a:lvl1pPr>
              <a:defRPr/>
            </a:lvl1pPr>
          </a:lstStyle>
          <a:p>
            <a:pPr>
              <a:defRPr/>
            </a:pPr>
            <a:fld id="{9D62A89A-5E6F-48C4-AB82-8477B3A0CA2C}"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16835904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1026" name="Picture 2" descr="G:\002-KIMS BUSINESS\007-02-Googleslidesppt\02-GSppt-Contents-Kim\20170309\01-Composition with vintage old hardback books\bg-02.jpg"/>
          <p:cNvPicPr>
            <a:picLocks noChangeAspect="1" noChangeArrowheads="1"/>
          </p:cNvPicPr>
          <p:nvPr userDrawn="1"/>
        </p:nvPicPr>
        <p:blipFill rotWithShape="1">
          <a:blip r:embed="rId3">
            <a:extLst>
              <a:ext uri="{28A0092B-C50C-407E-A947-70E740481C1C}">
                <a14:useLocalDpi xmlns:a14="http://schemas.microsoft.com/office/drawing/2010/main" val="0"/>
              </a:ext>
            </a:extLst>
          </a:blip>
          <a:srcRect b="81543"/>
          <a:stretch/>
        </p:blipFill>
        <p:spPr bwMode="auto">
          <a:xfrm>
            <a:off x="0" y="0"/>
            <a:ext cx="9144000" cy="1080655"/>
          </a:xfrm>
          <a:prstGeom prst="rect">
            <a:avLst/>
          </a:prstGeom>
          <a:noFill/>
          <a:extLst>
            <a:ext uri="{909E8E84-426E-40DD-AFC4-6F175D3DCCD1}">
              <a14:hiddenFill xmlns:a14="http://schemas.microsoft.com/office/drawing/2010/main">
                <a:solidFill>
                  <a:srgbClr val="FFFFFF"/>
                </a:solidFill>
              </a14:hiddenFill>
            </a:ext>
          </a:extLst>
        </p:spPr>
      </p:pic>
      <p:sp>
        <p:nvSpPr>
          <p:cNvPr id="10" name="Text Placeholder 9"/>
          <p:cNvSpPr>
            <a:spLocks noGrp="1"/>
          </p:cNvSpPr>
          <p:nvPr>
            <p:ph type="body" sz="quarter" idx="10" hasCustomPrompt="1"/>
          </p:nvPr>
        </p:nvSpPr>
        <p:spPr>
          <a:xfrm>
            <a:off x="0" y="111603"/>
            <a:ext cx="9144000" cy="576064"/>
          </a:xfrm>
          <a:prstGeom prst="rect">
            <a:avLst/>
          </a:prstGeom>
        </p:spPr>
        <p:txBody>
          <a:bodyPr anchor="ctr"/>
          <a:lstStyle>
            <a:lvl1pPr marL="0" indent="0" algn="ctr">
              <a:buNone/>
              <a:defRPr sz="3600" b="0" baseline="0">
                <a:solidFill>
                  <a:schemeClr val="bg1"/>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687667"/>
            <a:ext cx="9144000" cy="288032"/>
          </a:xfrm>
          <a:prstGeom prst="rect">
            <a:avLst/>
          </a:prstGeom>
        </p:spPr>
        <p:txBody>
          <a:bodyPr anchor="ctr"/>
          <a:lstStyle>
            <a:lvl1pPr marL="0" indent="0" algn="ctr">
              <a:buNone/>
              <a:defRPr sz="1400" b="0" baseline="0">
                <a:solidFill>
                  <a:schemeClr val="bg1"/>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2594450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lt2"/>
        </a:solidFill>
        <a:effectLst/>
      </p:bgPr>
    </p:bg>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311700" y="2480550"/>
            <a:ext cx="8114400" cy="2445900"/>
          </a:xfrm>
          <a:prstGeom prst="rect">
            <a:avLst/>
          </a:prstGeom>
        </p:spPr>
        <p:txBody>
          <a:bodyPr spcFirstLastPara="1" wrap="square" lIns="91425" tIns="91425" rIns="91425" bIns="91425" anchor="b" anchorCtr="0">
            <a:normAutofit/>
          </a:bodyPr>
          <a:lstStyle>
            <a:lvl1pPr lvl="0">
              <a:spcBef>
                <a:spcPts val="0"/>
              </a:spcBef>
              <a:spcAft>
                <a:spcPts val="0"/>
              </a:spcAft>
              <a:buClr>
                <a:srgbClr val="0361AE"/>
              </a:buClr>
              <a:buSzPts val="6800"/>
              <a:buNone/>
              <a:defRPr sz="6800">
                <a:solidFill>
                  <a:srgbClr val="0361AE"/>
                </a:solidFill>
              </a:defRPr>
            </a:lvl1pPr>
            <a:lvl2pPr lvl="1">
              <a:spcBef>
                <a:spcPts val="0"/>
              </a:spcBef>
              <a:spcAft>
                <a:spcPts val="0"/>
              </a:spcAft>
              <a:buClr>
                <a:schemeClr val="lt1"/>
              </a:buClr>
              <a:buSzPts val="6800"/>
              <a:buNone/>
              <a:defRPr sz="6800">
                <a:solidFill>
                  <a:schemeClr val="lt1"/>
                </a:solidFill>
              </a:defRPr>
            </a:lvl2pPr>
            <a:lvl3pPr lvl="2">
              <a:spcBef>
                <a:spcPts val="0"/>
              </a:spcBef>
              <a:spcAft>
                <a:spcPts val="0"/>
              </a:spcAft>
              <a:buClr>
                <a:schemeClr val="lt1"/>
              </a:buClr>
              <a:buSzPts val="6800"/>
              <a:buNone/>
              <a:defRPr sz="6800">
                <a:solidFill>
                  <a:schemeClr val="lt1"/>
                </a:solidFill>
              </a:defRPr>
            </a:lvl3pPr>
            <a:lvl4pPr lvl="3">
              <a:spcBef>
                <a:spcPts val="0"/>
              </a:spcBef>
              <a:spcAft>
                <a:spcPts val="0"/>
              </a:spcAft>
              <a:buClr>
                <a:schemeClr val="lt1"/>
              </a:buClr>
              <a:buSzPts val="6800"/>
              <a:buNone/>
              <a:defRPr sz="6800">
                <a:solidFill>
                  <a:schemeClr val="lt1"/>
                </a:solidFill>
              </a:defRPr>
            </a:lvl4pPr>
            <a:lvl5pPr lvl="4">
              <a:spcBef>
                <a:spcPts val="0"/>
              </a:spcBef>
              <a:spcAft>
                <a:spcPts val="0"/>
              </a:spcAft>
              <a:buClr>
                <a:schemeClr val="lt1"/>
              </a:buClr>
              <a:buSzPts val="6800"/>
              <a:buNone/>
              <a:defRPr sz="6800">
                <a:solidFill>
                  <a:schemeClr val="lt1"/>
                </a:solidFill>
              </a:defRPr>
            </a:lvl5pPr>
            <a:lvl6pPr lvl="5">
              <a:spcBef>
                <a:spcPts val="0"/>
              </a:spcBef>
              <a:spcAft>
                <a:spcPts val="0"/>
              </a:spcAft>
              <a:buClr>
                <a:schemeClr val="lt1"/>
              </a:buClr>
              <a:buSzPts val="6800"/>
              <a:buNone/>
              <a:defRPr sz="6800">
                <a:solidFill>
                  <a:schemeClr val="lt1"/>
                </a:solidFill>
              </a:defRPr>
            </a:lvl6pPr>
            <a:lvl7pPr lvl="6">
              <a:spcBef>
                <a:spcPts val="0"/>
              </a:spcBef>
              <a:spcAft>
                <a:spcPts val="0"/>
              </a:spcAft>
              <a:buClr>
                <a:schemeClr val="lt1"/>
              </a:buClr>
              <a:buSzPts val="6800"/>
              <a:buNone/>
              <a:defRPr sz="6800">
                <a:solidFill>
                  <a:schemeClr val="lt1"/>
                </a:solidFill>
              </a:defRPr>
            </a:lvl7pPr>
            <a:lvl8pPr lvl="7">
              <a:spcBef>
                <a:spcPts val="0"/>
              </a:spcBef>
              <a:spcAft>
                <a:spcPts val="0"/>
              </a:spcAft>
              <a:buClr>
                <a:schemeClr val="lt1"/>
              </a:buClr>
              <a:buSzPts val="6800"/>
              <a:buNone/>
              <a:defRPr sz="6800">
                <a:solidFill>
                  <a:schemeClr val="lt1"/>
                </a:solidFill>
              </a:defRPr>
            </a:lvl8pPr>
            <a:lvl9pPr lvl="8">
              <a:spcBef>
                <a:spcPts val="0"/>
              </a:spcBef>
              <a:spcAft>
                <a:spcPts val="0"/>
              </a:spcAft>
              <a:buClr>
                <a:schemeClr val="lt1"/>
              </a:buClr>
              <a:buSzPts val="6800"/>
              <a:buNone/>
              <a:defRPr sz="6800">
                <a:solidFill>
                  <a:schemeClr val="lt1"/>
                </a:solidFill>
              </a:defRPr>
            </a:lvl9pPr>
          </a:lstStyle>
          <a:p>
            <a:endParaRPr/>
          </a:p>
        </p:txBody>
      </p:sp>
      <p:sp>
        <p:nvSpPr>
          <p:cNvPr id="17" name="Google Shape;17;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0" name="Google Shape;20;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1" name="Google Shape;21;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cxnSp>
        <p:nvCxnSpPr>
          <p:cNvPr id="22" name="Google Shape;22;p4"/>
          <p:cNvCxnSpPr/>
          <p:nvPr/>
        </p:nvCxnSpPr>
        <p:spPr>
          <a:xfrm>
            <a:off x="397650" y="1152475"/>
            <a:ext cx="8348700" cy="1200"/>
          </a:xfrm>
          <a:prstGeom prst="straightConnector1">
            <a:avLst/>
          </a:prstGeom>
          <a:noFill/>
          <a:ln w="19050" cap="flat" cmpd="sng">
            <a:solidFill>
              <a:srgbClr val="F48121"/>
            </a:solidFill>
            <a:prstDash val="solid"/>
            <a:round/>
            <a:headEnd type="none" w="sm" len="sm"/>
            <a:tailEnd type="none" w="sm" len="sm"/>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1" name="Google Shape;3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cxnSp>
        <p:nvCxnSpPr>
          <p:cNvPr id="32" name="Google Shape;32;p6"/>
          <p:cNvCxnSpPr/>
          <p:nvPr/>
        </p:nvCxnSpPr>
        <p:spPr>
          <a:xfrm>
            <a:off x="397650" y="1152475"/>
            <a:ext cx="8348700" cy="1200"/>
          </a:xfrm>
          <a:prstGeom prst="straightConnector1">
            <a:avLst/>
          </a:prstGeom>
          <a:noFill/>
          <a:ln w="19050" cap="flat" cmpd="sng">
            <a:solidFill>
              <a:srgbClr val="F48121"/>
            </a:solidFill>
            <a:prstDash val="solid"/>
            <a:round/>
            <a:headEnd type="none" w="sm" len="sm"/>
            <a:tailEnd type="none" w="sm" len="sm"/>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3"/>
        <p:cNvGrpSpPr/>
        <p:nvPr/>
      </p:nvGrpSpPr>
      <p:grpSpPr>
        <a:xfrm>
          <a:off x="0" y="0"/>
          <a:ext cx="0" cy="0"/>
          <a:chOff x="0" y="0"/>
          <a:chExt cx="0" cy="0"/>
        </a:xfrm>
      </p:grpSpPr>
      <p:sp>
        <p:nvSpPr>
          <p:cNvPr id="34" name="Google Shape;34;p7"/>
          <p:cNvSpPr txBox="1">
            <a:spLocks noGrp="1"/>
          </p:cNvSpPr>
          <p:nvPr>
            <p:ph type="title"/>
          </p:nvPr>
        </p:nvSpPr>
        <p:spPr>
          <a:xfrm>
            <a:off x="311700" y="371275"/>
            <a:ext cx="42123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5" name="Google Shape;35;p7"/>
          <p:cNvSpPr txBox="1">
            <a:spLocks noGrp="1"/>
          </p:cNvSpPr>
          <p:nvPr>
            <p:ph type="body" idx="1"/>
          </p:nvPr>
        </p:nvSpPr>
        <p:spPr>
          <a:xfrm>
            <a:off x="311700" y="1490875"/>
            <a:ext cx="3911100" cy="30780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6" name="Google Shape;36;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cxnSp>
        <p:nvCxnSpPr>
          <p:cNvPr id="37" name="Google Shape;37;p7"/>
          <p:cNvCxnSpPr/>
          <p:nvPr/>
        </p:nvCxnSpPr>
        <p:spPr>
          <a:xfrm>
            <a:off x="397650" y="1152475"/>
            <a:ext cx="3911100" cy="0"/>
          </a:xfrm>
          <a:prstGeom prst="straightConnector1">
            <a:avLst/>
          </a:prstGeom>
          <a:noFill/>
          <a:ln w="19050" cap="flat" cmpd="sng">
            <a:solidFill>
              <a:srgbClr val="F48121"/>
            </a:solidFill>
            <a:prstDash val="solid"/>
            <a:round/>
            <a:headEnd type="none" w="sm" len="sm"/>
            <a:tailEnd type="none" w="sm" len="sm"/>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8"/>
        <p:cNvGrpSpPr/>
        <p:nvPr/>
      </p:nvGrpSpPr>
      <p:grpSpPr>
        <a:xfrm>
          <a:off x="0" y="0"/>
          <a:ext cx="0" cy="0"/>
          <a:chOff x="0" y="0"/>
          <a:chExt cx="0" cy="0"/>
        </a:xfrm>
      </p:grpSpPr>
      <p:sp>
        <p:nvSpPr>
          <p:cNvPr id="39" name="Google Shape;39;p8"/>
          <p:cNvSpPr txBox="1">
            <a:spLocks noGrp="1"/>
          </p:cNvSpPr>
          <p:nvPr>
            <p:ph type="title"/>
          </p:nvPr>
        </p:nvSpPr>
        <p:spPr>
          <a:xfrm>
            <a:off x="490250" y="526350"/>
            <a:ext cx="5683800" cy="4090800"/>
          </a:xfrm>
          <a:prstGeom prst="rect">
            <a:avLst/>
          </a:prstGeom>
        </p:spPr>
        <p:txBody>
          <a:bodyPr spcFirstLastPara="1" wrap="square" lIns="91425" tIns="91425" rIns="91425" bIns="91425" anchor="ctr" anchorCtr="0">
            <a:normAutofit/>
          </a:bodyPr>
          <a:lstStyle>
            <a:lvl1pPr lvl="0">
              <a:spcBef>
                <a:spcPts val="0"/>
              </a:spcBef>
              <a:spcAft>
                <a:spcPts val="0"/>
              </a:spcAft>
              <a:buClr>
                <a:srgbClr val="0361AE"/>
              </a:buClr>
              <a:buSzPts val="4800"/>
              <a:buNone/>
              <a:defRPr sz="4800">
                <a:solidFill>
                  <a:srgbClr val="0361AE"/>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40" name="Google Shape;4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1"/>
        <p:cNvGrpSpPr/>
        <p:nvPr/>
      </p:nvGrpSpPr>
      <p:grpSpPr>
        <a:xfrm>
          <a:off x="0" y="0"/>
          <a:ext cx="0" cy="0"/>
          <a:chOff x="0" y="0"/>
          <a:chExt cx="0" cy="0"/>
        </a:xfrm>
      </p:grpSpPr>
      <p:sp>
        <p:nvSpPr>
          <p:cNvPr id="42" name="Google Shape;42;p9"/>
          <p:cNvSpPr/>
          <p:nvPr/>
        </p:nvSpPr>
        <p:spPr>
          <a:xfrm>
            <a:off x="4572000" y="100"/>
            <a:ext cx="4572000" cy="5143500"/>
          </a:xfrm>
          <a:prstGeom prst="rect">
            <a:avLst/>
          </a:prstGeom>
          <a:solidFill>
            <a:srgbClr val="0361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3" name="Google Shape;43;p9"/>
          <p:cNvCxnSpPr/>
          <p:nvPr/>
        </p:nvCxnSpPr>
        <p:spPr>
          <a:xfrm>
            <a:off x="5029675" y="4495500"/>
            <a:ext cx="468300" cy="0"/>
          </a:xfrm>
          <a:prstGeom prst="straightConnector1">
            <a:avLst/>
          </a:prstGeom>
          <a:noFill/>
          <a:ln w="19050" cap="flat" cmpd="sng">
            <a:solidFill>
              <a:srgbClr val="F48121"/>
            </a:solidFill>
            <a:prstDash val="solid"/>
            <a:round/>
            <a:headEnd type="none" w="sm" len="sm"/>
            <a:tailEnd type="none" w="sm" len="sm"/>
          </a:ln>
        </p:spPr>
      </p:cxnSp>
      <p:sp>
        <p:nvSpPr>
          <p:cNvPr id="44" name="Google Shape;44;p9"/>
          <p:cNvSpPr txBox="1">
            <a:spLocks noGrp="1"/>
          </p:cNvSpPr>
          <p:nvPr>
            <p:ph type="title"/>
          </p:nvPr>
        </p:nvSpPr>
        <p:spPr>
          <a:xfrm>
            <a:off x="265500" y="1375599"/>
            <a:ext cx="4045200" cy="1551900"/>
          </a:xfrm>
          <a:prstGeom prst="rect">
            <a:avLst/>
          </a:prstGeom>
        </p:spPr>
        <p:txBody>
          <a:bodyPr spcFirstLastPara="1" wrap="square" lIns="91425" tIns="91425" rIns="91425" bIns="91425" anchor="b" anchorCtr="0">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45" name="Google Shape;45;p9"/>
          <p:cNvSpPr txBox="1">
            <a:spLocks noGrp="1"/>
          </p:cNvSpPr>
          <p:nvPr>
            <p:ph type="subTitle" idx="1"/>
          </p:nvPr>
        </p:nvSpPr>
        <p:spPr>
          <a:xfrm>
            <a:off x="265500" y="2981125"/>
            <a:ext cx="4045200" cy="1345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46" name="Google Shape;46;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47" name="Google Shape;47;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8"/>
        <p:cNvGrpSpPr/>
        <p:nvPr/>
      </p:nvGrpSpPr>
      <p:grpSpPr>
        <a:xfrm>
          <a:off x="0" y="0"/>
          <a:ext cx="0" cy="0"/>
          <a:chOff x="0" y="0"/>
          <a:chExt cx="0" cy="0"/>
        </a:xfrm>
      </p:grpSpPr>
      <p:sp>
        <p:nvSpPr>
          <p:cNvPr id="49" name="Google Shape;49;p10"/>
          <p:cNvSpPr txBox="1">
            <a:spLocks noGrp="1"/>
          </p:cNvSpPr>
          <p:nvPr>
            <p:ph type="body" idx="1"/>
          </p:nvPr>
        </p:nvSpPr>
        <p:spPr>
          <a:xfrm>
            <a:off x="319500" y="423372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Clr>
                <a:srgbClr val="0361AE"/>
              </a:buClr>
              <a:buSzPts val="1800"/>
              <a:buFont typeface="Alfa Slab One"/>
              <a:buNone/>
              <a:defRPr>
                <a:solidFill>
                  <a:srgbClr val="0361AE"/>
                </a:solidFill>
                <a:latin typeface="Alfa Slab One"/>
                <a:ea typeface="Alfa Slab One"/>
                <a:cs typeface="Alfa Slab One"/>
                <a:sym typeface="Alfa Slab One"/>
              </a:defRPr>
            </a:lvl1pPr>
          </a:lstStyle>
          <a:p>
            <a:endParaRPr/>
          </a:p>
        </p:txBody>
      </p:sp>
      <p:sp>
        <p:nvSpPr>
          <p:cNvPr id="50" name="Google Shape;50;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1"/>
        <p:cNvGrpSpPr/>
        <p:nvPr/>
      </p:nvGrpSpPr>
      <p:grpSpPr>
        <a:xfrm>
          <a:off x="0" y="0"/>
          <a:ext cx="0" cy="0"/>
          <a:chOff x="0" y="0"/>
          <a:chExt cx="0" cy="0"/>
        </a:xfrm>
      </p:grpSpPr>
      <p:sp>
        <p:nvSpPr>
          <p:cNvPr id="52" name="Google Shape;52;p11"/>
          <p:cNvSpPr txBox="1">
            <a:spLocks noGrp="1"/>
          </p:cNvSpPr>
          <p:nvPr>
            <p:ph type="title" hasCustomPrompt="1"/>
          </p:nvPr>
        </p:nvSpPr>
        <p:spPr>
          <a:xfrm>
            <a:off x="311700" y="1167925"/>
            <a:ext cx="8520600" cy="19800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11000"/>
              <a:buNone/>
              <a:defRPr sz="11000"/>
            </a:lvl1pPr>
            <a:lvl2pPr lvl="1" algn="ctr">
              <a:spcBef>
                <a:spcPts val="0"/>
              </a:spcBef>
              <a:spcAft>
                <a:spcPts val="0"/>
              </a:spcAft>
              <a:buClr>
                <a:schemeClr val="dk1"/>
              </a:buClr>
              <a:buSzPts val="11000"/>
              <a:buNone/>
              <a:defRPr sz="11000">
                <a:solidFill>
                  <a:schemeClr val="dk1"/>
                </a:solidFill>
              </a:defRPr>
            </a:lvl2pPr>
            <a:lvl3pPr lvl="2" algn="ctr">
              <a:spcBef>
                <a:spcPts val="0"/>
              </a:spcBef>
              <a:spcAft>
                <a:spcPts val="0"/>
              </a:spcAft>
              <a:buClr>
                <a:schemeClr val="dk1"/>
              </a:buClr>
              <a:buSzPts val="11000"/>
              <a:buNone/>
              <a:defRPr sz="11000">
                <a:solidFill>
                  <a:schemeClr val="dk1"/>
                </a:solidFill>
              </a:defRPr>
            </a:lvl3pPr>
            <a:lvl4pPr lvl="3" algn="ctr">
              <a:spcBef>
                <a:spcPts val="0"/>
              </a:spcBef>
              <a:spcAft>
                <a:spcPts val="0"/>
              </a:spcAft>
              <a:buClr>
                <a:schemeClr val="dk1"/>
              </a:buClr>
              <a:buSzPts val="11000"/>
              <a:buNone/>
              <a:defRPr sz="11000">
                <a:solidFill>
                  <a:schemeClr val="dk1"/>
                </a:solidFill>
              </a:defRPr>
            </a:lvl4pPr>
            <a:lvl5pPr lvl="4" algn="ctr">
              <a:spcBef>
                <a:spcPts val="0"/>
              </a:spcBef>
              <a:spcAft>
                <a:spcPts val="0"/>
              </a:spcAft>
              <a:buClr>
                <a:schemeClr val="dk1"/>
              </a:buClr>
              <a:buSzPts val="11000"/>
              <a:buNone/>
              <a:defRPr sz="11000">
                <a:solidFill>
                  <a:schemeClr val="dk1"/>
                </a:solidFill>
              </a:defRPr>
            </a:lvl5pPr>
            <a:lvl6pPr lvl="5" algn="ctr">
              <a:spcBef>
                <a:spcPts val="0"/>
              </a:spcBef>
              <a:spcAft>
                <a:spcPts val="0"/>
              </a:spcAft>
              <a:buClr>
                <a:schemeClr val="dk1"/>
              </a:buClr>
              <a:buSzPts val="11000"/>
              <a:buNone/>
              <a:defRPr sz="11000">
                <a:solidFill>
                  <a:schemeClr val="dk1"/>
                </a:solidFill>
              </a:defRPr>
            </a:lvl6pPr>
            <a:lvl7pPr lvl="6" algn="ctr">
              <a:spcBef>
                <a:spcPts val="0"/>
              </a:spcBef>
              <a:spcAft>
                <a:spcPts val="0"/>
              </a:spcAft>
              <a:buClr>
                <a:schemeClr val="dk1"/>
              </a:buClr>
              <a:buSzPts val="11000"/>
              <a:buNone/>
              <a:defRPr sz="11000">
                <a:solidFill>
                  <a:schemeClr val="dk1"/>
                </a:solidFill>
              </a:defRPr>
            </a:lvl7pPr>
            <a:lvl8pPr lvl="7" algn="ctr">
              <a:spcBef>
                <a:spcPts val="0"/>
              </a:spcBef>
              <a:spcAft>
                <a:spcPts val="0"/>
              </a:spcAft>
              <a:buClr>
                <a:schemeClr val="dk1"/>
              </a:buClr>
              <a:buSzPts val="11000"/>
              <a:buNone/>
              <a:defRPr sz="11000">
                <a:solidFill>
                  <a:schemeClr val="dk1"/>
                </a:solidFill>
              </a:defRPr>
            </a:lvl8pPr>
            <a:lvl9pPr lvl="8" algn="ctr">
              <a:spcBef>
                <a:spcPts val="0"/>
              </a:spcBef>
              <a:spcAft>
                <a:spcPts val="0"/>
              </a:spcAft>
              <a:buClr>
                <a:schemeClr val="dk1"/>
              </a:buClr>
              <a:buSzPts val="11000"/>
              <a:buNone/>
              <a:defRPr sz="11000">
                <a:solidFill>
                  <a:schemeClr val="dk1"/>
                </a:solidFill>
              </a:defRPr>
            </a:lvl9pPr>
          </a:lstStyle>
          <a:p>
            <a:r>
              <a:t>xx%</a:t>
            </a:r>
          </a:p>
        </p:txBody>
      </p:sp>
      <p:sp>
        <p:nvSpPr>
          <p:cNvPr id="53" name="Google Shape;53;p11"/>
          <p:cNvSpPr txBox="1">
            <a:spLocks noGrp="1"/>
          </p:cNvSpPr>
          <p:nvPr>
            <p:ph type="body" idx="1"/>
          </p:nvPr>
        </p:nvSpPr>
        <p:spPr>
          <a:xfrm>
            <a:off x="311700" y="3224250"/>
            <a:ext cx="8520600" cy="10716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4" name="Google Shape;54;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ameday">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rgbClr val="0361AE"/>
              </a:buClr>
              <a:buSzPts val="3000"/>
              <a:buFont typeface="Alfa Slab One"/>
              <a:buNone/>
              <a:defRPr sz="3000">
                <a:solidFill>
                  <a:srgbClr val="0361AE"/>
                </a:solidFill>
                <a:latin typeface="Alfa Slab One"/>
                <a:ea typeface="Alfa Slab One"/>
                <a:cs typeface="Alfa Slab One"/>
                <a:sym typeface="Alfa Slab One"/>
              </a:defRPr>
            </a:lvl1pPr>
            <a:lvl2pPr lvl="1">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2pPr>
            <a:lvl3pPr lvl="2">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3pPr>
            <a:lvl4pPr lvl="3">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4pPr>
            <a:lvl5pPr lvl="4">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5pPr>
            <a:lvl6pPr lvl="5">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6pPr>
            <a:lvl7pPr lvl="6">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7pPr>
            <a:lvl8pPr lvl="7">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8pPr>
            <a:lvl9pPr lvl="8">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Proxima Nova"/>
              <a:buChar char="●"/>
              <a:defRPr sz="1800">
                <a:solidFill>
                  <a:schemeClr val="dk2"/>
                </a:solidFill>
                <a:latin typeface="Proxima Nova"/>
                <a:ea typeface="Proxima Nova"/>
                <a:cs typeface="Proxima Nova"/>
                <a:sym typeface="Proxima Nova"/>
              </a:defRPr>
            </a:lvl1pPr>
            <a:lvl2pPr marL="914400" lvl="1"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2pPr>
            <a:lvl3pPr marL="1371600" lvl="2"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3pPr>
            <a:lvl4pPr marL="1828800" lvl="3"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4pPr>
            <a:lvl5pPr marL="2286000" lvl="4"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5pPr>
            <a:lvl6pPr marL="2743200" lvl="5"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6pPr>
            <a:lvl7pPr marL="3200400" lvl="6"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7pPr>
            <a:lvl8pPr marL="3657600" lvl="7"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8pPr>
            <a:lvl9pPr marL="4114800" lvl="8"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Proxima Nova"/>
                <a:ea typeface="Proxima Nova"/>
                <a:cs typeface="Proxima Nova"/>
                <a:sym typeface="Proxima Nova"/>
              </a:defRPr>
            </a:lvl1pPr>
            <a:lvl2pPr lvl="1" algn="r">
              <a:buNone/>
              <a:defRPr sz="1000">
                <a:solidFill>
                  <a:schemeClr val="dk2"/>
                </a:solidFill>
                <a:latin typeface="Proxima Nova"/>
                <a:ea typeface="Proxima Nova"/>
                <a:cs typeface="Proxima Nova"/>
                <a:sym typeface="Proxima Nova"/>
              </a:defRPr>
            </a:lvl2pPr>
            <a:lvl3pPr lvl="2" algn="r">
              <a:buNone/>
              <a:defRPr sz="1000">
                <a:solidFill>
                  <a:schemeClr val="dk2"/>
                </a:solidFill>
                <a:latin typeface="Proxima Nova"/>
                <a:ea typeface="Proxima Nova"/>
                <a:cs typeface="Proxima Nova"/>
                <a:sym typeface="Proxima Nova"/>
              </a:defRPr>
            </a:lvl3pPr>
            <a:lvl4pPr lvl="3" algn="r">
              <a:buNone/>
              <a:defRPr sz="1000">
                <a:solidFill>
                  <a:schemeClr val="dk2"/>
                </a:solidFill>
                <a:latin typeface="Proxima Nova"/>
                <a:ea typeface="Proxima Nova"/>
                <a:cs typeface="Proxima Nova"/>
                <a:sym typeface="Proxima Nova"/>
              </a:defRPr>
            </a:lvl4pPr>
            <a:lvl5pPr lvl="4" algn="r">
              <a:buNone/>
              <a:defRPr sz="1000">
                <a:solidFill>
                  <a:schemeClr val="dk2"/>
                </a:solidFill>
                <a:latin typeface="Proxima Nova"/>
                <a:ea typeface="Proxima Nova"/>
                <a:cs typeface="Proxima Nova"/>
                <a:sym typeface="Proxima Nova"/>
              </a:defRPr>
            </a:lvl5pPr>
            <a:lvl6pPr lvl="5" algn="r">
              <a:buNone/>
              <a:defRPr sz="1000">
                <a:solidFill>
                  <a:schemeClr val="dk2"/>
                </a:solidFill>
                <a:latin typeface="Proxima Nova"/>
                <a:ea typeface="Proxima Nova"/>
                <a:cs typeface="Proxima Nova"/>
                <a:sym typeface="Proxima Nova"/>
              </a:defRPr>
            </a:lvl6pPr>
            <a:lvl7pPr lvl="6" algn="r">
              <a:buNone/>
              <a:defRPr sz="1000">
                <a:solidFill>
                  <a:schemeClr val="dk2"/>
                </a:solidFill>
                <a:latin typeface="Proxima Nova"/>
                <a:ea typeface="Proxima Nova"/>
                <a:cs typeface="Proxima Nova"/>
                <a:sym typeface="Proxima Nova"/>
              </a:defRPr>
            </a:lvl7pPr>
            <a:lvl8pPr lvl="7" algn="r">
              <a:buNone/>
              <a:defRPr sz="1000">
                <a:solidFill>
                  <a:schemeClr val="dk2"/>
                </a:solidFill>
                <a:latin typeface="Proxima Nova"/>
                <a:ea typeface="Proxima Nova"/>
                <a:cs typeface="Proxima Nova"/>
                <a:sym typeface="Proxima Nova"/>
              </a:defRPr>
            </a:lvl8pPr>
            <a:lvl9pPr lvl="8" algn="r">
              <a:buNone/>
              <a:defRPr sz="1000">
                <a:solidFill>
                  <a:schemeClr val="dk2"/>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pic>
        <p:nvPicPr>
          <p:cNvPr id="9" name="Google Shape;9;p1"/>
          <p:cNvPicPr preferRelativeResize="0"/>
          <p:nvPr/>
        </p:nvPicPr>
        <p:blipFill>
          <a:blip r:embed="rId16">
            <a:alphaModFix/>
          </a:blip>
          <a:stretch>
            <a:fillRect/>
          </a:stretch>
        </p:blipFill>
        <p:spPr>
          <a:xfrm>
            <a:off x="6993362" y="509500"/>
            <a:ext cx="2150640" cy="508225"/>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2" r:id="rId4"/>
    <p:sldLayoutId id="2147483653" r:id="rId5"/>
    <p:sldLayoutId id="2147483654" r:id="rId6"/>
    <p:sldLayoutId id="2147483655" r:id="rId7"/>
    <p:sldLayoutId id="2147483656" r:id="rId8"/>
    <p:sldLayoutId id="2147483657" r:id="rId9"/>
    <p:sldLayoutId id="2147483658" r:id="rId10"/>
    <p:sldLayoutId id="2147483663" r:id="rId11"/>
    <p:sldLayoutId id="2147483664" r:id="rId12"/>
    <p:sldLayoutId id="2147483665" r:id="rId13"/>
    <p:sldLayoutId id="2147483666"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6.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2.xml.rels><?xml version="1.0" encoding="UTF-8" standalone="yes"?>
<Relationships xmlns="http://schemas.openxmlformats.org/package/2006/relationships"><Relationship Id="rId2" Type="http://schemas.openxmlformats.org/officeDocument/2006/relationships/image" Target="../media/image89.png"/><Relationship Id="rId1" Type="http://schemas.openxmlformats.org/officeDocument/2006/relationships/slideLayout" Target="../slideLayouts/slideLayout4.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4.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4.xml"/></Relationships>
</file>

<file path=ppt/slides/_rels/slide105.xml.rels><?xml version="1.0" encoding="UTF-8" standalone="yes"?>
<Relationships xmlns="http://schemas.openxmlformats.org/package/2006/relationships"><Relationship Id="rId2" Type="http://schemas.openxmlformats.org/officeDocument/2006/relationships/image" Target="../media/image91.png"/><Relationship Id="rId1" Type="http://schemas.openxmlformats.org/officeDocument/2006/relationships/slideLayout" Target="../slideLayouts/slideLayout4.xml"/></Relationships>
</file>

<file path=ppt/slides/_rels/slide106.xml.rels><?xml version="1.0" encoding="UTF-8" standalone="yes"?>
<Relationships xmlns="http://schemas.openxmlformats.org/package/2006/relationships"><Relationship Id="rId2" Type="http://schemas.openxmlformats.org/officeDocument/2006/relationships/image" Target="../media/image92.png"/><Relationship Id="rId1" Type="http://schemas.openxmlformats.org/officeDocument/2006/relationships/slideLayout" Target="../slideLayouts/slideLayout4.xml"/></Relationships>
</file>

<file path=ppt/slides/_rels/slide107.xml.rels><?xml version="1.0" encoding="UTF-8" standalone="yes"?>
<Relationships xmlns="http://schemas.openxmlformats.org/package/2006/relationships"><Relationship Id="rId2" Type="http://schemas.openxmlformats.org/officeDocument/2006/relationships/image" Target="../media/image93.png"/><Relationship Id="rId1" Type="http://schemas.openxmlformats.org/officeDocument/2006/relationships/slideLayout" Target="../slideLayouts/slideLayout4.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9.xml.rels><?xml version="1.0" encoding="UTF-8" standalone="yes"?>
<Relationships xmlns="http://schemas.openxmlformats.org/package/2006/relationships"><Relationship Id="rId2" Type="http://schemas.openxmlformats.org/officeDocument/2006/relationships/image" Target="../media/image94.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0.xml.rels><?xml version="1.0" encoding="UTF-8" standalone="yes"?>
<Relationships xmlns="http://schemas.openxmlformats.org/package/2006/relationships"><Relationship Id="rId3" Type="http://schemas.openxmlformats.org/officeDocument/2006/relationships/image" Target="../media/image96.png"/><Relationship Id="rId2" Type="http://schemas.openxmlformats.org/officeDocument/2006/relationships/image" Target="../media/image95.png"/><Relationship Id="rId1" Type="http://schemas.openxmlformats.org/officeDocument/2006/relationships/slideLayout" Target="../slideLayouts/slideLayout4.xml"/></Relationships>
</file>

<file path=ppt/slides/_rels/slide111.xml.rels><?xml version="1.0" encoding="UTF-8" standalone="yes"?>
<Relationships xmlns="http://schemas.openxmlformats.org/package/2006/relationships"><Relationship Id="rId2" Type="http://schemas.openxmlformats.org/officeDocument/2006/relationships/image" Target="../media/image97.png"/><Relationship Id="rId1" Type="http://schemas.openxmlformats.org/officeDocument/2006/relationships/slideLayout" Target="../slideLayouts/slideLayout4.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3.xml"/></Relationships>
</file>

<file path=ppt/slides/_rels/slide113.xml.rels><?xml version="1.0" encoding="UTF-8" standalone="yes"?>
<Relationships xmlns="http://schemas.openxmlformats.org/package/2006/relationships"><Relationship Id="rId2" Type="http://schemas.openxmlformats.org/officeDocument/2006/relationships/image" Target="../media/image98.jpe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7.xml"/><Relationship Id="rId1" Type="http://schemas.openxmlformats.org/officeDocument/2006/relationships/slideLayout" Target="../slideLayouts/slideLayout4.xml"/><Relationship Id="rId4" Type="http://schemas.openxmlformats.org/officeDocument/2006/relationships/image" Target="../media/image36.png"/></Relationships>
</file>

<file path=ppt/slides/_rels/slide6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8.xml"/><Relationship Id="rId1" Type="http://schemas.openxmlformats.org/officeDocument/2006/relationships/slideLayout" Target="../slideLayouts/slideLayout4.xml"/><Relationship Id="rId4" Type="http://schemas.openxmlformats.org/officeDocument/2006/relationships/image" Target="../media/image38.png"/></Relationships>
</file>

<file path=ppt/slides/_rels/slide6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9.xml"/><Relationship Id="rId1" Type="http://schemas.openxmlformats.org/officeDocument/2006/relationships/slideLayout" Target="../slideLayouts/slideLayout4.xml"/><Relationship Id="rId4" Type="http://schemas.openxmlformats.org/officeDocument/2006/relationships/image" Target="../media/image40.png"/></Relationships>
</file>

<file path=ppt/slides/_rels/slide64.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0.xml"/><Relationship Id="rId1" Type="http://schemas.openxmlformats.org/officeDocument/2006/relationships/slideLayout" Target="../slideLayouts/slideLayout4.xml"/><Relationship Id="rId4" Type="http://schemas.openxmlformats.org/officeDocument/2006/relationships/image" Target="../media/image42.png"/></Relationships>
</file>

<file path=ppt/slides/_rels/slide65.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1.xml"/><Relationship Id="rId1" Type="http://schemas.openxmlformats.org/officeDocument/2006/relationships/slideLayout" Target="../slideLayouts/slideLayout4.xml"/><Relationship Id="rId4" Type="http://schemas.openxmlformats.org/officeDocument/2006/relationships/image" Target="../media/image44.png"/></Relationships>
</file>

<file path=ppt/slides/_rels/slide6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22.xml"/><Relationship Id="rId1" Type="http://schemas.openxmlformats.org/officeDocument/2006/relationships/slideLayout" Target="../slideLayouts/slideLayout4.xml"/><Relationship Id="rId4" Type="http://schemas.openxmlformats.org/officeDocument/2006/relationships/image" Target="../media/image46.png"/></Relationships>
</file>

<file path=ppt/slides/_rels/slide67.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23.xml"/><Relationship Id="rId1" Type="http://schemas.openxmlformats.org/officeDocument/2006/relationships/slideLayout" Target="../slideLayouts/slideLayout4.xml"/><Relationship Id="rId4" Type="http://schemas.openxmlformats.org/officeDocument/2006/relationships/image" Target="../media/image48.png"/></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25.xml"/><Relationship Id="rId1" Type="http://schemas.openxmlformats.org/officeDocument/2006/relationships/slideLayout" Target="../slideLayouts/slideLayout4.xml"/><Relationship Id="rId4" Type="http://schemas.openxmlformats.org/officeDocument/2006/relationships/image" Target="../media/image5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26.xml"/><Relationship Id="rId1" Type="http://schemas.openxmlformats.org/officeDocument/2006/relationships/slideLayout" Target="../slideLayouts/slideLayout4.xml"/><Relationship Id="rId4" Type="http://schemas.openxmlformats.org/officeDocument/2006/relationships/image" Target="../media/image52.png"/></Relationships>
</file>

<file path=ppt/slides/_rels/slide71.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27.xml"/><Relationship Id="rId1" Type="http://schemas.openxmlformats.org/officeDocument/2006/relationships/slideLayout" Target="../slideLayouts/slideLayout4.xml"/><Relationship Id="rId4" Type="http://schemas.openxmlformats.org/officeDocument/2006/relationships/image" Target="../media/image54.png"/></Relationships>
</file>

<file path=ppt/slides/_rels/slide72.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73.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29.xml"/><Relationship Id="rId1" Type="http://schemas.openxmlformats.org/officeDocument/2006/relationships/slideLayout" Target="../slideLayouts/slideLayout4.xml"/><Relationship Id="rId4" Type="http://schemas.openxmlformats.org/officeDocument/2006/relationships/image" Target="../media/image57.png"/></Relationships>
</file>

<file path=ppt/slides/_rels/slide74.xml.rels><?xml version="1.0" encoding="UTF-8" standalone="yes"?>
<Relationships xmlns="http://schemas.openxmlformats.org/package/2006/relationships"><Relationship Id="rId3" Type="http://schemas.openxmlformats.org/officeDocument/2006/relationships/hyperlink" Target="https://3.bp.blogspot.com/-YZVOeCnFupo/W5vKzQ-12kI/AAAAAAAADzM/9W8zV_HD_BojKvdHXiJK7CSILUfaCzirwCLcBGAs/s1600/springbootapplication.png" TargetMode="External"/><Relationship Id="rId2" Type="http://schemas.openxmlformats.org/officeDocument/2006/relationships/notesSlide" Target="../notesSlides/notesSlide30.xml"/><Relationship Id="rId1" Type="http://schemas.openxmlformats.org/officeDocument/2006/relationships/slideLayout" Target="../slideLayouts/slideLayout4.xml"/><Relationship Id="rId4" Type="http://schemas.openxmlformats.org/officeDocument/2006/relationships/image" Target="../media/image58.png"/></Relationships>
</file>

<file path=ppt/slides/_rels/slide75.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31.xml"/><Relationship Id="rId1" Type="http://schemas.openxmlformats.org/officeDocument/2006/relationships/slideLayout" Target="../slideLayouts/slideLayout4.xml"/><Relationship Id="rId4" Type="http://schemas.openxmlformats.org/officeDocument/2006/relationships/image" Target="../media/image60.png"/></Relationships>
</file>

<file path=ppt/slides/_rels/slide76.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32.xml"/><Relationship Id="rId1" Type="http://schemas.openxmlformats.org/officeDocument/2006/relationships/slideLayout" Target="../slideLayouts/slideLayout4.xml"/><Relationship Id="rId4" Type="http://schemas.openxmlformats.org/officeDocument/2006/relationships/image" Target="../media/image62.png"/></Relationships>
</file>

<file path=ppt/slides/_rels/slide77.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33.xml"/><Relationship Id="rId1" Type="http://schemas.openxmlformats.org/officeDocument/2006/relationships/slideLayout" Target="../slideLayouts/slideLayout4.xml"/><Relationship Id="rId4" Type="http://schemas.openxmlformats.org/officeDocument/2006/relationships/image" Target="../media/image64.png"/></Relationships>
</file>

<file path=ppt/slides/_rels/slide78.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34.xml"/><Relationship Id="rId1" Type="http://schemas.openxmlformats.org/officeDocument/2006/relationships/slideLayout" Target="../slideLayouts/slideLayout4.xml"/><Relationship Id="rId4" Type="http://schemas.openxmlformats.org/officeDocument/2006/relationships/image" Target="../media/image66.png"/></Relationships>
</file>

<file path=ppt/slides/_rels/slide79.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35.xml"/><Relationship Id="rId1" Type="http://schemas.openxmlformats.org/officeDocument/2006/relationships/slideLayout" Target="../slideLayouts/slideLayout4.xml"/><Relationship Id="rId4" Type="http://schemas.openxmlformats.org/officeDocument/2006/relationships/image" Target="../media/image6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0.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36.xml"/><Relationship Id="rId1" Type="http://schemas.openxmlformats.org/officeDocument/2006/relationships/slideLayout" Target="../slideLayouts/slideLayout4.xml"/><Relationship Id="rId4" Type="http://schemas.openxmlformats.org/officeDocument/2006/relationships/image" Target="../media/image70.png"/></Relationships>
</file>

<file path=ppt/slides/_rels/slide81.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notesSlide" Target="../notesSlides/notesSlide37.xml"/><Relationship Id="rId1" Type="http://schemas.openxmlformats.org/officeDocument/2006/relationships/slideLayout" Target="../slideLayouts/slideLayout4.xml"/><Relationship Id="rId4" Type="http://schemas.openxmlformats.org/officeDocument/2006/relationships/image" Target="../media/image72.png"/></Relationships>
</file>

<file path=ppt/slides/_rels/slide82.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notesSlide" Target="../notesSlides/notesSlide38.xml"/><Relationship Id="rId1" Type="http://schemas.openxmlformats.org/officeDocument/2006/relationships/slideLayout" Target="../slideLayouts/slideLayout4.xml"/><Relationship Id="rId4" Type="http://schemas.openxmlformats.org/officeDocument/2006/relationships/image" Target="../media/image74.png"/></Relationships>
</file>

<file path=ppt/slides/_rels/slide83.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notesSlide" Target="../notesSlides/notesSlide39.xml"/><Relationship Id="rId1" Type="http://schemas.openxmlformats.org/officeDocument/2006/relationships/slideLayout" Target="../slideLayouts/slideLayout4.xml"/><Relationship Id="rId4" Type="http://schemas.openxmlformats.org/officeDocument/2006/relationships/image" Target="../media/image76.png"/></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85.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notesSlide" Target="../notesSlides/notesSlide41.xml"/><Relationship Id="rId1" Type="http://schemas.openxmlformats.org/officeDocument/2006/relationships/slideLayout" Target="../slideLayouts/slideLayout4.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4.xml"/></Relationships>
</file>

<file path=ppt/slides/_rels/slide87.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notesSlide" Target="../notesSlides/notesSlide43.xml"/><Relationship Id="rId1" Type="http://schemas.openxmlformats.org/officeDocument/2006/relationships/slideLayout" Target="../slideLayouts/slideLayout4.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4.xml"/></Relationships>
</file>

<file path=ppt/slides/_rels/slide89.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notesSlide" Target="../notesSlides/notesSlide45.xml"/><Relationship Id="rId1" Type="http://schemas.openxmlformats.org/officeDocument/2006/relationships/slideLayout" Target="../slideLayouts/slideLayout4.xml"/><Relationship Id="rId4" Type="http://schemas.openxmlformats.org/officeDocument/2006/relationships/image" Target="../media/image80.png"/></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90.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notesSlide" Target="../notesSlides/notesSlide46.xml"/><Relationship Id="rId1" Type="http://schemas.openxmlformats.org/officeDocument/2006/relationships/slideLayout" Target="../slideLayouts/slideLayout4.xml"/></Relationships>
</file>

<file path=ppt/slides/_rels/slide91.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notesSlide" Target="../notesSlides/notesSlide47.xml"/><Relationship Id="rId1" Type="http://schemas.openxmlformats.org/officeDocument/2006/relationships/slideLayout" Target="../slideLayouts/slideLayout4.xml"/></Relationships>
</file>

<file path=ppt/slides/_rels/slide92.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notesSlide" Target="../notesSlides/notesSlide48.xml"/><Relationship Id="rId1" Type="http://schemas.openxmlformats.org/officeDocument/2006/relationships/slideLayout" Target="../slideLayouts/slideLayout4.xml"/></Relationships>
</file>

<file path=ppt/slides/_rels/slide93.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notesSlide" Target="../notesSlides/notesSlide49.xml"/><Relationship Id="rId1" Type="http://schemas.openxmlformats.org/officeDocument/2006/relationships/slideLayout" Target="../slideLayouts/slideLayout4.xml"/></Relationships>
</file>

<file path=ppt/slides/_rels/slide94.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notesSlide" Target="../notesSlides/notesSlide50.xml"/><Relationship Id="rId1" Type="http://schemas.openxmlformats.org/officeDocument/2006/relationships/slideLayout" Target="../slideLayouts/slideLayout4.xml"/></Relationships>
</file>

<file path=ppt/slides/_rels/slide95.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notesSlide" Target="../notesSlides/notesSlide51.xml"/><Relationship Id="rId1" Type="http://schemas.openxmlformats.org/officeDocument/2006/relationships/slideLayout" Target="../slideLayouts/slideLayout4.xml"/></Relationships>
</file>

<file path=ppt/slides/_rels/slide96.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notesSlide" Target="../notesSlides/notesSlide52.xml"/><Relationship Id="rId1" Type="http://schemas.openxmlformats.org/officeDocument/2006/relationships/slideLayout" Target="../slideLayouts/slideLayout4.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4.xml"/></Relationships>
</file>

<file path=ppt/slides/_rels/slide98.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notesSlide" Target="../notesSlides/notesSlide54.xml"/><Relationship Id="rId1" Type="http://schemas.openxmlformats.org/officeDocument/2006/relationships/slideLayout" Target="../slideLayouts/slideLayout4.xml"/></Relationships>
</file>

<file path=ppt/slides/_rels/slide99.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notesSlide" Target="../notesSlides/notesSlide55.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3"/>
          <p:cNvSpPr txBox="1">
            <a:spLocks noGrp="1"/>
          </p:cNvSpPr>
          <p:nvPr>
            <p:ph type="ctrTitle"/>
          </p:nvPr>
        </p:nvSpPr>
        <p:spPr>
          <a:xfrm>
            <a:off x="311700" y="1089659"/>
            <a:ext cx="8520600" cy="1464115"/>
          </a:xfrm>
          <a:prstGeom prst="rect">
            <a:avLst/>
          </a:prstGeom>
        </p:spPr>
        <p:txBody>
          <a:bodyPr spcFirstLastPara="1" wrap="square" lIns="91425" tIns="91425" rIns="91425" bIns="91425" anchor="b" anchorCtr="0">
            <a:noAutofit/>
          </a:bodyPr>
          <a:lstStyle/>
          <a:p>
            <a:pPr lvl="0"/>
            <a:r>
              <a:rPr lang="vi-VN" sz="4800" dirty="0"/>
              <a:t>CƠ BẢN VỀ SPRING BOOT</a:t>
            </a:r>
            <a:endParaRPr lang="en-US" sz="4800" dirty="0"/>
          </a:p>
        </p:txBody>
      </p:sp>
      <p:sp>
        <p:nvSpPr>
          <p:cNvPr id="62" name="Google Shape;62;p13"/>
          <p:cNvSpPr txBox="1">
            <a:spLocks noGrp="1"/>
          </p:cNvSpPr>
          <p:nvPr>
            <p:ph type="subTitle" idx="1"/>
          </p:nvPr>
        </p:nvSpPr>
        <p:spPr>
          <a:xfrm>
            <a:off x="311700" y="3165823"/>
            <a:ext cx="8520600" cy="7335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dirty="0"/>
              <a:t>Khóa học Java</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53340" y="452645"/>
            <a:ext cx="8100060" cy="537955"/>
          </a:xfrm>
          <a:extLst>
            <a:ext uri="{FAA26D3D-D897-4be2-8F04-BA451C77F1D7}">
              <ma14:placeholderFlag xmlns="" xmlns:ma14="http://schemas.microsoft.com/office/mac/drawingml/2011/main" val="1"/>
            </a:ext>
          </a:extLst>
        </p:spPr>
        <p:txBody>
          <a:bodyPr anchor="b">
            <a:noAutofit/>
          </a:bodyPr>
          <a:lstStyle/>
          <a:p>
            <a:r>
              <a:rPr lang="en-US" altLang="en-US" sz="2200" dirty="0"/>
              <a:t>ĐIỀU </a:t>
            </a:r>
            <a:r>
              <a:rPr lang="en-US" altLang="en-US" sz="2200" dirty="0" err="1"/>
              <a:t>KIỆN</a:t>
            </a:r>
            <a:r>
              <a:rPr lang="en-US" altLang="en-US" sz="2200" dirty="0"/>
              <a:t> </a:t>
            </a:r>
            <a:r>
              <a:rPr lang="en-US" altLang="en-US" sz="2200" dirty="0" err="1"/>
              <a:t>TIÊN</a:t>
            </a:r>
            <a:r>
              <a:rPr lang="en-US" altLang="en-US" sz="2200" dirty="0"/>
              <a:t> </a:t>
            </a:r>
            <a:r>
              <a:rPr lang="en-US" altLang="en-US" sz="2200" dirty="0" err="1"/>
              <a:t>QUYẾT</a:t>
            </a:r>
            <a:endParaRPr lang="en-US" altLang="en-US" sz="2200" dirty="0"/>
          </a:p>
        </p:txBody>
      </p:sp>
      <p:sp>
        <p:nvSpPr>
          <p:cNvPr id="8" name="Rectangle 7"/>
          <p:cNvSpPr/>
          <p:nvPr/>
        </p:nvSpPr>
        <p:spPr>
          <a:xfrm>
            <a:off x="76200" y="1258989"/>
            <a:ext cx="8823960" cy="2405017"/>
          </a:xfrm>
          <a:prstGeom prst="rect">
            <a:avLst/>
          </a:prstGeom>
        </p:spPr>
        <p:txBody>
          <a:bodyPr wrap="square">
            <a:spAutoFit/>
          </a:bodyPr>
          <a:lstStyle/>
          <a:p>
            <a:pPr>
              <a:lnSpc>
                <a:spcPct val="130000"/>
              </a:lnSpc>
              <a:spcBef>
                <a:spcPts val="300"/>
              </a:spcBef>
              <a:spcAft>
                <a:spcPts val="300"/>
              </a:spcAft>
            </a:pPr>
            <a:r>
              <a:rPr lang="vi-VN" sz="17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Để tạo một ứng dụng Spring Boot, sau đây là các điều kiện tiên quyết. Trong hướng dẫn này, sử dụng Spring Tool Suite (STS) IDE .</a:t>
            </a:r>
          </a:p>
          <a:p>
            <a:pPr>
              <a:lnSpc>
                <a:spcPct val="130000"/>
              </a:lnSpc>
              <a:spcBef>
                <a:spcPts val="300"/>
              </a:spcBef>
              <a:spcAft>
                <a:spcPts val="300"/>
              </a:spcAft>
            </a:pPr>
            <a:r>
              <a:rPr lang="vi-VN" sz="17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Java 1.8</a:t>
            </a:r>
          </a:p>
          <a:p>
            <a:pPr>
              <a:lnSpc>
                <a:spcPct val="130000"/>
              </a:lnSpc>
              <a:spcBef>
                <a:spcPts val="300"/>
              </a:spcBef>
              <a:spcAft>
                <a:spcPts val="300"/>
              </a:spcAft>
            </a:pPr>
            <a:r>
              <a:rPr lang="vi-VN" sz="17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Maven 3.0+</a:t>
            </a:r>
          </a:p>
          <a:p>
            <a:pPr>
              <a:lnSpc>
                <a:spcPct val="130000"/>
              </a:lnSpc>
              <a:spcBef>
                <a:spcPts val="300"/>
              </a:spcBef>
              <a:spcAft>
                <a:spcPts val="300"/>
              </a:spcAft>
            </a:pPr>
            <a:r>
              <a:rPr lang="vi-VN" sz="17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Spring Framework 5.0.0.BUILD-SNAPSHOT</a:t>
            </a:r>
          </a:p>
          <a:p>
            <a:pPr>
              <a:lnSpc>
                <a:spcPct val="130000"/>
              </a:lnSpc>
              <a:spcBef>
                <a:spcPts val="300"/>
              </a:spcBef>
              <a:spcAft>
                <a:spcPts val="300"/>
              </a:spcAft>
            </a:pPr>
            <a:r>
              <a:rPr lang="vi-VN" sz="17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An IDE (Spring Tool Suite) is recommended.</a:t>
            </a:r>
          </a:p>
        </p:txBody>
      </p:sp>
    </p:spTree>
    <p:extLst>
      <p:ext uri="{BB962C8B-B14F-4D97-AF65-F5344CB8AC3E}">
        <p14:creationId xmlns:p14="http://schemas.microsoft.com/office/powerpoint/2010/main" val="2461715686"/>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35"/>
          <p:cNvSpPr txBox="1">
            <a:spLocks noGrp="1"/>
          </p:cNvSpPr>
          <p:nvPr>
            <p:ph type="title"/>
          </p:nvPr>
        </p:nvSpPr>
        <p:spPr>
          <a:xfrm>
            <a:off x="490250" y="526350"/>
            <a:ext cx="7960330" cy="4090800"/>
          </a:xfrm>
          <a:prstGeom prst="rect">
            <a:avLst/>
          </a:prstGeom>
        </p:spPr>
        <p:txBody>
          <a:bodyPr spcFirstLastPara="1" wrap="square" lIns="91425" tIns="91425" rIns="91425" bIns="91425" anchor="ctr" anchorCtr="0">
            <a:normAutofit/>
          </a:bodyPr>
          <a:lstStyle/>
          <a:p>
            <a:pPr lvl="0">
              <a:lnSpc>
                <a:spcPct val="115000"/>
              </a:lnSpc>
            </a:pPr>
            <a:r>
              <a:rPr lang="en-US" dirty="0"/>
              <a:t>Profiles </a:t>
            </a:r>
            <a:r>
              <a:rPr lang="en-US" dirty="0" err="1"/>
              <a:t>trong</a:t>
            </a:r>
            <a:r>
              <a:rPr lang="en-US" dirty="0"/>
              <a:t> Spring Boot</a:t>
            </a:r>
            <a:endParaRPr lang="vi-VN" dirty="0"/>
          </a:p>
        </p:txBody>
      </p:sp>
    </p:spTree>
    <p:extLst>
      <p:ext uri="{BB962C8B-B14F-4D97-AF65-F5344CB8AC3E}">
        <p14:creationId xmlns:p14="http://schemas.microsoft.com/office/powerpoint/2010/main" val="484430319"/>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235500" y="445025"/>
            <a:ext cx="8520600" cy="572700"/>
          </a:xfrm>
          <a:extLst>
            <a:ext uri="{FAA26D3D-D897-4be2-8F04-BA451C77F1D7}">
              <ma14:placeholderFlag xmlns="" xmlns:ma14="http://schemas.microsoft.com/office/mac/drawingml/2011/main" val="1"/>
            </a:ext>
          </a:extLst>
        </p:spPr>
        <p:txBody>
          <a:bodyPr anchor="b">
            <a:noAutofit/>
          </a:bodyPr>
          <a:lstStyle/>
          <a:p>
            <a:r>
              <a:rPr lang="vi-VN" altLang="en-US" sz="2200" dirty="0"/>
              <a:t>GIỚI THIỆU SPRING PROFILE</a:t>
            </a:r>
            <a:endParaRPr lang="en-US" altLang="en-US" sz="2200" dirty="0"/>
          </a:p>
        </p:txBody>
      </p:sp>
      <p:sp>
        <p:nvSpPr>
          <p:cNvPr id="6" name="Rectangle 5"/>
          <p:cNvSpPr/>
          <p:nvPr/>
        </p:nvSpPr>
        <p:spPr>
          <a:xfrm>
            <a:off x="60960" y="1234085"/>
            <a:ext cx="8938260" cy="2577244"/>
          </a:xfrm>
          <a:prstGeom prst="rect">
            <a:avLst/>
          </a:prstGeom>
        </p:spPr>
        <p:txBody>
          <a:bodyPr wrap="square">
            <a:spAutoFit/>
          </a:bodyPr>
          <a:lstStyle/>
          <a:p>
            <a:pPr algn="just">
              <a:lnSpc>
                <a:spcPct val="107000"/>
              </a:lnSpc>
              <a:spcAft>
                <a:spcPts val="800"/>
              </a:spcAft>
            </a:pP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Profile</a:t>
            </a:r>
            <a:r>
              <a:rPr lang="en-US" sz="1800" b="1"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là</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nhóm</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thuộc</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tính</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cấu</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hình. </a:t>
            </a:r>
          </a:p>
          <a:p>
            <a:pPr algn="just">
              <a:lnSpc>
                <a:spcPct val="107000"/>
              </a:lnSpc>
              <a:spcAft>
                <a:spcPts val="800"/>
              </a:spcAft>
            </a:pP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Các</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thuộc</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tính</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cấu</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hình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thuộc</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về</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một</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môi</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trường</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cụ</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thể</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p>
          <a:p>
            <a:pPr algn="just">
              <a:lnSpc>
                <a:spcPct val="107000"/>
              </a:lnSpc>
              <a:spcAft>
                <a:spcPts val="800"/>
              </a:spcAft>
            </a:pP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Nếu</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tất</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cả</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các</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thuộc</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tính</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cấu</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hình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thuộc</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về</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môi</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trường</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phát</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triển</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hồ</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sơ</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đó</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được</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gọi</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là</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hồ</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sơ</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phát</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triển</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p>
          <a:p>
            <a:pPr algn="just">
              <a:lnSpc>
                <a:spcPct val="107000"/>
              </a:lnSpc>
              <a:spcAft>
                <a:spcPts val="800"/>
              </a:spcAft>
            </a:pP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Cấu</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hình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cho</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phép</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chia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nhỏ</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các</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phần</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cấu</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hình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ứng</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dụng</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và</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làm</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cho</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cấu</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hình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chỉ</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khả</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dụng</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trong</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các</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môi</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trường</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cụ</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thể</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Cấu</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hình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ứng</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dụng</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có</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thể</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viết</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trong</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tệp</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có</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phần</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mở</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rộng</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‘.properties’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hoặc</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yml</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093180729"/>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235500" y="445025"/>
            <a:ext cx="8520600" cy="572700"/>
          </a:xfrm>
          <a:extLst>
            <a:ext uri="{FAA26D3D-D897-4be2-8F04-BA451C77F1D7}">
              <ma14:placeholderFlag xmlns="" xmlns:ma14="http://schemas.microsoft.com/office/mac/drawingml/2011/main" val="1"/>
            </a:ext>
          </a:extLst>
        </p:spPr>
        <p:txBody>
          <a:bodyPr anchor="b">
            <a:noAutofit/>
          </a:bodyPr>
          <a:lstStyle/>
          <a:p>
            <a:r>
              <a:rPr lang="nn-NO" altLang="en-US" sz="2200" dirty="0"/>
              <a:t>SỬ DỤNG PROFILE TRONG ỨNG DỤNG</a:t>
            </a:r>
            <a:endParaRPr lang="en-US" altLang="en-US" sz="2200" dirty="0"/>
          </a:p>
        </p:txBody>
      </p:sp>
      <p:sp>
        <p:nvSpPr>
          <p:cNvPr id="6" name="Rectangle 5"/>
          <p:cNvSpPr/>
          <p:nvPr/>
        </p:nvSpPr>
        <p:spPr>
          <a:xfrm>
            <a:off x="60960" y="1234085"/>
            <a:ext cx="8938260" cy="1779333"/>
          </a:xfrm>
          <a:prstGeom prst="rect">
            <a:avLst/>
          </a:prstGeom>
        </p:spPr>
        <p:txBody>
          <a:bodyPr wrap="square">
            <a:spAutoFit/>
          </a:bodyPr>
          <a:lstStyle/>
          <a:p>
            <a:pPr algn="just">
              <a:lnSpc>
                <a:spcPct val="107000"/>
              </a:lnSpc>
              <a:spcAft>
                <a:spcPts val="800"/>
              </a:spcAft>
            </a:pPr>
            <a:r>
              <a:rPr lang="vi-VN"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Profile kiểm soát thuộc tính cấu hình và bean.</a:t>
            </a:r>
          </a:p>
          <a:p>
            <a:pPr algn="just">
              <a:lnSpc>
                <a:spcPct val="107000"/>
              </a:lnSpc>
              <a:spcAft>
                <a:spcPts val="800"/>
              </a:spcAft>
            </a:pPr>
            <a:r>
              <a:rPr lang="vi-VN"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1) Thuộc tính cấu hình: Profile kiểm soát thuộc tính cấu hình nào thì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cấu</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hình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đó</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sẽ</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vi-VN"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được kích hoạt.</a:t>
            </a:r>
          </a:p>
          <a:p>
            <a:pPr algn="just">
              <a:lnSpc>
                <a:spcPct val="107000"/>
              </a:lnSpc>
              <a:spcAft>
                <a:spcPts val="800"/>
              </a:spcAft>
            </a:pPr>
            <a:r>
              <a:rPr lang="vi-VN"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2) Beans: Profile kiểm soát những bean nào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thì</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bean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đó</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sẽ</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đ</a:t>
            </a:r>
            <a:r>
              <a:rPr lang="vi-VN"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ược tải vào Spring Container</a:t>
            </a:r>
          </a:p>
        </p:txBody>
      </p:sp>
      <p:pic>
        <p:nvPicPr>
          <p:cNvPr id="2" name="Picture 1"/>
          <p:cNvPicPr>
            <a:picLocks noChangeAspect="1"/>
          </p:cNvPicPr>
          <p:nvPr/>
        </p:nvPicPr>
        <p:blipFill>
          <a:blip r:embed="rId2"/>
          <a:stretch>
            <a:fillRect/>
          </a:stretch>
        </p:blipFill>
        <p:spPr>
          <a:xfrm>
            <a:off x="2862745" y="2834640"/>
            <a:ext cx="3438648" cy="2245349"/>
          </a:xfrm>
          <a:prstGeom prst="rect">
            <a:avLst/>
          </a:prstGeom>
        </p:spPr>
      </p:pic>
    </p:spTree>
    <p:extLst>
      <p:ext uri="{BB962C8B-B14F-4D97-AF65-F5344CB8AC3E}">
        <p14:creationId xmlns:p14="http://schemas.microsoft.com/office/powerpoint/2010/main" val="1052694309"/>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235500" y="445025"/>
            <a:ext cx="8520600" cy="572700"/>
          </a:xfrm>
          <a:extLst>
            <a:ext uri="{FAA26D3D-D897-4be2-8F04-BA451C77F1D7}">
              <ma14:placeholderFlag xmlns="" xmlns:ma14="http://schemas.microsoft.com/office/mac/drawingml/2011/main" val="1"/>
            </a:ext>
          </a:extLst>
        </p:spPr>
        <p:txBody>
          <a:bodyPr anchor="b">
            <a:noAutofit/>
          </a:bodyPr>
          <a:lstStyle/>
          <a:p>
            <a:r>
              <a:rPr lang="nn-NO" altLang="en-US" sz="2200" dirty="0"/>
              <a:t>TẠO SPRING PROFILE</a:t>
            </a:r>
            <a:endParaRPr lang="en-US" altLang="en-US" sz="2200" dirty="0"/>
          </a:p>
        </p:txBody>
      </p:sp>
      <p:sp>
        <p:nvSpPr>
          <p:cNvPr id="6" name="Rectangle 5"/>
          <p:cNvSpPr/>
          <p:nvPr/>
        </p:nvSpPr>
        <p:spPr>
          <a:xfrm>
            <a:off x="60960" y="1234085"/>
            <a:ext cx="8938260" cy="366895"/>
          </a:xfrm>
          <a:prstGeom prst="rect">
            <a:avLst/>
          </a:prstGeom>
        </p:spPr>
        <p:txBody>
          <a:bodyPr wrap="square">
            <a:spAutoFit/>
          </a:bodyPr>
          <a:lstStyle/>
          <a:p>
            <a:pPr algn="just">
              <a:lnSpc>
                <a:spcPct val="107000"/>
              </a:lnSpc>
              <a:spcAft>
                <a:spcPts val="800"/>
              </a:spcAft>
            </a:pPr>
            <a:r>
              <a:rPr lang="fr-FR"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Quy</a:t>
            </a:r>
            <a:r>
              <a:rPr lang="fr-FR"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fr-FR"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ước</a:t>
            </a:r>
            <a:r>
              <a:rPr lang="fr-FR"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fr-FR"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đặt</a:t>
            </a:r>
            <a:r>
              <a:rPr lang="fr-FR"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fr-FR"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tên</a:t>
            </a:r>
            <a:r>
              <a:rPr lang="fr-FR"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endParaRPr lang="vi-VN"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endParaRPr>
          </a:p>
        </p:txBody>
      </p:sp>
      <p:sp>
        <p:nvSpPr>
          <p:cNvPr id="3" name="Rectangle 2"/>
          <p:cNvSpPr/>
          <p:nvPr/>
        </p:nvSpPr>
        <p:spPr>
          <a:xfrm>
            <a:off x="1834613" y="1758501"/>
            <a:ext cx="4543231" cy="397416"/>
          </a:xfrm>
          <a:prstGeom prst="rect">
            <a:avLst/>
          </a:prstGeom>
          <a:ln>
            <a:solidFill>
              <a:srgbClr val="FF0000"/>
            </a:solidFill>
          </a:ln>
        </p:spPr>
        <p:txBody>
          <a:bodyPr wrap="none">
            <a:spAutoFit/>
          </a:bodyPr>
          <a:lstStyle/>
          <a:p>
            <a:pPr algn="just">
              <a:lnSpc>
                <a:spcPct val="107000"/>
              </a:lnSpc>
              <a:spcAft>
                <a:spcPts val="800"/>
              </a:spcAft>
            </a:pPr>
            <a:r>
              <a:rPr lang="fr-FR" sz="20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application-&lt;</a:t>
            </a:r>
            <a:r>
              <a:rPr lang="fr-FR" sz="20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environment</a:t>
            </a:r>
            <a:r>
              <a:rPr lang="fr-FR" sz="20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&gt;.</a:t>
            </a:r>
            <a:r>
              <a:rPr lang="fr-FR" sz="20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properties</a:t>
            </a:r>
            <a:endParaRPr lang="vi-VN" sz="20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endParaRPr>
          </a:p>
        </p:txBody>
      </p:sp>
      <p:sp>
        <p:nvSpPr>
          <p:cNvPr id="7" name="Rectangle 6"/>
          <p:cNvSpPr/>
          <p:nvPr/>
        </p:nvSpPr>
        <p:spPr>
          <a:xfrm>
            <a:off x="2676574" y="2936022"/>
            <a:ext cx="2233304" cy="698717"/>
          </a:xfrm>
          <a:prstGeom prst="rect">
            <a:avLst/>
          </a:prstGeom>
        </p:spPr>
        <p:txBody>
          <a:bodyPr wrap="none">
            <a:spAutoFit/>
          </a:bodyPr>
          <a:lstStyle/>
          <a:p>
            <a:pPr fontAlgn="base">
              <a:lnSpc>
                <a:spcPct val="150000"/>
              </a:lnSpc>
            </a:pPr>
            <a:r>
              <a:rPr lang="en-US" dirty="0">
                <a:solidFill>
                  <a:srgbClr val="000080"/>
                </a:solidFill>
                <a:latin typeface="inherit"/>
                <a:ea typeface="Times New Roman" panose="02020603050405020304" pitchFamily="18" charset="0"/>
                <a:cs typeface="Segoe UI" panose="020B0502040204020203" pitchFamily="34" charset="0"/>
              </a:rPr>
              <a:t>application-</a:t>
            </a:r>
            <a:r>
              <a:rPr lang="en-US" dirty="0" err="1">
                <a:solidFill>
                  <a:srgbClr val="000080"/>
                </a:solidFill>
                <a:latin typeface="inherit"/>
                <a:ea typeface="Times New Roman" panose="02020603050405020304" pitchFamily="18" charset="0"/>
                <a:cs typeface="Segoe UI" panose="020B0502040204020203" pitchFamily="34" charset="0"/>
              </a:rPr>
              <a:t>dev.properties</a:t>
            </a:r>
            <a:endParaRPr lang="en-US" dirty="0">
              <a:solidFill>
                <a:srgbClr val="000080"/>
              </a:solidFill>
              <a:latin typeface="inherit"/>
              <a:ea typeface="Times New Roman" panose="02020603050405020304" pitchFamily="18" charset="0"/>
              <a:cs typeface="Segoe UI" panose="020B0502040204020203" pitchFamily="34" charset="0"/>
            </a:endParaRPr>
          </a:p>
          <a:p>
            <a:pPr fontAlgn="base">
              <a:lnSpc>
                <a:spcPct val="150000"/>
              </a:lnSpc>
            </a:pPr>
            <a:r>
              <a:rPr lang="en-US" dirty="0">
                <a:solidFill>
                  <a:srgbClr val="000080"/>
                </a:solidFill>
                <a:latin typeface="inherit"/>
                <a:ea typeface="Times New Roman" panose="02020603050405020304" pitchFamily="18" charset="0"/>
                <a:cs typeface="Segoe UI" panose="020B0502040204020203" pitchFamily="34" charset="0"/>
              </a:rPr>
              <a:t>application-</a:t>
            </a:r>
            <a:r>
              <a:rPr lang="en-US" dirty="0" err="1">
                <a:solidFill>
                  <a:srgbClr val="000080"/>
                </a:solidFill>
                <a:latin typeface="inherit"/>
                <a:ea typeface="Times New Roman" panose="02020603050405020304" pitchFamily="18" charset="0"/>
                <a:cs typeface="Segoe UI" panose="020B0502040204020203" pitchFamily="34" charset="0"/>
              </a:rPr>
              <a:t>test.properties</a:t>
            </a:r>
            <a:endParaRPr lang="en-US" dirty="0">
              <a:solidFill>
                <a:srgbClr val="000080"/>
              </a:solidFill>
              <a:latin typeface="inherit"/>
              <a:ea typeface="Times New Roman" panose="02020603050405020304" pitchFamily="18" charset="0"/>
              <a:cs typeface="Segoe UI" panose="020B0502040204020203" pitchFamily="34" charset="0"/>
            </a:endParaRPr>
          </a:p>
        </p:txBody>
      </p:sp>
      <p:sp>
        <p:nvSpPr>
          <p:cNvPr id="8" name="Rectangle 7"/>
          <p:cNvSpPr/>
          <p:nvPr/>
        </p:nvSpPr>
        <p:spPr>
          <a:xfrm>
            <a:off x="106680" y="2491385"/>
            <a:ext cx="8938260" cy="366895"/>
          </a:xfrm>
          <a:prstGeom prst="rect">
            <a:avLst/>
          </a:prstGeom>
        </p:spPr>
        <p:txBody>
          <a:bodyPr wrap="square">
            <a:spAutoFit/>
          </a:bodyPr>
          <a:lstStyle/>
          <a:p>
            <a:pPr algn="just">
              <a:lnSpc>
                <a:spcPct val="107000"/>
              </a:lnSpc>
              <a:spcAft>
                <a:spcPts val="800"/>
              </a:spcAft>
            </a:pPr>
            <a:r>
              <a:rPr lang="fr-FR"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Ví</a:t>
            </a:r>
            <a:r>
              <a:rPr lang="fr-FR"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fr-FR"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dụ</a:t>
            </a:r>
            <a:endParaRPr lang="vi-VN"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45379402"/>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235500" y="445025"/>
            <a:ext cx="8520600" cy="572700"/>
          </a:xfrm>
          <a:extLst>
            <a:ext uri="{FAA26D3D-D897-4be2-8F04-BA451C77F1D7}">
              <ma14:placeholderFlag xmlns="" xmlns:ma14="http://schemas.microsoft.com/office/mac/drawingml/2011/main" val="1"/>
            </a:ext>
          </a:extLst>
        </p:spPr>
        <p:txBody>
          <a:bodyPr anchor="b">
            <a:noAutofit/>
          </a:bodyPr>
          <a:lstStyle/>
          <a:p>
            <a:r>
              <a:rPr lang="nn-NO" altLang="en-US" sz="2200" dirty="0"/>
              <a:t>TẠO SPRING PROFILE</a:t>
            </a:r>
            <a:endParaRPr lang="en-US" altLang="en-US" sz="2200" dirty="0"/>
          </a:p>
        </p:txBody>
      </p:sp>
      <p:sp>
        <p:nvSpPr>
          <p:cNvPr id="6" name="Rectangle 5"/>
          <p:cNvSpPr/>
          <p:nvPr/>
        </p:nvSpPr>
        <p:spPr>
          <a:xfrm>
            <a:off x="60960" y="1234085"/>
            <a:ext cx="8938260" cy="366895"/>
          </a:xfrm>
          <a:prstGeom prst="rect">
            <a:avLst/>
          </a:prstGeom>
        </p:spPr>
        <p:txBody>
          <a:bodyPr wrap="square">
            <a:spAutoFit/>
          </a:bodyPr>
          <a:lstStyle/>
          <a:p>
            <a:pPr algn="just">
              <a:lnSpc>
                <a:spcPct val="107000"/>
              </a:lnSpc>
              <a:spcAft>
                <a:spcPts val="800"/>
              </a:spcAft>
            </a:pPr>
            <a:r>
              <a:rPr lang="fr-FR"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Tệp</a:t>
            </a:r>
            <a:r>
              <a:rPr lang="fr-FR"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fr-FR"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môi</a:t>
            </a:r>
            <a:r>
              <a:rPr lang="fr-FR"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fr-FR"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trường</a:t>
            </a:r>
            <a:r>
              <a:rPr lang="fr-FR"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phát </a:t>
            </a:r>
            <a:r>
              <a:rPr lang="fr-FR"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triển</a:t>
            </a:r>
            <a:r>
              <a:rPr lang="fr-FR"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fr-FR" sz="1800" dirty="0">
                <a:solidFill>
                  <a:srgbClr val="FF0000"/>
                </a:solidFill>
                <a:latin typeface="Segoe UI" panose="020B0502040204020203" pitchFamily="34" charset="0"/>
                <a:ea typeface="Times New Roman" panose="02020603050405020304" pitchFamily="18" charset="0"/>
                <a:cs typeface="Times New Roman" panose="02020603050405020304" pitchFamily="18" charset="0"/>
              </a:rPr>
              <a:t>application-</a:t>
            </a:r>
            <a:r>
              <a:rPr lang="fr-FR" sz="1800" dirty="0" err="1">
                <a:solidFill>
                  <a:srgbClr val="FF0000"/>
                </a:solidFill>
                <a:latin typeface="Segoe UI" panose="020B0502040204020203" pitchFamily="34" charset="0"/>
                <a:ea typeface="Times New Roman" panose="02020603050405020304" pitchFamily="18" charset="0"/>
                <a:cs typeface="Times New Roman" panose="02020603050405020304" pitchFamily="18" charset="0"/>
              </a:rPr>
              <a:t>dev.properties</a:t>
            </a:r>
            <a:r>
              <a:rPr lang="fr-FR" sz="1800" dirty="0">
                <a:solidFill>
                  <a:srgbClr val="FF0000"/>
                </a:solidFill>
                <a:latin typeface="Segoe UI" panose="020B0502040204020203" pitchFamily="34" charset="0"/>
                <a:ea typeface="Times New Roman" panose="02020603050405020304" pitchFamily="18" charset="0"/>
                <a:cs typeface="Times New Roman" panose="02020603050405020304" pitchFamily="18" charset="0"/>
              </a:rPr>
              <a:t> </a:t>
            </a:r>
            <a:endParaRPr lang="vi-VN" sz="1800" dirty="0">
              <a:solidFill>
                <a:srgbClr val="FF0000"/>
              </a:solidFill>
              <a:latin typeface="Segoe UI" panose="020B0502040204020203" pitchFamily="34" charset="0"/>
              <a:ea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rotWithShape="1">
          <a:blip r:embed="rId2"/>
          <a:srcRect t="11873"/>
          <a:stretch/>
        </p:blipFill>
        <p:spPr>
          <a:xfrm>
            <a:off x="932007" y="2049780"/>
            <a:ext cx="7020905" cy="2157583"/>
          </a:xfrm>
          <a:prstGeom prst="rect">
            <a:avLst/>
          </a:prstGeom>
          <a:ln>
            <a:solidFill>
              <a:srgbClr val="FF0000"/>
            </a:solidFill>
          </a:ln>
        </p:spPr>
      </p:pic>
    </p:spTree>
    <p:extLst>
      <p:ext uri="{BB962C8B-B14F-4D97-AF65-F5344CB8AC3E}">
        <p14:creationId xmlns:p14="http://schemas.microsoft.com/office/powerpoint/2010/main" val="505935519"/>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235500" y="445025"/>
            <a:ext cx="8520600" cy="572700"/>
          </a:xfrm>
          <a:extLst>
            <a:ext uri="{FAA26D3D-D897-4be2-8F04-BA451C77F1D7}">
              <ma14:placeholderFlag xmlns="" xmlns:ma14="http://schemas.microsoft.com/office/mac/drawingml/2011/main" val="1"/>
            </a:ext>
          </a:extLst>
        </p:spPr>
        <p:txBody>
          <a:bodyPr anchor="b">
            <a:noAutofit/>
          </a:bodyPr>
          <a:lstStyle/>
          <a:p>
            <a:r>
              <a:rPr lang="nn-NO" altLang="en-US" sz="2200" dirty="0"/>
              <a:t>TẠO SPRING PROFILE</a:t>
            </a:r>
            <a:endParaRPr lang="en-US" altLang="en-US" sz="2200" dirty="0"/>
          </a:p>
        </p:txBody>
      </p:sp>
      <p:sp>
        <p:nvSpPr>
          <p:cNvPr id="6" name="Rectangle 5"/>
          <p:cNvSpPr/>
          <p:nvPr/>
        </p:nvSpPr>
        <p:spPr>
          <a:xfrm>
            <a:off x="60960" y="1234085"/>
            <a:ext cx="8938260" cy="366895"/>
          </a:xfrm>
          <a:prstGeom prst="rect">
            <a:avLst/>
          </a:prstGeom>
        </p:spPr>
        <p:txBody>
          <a:bodyPr wrap="square">
            <a:spAutoFit/>
          </a:bodyPr>
          <a:lstStyle/>
          <a:p>
            <a:pPr algn="just">
              <a:lnSpc>
                <a:spcPct val="107000"/>
              </a:lnSpc>
              <a:spcAft>
                <a:spcPts val="800"/>
              </a:spcAft>
            </a:pPr>
            <a:r>
              <a:rPr lang="fr-FR"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Tệp</a:t>
            </a:r>
            <a:r>
              <a:rPr lang="fr-FR"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fr-FR"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môi</a:t>
            </a:r>
            <a:r>
              <a:rPr lang="fr-FR"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fr-FR"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trường</a:t>
            </a:r>
            <a:r>
              <a:rPr lang="fr-FR"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fr-FR"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thử</a:t>
            </a:r>
            <a:r>
              <a:rPr lang="fr-FR"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fr-FR"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nghiệm</a:t>
            </a:r>
            <a:r>
              <a:rPr lang="fr-FR"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fr-FR" sz="1800" dirty="0">
                <a:solidFill>
                  <a:srgbClr val="FF0000"/>
                </a:solidFill>
                <a:latin typeface="Segoe UI" panose="020B0502040204020203" pitchFamily="34" charset="0"/>
                <a:ea typeface="Times New Roman" panose="02020603050405020304" pitchFamily="18" charset="0"/>
                <a:cs typeface="Times New Roman" panose="02020603050405020304" pitchFamily="18" charset="0"/>
              </a:rPr>
              <a:t>application-</a:t>
            </a:r>
            <a:r>
              <a:rPr lang="fr-FR" sz="1800" dirty="0" err="1">
                <a:solidFill>
                  <a:srgbClr val="FF0000"/>
                </a:solidFill>
                <a:latin typeface="Segoe UI" panose="020B0502040204020203" pitchFamily="34" charset="0"/>
                <a:ea typeface="Times New Roman" panose="02020603050405020304" pitchFamily="18" charset="0"/>
                <a:cs typeface="Times New Roman" panose="02020603050405020304" pitchFamily="18" charset="0"/>
              </a:rPr>
              <a:t>test.properties</a:t>
            </a:r>
            <a:endParaRPr lang="vi-VN" sz="1800" dirty="0">
              <a:solidFill>
                <a:srgbClr val="FF0000"/>
              </a:solidFill>
              <a:latin typeface="Segoe UI" panose="020B0502040204020203" pitchFamily="34" charset="0"/>
              <a:ea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stretch>
            <a:fillRect/>
          </a:stretch>
        </p:blipFill>
        <p:spPr>
          <a:xfrm>
            <a:off x="228599" y="1978562"/>
            <a:ext cx="8686801" cy="1719599"/>
          </a:xfrm>
          <a:prstGeom prst="rect">
            <a:avLst/>
          </a:prstGeom>
          <a:ln>
            <a:solidFill>
              <a:srgbClr val="FF0000"/>
            </a:solidFill>
          </a:ln>
        </p:spPr>
      </p:pic>
    </p:spTree>
    <p:extLst>
      <p:ext uri="{BB962C8B-B14F-4D97-AF65-F5344CB8AC3E}">
        <p14:creationId xmlns:p14="http://schemas.microsoft.com/office/powerpoint/2010/main" val="1611186997"/>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235500" y="445025"/>
            <a:ext cx="8520600" cy="572700"/>
          </a:xfrm>
          <a:extLst>
            <a:ext uri="{FAA26D3D-D897-4be2-8F04-BA451C77F1D7}">
              <ma14:placeholderFlag xmlns="" xmlns:ma14="http://schemas.microsoft.com/office/mac/drawingml/2011/main" val="1"/>
            </a:ext>
          </a:extLst>
        </p:spPr>
        <p:txBody>
          <a:bodyPr anchor="b">
            <a:noAutofit/>
          </a:bodyPr>
          <a:lstStyle/>
          <a:p>
            <a:r>
              <a:rPr lang="nn-NO" altLang="en-US" sz="2200" dirty="0"/>
              <a:t>TẠO SPRING PROFILE</a:t>
            </a:r>
            <a:endParaRPr lang="en-US" altLang="en-US" sz="2200" dirty="0"/>
          </a:p>
        </p:txBody>
      </p:sp>
      <p:sp>
        <p:nvSpPr>
          <p:cNvPr id="6" name="Rectangle 5"/>
          <p:cNvSpPr/>
          <p:nvPr/>
        </p:nvSpPr>
        <p:spPr>
          <a:xfrm>
            <a:off x="60960" y="1234085"/>
            <a:ext cx="8938260" cy="388696"/>
          </a:xfrm>
          <a:prstGeom prst="rect">
            <a:avLst/>
          </a:prstGeom>
        </p:spPr>
        <p:txBody>
          <a:bodyPr wrap="square">
            <a:spAutoFit/>
          </a:bodyPr>
          <a:lstStyle/>
          <a:p>
            <a:pPr algn="just">
              <a:lnSpc>
                <a:spcPct val="107000"/>
              </a:lnSpc>
              <a:spcAft>
                <a:spcPts val="800"/>
              </a:spcAft>
            </a:pPr>
            <a:r>
              <a:rPr lang="fr-FR"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Tệp</a:t>
            </a:r>
            <a:r>
              <a:rPr lang="fr-FR"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fr-FR"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môi</a:t>
            </a:r>
            <a:r>
              <a:rPr lang="fr-FR"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fr-FR"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trường</a:t>
            </a:r>
            <a:r>
              <a:rPr lang="fr-FR"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fr-FR"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sinh</a:t>
            </a:r>
            <a:r>
              <a:rPr lang="fr-FR"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fr-FR" sz="1800" dirty="0">
                <a:solidFill>
                  <a:srgbClr val="FF0000"/>
                </a:solidFill>
                <a:latin typeface="Segoe UI" panose="020B0502040204020203" pitchFamily="34" charset="0"/>
                <a:ea typeface="Times New Roman" panose="02020603050405020304" pitchFamily="18" charset="0"/>
                <a:cs typeface="Times New Roman" panose="02020603050405020304" pitchFamily="18" charset="0"/>
              </a:rPr>
              <a:t>application-</a:t>
            </a:r>
            <a:r>
              <a:rPr lang="fr-FR" sz="1800" dirty="0" err="1">
                <a:solidFill>
                  <a:srgbClr val="FF0000"/>
                </a:solidFill>
                <a:latin typeface="Segoe UI" panose="020B0502040204020203" pitchFamily="34" charset="0"/>
                <a:ea typeface="Times New Roman" panose="02020603050405020304" pitchFamily="18" charset="0"/>
                <a:cs typeface="Times New Roman" panose="02020603050405020304" pitchFamily="18" charset="0"/>
              </a:rPr>
              <a:t>prod.properties</a:t>
            </a:r>
            <a:endParaRPr lang="vi-VN" sz="1800" dirty="0">
              <a:solidFill>
                <a:srgbClr val="FF0000"/>
              </a:solidFill>
              <a:latin typeface="Segoe UI" panose="020B0502040204020203" pitchFamily="34" charset="0"/>
              <a:ea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2"/>
          <a:stretch>
            <a:fillRect/>
          </a:stretch>
        </p:blipFill>
        <p:spPr>
          <a:xfrm>
            <a:off x="174521" y="1907741"/>
            <a:ext cx="8664679" cy="2041498"/>
          </a:xfrm>
          <a:prstGeom prst="rect">
            <a:avLst/>
          </a:prstGeom>
          <a:ln>
            <a:solidFill>
              <a:srgbClr val="FF0000"/>
            </a:solidFill>
          </a:ln>
        </p:spPr>
      </p:pic>
    </p:spTree>
    <p:extLst>
      <p:ext uri="{BB962C8B-B14F-4D97-AF65-F5344CB8AC3E}">
        <p14:creationId xmlns:p14="http://schemas.microsoft.com/office/powerpoint/2010/main" val="1347425599"/>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235500" y="445025"/>
            <a:ext cx="8520600" cy="572700"/>
          </a:xfrm>
          <a:extLst>
            <a:ext uri="{FAA26D3D-D897-4be2-8F04-BA451C77F1D7}">
              <ma14:placeholderFlag xmlns="" xmlns:ma14="http://schemas.microsoft.com/office/mac/drawingml/2011/main" val="1"/>
            </a:ext>
          </a:extLst>
        </p:spPr>
        <p:txBody>
          <a:bodyPr anchor="b">
            <a:noAutofit/>
          </a:bodyPr>
          <a:lstStyle/>
          <a:p>
            <a:r>
              <a:rPr lang="nn-NO" altLang="en-US" sz="2200" dirty="0"/>
              <a:t>KÍCH HOẠT SPRING PROFILE</a:t>
            </a:r>
            <a:endParaRPr lang="en-US" altLang="en-US" sz="2200" dirty="0"/>
          </a:p>
        </p:txBody>
      </p:sp>
      <p:sp>
        <p:nvSpPr>
          <p:cNvPr id="5" name="Rectangle 4"/>
          <p:cNvSpPr/>
          <p:nvPr/>
        </p:nvSpPr>
        <p:spPr>
          <a:xfrm>
            <a:off x="167640" y="1260104"/>
            <a:ext cx="8511540" cy="1087927"/>
          </a:xfrm>
          <a:prstGeom prst="rect">
            <a:avLst/>
          </a:prstGeom>
        </p:spPr>
        <p:txBody>
          <a:bodyPr wrap="square">
            <a:spAutoFit/>
          </a:bodyPr>
          <a:lstStyle/>
          <a:p>
            <a:pPr algn="just">
              <a:lnSpc>
                <a:spcPct val="107000"/>
              </a:lnSpc>
              <a:spcAft>
                <a:spcPts val="800"/>
              </a:spcAft>
            </a:pPr>
            <a:r>
              <a:rPr lang="en-US" sz="1600" b="1"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Cách</a:t>
            </a:r>
            <a:r>
              <a:rPr lang="en-US" sz="1600" b="1"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600" b="1"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tiếp</a:t>
            </a:r>
            <a:r>
              <a:rPr lang="en-US" sz="1600" b="1"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600" b="1"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cận</a:t>
            </a:r>
            <a:r>
              <a:rPr lang="en-US" sz="1600" b="1"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#1</a:t>
            </a:r>
            <a:r>
              <a:rPr lang="en-US" sz="16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a:t>
            </a:r>
          </a:p>
          <a:p>
            <a:pPr algn="just">
              <a:lnSpc>
                <a:spcPct val="107000"/>
              </a:lnSpc>
              <a:spcAft>
                <a:spcPts val="800"/>
              </a:spcAft>
            </a:pPr>
            <a:r>
              <a:rPr lang="en-US" sz="16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6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Đặt</a:t>
            </a:r>
            <a:r>
              <a:rPr lang="en-US" sz="16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6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spring.profile.active</a:t>
            </a:r>
            <a:r>
              <a:rPr lang="en-US" sz="16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6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trong</a:t>
            </a:r>
            <a:r>
              <a:rPr lang="en-US" sz="16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6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application.properties</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16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6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Thiết</a:t>
            </a:r>
            <a:r>
              <a:rPr lang="en-US" sz="16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6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lập</a:t>
            </a:r>
            <a:r>
              <a:rPr lang="en-US" sz="16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6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cấu</a:t>
            </a:r>
            <a:r>
              <a:rPr lang="en-US" sz="16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hình </a:t>
            </a:r>
            <a:r>
              <a:rPr lang="en-US" sz="16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hoạt</a:t>
            </a:r>
            <a:r>
              <a:rPr lang="en-US" sz="16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6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động</a:t>
            </a:r>
            <a:endParaRPr lang="en-US" sz="16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endParaRPr>
          </a:p>
        </p:txBody>
      </p:sp>
      <p:sp>
        <p:nvSpPr>
          <p:cNvPr id="7" name="Rectangle 6"/>
          <p:cNvSpPr/>
          <p:nvPr/>
        </p:nvSpPr>
        <p:spPr>
          <a:xfrm>
            <a:off x="2589348" y="2451603"/>
            <a:ext cx="2959465" cy="342466"/>
          </a:xfrm>
          <a:prstGeom prst="rect">
            <a:avLst/>
          </a:prstGeom>
          <a:ln>
            <a:solidFill>
              <a:srgbClr val="FF0000"/>
            </a:solidFill>
          </a:ln>
        </p:spPr>
        <p:txBody>
          <a:bodyPr wrap="none">
            <a:spAutoFit/>
          </a:bodyPr>
          <a:lstStyle/>
          <a:p>
            <a:pPr algn="just">
              <a:lnSpc>
                <a:spcPct val="107000"/>
              </a:lnSpc>
              <a:spcAft>
                <a:spcPts val="800"/>
              </a:spcAft>
            </a:pPr>
            <a:r>
              <a:rPr lang="en-US" sz="16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spring.profiles.active=&lt;Value&gt;</a:t>
            </a:r>
            <a:endParaRPr lang="en-US" sz="1600" dirty="0">
              <a:latin typeface="Calibri" panose="020F0502020204030204" pitchFamily="34" charset="0"/>
              <a:ea typeface="Calibri" panose="020F0502020204030204" pitchFamily="34" charset="0"/>
              <a:cs typeface="Times New Roman" panose="02020603050405020304" pitchFamily="18" charset="0"/>
            </a:endParaRPr>
          </a:p>
        </p:txBody>
      </p:sp>
      <p:pic>
        <p:nvPicPr>
          <p:cNvPr id="8" name="Picture 7"/>
          <p:cNvPicPr>
            <a:picLocks noChangeAspect="1"/>
          </p:cNvPicPr>
          <p:nvPr/>
        </p:nvPicPr>
        <p:blipFill>
          <a:blip r:embed="rId2"/>
          <a:stretch>
            <a:fillRect/>
          </a:stretch>
        </p:blipFill>
        <p:spPr>
          <a:xfrm>
            <a:off x="1017686" y="3450571"/>
            <a:ext cx="6983314" cy="960530"/>
          </a:xfrm>
          <a:prstGeom prst="rect">
            <a:avLst/>
          </a:prstGeom>
          <a:ln>
            <a:solidFill>
              <a:srgbClr val="FF0000"/>
            </a:solidFill>
          </a:ln>
        </p:spPr>
      </p:pic>
    </p:spTree>
    <p:extLst>
      <p:ext uri="{BB962C8B-B14F-4D97-AF65-F5344CB8AC3E}">
        <p14:creationId xmlns:p14="http://schemas.microsoft.com/office/powerpoint/2010/main" val="2103466914"/>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235500" y="445025"/>
            <a:ext cx="8520600" cy="572700"/>
          </a:xfrm>
          <a:extLst>
            <a:ext uri="{FAA26D3D-D897-4be2-8F04-BA451C77F1D7}">
              <ma14:placeholderFlag xmlns="" xmlns:ma14="http://schemas.microsoft.com/office/mac/drawingml/2011/main" val="1"/>
            </a:ext>
          </a:extLst>
        </p:spPr>
        <p:txBody>
          <a:bodyPr anchor="b">
            <a:noAutofit/>
          </a:bodyPr>
          <a:lstStyle/>
          <a:p>
            <a:r>
              <a:rPr lang="nn-NO" altLang="en-US" sz="2200" dirty="0"/>
              <a:t>KÍCH HOẠT SPRING PROFILE</a:t>
            </a:r>
            <a:endParaRPr lang="en-US" altLang="en-US" sz="2200" dirty="0"/>
          </a:p>
        </p:txBody>
      </p:sp>
      <p:sp>
        <p:nvSpPr>
          <p:cNvPr id="5" name="Rectangle 4"/>
          <p:cNvSpPr/>
          <p:nvPr/>
        </p:nvSpPr>
        <p:spPr>
          <a:xfrm>
            <a:off x="167640" y="1260104"/>
            <a:ext cx="8511540" cy="1087927"/>
          </a:xfrm>
          <a:prstGeom prst="rect">
            <a:avLst/>
          </a:prstGeom>
        </p:spPr>
        <p:txBody>
          <a:bodyPr wrap="square">
            <a:spAutoFit/>
          </a:bodyPr>
          <a:lstStyle/>
          <a:p>
            <a:pPr algn="just">
              <a:lnSpc>
                <a:spcPct val="107000"/>
              </a:lnSpc>
              <a:spcAft>
                <a:spcPts val="800"/>
              </a:spcAft>
            </a:pPr>
            <a:r>
              <a:rPr lang="en-US" sz="1600" b="1"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Cách</a:t>
            </a:r>
            <a:r>
              <a:rPr lang="en-US" sz="1600" b="1"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600" b="1"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tiếp</a:t>
            </a:r>
            <a:r>
              <a:rPr lang="en-US" sz="1600" b="1"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600" b="1"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cận</a:t>
            </a:r>
            <a:r>
              <a:rPr lang="en-US" sz="1600" b="1"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#2</a:t>
            </a:r>
            <a:r>
              <a:rPr lang="en-US" sz="16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6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Đặt</a:t>
            </a:r>
            <a:r>
              <a:rPr lang="vi-VN" sz="16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trong Tham số hệ thống JVM</a:t>
            </a:r>
          </a:p>
          <a:p>
            <a:pPr algn="just">
              <a:lnSpc>
                <a:spcPct val="107000"/>
              </a:lnSpc>
              <a:spcAft>
                <a:spcPts val="800"/>
              </a:spcAft>
            </a:pPr>
            <a:r>
              <a:rPr lang="en-US" sz="16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vi-VN" sz="16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Tên cấu hình có thể  truyền cho tham số Hệ thống JVM. </a:t>
            </a:r>
            <a:endParaRPr lang="en-US" sz="16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endParaRPr>
          </a:p>
          <a:p>
            <a:pPr algn="just">
              <a:lnSpc>
                <a:spcPct val="107000"/>
              </a:lnSpc>
              <a:spcAft>
                <a:spcPts val="800"/>
              </a:spcAft>
            </a:pPr>
            <a:r>
              <a:rPr lang="en-US" sz="16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vi-VN" sz="16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Cấu hình được xác định sẽ được kích hoạt trong quá trình khởi động ứng dụng.</a:t>
            </a:r>
          </a:p>
        </p:txBody>
      </p:sp>
      <p:sp>
        <p:nvSpPr>
          <p:cNvPr id="7" name="Rectangle 6"/>
          <p:cNvSpPr/>
          <p:nvPr/>
        </p:nvSpPr>
        <p:spPr>
          <a:xfrm>
            <a:off x="2702325" y="2794503"/>
            <a:ext cx="2642070" cy="342466"/>
          </a:xfrm>
          <a:prstGeom prst="rect">
            <a:avLst/>
          </a:prstGeom>
          <a:ln>
            <a:solidFill>
              <a:srgbClr val="FF0000"/>
            </a:solidFill>
          </a:ln>
        </p:spPr>
        <p:txBody>
          <a:bodyPr wrap="none">
            <a:spAutoFit/>
          </a:bodyPr>
          <a:lstStyle/>
          <a:p>
            <a:pPr algn="just">
              <a:lnSpc>
                <a:spcPct val="107000"/>
              </a:lnSpc>
              <a:spcAft>
                <a:spcPts val="800"/>
              </a:spcAft>
            </a:pPr>
            <a:r>
              <a:rPr lang="en-US" sz="16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Dspring.profiles.active</a:t>
            </a:r>
            <a:r>
              <a:rPr lang="en-US" sz="16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a:t>
            </a:r>
            <a:r>
              <a:rPr lang="en-US" sz="16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dev</a:t>
            </a:r>
            <a:endParaRPr lang="en-US" sz="16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612903532"/>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235500" y="445025"/>
            <a:ext cx="8520600" cy="572700"/>
          </a:xfrm>
          <a:extLst>
            <a:ext uri="{FAA26D3D-D897-4be2-8F04-BA451C77F1D7}">
              <ma14:placeholderFlag xmlns="" xmlns:ma14="http://schemas.microsoft.com/office/mac/drawingml/2011/main" val="1"/>
            </a:ext>
          </a:extLst>
        </p:spPr>
        <p:txBody>
          <a:bodyPr anchor="b">
            <a:noAutofit/>
          </a:bodyPr>
          <a:lstStyle/>
          <a:p>
            <a:r>
              <a:rPr lang="nn-NO" altLang="en-US" sz="2200" dirty="0"/>
              <a:t>KÍCH HOẠT SPRING PROFILE</a:t>
            </a:r>
            <a:endParaRPr lang="en-US" altLang="en-US" sz="2200" dirty="0"/>
          </a:p>
        </p:txBody>
      </p:sp>
      <p:sp>
        <p:nvSpPr>
          <p:cNvPr id="5" name="Rectangle 4"/>
          <p:cNvSpPr/>
          <p:nvPr/>
        </p:nvSpPr>
        <p:spPr>
          <a:xfrm>
            <a:off x="167640" y="1260104"/>
            <a:ext cx="8511540" cy="355803"/>
          </a:xfrm>
          <a:prstGeom prst="rect">
            <a:avLst/>
          </a:prstGeom>
        </p:spPr>
        <p:txBody>
          <a:bodyPr wrap="square">
            <a:spAutoFit/>
          </a:bodyPr>
          <a:lstStyle/>
          <a:p>
            <a:pPr algn="just">
              <a:lnSpc>
                <a:spcPct val="107000"/>
              </a:lnSpc>
              <a:spcAft>
                <a:spcPts val="800"/>
              </a:spcAft>
            </a:pPr>
            <a:r>
              <a:rPr lang="en-US" sz="1600" b="1"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Cách</a:t>
            </a:r>
            <a:r>
              <a:rPr lang="en-US" sz="1600" b="1"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600" b="1"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tiếp</a:t>
            </a:r>
            <a:r>
              <a:rPr lang="en-US" sz="1600" b="1"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600" b="1"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cận</a:t>
            </a:r>
            <a:r>
              <a:rPr lang="en-US" sz="1600" b="1"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#3</a:t>
            </a:r>
            <a:r>
              <a:rPr lang="en-US" sz="16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6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Đặt</a:t>
            </a:r>
            <a:r>
              <a:rPr lang="en-US" sz="16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6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tham</a:t>
            </a:r>
            <a:r>
              <a:rPr lang="en-US" sz="16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6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số</a:t>
            </a:r>
            <a:r>
              <a:rPr lang="en-US" sz="16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6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ngữ</a:t>
            </a:r>
            <a:r>
              <a:rPr lang="en-US" sz="16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6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cảnh</a:t>
            </a:r>
            <a:r>
              <a:rPr lang="en-US" sz="16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6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trong</a:t>
            </a:r>
            <a:r>
              <a:rPr lang="en-US" sz="16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6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web.xml</a:t>
            </a:r>
            <a:endParaRPr lang="vi-VN" sz="16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2"/>
          <a:stretch>
            <a:fillRect/>
          </a:stretch>
        </p:blipFill>
        <p:spPr>
          <a:xfrm>
            <a:off x="1017734" y="1927767"/>
            <a:ext cx="7001852" cy="1333686"/>
          </a:xfrm>
          <a:prstGeom prst="rect">
            <a:avLst/>
          </a:prstGeom>
          <a:ln>
            <a:solidFill>
              <a:srgbClr val="FF0000"/>
            </a:solidFill>
          </a:ln>
        </p:spPr>
      </p:pic>
    </p:spTree>
    <p:extLst>
      <p:ext uri="{BB962C8B-B14F-4D97-AF65-F5344CB8AC3E}">
        <p14:creationId xmlns:p14="http://schemas.microsoft.com/office/powerpoint/2010/main" val="42677964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53340" y="452645"/>
            <a:ext cx="8100060" cy="537955"/>
          </a:xfrm>
          <a:extLst>
            <a:ext uri="{FAA26D3D-D897-4be2-8F04-BA451C77F1D7}">
              <ma14:placeholderFlag xmlns="" xmlns:ma14="http://schemas.microsoft.com/office/mac/drawingml/2011/main" val="1"/>
            </a:ext>
          </a:extLst>
        </p:spPr>
        <p:txBody>
          <a:bodyPr anchor="b">
            <a:noAutofit/>
          </a:bodyPr>
          <a:lstStyle/>
          <a:p>
            <a:r>
              <a:rPr lang="en-US" altLang="en-US" sz="2200" dirty="0"/>
              <a:t>TÍNH </a:t>
            </a:r>
            <a:r>
              <a:rPr lang="en-US" altLang="en-US" sz="2200" dirty="0" err="1"/>
              <a:t>CHẤT</a:t>
            </a:r>
            <a:endParaRPr lang="en-US" altLang="en-US" sz="2200" dirty="0"/>
          </a:p>
        </p:txBody>
      </p:sp>
      <p:sp>
        <p:nvSpPr>
          <p:cNvPr id="8" name="Rectangle 7"/>
          <p:cNvSpPr/>
          <p:nvPr/>
        </p:nvSpPr>
        <p:spPr>
          <a:xfrm>
            <a:off x="76200" y="1258989"/>
            <a:ext cx="8823960" cy="3252172"/>
          </a:xfrm>
          <a:prstGeom prst="rect">
            <a:avLst/>
          </a:prstGeom>
        </p:spPr>
        <p:txBody>
          <a:bodyPr wrap="square">
            <a:spAutoFit/>
          </a:bodyPr>
          <a:lstStyle/>
          <a:p>
            <a:pPr>
              <a:lnSpc>
                <a:spcPct val="150000"/>
              </a:lnSpc>
              <a:spcBef>
                <a:spcPts val="600"/>
              </a:spcBef>
              <a:spcAft>
                <a:spcPts val="600"/>
              </a:spcAft>
            </a:pPr>
            <a:r>
              <a:rPr lang="en-US" sz="17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vi-VN" sz="17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Phát triển web: Cho phép dễ dàng tạo một ứng dụng HTTP độc lập sử dụng các máy chủ nhúng như Tomcat, Jetty hoặc Undertow; </a:t>
            </a:r>
          </a:p>
          <a:p>
            <a:pPr>
              <a:lnSpc>
                <a:spcPct val="150000"/>
              </a:lnSpc>
              <a:spcBef>
                <a:spcPts val="600"/>
              </a:spcBef>
              <a:spcAft>
                <a:spcPts val="600"/>
              </a:spcAft>
            </a:pPr>
            <a:r>
              <a:rPr lang="en-US" sz="17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vi-VN" sz="17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Ứng dụng Spring: SpringApplication là một lớp cung cấp một cách thuận tiện để khởi động một ứng dụng Spring; có thể được bắt đầu từ phương thức main(); </a:t>
            </a:r>
          </a:p>
          <a:p>
            <a:pPr>
              <a:lnSpc>
                <a:spcPct val="150000"/>
              </a:lnSpc>
              <a:spcBef>
                <a:spcPts val="600"/>
              </a:spcBef>
              <a:spcAft>
                <a:spcPts val="600"/>
              </a:spcAft>
            </a:pPr>
            <a:r>
              <a:rPr lang="en-US" sz="17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vi-VN" sz="17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Sự kiện ứng dụng và Listeners: Sử dụng các sự kiện để xử lý nhiều tác vụ khác nhau; </a:t>
            </a:r>
          </a:p>
          <a:p>
            <a:pPr>
              <a:lnSpc>
                <a:spcPct val="150000"/>
              </a:lnSpc>
              <a:spcBef>
                <a:spcPts val="600"/>
              </a:spcBef>
              <a:spcAft>
                <a:spcPts val="600"/>
              </a:spcAft>
            </a:pPr>
            <a:r>
              <a:rPr lang="en-US" sz="17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vi-VN" sz="17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Tính năng quản trị: Cung cấp công cụ để kích hoạt các tính năng liên quan đến quản trị viên cho ứng dụng; </a:t>
            </a:r>
          </a:p>
        </p:txBody>
      </p:sp>
    </p:spTree>
    <p:extLst>
      <p:ext uri="{BB962C8B-B14F-4D97-AF65-F5344CB8AC3E}">
        <p14:creationId xmlns:p14="http://schemas.microsoft.com/office/powerpoint/2010/main" val="2232127132"/>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235500" y="445025"/>
            <a:ext cx="8520600" cy="572700"/>
          </a:xfrm>
          <a:extLst>
            <a:ext uri="{FAA26D3D-D897-4be2-8F04-BA451C77F1D7}">
              <ma14:placeholderFlag xmlns="" xmlns:ma14="http://schemas.microsoft.com/office/mac/drawingml/2011/main" val="1"/>
            </a:ext>
          </a:extLst>
        </p:spPr>
        <p:txBody>
          <a:bodyPr anchor="b">
            <a:noAutofit/>
          </a:bodyPr>
          <a:lstStyle/>
          <a:p>
            <a:r>
              <a:rPr lang="nn-NO" altLang="en-US" sz="2200" dirty="0"/>
              <a:t>KÍCH HOẠT SPRING PROFILE</a:t>
            </a:r>
            <a:endParaRPr lang="en-US" altLang="en-US" sz="2200" dirty="0"/>
          </a:p>
        </p:txBody>
      </p:sp>
      <p:sp>
        <p:nvSpPr>
          <p:cNvPr id="5" name="Rectangle 4"/>
          <p:cNvSpPr/>
          <p:nvPr/>
        </p:nvSpPr>
        <p:spPr>
          <a:xfrm>
            <a:off x="167640" y="1260104"/>
            <a:ext cx="8511540" cy="1087927"/>
          </a:xfrm>
          <a:prstGeom prst="rect">
            <a:avLst/>
          </a:prstGeom>
        </p:spPr>
        <p:txBody>
          <a:bodyPr wrap="square">
            <a:spAutoFit/>
          </a:bodyPr>
          <a:lstStyle/>
          <a:p>
            <a:pPr algn="just">
              <a:lnSpc>
                <a:spcPct val="107000"/>
              </a:lnSpc>
              <a:spcAft>
                <a:spcPts val="800"/>
              </a:spcAft>
            </a:pPr>
            <a:r>
              <a:rPr lang="en-US" sz="1600" b="1"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Cách</a:t>
            </a:r>
            <a:r>
              <a:rPr lang="en-US" sz="1600" b="1"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600" b="1"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tiếp</a:t>
            </a:r>
            <a:r>
              <a:rPr lang="en-US" sz="1600" b="1"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600" b="1"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cận</a:t>
            </a:r>
            <a:r>
              <a:rPr lang="en-US" sz="1600" b="1"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#4</a:t>
            </a:r>
            <a:r>
              <a:rPr lang="en-US" sz="16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Triển </a:t>
            </a:r>
            <a:r>
              <a:rPr lang="en-US" sz="16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khai</a:t>
            </a:r>
            <a:r>
              <a:rPr lang="en-US" sz="16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6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giao</a:t>
            </a:r>
            <a:r>
              <a:rPr lang="en-US" sz="16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6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diện</a:t>
            </a:r>
            <a:r>
              <a:rPr lang="en-US" sz="16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6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WebApplicationInitializer</a:t>
            </a:r>
            <a:endParaRPr lang="en-US" sz="16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endParaRPr>
          </a:p>
          <a:p>
            <a:pPr algn="just">
              <a:lnSpc>
                <a:spcPct val="107000"/>
              </a:lnSpc>
              <a:spcAft>
                <a:spcPts val="800"/>
              </a:spcAft>
            </a:pPr>
            <a:r>
              <a:rPr lang="en-US" sz="16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X</a:t>
            </a:r>
            <a:r>
              <a:rPr lang="vi-VN" sz="16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ác định cấu hình ServletContext bằng cách triển khai giao diện WebApplicationInitializer</a:t>
            </a:r>
            <a:endParaRPr lang="en-US" sz="16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endParaRPr>
          </a:p>
          <a:p>
            <a:pPr algn="just">
              <a:lnSpc>
                <a:spcPct val="107000"/>
              </a:lnSpc>
              <a:spcAft>
                <a:spcPts val="800"/>
              </a:spcAft>
            </a:pPr>
            <a:r>
              <a:rPr lang="vi-VN" sz="16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Các cấu hình đang hoạt động được khai báo trong phương thức onStartup</a:t>
            </a:r>
            <a:endParaRPr lang="en-US" sz="16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2"/>
          <a:stretch>
            <a:fillRect/>
          </a:stretch>
        </p:blipFill>
        <p:spPr>
          <a:xfrm>
            <a:off x="1259699" y="2565994"/>
            <a:ext cx="6563641" cy="590632"/>
          </a:xfrm>
          <a:prstGeom prst="rect">
            <a:avLst/>
          </a:prstGeom>
          <a:ln>
            <a:solidFill>
              <a:srgbClr val="FF0000"/>
            </a:solidFill>
          </a:ln>
        </p:spPr>
      </p:pic>
      <p:pic>
        <p:nvPicPr>
          <p:cNvPr id="3" name="Picture 2"/>
          <p:cNvPicPr>
            <a:picLocks noChangeAspect="1"/>
          </p:cNvPicPr>
          <p:nvPr/>
        </p:nvPicPr>
        <p:blipFill>
          <a:blip r:embed="rId3"/>
          <a:stretch>
            <a:fillRect/>
          </a:stretch>
        </p:blipFill>
        <p:spPr>
          <a:xfrm>
            <a:off x="829018" y="3555236"/>
            <a:ext cx="7263422" cy="1394070"/>
          </a:xfrm>
          <a:prstGeom prst="rect">
            <a:avLst/>
          </a:prstGeom>
          <a:ln>
            <a:solidFill>
              <a:srgbClr val="FF0000"/>
            </a:solidFill>
          </a:ln>
        </p:spPr>
      </p:pic>
    </p:spTree>
    <p:extLst>
      <p:ext uri="{BB962C8B-B14F-4D97-AF65-F5344CB8AC3E}">
        <p14:creationId xmlns:p14="http://schemas.microsoft.com/office/powerpoint/2010/main" val="556320164"/>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235500" y="445025"/>
            <a:ext cx="8520600" cy="572700"/>
          </a:xfrm>
          <a:extLst>
            <a:ext uri="{FAA26D3D-D897-4be2-8F04-BA451C77F1D7}">
              <ma14:placeholderFlag xmlns="" xmlns:ma14="http://schemas.microsoft.com/office/mac/drawingml/2011/main" val="1"/>
            </a:ext>
          </a:extLst>
        </p:spPr>
        <p:txBody>
          <a:bodyPr anchor="b">
            <a:noAutofit/>
          </a:bodyPr>
          <a:lstStyle/>
          <a:p>
            <a:r>
              <a:rPr lang="nn-NO" altLang="en-US" sz="2200" dirty="0"/>
              <a:t>KÍCH HOẠT SPRING PROFILE</a:t>
            </a:r>
            <a:endParaRPr lang="en-US" altLang="en-US" sz="2200" dirty="0"/>
          </a:p>
        </p:txBody>
      </p:sp>
      <p:sp>
        <p:nvSpPr>
          <p:cNvPr id="5" name="Rectangle 4"/>
          <p:cNvSpPr/>
          <p:nvPr/>
        </p:nvSpPr>
        <p:spPr>
          <a:xfrm>
            <a:off x="167640" y="1260104"/>
            <a:ext cx="8511540" cy="336439"/>
          </a:xfrm>
          <a:prstGeom prst="rect">
            <a:avLst/>
          </a:prstGeom>
        </p:spPr>
        <p:txBody>
          <a:bodyPr wrap="square">
            <a:spAutoFit/>
          </a:bodyPr>
          <a:lstStyle/>
          <a:p>
            <a:pPr algn="just">
              <a:lnSpc>
                <a:spcPct val="107000"/>
              </a:lnSpc>
              <a:spcAft>
                <a:spcPts val="800"/>
              </a:spcAft>
            </a:pPr>
            <a:r>
              <a:rPr lang="en-US" sz="1600" b="1"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Cách</a:t>
            </a:r>
            <a:r>
              <a:rPr lang="en-US" sz="1600" b="1"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600" b="1"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tiếp</a:t>
            </a:r>
            <a:r>
              <a:rPr lang="en-US" sz="1600" b="1"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600" b="1"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cận</a:t>
            </a:r>
            <a:r>
              <a:rPr lang="en-US" sz="1600" b="1"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#5</a:t>
            </a:r>
            <a:r>
              <a:rPr lang="en-US" sz="16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6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Đặt</a:t>
            </a:r>
            <a:r>
              <a:rPr lang="en-US" sz="16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6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cấu</a:t>
            </a:r>
            <a:r>
              <a:rPr lang="en-US" sz="16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hình </a:t>
            </a:r>
            <a:r>
              <a:rPr lang="en-US" sz="16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hoạt</a:t>
            </a:r>
            <a:r>
              <a:rPr lang="en-US" sz="16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6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động</a:t>
            </a:r>
            <a:r>
              <a:rPr lang="en-US" sz="16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6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trong</a:t>
            </a:r>
            <a:r>
              <a:rPr lang="en-US" sz="16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6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pom.xml</a:t>
            </a:r>
            <a:endParaRPr lang="en-US" sz="16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a:stretch>
            <a:fillRect/>
          </a:stretch>
        </p:blipFill>
        <p:spPr>
          <a:xfrm>
            <a:off x="131826" y="1799413"/>
            <a:ext cx="8842221" cy="2549950"/>
          </a:xfrm>
          <a:prstGeom prst="rect">
            <a:avLst/>
          </a:prstGeom>
          <a:ln>
            <a:solidFill>
              <a:srgbClr val="FF0000"/>
            </a:solidFill>
          </a:ln>
        </p:spPr>
      </p:pic>
    </p:spTree>
    <p:extLst>
      <p:ext uri="{BB962C8B-B14F-4D97-AF65-F5344CB8AC3E}">
        <p14:creationId xmlns:p14="http://schemas.microsoft.com/office/powerpoint/2010/main" val="1403751605"/>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3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Tóm tắt bài học</a:t>
            </a:r>
            <a:endParaRPr/>
          </a:p>
        </p:txBody>
      </p:sp>
      <p:sp>
        <p:nvSpPr>
          <p:cNvPr id="218" name="Google Shape;218;p3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Bài học đề cập tới:</a:t>
            </a:r>
          </a:p>
          <a:p>
            <a:pPr marL="0" lvl="0" indent="0" algn="l" rtl="0">
              <a:spcBef>
                <a:spcPts val="0"/>
              </a:spcBef>
              <a:spcAft>
                <a:spcPts val="0"/>
              </a:spcAft>
              <a:buNone/>
            </a:pPr>
            <a:endParaRPr dirty="0"/>
          </a:p>
          <a:p>
            <a:pPr lvl="0"/>
            <a:r>
              <a:rPr lang="en-US" dirty="0" err="1"/>
              <a:t>Tổng</a:t>
            </a:r>
            <a:r>
              <a:rPr lang="en-US" dirty="0"/>
              <a:t> </a:t>
            </a:r>
            <a:r>
              <a:rPr lang="en-US" dirty="0" err="1"/>
              <a:t>quan</a:t>
            </a:r>
            <a:r>
              <a:rPr lang="en-US" dirty="0"/>
              <a:t> </a:t>
            </a:r>
            <a:r>
              <a:rPr lang="en-US" dirty="0" err="1"/>
              <a:t>về</a:t>
            </a:r>
            <a:r>
              <a:rPr lang="en-US" dirty="0"/>
              <a:t> Spring Boot</a:t>
            </a:r>
          </a:p>
          <a:p>
            <a:pPr lvl="0"/>
            <a:r>
              <a:rPr lang="en-US" dirty="0"/>
              <a:t>Spring Beans</a:t>
            </a:r>
          </a:p>
          <a:p>
            <a:pPr lvl="0"/>
            <a:r>
              <a:rPr lang="en-US" dirty="0" err="1"/>
              <a:t>Tiêm</a:t>
            </a:r>
            <a:r>
              <a:rPr lang="en-US" dirty="0"/>
              <a:t> </a:t>
            </a:r>
            <a:r>
              <a:rPr lang="en-US" dirty="0" err="1"/>
              <a:t>phụ</a:t>
            </a:r>
            <a:r>
              <a:rPr lang="en-US" dirty="0"/>
              <a:t> </a:t>
            </a:r>
            <a:r>
              <a:rPr lang="en-US" dirty="0" err="1"/>
              <a:t>thuộc</a:t>
            </a:r>
            <a:endParaRPr lang="en-US" dirty="0"/>
          </a:p>
          <a:p>
            <a:pPr lvl="0"/>
            <a:r>
              <a:rPr lang="en-US" dirty="0" err="1"/>
              <a:t>Các</a:t>
            </a:r>
            <a:r>
              <a:rPr lang="en-US" dirty="0"/>
              <a:t> </a:t>
            </a:r>
            <a:r>
              <a:rPr lang="en-US" dirty="0" err="1"/>
              <a:t>thuộc</a:t>
            </a:r>
            <a:r>
              <a:rPr lang="en-US" dirty="0"/>
              <a:t> </a:t>
            </a:r>
            <a:r>
              <a:rPr lang="en-US" dirty="0" err="1"/>
              <a:t>tính</a:t>
            </a:r>
            <a:r>
              <a:rPr lang="en-US" dirty="0"/>
              <a:t> </a:t>
            </a:r>
            <a:r>
              <a:rPr lang="en-US" dirty="0" err="1"/>
              <a:t>ứng</a:t>
            </a:r>
            <a:r>
              <a:rPr lang="en-US" dirty="0"/>
              <a:t> </a:t>
            </a:r>
            <a:r>
              <a:rPr lang="en-US" dirty="0" err="1"/>
              <a:t>dụng</a:t>
            </a:r>
            <a:endParaRPr lang="en-US" dirty="0"/>
          </a:p>
          <a:p>
            <a:pPr lvl="0"/>
            <a:r>
              <a:rPr lang="en-US" dirty="0"/>
              <a:t>Annotations</a:t>
            </a:r>
          </a:p>
          <a:p>
            <a:pPr lvl="0"/>
            <a:r>
              <a:rPr lang="en-US" dirty="0" err="1"/>
              <a:t>Cấu</a:t>
            </a:r>
            <a:r>
              <a:rPr lang="en-US" dirty="0"/>
              <a:t> hình </a:t>
            </a:r>
            <a:r>
              <a:rPr lang="en-US" dirty="0" err="1"/>
              <a:t>trong</a:t>
            </a:r>
            <a:r>
              <a:rPr lang="en-US" dirty="0"/>
              <a:t> Spring Boot</a:t>
            </a:r>
          </a:p>
          <a:p>
            <a:pPr lvl="0"/>
            <a:r>
              <a:rPr lang="en-US" dirty="0"/>
              <a:t>Profiles </a:t>
            </a:r>
            <a:r>
              <a:rPr lang="en-US" dirty="0" err="1"/>
              <a:t>trong</a:t>
            </a:r>
            <a:r>
              <a:rPr lang="en-US" dirty="0"/>
              <a:t> Spring Boot</a:t>
            </a:r>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6D12E1-FBF4-CDF1-B80D-910C581441FA}"/>
              </a:ext>
            </a:extLst>
          </p:cNvPr>
          <p:cNvSpPr>
            <a:spLocks noGrp="1"/>
          </p:cNvSpPr>
          <p:nvPr>
            <p:ph type="title"/>
          </p:nvPr>
        </p:nvSpPr>
        <p:spPr/>
        <p:txBody>
          <a:bodyPr>
            <a:normAutofit fontScale="90000"/>
          </a:bodyPr>
          <a:lstStyle/>
          <a:p>
            <a:endParaRPr lang="en-US"/>
          </a:p>
        </p:txBody>
      </p:sp>
      <p:pic>
        <p:nvPicPr>
          <p:cNvPr id="2050" name="Picture 2">
            <a:extLst>
              <a:ext uri="{FF2B5EF4-FFF2-40B4-BE49-F238E27FC236}">
                <a16:creationId xmlns:a16="http://schemas.microsoft.com/office/drawing/2014/main" id="{DEF02AC6-78FC-B7BC-B1CC-891990A6FE5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5143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10212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53340" y="452645"/>
            <a:ext cx="8100060" cy="537955"/>
          </a:xfrm>
          <a:extLst>
            <a:ext uri="{FAA26D3D-D897-4be2-8F04-BA451C77F1D7}">
              <ma14:placeholderFlag xmlns="" xmlns:ma14="http://schemas.microsoft.com/office/mac/drawingml/2011/main" val="1"/>
            </a:ext>
          </a:extLst>
        </p:spPr>
        <p:txBody>
          <a:bodyPr anchor="b">
            <a:noAutofit/>
          </a:bodyPr>
          <a:lstStyle/>
          <a:p>
            <a:r>
              <a:rPr lang="en-US" altLang="en-US" sz="2200" dirty="0"/>
              <a:t>TÍNH </a:t>
            </a:r>
            <a:r>
              <a:rPr lang="en-US" altLang="en-US" sz="2200" dirty="0" err="1"/>
              <a:t>CHẤT</a:t>
            </a:r>
            <a:endParaRPr lang="en-US" altLang="en-US" sz="2200" dirty="0"/>
          </a:p>
        </p:txBody>
      </p:sp>
      <p:sp>
        <p:nvSpPr>
          <p:cNvPr id="8" name="Rectangle 7"/>
          <p:cNvSpPr/>
          <p:nvPr/>
        </p:nvSpPr>
        <p:spPr>
          <a:xfrm>
            <a:off x="76200" y="1258989"/>
            <a:ext cx="8823960" cy="3559949"/>
          </a:xfrm>
          <a:prstGeom prst="rect">
            <a:avLst/>
          </a:prstGeom>
        </p:spPr>
        <p:txBody>
          <a:bodyPr wrap="square">
            <a:spAutoFit/>
          </a:bodyPr>
          <a:lstStyle/>
          <a:p>
            <a:pPr>
              <a:lnSpc>
                <a:spcPct val="150000"/>
              </a:lnSpc>
              <a:spcBef>
                <a:spcPts val="600"/>
              </a:spcBef>
              <a:spcAft>
                <a:spcPts val="600"/>
              </a:spcAft>
            </a:pPr>
            <a:r>
              <a:rPr lang="en-US" sz="17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vi-VN" sz="17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Cấu hình bên ngoài: Cho phép mở rộng cấu hình để có thể làm việc với cùng một ứng dụng trong các môi trường khác nhau. </a:t>
            </a:r>
          </a:p>
          <a:p>
            <a:pPr>
              <a:lnSpc>
                <a:spcPct val="150000"/>
              </a:lnSpc>
              <a:spcBef>
                <a:spcPts val="600"/>
              </a:spcBef>
              <a:spcAft>
                <a:spcPts val="600"/>
              </a:spcAft>
            </a:pPr>
            <a:r>
              <a:rPr lang="en-US" sz="17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vi-VN" sz="17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Tệp thuộc tính: Cung cấp một bộ Thuộc tính ứng dụng phong phú; </a:t>
            </a:r>
          </a:p>
          <a:p>
            <a:pPr>
              <a:lnSpc>
                <a:spcPct val="150000"/>
              </a:lnSpc>
              <a:spcBef>
                <a:spcPts val="600"/>
              </a:spcBef>
              <a:spcAft>
                <a:spcPts val="600"/>
              </a:spcAft>
            </a:pPr>
            <a:r>
              <a:rPr lang="en-US" sz="17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vi-VN" sz="17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Hỗ trợ YAML: Cung cấp một cách thuận tiện để xác định cấu hình phân cấp; </a:t>
            </a:r>
          </a:p>
          <a:p>
            <a:pPr>
              <a:lnSpc>
                <a:spcPct val="150000"/>
              </a:lnSpc>
              <a:spcBef>
                <a:spcPts val="600"/>
              </a:spcBef>
              <a:spcAft>
                <a:spcPts val="600"/>
              </a:spcAft>
            </a:pPr>
            <a:r>
              <a:rPr lang="en-US" sz="17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vi-VN" sz="17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Cấu hình các chế độ an toàn (type-safe): Quản lý và xác thực cấu hình của ứng dụng. </a:t>
            </a:r>
          </a:p>
          <a:p>
            <a:pPr>
              <a:lnSpc>
                <a:spcPct val="150000"/>
              </a:lnSpc>
              <a:spcBef>
                <a:spcPts val="600"/>
              </a:spcBef>
              <a:spcAft>
                <a:spcPts val="600"/>
              </a:spcAft>
            </a:pPr>
            <a:r>
              <a:rPr lang="en-US" sz="17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vi-VN" sz="17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Ghi nhật ký: Ghi nhật ký phụ thuộc được quản lý theo mặc định. </a:t>
            </a:r>
          </a:p>
          <a:p>
            <a:pPr>
              <a:lnSpc>
                <a:spcPct val="150000"/>
              </a:lnSpc>
              <a:spcBef>
                <a:spcPts val="600"/>
              </a:spcBef>
              <a:spcAft>
                <a:spcPts val="600"/>
              </a:spcAft>
            </a:pPr>
            <a:r>
              <a:rPr lang="en-US" sz="17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vi-VN" sz="17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Bảo mật: Cho phép phát triển ứng dụng Spring Boot an toàn.</a:t>
            </a:r>
          </a:p>
        </p:txBody>
      </p:sp>
    </p:spTree>
    <p:extLst>
      <p:ext uri="{BB962C8B-B14F-4D97-AF65-F5344CB8AC3E}">
        <p14:creationId xmlns:p14="http://schemas.microsoft.com/office/powerpoint/2010/main" val="34090390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35"/>
          <p:cNvSpPr txBox="1">
            <a:spLocks noGrp="1"/>
          </p:cNvSpPr>
          <p:nvPr>
            <p:ph type="title"/>
          </p:nvPr>
        </p:nvSpPr>
        <p:spPr>
          <a:xfrm>
            <a:off x="490250" y="526350"/>
            <a:ext cx="7122130" cy="4090800"/>
          </a:xfrm>
          <a:prstGeom prst="rect">
            <a:avLst/>
          </a:prstGeom>
        </p:spPr>
        <p:txBody>
          <a:bodyPr spcFirstLastPara="1" wrap="square" lIns="91425" tIns="91425" rIns="91425" bIns="91425" anchor="ctr" anchorCtr="0">
            <a:normAutofit/>
          </a:bodyPr>
          <a:lstStyle/>
          <a:p>
            <a:pPr lvl="0">
              <a:lnSpc>
                <a:spcPct val="115000"/>
              </a:lnSpc>
            </a:pPr>
            <a:r>
              <a:rPr lang="vi-VN" dirty="0"/>
              <a:t>Spring Beans</a:t>
            </a:r>
          </a:p>
        </p:txBody>
      </p:sp>
    </p:spTree>
    <p:extLst>
      <p:ext uri="{BB962C8B-B14F-4D97-AF65-F5344CB8AC3E}">
        <p14:creationId xmlns:p14="http://schemas.microsoft.com/office/powerpoint/2010/main" val="1266878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53340" y="452645"/>
            <a:ext cx="8100060" cy="537955"/>
          </a:xfrm>
          <a:extLst>
            <a:ext uri="{FAA26D3D-D897-4be2-8F04-BA451C77F1D7}">
              <ma14:placeholderFlag xmlns="" xmlns:ma14="http://schemas.microsoft.com/office/mac/drawingml/2011/main" val="1"/>
            </a:ext>
          </a:extLst>
        </p:spPr>
        <p:txBody>
          <a:bodyPr anchor="b">
            <a:noAutofit/>
          </a:bodyPr>
          <a:lstStyle/>
          <a:p>
            <a:r>
              <a:rPr lang="en-US" altLang="en-US" sz="2200" dirty="0"/>
              <a:t>ĐỊNH </a:t>
            </a:r>
            <a:r>
              <a:rPr lang="en-US" altLang="en-US" sz="2200" dirty="0" err="1"/>
              <a:t>NGHĨA</a:t>
            </a:r>
            <a:r>
              <a:rPr lang="en-US" altLang="en-US" sz="2200" dirty="0"/>
              <a:t> BEAN</a:t>
            </a:r>
          </a:p>
        </p:txBody>
      </p:sp>
      <p:sp>
        <p:nvSpPr>
          <p:cNvPr id="3" name="Rectangle 2"/>
          <p:cNvSpPr/>
          <p:nvPr/>
        </p:nvSpPr>
        <p:spPr>
          <a:xfrm>
            <a:off x="68580" y="1181645"/>
            <a:ext cx="8976360" cy="3872022"/>
          </a:xfrm>
          <a:prstGeom prst="rect">
            <a:avLst/>
          </a:prstGeom>
        </p:spPr>
        <p:txBody>
          <a:bodyPr wrap="square">
            <a:spAutoFit/>
          </a:bodyPr>
          <a:lstStyle/>
          <a:p>
            <a:pPr algn="just">
              <a:lnSpc>
                <a:spcPct val="120000"/>
              </a:lnSpc>
              <a:spcBef>
                <a:spcPts val="600"/>
              </a:spcBef>
              <a:spcAft>
                <a:spcPts val="600"/>
              </a:spcAft>
            </a:pPr>
            <a:r>
              <a:rPr lang="en-US" sz="1600" dirty="0" err="1">
                <a:latin typeface="Arial" panose="020B0604020202020204" pitchFamily="34" charset="0"/>
                <a:ea typeface="Calibri" panose="020F0502020204030204" pitchFamily="34" charset="0"/>
                <a:cs typeface="Times New Roman" panose="02020603050405020304" pitchFamily="18" charset="0"/>
              </a:rPr>
              <a:t>Các</a:t>
            </a:r>
            <a:r>
              <a:rPr lang="en-US" sz="1600" dirty="0">
                <a:latin typeface="Arial" panose="020B0604020202020204" pitchFamily="34" charset="0"/>
                <a:ea typeface="Calibri" panose="020F0502020204030204" pitchFamily="34" charset="0"/>
                <a:cs typeface="Times New Roman" panose="02020603050405020304" pitchFamily="18" charset="0"/>
              </a:rPr>
              <a:t> Beans </a:t>
            </a:r>
            <a:r>
              <a:rPr lang="en-US" sz="1600" dirty="0" err="1">
                <a:latin typeface="Arial" panose="020B0604020202020204" pitchFamily="34" charset="0"/>
                <a:ea typeface="Calibri" panose="020F0502020204030204" pitchFamily="34" charset="0"/>
                <a:cs typeface="Times New Roman" panose="02020603050405020304" pitchFamily="18" charset="0"/>
              </a:rPr>
              <a:t>là</a:t>
            </a:r>
            <a:r>
              <a:rPr lang="en-US" sz="1600" dirty="0">
                <a:latin typeface="Arial" panose="020B0604020202020204" pitchFamily="34" charset="0"/>
                <a:ea typeface="Calibri" panose="020F0502020204030204" pitchFamily="34" charset="0"/>
                <a:cs typeface="Times New Roman" panose="02020603050405020304" pitchFamily="18" charset="0"/>
              </a:rPr>
              <a:t> </a:t>
            </a:r>
            <a:r>
              <a:rPr lang="en-US" sz="1600" dirty="0" err="1">
                <a:latin typeface="Arial" panose="020B0604020202020204" pitchFamily="34" charset="0"/>
                <a:ea typeface="Calibri" panose="020F0502020204030204" pitchFamily="34" charset="0"/>
                <a:cs typeface="Times New Roman" panose="02020603050405020304" pitchFamily="18" charset="0"/>
              </a:rPr>
              <a:t>các</a:t>
            </a:r>
            <a:r>
              <a:rPr lang="en-US" sz="1600" dirty="0">
                <a:latin typeface="Arial" panose="020B0604020202020204" pitchFamily="34" charset="0"/>
                <a:ea typeface="Calibri" panose="020F0502020204030204" pitchFamily="34" charset="0"/>
                <a:cs typeface="Times New Roman" panose="02020603050405020304" pitchFamily="18" charset="0"/>
              </a:rPr>
              <a:t> </a:t>
            </a:r>
            <a:r>
              <a:rPr lang="en-US" sz="1600" dirty="0" err="1">
                <a:latin typeface="Arial" panose="020B0604020202020204" pitchFamily="34" charset="0"/>
                <a:ea typeface="Calibri" panose="020F0502020204030204" pitchFamily="34" charset="0"/>
                <a:cs typeface="Times New Roman" panose="02020603050405020304" pitchFamily="18" charset="0"/>
              </a:rPr>
              <a:t>đối</a:t>
            </a:r>
            <a:r>
              <a:rPr lang="en-US" sz="1600" dirty="0">
                <a:latin typeface="Arial" panose="020B0604020202020204" pitchFamily="34" charset="0"/>
                <a:ea typeface="Calibri" panose="020F0502020204030204" pitchFamily="34" charset="0"/>
                <a:cs typeface="Times New Roman" panose="02020603050405020304" pitchFamily="18" charset="0"/>
              </a:rPr>
              <a:t> </a:t>
            </a:r>
            <a:r>
              <a:rPr lang="en-US" sz="1600" dirty="0" err="1">
                <a:latin typeface="Arial" panose="020B0604020202020204" pitchFamily="34" charset="0"/>
                <a:ea typeface="Calibri" panose="020F0502020204030204" pitchFamily="34" charset="0"/>
                <a:cs typeface="Times New Roman" panose="02020603050405020304" pitchFamily="18" charset="0"/>
              </a:rPr>
              <a:t>tượng</a:t>
            </a:r>
            <a:r>
              <a:rPr lang="en-US" sz="1600" dirty="0">
                <a:latin typeface="Arial" panose="020B0604020202020204" pitchFamily="34" charset="0"/>
                <a:ea typeface="Calibri" panose="020F0502020204030204" pitchFamily="34" charset="0"/>
                <a:cs typeface="Times New Roman" panose="02020603050405020304" pitchFamily="18" charset="0"/>
              </a:rPr>
              <a:t> </a:t>
            </a:r>
            <a:r>
              <a:rPr lang="en-US" sz="1600" dirty="0" err="1">
                <a:latin typeface="Arial" panose="020B0604020202020204" pitchFamily="34" charset="0"/>
                <a:ea typeface="Calibri" panose="020F0502020204030204" pitchFamily="34" charset="0"/>
                <a:cs typeface="Times New Roman" panose="02020603050405020304" pitchFamily="18" charset="0"/>
              </a:rPr>
              <a:t>tạo</a:t>
            </a:r>
            <a:r>
              <a:rPr lang="en-US" sz="1600" dirty="0">
                <a:latin typeface="Arial" panose="020B0604020202020204" pitchFamily="34" charset="0"/>
                <a:ea typeface="Calibri" panose="020F0502020204030204" pitchFamily="34" charset="0"/>
                <a:cs typeface="Times New Roman" panose="02020603050405020304" pitchFamily="18" charset="0"/>
              </a:rPr>
              <a:t> </a:t>
            </a:r>
            <a:r>
              <a:rPr lang="en-US" sz="1600" dirty="0" err="1">
                <a:latin typeface="Arial" panose="020B0604020202020204" pitchFamily="34" charset="0"/>
                <a:ea typeface="Calibri" panose="020F0502020204030204" pitchFamily="34" charset="0"/>
                <a:cs typeface="Times New Roman" panose="02020603050405020304" pitchFamily="18" charset="0"/>
              </a:rPr>
              <a:t>thành</a:t>
            </a:r>
            <a:r>
              <a:rPr lang="en-US" sz="1600" dirty="0">
                <a:latin typeface="Arial" panose="020B0604020202020204" pitchFamily="34" charset="0"/>
                <a:ea typeface="Calibri" panose="020F0502020204030204" pitchFamily="34" charset="0"/>
                <a:cs typeface="Times New Roman" panose="02020603050405020304" pitchFamily="18" charset="0"/>
              </a:rPr>
              <a:t> </a:t>
            </a:r>
            <a:r>
              <a:rPr lang="en-US" sz="1600" dirty="0" err="1">
                <a:latin typeface="Arial" panose="020B0604020202020204" pitchFamily="34" charset="0"/>
                <a:ea typeface="Calibri" panose="020F0502020204030204" pitchFamily="34" charset="0"/>
                <a:cs typeface="Times New Roman" panose="02020603050405020304" pitchFamily="18" charset="0"/>
              </a:rPr>
              <a:t>mô</a:t>
            </a:r>
            <a:r>
              <a:rPr lang="en-US" sz="1600" dirty="0">
                <a:latin typeface="Arial" panose="020B0604020202020204" pitchFamily="34" charset="0"/>
                <a:ea typeface="Calibri" panose="020F0502020204030204" pitchFamily="34" charset="0"/>
                <a:cs typeface="Times New Roman" panose="02020603050405020304" pitchFamily="18" charset="0"/>
              </a:rPr>
              <a:t> hình </a:t>
            </a:r>
            <a:r>
              <a:rPr lang="en-US" sz="1600" dirty="0" err="1">
                <a:latin typeface="Arial" panose="020B0604020202020204" pitchFamily="34" charset="0"/>
                <a:ea typeface="Calibri" panose="020F0502020204030204" pitchFamily="34" charset="0"/>
                <a:cs typeface="Times New Roman" panose="02020603050405020304" pitchFamily="18" charset="0"/>
              </a:rPr>
              <a:t>của</a:t>
            </a:r>
            <a:r>
              <a:rPr lang="en-US" sz="1600" dirty="0">
                <a:latin typeface="Arial" panose="020B0604020202020204" pitchFamily="34" charset="0"/>
                <a:ea typeface="Calibri" panose="020F0502020204030204" pitchFamily="34" charset="0"/>
                <a:cs typeface="Times New Roman" panose="02020603050405020304" pitchFamily="18" charset="0"/>
              </a:rPr>
              <a:t> </a:t>
            </a:r>
            <a:r>
              <a:rPr lang="en-US" sz="1600" dirty="0" err="1">
                <a:latin typeface="Arial" panose="020B0604020202020204" pitchFamily="34" charset="0"/>
                <a:ea typeface="Calibri" panose="020F0502020204030204" pitchFamily="34" charset="0"/>
                <a:cs typeface="Times New Roman" panose="02020603050405020304" pitchFamily="18" charset="0"/>
              </a:rPr>
              <a:t>ứng</a:t>
            </a:r>
            <a:r>
              <a:rPr lang="en-US" sz="1600" dirty="0">
                <a:latin typeface="Arial" panose="020B0604020202020204" pitchFamily="34" charset="0"/>
                <a:ea typeface="Calibri" panose="020F0502020204030204" pitchFamily="34" charset="0"/>
                <a:cs typeface="Times New Roman" panose="02020603050405020304" pitchFamily="18" charset="0"/>
              </a:rPr>
              <a:t> </a:t>
            </a:r>
            <a:r>
              <a:rPr lang="en-US" sz="1600" dirty="0" err="1">
                <a:latin typeface="Arial" panose="020B0604020202020204" pitchFamily="34" charset="0"/>
                <a:ea typeface="Calibri" panose="020F0502020204030204" pitchFamily="34" charset="0"/>
                <a:cs typeface="Times New Roman" panose="02020603050405020304" pitchFamily="18" charset="0"/>
              </a:rPr>
              <a:t>dụng</a:t>
            </a:r>
            <a:r>
              <a:rPr lang="en-US" sz="1600" dirty="0">
                <a:latin typeface="Arial" panose="020B0604020202020204" pitchFamily="34" charset="0"/>
                <a:ea typeface="Calibri" panose="020F0502020204030204" pitchFamily="34" charset="0"/>
                <a:cs typeface="Times New Roman" panose="02020603050405020304" pitchFamily="18" charset="0"/>
              </a:rPr>
              <a:t> </a:t>
            </a:r>
            <a:r>
              <a:rPr lang="en-US" sz="1600" dirty="0" err="1">
                <a:latin typeface="Arial" panose="020B0604020202020204" pitchFamily="34" charset="0"/>
                <a:ea typeface="Calibri" panose="020F0502020204030204" pitchFamily="34" charset="0"/>
                <a:cs typeface="Times New Roman" panose="02020603050405020304" pitchFamily="18" charset="0"/>
              </a:rPr>
              <a:t>và</a:t>
            </a:r>
            <a:r>
              <a:rPr lang="en-US" sz="1600" dirty="0">
                <a:latin typeface="Arial" panose="020B0604020202020204" pitchFamily="34" charset="0"/>
                <a:ea typeface="Calibri" panose="020F0502020204030204" pitchFamily="34" charset="0"/>
                <a:cs typeface="Times New Roman" panose="02020603050405020304" pitchFamily="18" charset="0"/>
              </a:rPr>
              <a:t> </a:t>
            </a:r>
            <a:r>
              <a:rPr lang="en-US" sz="1600" dirty="0" err="1">
                <a:latin typeface="Arial" panose="020B0604020202020204" pitchFamily="34" charset="0"/>
                <a:ea typeface="Calibri" panose="020F0502020204030204" pitchFamily="34" charset="0"/>
                <a:cs typeface="Times New Roman" panose="02020603050405020304" pitchFamily="18" charset="0"/>
              </a:rPr>
              <a:t>được</a:t>
            </a:r>
            <a:r>
              <a:rPr lang="en-US" sz="1600" dirty="0">
                <a:latin typeface="Arial" panose="020B0604020202020204" pitchFamily="34" charset="0"/>
                <a:ea typeface="Calibri" panose="020F0502020204030204" pitchFamily="34" charset="0"/>
                <a:cs typeface="Times New Roman" panose="02020603050405020304" pitchFamily="18" charset="0"/>
              </a:rPr>
              <a:t> </a:t>
            </a:r>
            <a:r>
              <a:rPr lang="en-US" sz="1600" dirty="0" err="1">
                <a:latin typeface="Arial" panose="020B0604020202020204" pitchFamily="34" charset="0"/>
                <a:ea typeface="Calibri" panose="020F0502020204030204" pitchFamily="34" charset="0"/>
                <a:cs typeface="Times New Roman" panose="02020603050405020304" pitchFamily="18" charset="0"/>
              </a:rPr>
              <a:t>quản</a:t>
            </a:r>
            <a:r>
              <a:rPr lang="en-US" sz="1600" dirty="0">
                <a:latin typeface="Arial" panose="020B0604020202020204" pitchFamily="34" charset="0"/>
                <a:ea typeface="Calibri" panose="020F0502020204030204" pitchFamily="34" charset="0"/>
                <a:cs typeface="Times New Roman" panose="02020603050405020304" pitchFamily="18" charset="0"/>
              </a:rPr>
              <a:t> </a:t>
            </a:r>
            <a:r>
              <a:rPr lang="en-US" sz="1600" dirty="0" err="1">
                <a:latin typeface="Arial" panose="020B0604020202020204" pitchFamily="34" charset="0"/>
                <a:ea typeface="Calibri" panose="020F0502020204030204" pitchFamily="34" charset="0"/>
                <a:cs typeface="Times New Roman" panose="02020603050405020304" pitchFamily="18" charset="0"/>
              </a:rPr>
              <a:t>lý</a:t>
            </a:r>
            <a:r>
              <a:rPr lang="en-US" sz="1600" dirty="0">
                <a:latin typeface="Arial" panose="020B0604020202020204" pitchFamily="34" charset="0"/>
                <a:ea typeface="Calibri" panose="020F0502020204030204" pitchFamily="34" charset="0"/>
                <a:cs typeface="Times New Roman" panose="02020603050405020304" pitchFamily="18" charset="0"/>
              </a:rPr>
              <a:t> </a:t>
            </a:r>
            <a:r>
              <a:rPr lang="en-US" sz="1600" dirty="0" err="1">
                <a:latin typeface="Arial" panose="020B0604020202020204" pitchFamily="34" charset="0"/>
                <a:ea typeface="Calibri" panose="020F0502020204030204" pitchFamily="34" charset="0"/>
                <a:cs typeface="Times New Roman" panose="02020603050405020304" pitchFamily="18" charset="0"/>
              </a:rPr>
              <a:t>bởi</a:t>
            </a:r>
            <a:r>
              <a:rPr lang="en-US" sz="1600" dirty="0">
                <a:latin typeface="Arial" panose="020B0604020202020204" pitchFamily="34" charset="0"/>
                <a:ea typeface="Calibri" panose="020F0502020204030204" pitchFamily="34" charset="0"/>
                <a:cs typeface="Times New Roman" panose="02020603050405020304" pitchFamily="18" charset="0"/>
              </a:rPr>
              <a:t> </a:t>
            </a:r>
            <a:r>
              <a:rPr lang="en-US" sz="1600" dirty="0" err="1">
                <a:latin typeface="Arial" panose="020B0604020202020204" pitchFamily="34" charset="0"/>
                <a:ea typeface="Calibri" panose="020F0502020204030204" pitchFamily="34" charset="0"/>
                <a:cs typeface="Times New Roman" panose="02020603050405020304" pitchFamily="18" charset="0"/>
              </a:rPr>
              <a:t>bộ</a:t>
            </a:r>
            <a:r>
              <a:rPr lang="en-US" sz="1600" dirty="0">
                <a:latin typeface="Arial" panose="020B0604020202020204" pitchFamily="34" charset="0"/>
                <a:ea typeface="Calibri" panose="020F0502020204030204" pitchFamily="34" charset="0"/>
                <a:cs typeface="Times New Roman" panose="02020603050405020304" pitchFamily="18" charset="0"/>
              </a:rPr>
              <a:t> </a:t>
            </a:r>
            <a:r>
              <a:rPr lang="en-US" sz="1600" dirty="0" err="1">
                <a:latin typeface="Arial" panose="020B0604020202020204" pitchFamily="34" charset="0"/>
                <a:ea typeface="Calibri" panose="020F0502020204030204" pitchFamily="34" charset="0"/>
                <a:cs typeface="Times New Roman" panose="02020603050405020304" pitchFamily="18" charset="0"/>
              </a:rPr>
              <a:t>chứa</a:t>
            </a:r>
            <a:r>
              <a:rPr lang="en-US" sz="1600" dirty="0">
                <a:latin typeface="Arial" panose="020B0604020202020204" pitchFamily="34" charset="0"/>
                <a:ea typeface="Calibri" panose="020F0502020204030204" pitchFamily="34" charset="0"/>
                <a:cs typeface="Times New Roman" panose="02020603050405020304" pitchFamily="18" charset="0"/>
              </a:rPr>
              <a:t> Spring </a:t>
            </a:r>
            <a:r>
              <a:rPr lang="en-US" sz="1600" dirty="0" err="1">
                <a:latin typeface="Arial" panose="020B0604020202020204" pitchFamily="34" charset="0"/>
                <a:ea typeface="Calibri" panose="020F0502020204030204" pitchFamily="34" charset="0"/>
                <a:cs typeface="Times New Roman" panose="02020603050405020304" pitchFamily="18" charset="0"/>
              </a:rPr>
              <a:t>IoC</a:t>
            </a:r>
            <a:r>
              <a:rPr lang="en-US" sz="1600" dirty="0">
                <a:latin typeface="Arial" panose="020B0604020202020204" pitchFamily="34" charset="0"/>
                <a:ea typeface="Calibri" panose="020F0502020204030204" pitchFamily="34" charset="0"/>
                <a:cs typeface="Times New Roman" panose="02020603050405020304" pitchFamily="18" charset="0"/>
              </a:rPr>
              <a:t>. </a:t>
            </a:r>
          </a:p>
          <a:p>
            <a:pPr algn="just">
              <a:lnSpc>
                <a:spcPct val="120000"/>
              </a:lnSpc>
              <a:spcBef>
                <a:spcPts val="600"/>
              </a:spcBef>
              <a:spcAft>
                <a:spcPts val="600"/>
              </a:spcAft>
            </a:pPr>
            <a:r>
              <a:rPr lang="en-US" sz="1600" dirty="0">
                <a:latin typeface="Arial" panose="020B0604020202020204" pitchFamily="34" charset="0"/>
                <a:ea typeface="Calibri" panose="020F0502020204030204" pitchFamily="34" charset="0"/>
                <a:cs typeface="Times New Roman" panose="02020603050405020304" pitchFamily="18" charset="0"/>
              </a:rPr>
              <a:t>Bean </a:t>
            </a:r>
            <a:r>
              <a:rPr lang="en-US" sz="1600" dirty="0" err="1">
                <a:latin typeface="Arial" panose="020B0604020202020204" pitchFamily="34" charset="0"/>
                <a:ea typeface="Calibri" panose="020F0502020204030204" pitchFamily="34" charset="0"/>
                <a:cs typeface="Times New Roman" panose="02020603050405020304" pitchFamily="18" charset="0"/>
              </a:rPr>
              <a:t>là</a:t>
            </a:r>
            <a:r>
              <a:rPr lang="en-US" sz="1600" dirty="0">
                <a:latin typeface="Arial" panose="020B0604020202020204" pitchFamily="34" charset="0"/>
                <a:ea typeface="Calibri" panose="020F0502020204030204" pitchFamily="34" charset="0"/>
                <a:cs typeface="Times New Roman" panose="02020603050405020304" pitchFamily="18" charset="0"/>
              </a:rPr>
              <a:t> </a:t>
            </a:r>
            <a:r>
              <a:rPr lang="en-US" sz="1600" dirty="0" err="1">
                <a:latin typeface="Arial" panose="020B0604020202020204" pitchFamily="34" charset="0"/>
                <a:ea typeface="Calibri" panose="020F0502020204030204" pitchFamily="34" charset="0"/>
                <a:cs typeface="Times New Roman" panose="02020603050405020304" pitchFamily="18" charset="0"/>
              </a:rPr>
              <a:t>một</a:t>
            </a:r>
            <a:r>
              <a:rPr lang="en-US" sz="1600" dirty="0">
                <a:latin typeface="Arial" panose="020B0604020202020204" pitchFamily="34" charset="0"/>
                <a:ea typeface="Calibri" panose="020F0502020204030204" pitchFamily="34" charset="0"/>
                <a:cs typeface="Times New Roman" panose="02020603050405020304" pitchFamily="18" charset="0"/>
              </a:rPr>
              <a:t> </a:t>
            </a:r>
            <a:r>
              <a:rPr lang="en-US" sz="1600" dirty="0" err="1">
                <a:latin typeface="Arial" panose="020B0604020202020204" pitchFamily="34" charset="0"/>
                <a:ea typeface="Calibri" panose="020F0502020204030204" pitchFamily="34" charset="0"/>
                <a:cs typeface="Times New Roman" panose="02020603050405020304" pitchFamily="18" charset="0"/>
              </a:rPr>
              <a:t>đối</a:t>
            </a:r>
            <a:r>
              <a:rPr lang="en-US" sz="1600" dirty="0">
                <a:latin typeface="Arial" panose="020B0604020202020204" pitchFamily="34" charset="0"/>
                <a:ea typeface="Calibri" panose="020F0502020204030204" pitchFamily="34" charset="0"/>
                <a:cs typeface="Times New Roman" panose="02020603050405020304" pitchFamily="18" charset="0"/>
              </a:rPr>
              <a:t> </a:t>
            </a:r>
            <a:r>
              <a:rPr lang="en-US" sz="1600" dirty="0" err="1">
                <a:latin typeface="Arial" panose="020B0604020202020204" pitchFamily="34" charset="0"/>
                <a:ea typeface="Calibri" panose="020F0502020204030204" pitchFamily="34" charset="0"/>
                <a:cs typeface="Times New Roman" panose="02020603050405020304" pitchFamily="18" charset="0"/>
              </a:rPr>
              <a:t>tượng</a:t>
            </a:r>
            <a:r>
              <a:rPr lang="en-US" sz="1600" dirty="0">
                <a:latin typeface="Arial" panose="020B0604020202020204" pitchFamily="34" charset="0"/>
                <a:ea typeface="Calibri" panose="020F0502020204030204" pitchFamily="34" charset="0"/>
                <a:cs typeface="Times New Roman" panose="02020603050405020304" pitchFamily="18" charset="0"/>
              </a:rPr>
              <a:t> </a:t>
            </a:r>
            <a:r>
              <a:rPr lang="en-US" sz="1600" dirty="0" err="1">
                <a:latin typeface="Arial" panose="020B0604020202020204" pitchFamily="34" charset="0"/>
                <a:ea typeface="Calibri" panose="020F0502020204030204" pitchFamily="34" charset="0"/>
                <a:cs typeface="Times New Roman" panose="02020603050405020304" pitchFamily="18" charset="0"/>
              </a:rPr>
              <a:t>được</a:t>
            </a:r>
            <a:r>
              <a:rPr lang="en-US" sz="1600" dirty="0">
                <a:latin typeface="Arial" panose="020B0604020202020204" pitchFamily="34" charset="0"/>
                <a:ea typeface="Calibri" panose="020F0502020204030204" pitchFamily="34" charset="0"/>
                <a:cs typeface="Times New Roman" panose="02020603050405020304" pitchFamily="18" charset="0"/>
              </a:rPr>
              <a:t> </a:t>
            </a:r>
            <a:r>
              <a:rPr lang="en-US" sz="1600" dirty="0" err="1">
                <a:latin typeface="Arial" panose="020B0604020202020204" pitchFamily="34" charset="0"/>
                <a:ea typeface="Calibri" panose="020F0502020204030204" pitchFamily="34" charset="0"/>
                <a:cs typeface="Times New Roman" panose="02020603050405020304" pitchFamily="18" charset="0"/>
              </a:rPr>
              <a:t>khởi</a:t>
            </a:r>
            <a:r>
              <a:rPr lang="en-US" sz="1600" dirty="0">
                <a:latin typeface="Arial" panose="020B0604020202020204" pitchFamily="34" charset="0"/>
                <a:ea typeface="Calibri" panose="020F0502020204030204" pitchFamily="34" charset="0"/>
                <a:cs typeface="Times New Roman" panose="02020603050405020304" pitchFamily="18" charset="0"/>
              </a:rPr>
              <a:t> </a:t>
            </a:r>
            <a:r>
              <a:rPr lang="en-US" sz="1600" dirty="0" err="1">
                <a:latin typeface="Arial" panose="020B0604020202020204" pitchFamily="34" charset="0"/>
                <a:ea typeface="Calibri" panose="020F0502020204030204" pitchFamily="34" charset="0"/>
                <a:cs typeface="Times New Roman" panose="02020603050405020304" pitchFamily="18" charset="0"/>
              </a:rPr>
              <a:t>tạo</a:t>
            </a:r>
            <a:r>
              <a:rPr lang="en-US" sz="1600" dirty="0">
                <a:latin typeface="Arial" panose="020B0604020202020204" pitchFamily="34" charset="0"/>
                <a:ea typeface="Calibri" panose="020F0502020204030204" pitchFamily="34" charset="0"/>
                <a:cs typeface="Times New Roman" panose="02020603050405020304" pitchFamily="18" charset="0"/>
              </a:rPr>
              <a:t>, </a:t>
            </a:r>
            <a:r>
              <a:rPr lang="en-US" sz="1600" dirty="0" err="1">
                <a:latin typeface="Arial" panose="020B0604020202020204" pitchFamily="34" charset="0"/>
                <a:ea typeface="Calibri" panose="020F0502020204030204" pitchFamily="34" charset="0"/>
                <a:cs typeface="Times New Roman" panose="02020603050405020304" pitchFamily="18" charset="0"/>
              </a:rPr>
              <a:t>cấu</a:t>
            </a:r>
            <a:r>
              <a:rPr lang="en-US" sz="1600" dirty="0">
                <a:latin typeface="Arial" panose="020B0604020202020204" pitchFamily="34" charset="0"/>
                <a:ea typeface="Calibri" panose="020F0502020204030204" pitchFamily="34" charset="0"/>
                <a:cs typeface="Times New Roman" panose="02020603050405020304" pitchFamily="18" charset="0"/>
              </a:rPr>
              <a:t> </a:t>
            </a:r>
            <a:r>
              <a:rPr lang="en-US" sz="1600" dirty="0" err="1">
                <a:latin typeface="Arial" panose="020B0604020202020204" pitchFamily="34" charset="0"/>
                <a:ea typeface="Calibri" panose="020F0502020204030204" pitchFamily="34" charset="0"/>
                <a:cs typeface="Times New Roman" panose="02020603050405020304" pitchFamily="18" charset="0"/>
              </a:rPr>
              <a:t>thành</a:t>
            </a:r>
            <a:r>
              <a:rPr lang="en-US" sz="1600" dirty="0">
                <a:latin typeface="Arial" panose="020B0604020202020204" pitchFamily="34" charset="0"/>
                <a:ea typeface="Calibri" panose="020F0502020204030204" pitchFamily="34" charset="0"/>
                <a:cs typeface="Times New Roman" panose="02020603050405020304" pitchFamily="18" charset="0"/>
              </a:rPr>
              <a:t> </a:t>
            </a:r>
            <a:r>
              <a:rPr lang="en-US" sz="1600" dirty="0" err="1">
                <a:latin typeface="Arial" panose="020B0604020202020204" pitchFamily="34" charset="0"/>
                <a:ea typeface="Calibri" panose="020F0502020204030204" pitchFamily="34" charset="0"/>
                <a:cs typeface="Times New Roman" panose="02020603050405020304" pitchFamily="18" charset="0"/>
              </a:rPr>
              <a:t>và</a:t>
            </a:r>
            <a:r>
              <a:rPr lang="en-US" sz="1600" dirty="0">
                <a:latin typeface="Arial" panose="020B0604020202020204" pitchFamily="34" charset="0"/>
                <a:ea typeface="Calibri" panose="020F0502020204030204" pitchFamily="34" charset="0"/>
                <a:cs typeface="Times New Roman" panose="02020603050405020304" pitchFamily="18" charset="0"/>
              </a:rPr>
              <a:t> </a:t>
            </a:r>
            <a:r>
              <a:rPr lang="en-US" sz="1600" dirty="0" err="1">
                <a:latin typeface="Arial" panose="020B0604020202020204" pitchFamily="34" charset="0"/>
                <a:ea typeface="Calibri" panose="020F0502020204030204" pitchFamily="34" charset="0"/>
                <a:cs typeface="Times New Roman" panose="02020603050405020304" pitchFamily="18" charset="0"/>
              </a:rPr>
              <a:t>quản</a:t>
            </a:r>
            <a:r>
              <a:rPr lang="en-US" sz="1600" dirty="0">
                <a:latin typeface="Arial" panose="020B0604020202020204" pitchFamily="34" charset="0"/>
                <a:ea typeface="Calibri" panose="020F0502020204030204" pitchFamily="34" charset="0"/>
                <a:cs typeface="Times New Roman" panose="02020603050405020304" pitchFamily="18" charset="0"/>
              </a:rPr>
              <a:t> </a:t>
            </a:r>
            <a:r>
              <a:rPr lang="en-US" sz="1600" dirty="0" err="1">
                <a:latin typeface="Arial" panose="020B0604020202020204" pitchFamily="34" charset="0"/>
                <a:ea typeface="Calibri" panose="020F0502020204030204" pitchFamily="34" charset="0"/>
                <a:cs typeface="Times New Roman" panose="02020603050405020304" pitchFamily="18" charset="0"/>
              </a:rPr>
              <a:t>lý</a:t>
            </a:r>
            <a:r>
              <a:rPr lang="en-US" sz="1600" dirty="0">
                <a:latin typeface="Arial" panose="020B0604020202020204" pitchFamily="34" charset="0"/>
                <a:ea typeface="Calibri" panose="020F0502020204030204" pitchFamily="34" charset="0"/>
                <a:cs typeface="Times New Roman" panose="02020603050405020304" pitchFamily="18" charset="0"/>
              </a:rPr>
              <a:t> </a:t>
            </a:r>
            <a:r>
              <a:rPr lang="en-US" sz="1600" dirty="0" err="1">
                <a:latin typeface="Arial" panose="020B0604020202020204" pitchFamily="34" charset="0"/>
                <a:ea typeface="Calibri" panose="020F0502020204030204" pitchFamily="34" charset="0"/>
                <a:cs typeface="Times New Roman" panose="02020603050405020304" pitchFamily="18" charset="0"/>
              </a:rPr>
              <a:t>bởi</a:t>
            </a:r>
            <a:r>
              <a:rPr lang="en-US" sz="1600" dirty="0">
                <a:latin typeface="Arial" panose="020B0604020202020204" pitchFamily="34" charset="0"/>
                <a:ea typeface="Calibri" panose="020F0502020204030204" pitchFamily="34" charset="0"/>
                <a:cs typeface="Times New Roman" panose="02020603050405020304" pitchFamily="18" charset="0"/>
              </a:rPr>
              <a:t> </a:t>
            </a:r>
            <a:r>
              <a:rPr lang="en-US" sz="1600" dirty="0" err="1">
                <a:latin typeface="Arial" panose="020B0604020202020204" pitchFamily="34" charset="0"/>
                <a:ea typeface="Calibri" panose="020F0502020204030204" pitchFamily="34" charset="0"/>
                <a:cs typeface="Times New Roman" panose="02020603050405020304" pitchFamily="18" charset="0"/>
              </a:rPr>
              <a:t>bộ</a:t>
            </a:r>
            <a:r>
              <a:rPr lang="en-US" sz="1600" dirty="0">
                <a:latin typeface="Arial" panose="020B0604020202020204" pitchFamily="34" charset="0"/>
                <a:ea typeface="Calibri" panose="020F0502020204030204" pitchFamily="34" charset="0"/>
                <a:cs typeface="Times New Roman" panose="02020603050405020304" pitchFamily="18" charset="0"/>
              </a:rPr>
              <a:t> </a:t>
            </a:r>
            <a:r>
              <a:rPr lang="en-US" sz="1600" dirty="0" err="1">
                <a:latin typeface="Arial" panose="020B0604020202020204" pitchFamily="34" charset="0"/>
                <a:ea typeface="Calibri" panose="020F0502020204030204" pitchFamily="34" charset="0"/>
                <a:cs typeface="Times New Roman" panose="02020603050405020304" pitchFamily="18" charset="0"/>
              </a:rPr>
              <a:t>chứa</a:t>
            </a:r>
            <a:r>
              <a:rPr lang="en-US" sz="1600" dirty="0">
                <a:latin typeface="Arial" panose="020B0604020202020204" pitchFamily="34" charset="0"/>
                <a:ea typeface="Calibri" panose="020F0502020204030204" pitchFamily="34" charset="0"/>
                <a:cs typeface="Times New Roman" panose="02020603050405020304" pitchFamily="18" charset="0"/>
              </a:rPr>
              <a:t> Spring </a:t>
            </a:r>
            <a:r>
              <a:rPr lang="en-US" sz="1600" dirty="0" err="1">
                <a:latin typeface="Arial" panose="020B0604020202020204" pitchFamily="34" charset="0"/>
                <a:ea typeface="Calibri" panose="020F0502020204030204" pitchFamily="34" charset="0"/>
                <a:cs typeface="Times New Roman" panose="02020603050405020304" pitchFamily="18" charset="0"/>
              </a:rPr>
              <a:t>IoC</a:t>
            </a:r>
            <a:r>
              <a:rPr lang="en-US" sz="1600" dirty="0">
                <a:latin typeface="Arial" panose="020B0604020202020204" pitchFamily="34" charset="0"/>
                <a:ea typeface="Calibri" panose="020F0502020204030204" pitchFamily="34" charset="0"/>
                <a:cs typeface="Times New Roman" panose="02020603050405020304" pitchFamily="18" charset="0"/>
              </a:rPr>
              <a:t>. </a:t>
            </a:r>
          </a:p>
          <a:p>
            <a:pPr algn="just">
              <a:lnSpc>
                <a:spcPct val="120000"/>
              </a:lnSpc>
              <a:spcBef>
                <a:spcPts val="600"/>
              </a:spcBef>
              <a:spcAft>
                <a:spcPts val="600"/>
              </a:spcAft>
            </a:pPr>
            <a:r>
              <a:rPr lang="en-US" sz="1600" dirty="0">
                <a:latin typeface="Arial" panose="020B0604020202020204" pitchFamily="34" charset="0"/>
                <a:ea typeface="Calibri" panose="020F0502020204030204" pitchFamily="34" charset="0"/>
                <a:cs typeface="Times New Roman" panose="02020603050405020304" pitchFamily="18" charset="0"/>
              </a:rPr>
              <a:t>Bean </a:t>
            </a:r>
            <a:r>
              <a:rPr lang="en-US" sz="1600" dirty="0" err="1">
                <a:latin typeface="Arial" panose="020B0604020202020204" pitchFamily="34" charset="0"/>
                <a:ea typeface="Calibri" panose="020F0502020204030204" pitchFamily="34" charset="0"/>
                <a:cs typeface="Times New Roman" panose="02020603050405020304" pitchFamily="18" charset="0"/>
              </a:rPr>
              <a:t>được</a:t>
            </a:r>
            <a:r>
              <a:rPr lang="en-US" sz="1600" dirty="0">
                <a:latin typeface="Arial" panose="020B0604020202020204" pitchFamily="34" charset="0"/>
                <a:ea typeface="Calibri" panose="020F0502020204030204" pitchFamily="34" charset="0"/>
                <a:cs typeface="Times New Roman" panose="02020603050405020304" pitchFamily="18" charset="0"/>
              </a:rPr>
              <a:t> </a:t>
            </a:r>
            <a:r>
              <a:rPr lang="en-US" sz="1600" dirty="0" err="1">
                <a:latin typeface="Arial" panose="020B0604020202020204" pitchFamily="34" charset="0"/>
                <a:ea typeface="Calibri" panose="020F0502020204030204" pitchFamily="34" charset="0"/>
                <a:cs typeface="Times New Roman" panose="02020603050405020304" pitchFamily="18" charset="0"/>
              </a:rPr>
              <a:t>tạo</a:t>
            </a:r>
            <a:r>
              <a:rPr lang="en-US" sz="1600" dirty="0">
                <a:latin typeface="Arial" panose="020B0604020202020204" pitchFamily="34" charset="0"/>
                <a:ea typeface="Calibri" panose="020F0502020204030204" pitchFamily="34" charset="0"/>
                <a:cs typeface="Times New Roman" panose="02020603050405020304" pitchFamily="18" charset="0"/>
              </a:rPr>
              <a:t> bằng </a:t>
            </a:r>
            <a:r>
              <a:rPr lang="en-US" sz="1600" dirty="0" err="1">
                <a:latin typeface="Arial" panose="020B0604020202020204" pitchFamily="34" charset="0"/>
                <a:ea typeface="Calibri" panose="020F0502020204030204" pitchFamily="34" charset="0"/>
                <a:cs typeface="Times New Roman" panose="02020603050405020304" pitchFamily="18" charset="0"/>
              </a:rPr>
              <a:t>siêu</a:t>
            </a:r>
            <a:r>
              <a:rPr lang="en-US" sz="1600" dirty="0">
                <a:latin typeface="Arial" panose="020B0604020202020204" pitchFamily="34" charset="0"/>
                <a:ea typeface="Calibri" panose="020F0502020204030204" pitchFamily="34" charset="0"/>
                <a:cs typeface="Times New Roman" panose="02020603050405020304" pitchFamily="18" charset="0"/>
              </a:rPr>
              <a:t> </a:t>
            </a:r>
            <a:r>
              <a:rPr lang="en-US" sz="1600" dirty="0" err="1">
                <a:latin typeface="Arial" panose="020B0604020202020204" pitchFamily="34" charset="0"/>
                <a:ea typeface="Calibri" panose="020F0502020204030204" pitchFamily="34" charset="0"/>
                <a:cs typeface="Times New Roman" panose="02020603050405020304" pitchFamily="18" charset="0"/>
              </a:rPr>
              <a:t>dữ</a:t>
            </a:r>
            <a:r>
              <a:rPr lang="en-US" sz="1600" dirty="0">
                <a:latin typeface="Arial" panose="020B0604020202020204" pitchFamily="34" charset="0"/>
                <a:ea typeface="Calibri" panose="020F0502020204030204" pitchFamily="34" charset="0"/>
                <a:cs typeface="Times New Roman" panose="02020603050405020304" pitchFamily="18" charset="0"/>
              </a:rPr>
              <a:t> </a:t>
            </a:r>
            <a:r>
              <a:rPr lang="en-US" sz="1600" dirty="0" err="1">
                <a:latin typeface="Arial" panose="020B0604020202020204" pitchFamily="34" charset="0"/>
                <a:ea typeface="Calibri" panose="020F0502020204030204" pitchFamily="34" charset="0"/>
                <a:cs typeface="Times New Roman" panose="02020603050405020304" pitchFamily="18" charset="0"/>
              </a:rPr>
              <a:t>liệu</a:t>
            </a:r>
            <a:r>
              <a:rPr lang="en-US" sz="1600" dirty="0">
                <a:latin typeface="Arial" panose="020B0604020202020204" pitchFamily="34" charset="0"/>
                <a:ea typeface="Calibri" panose="020F0502020204030204" pitchFamily="34" charset="0"/>
                <a:cs typeface="Times New Roman" panose="02020603050405020304" pitchFamily="18" charset="0"/>
              </a:rPr>
              <a:t> </a:t>
            </a:r>
            <a:r>
              <a:rPr lang="en-US" sz="1600" dirty="0" err="1">
                <a:latin typeface="Arial" panose="020B0604020202020204" pitchFamily="34" charset="0"/>
                <a:ea typeface="Calibri" panose="020F0502020204030204" pitchFamily="34" charset="0"/>
                <a:cs typeface="Times New Roman" panose="02020603050405020304" pitchFamily="18" charset="0"/>
              </a:rPr>
              <a:t>cấu</a:t>
            </a:r>
            <a:r>
              <a:rPr lang="en-US" sz="1600" dirty="0">
                <a:latin typeface="Arial" panose="020B0604020202020204" pitchFamily="34" charset="0"/>
                <a:ea typeface="Calibri" panose="020F0502020204030204" pitchFamily="34" charset="0"/>
                <a:cs typeface="Times New Roman" panose="02020603050405020304" pitchFamily="18" charset="0"/>
              </a:rPr>
              <a:t> hình </a:t>
            </a:r>
            <a:r>
              <a:rPr lang="en-US" sz="1600" dirty="0" err="1">
                <a:latin typeface="Arial" panose="020B0604020202020204" pitchFamily="34" charset="0"/>
                <a:ea typeface="Calibri" panose="020F0502020204030204" pitchFamily="34" charset="0"/>
                <a:cs typeface="Times New Roman" panose="02020603050405020304" pitchFamily="18" charset="0"/>
              </a:rPr>
              <a:t>mà</a:t>
            </a:r>
            <a:r>
              <a:rPr lang="en-US" sz="1600" dirty="0">
                <a:latin typeface="Arial" panose="020B0604020202020204" pitchFamily="34" charset="0"/>
                <a:ea typeface="Calibri" panose="020F0502020204030204" pitchFamily="34" charset="0"/>
                <a:cs typeface="Times New Roman" panose="02020603050405020304" pitchFamily="18" charset="0"/>
              </a:rPr>
              <a:t> </a:t>
            </a:r>
            <a:r>
              <a:rPr lang="en-US" sz="1600" dirty="0" err="1">
                <a:latin typeface="Arial" panose="020B0604020202020204" pitchFamily="34" charset="0"/>
                <a:ea typeface="Calibri" panose="020F0502020204030204" pitchFamily="34" charset="0"/>
                <a:cs typeface="Times New Roman" panose="02020603050405020304" pitchFamily="18" charset="0"/>
              </a:rPr>
              <a:t>nhà</a:t>
            </a:r>
            <a:r>
              <a:rPr lang="en-US" sz="1600" dirty="0">
                <a:latin typeface="Arial" panose="020B0604020202020204" pitchFamily="34" charset="0"/>
                <a:ea typeface="Calibri" panose="020F0502020204030204" pitchFamily="34" charset="0"/>
                <a:cs typeface="Times New Roman" panose="02020603050405020304" pitchFamily="18" charset="0"/>
              </a:rPr>
              <a:t> </a:t>
            </a:r>
            <a:r>
              <a:rPr lang="en-US" sz="1600" dirty="0" err="1">
                <a:latin typeface="Arial" panose="020B0604020202020204" pitchFamily="34" charset="0"/>
                <a:ea typeface="Calibri" panose="020F0502020204030204" pitchFamily="34" charset="0"/>
                <a:cs typeface="Times New Roman" panose="02020603050405020304" pitchFamily="18" charset="0"/>
              </a:rPr>
              <a:t>phát</a:t>
            </a:r>
            <a:r>
              <a:rPr lang="en-US" sz="1600" dirty="0">
                <a:latin typeface="Arial" panose="020B0604020202020204" pitchFamily="34" charset="0"/>
                <a:ea typeface="Calibri" panose="020F0502020204030204" pitchFamily="34" charset="0"/>
                <a:cs typeface="Times New Roman" panose="02020603050405020304" pitchFamily="18" charset="0"/>
              </a:rPr>
              <a:t> </a:t>
            </a:r>
            <a:r>
              <a:rPr lang="en-US" sz="1600" dirty="0" err="1">
                <a:latin typeface="Arial" panose="020B0604020202020204" pitchFamily="34" charset="0"/>
                <a:ea typeface="Calibri" panose="020F0502020204030204" pitchFamily="34" charset="0"/>
                <a:cs typeface="Times New Roman" panose="02020603050405020304" pitchFamily="18" charset="0"/>
              </a:rPr>
              <a:t>triển</a:t>
            </a:r>
            <a:r>
              <a:rPr lang="en-US" sz="1600" dirty="0">
                <a:latin typeface="Arial" panose="020B0604020202020204" pitchFamily="34" charset="0"/>
                <a:ea typeface="Calibri" panose="020F0502020204030204" pitchFamily="34" charset="0"/>
                <a:cs typeface="Times New Roman" panose="02020603050405020304" pitchFamily="18" charset="0"/>
              </a:rPr>
              <a:t> </a:t>
            </a:r>
            <a:r>
              <a:rPr lang="en-US" sz="1600" dirty="0" err="1">
                <a:latin typeface="Arial" panose="020B0604020202020204" pitchFamily="34" charset="0"/>
                <a:ea typeface="Calibri" panose="020F0502020204030204" pitchFamily="34" charset="0"/>
                <a:cs typeface="Times New Roman" panose="02020603050405020304" pitchFamily="18" charset="0"/>
              </a:rPr>
              <a:t>ứng</a:t>
            </a:r>
            <a:r>
              <a:rPr lang="en-US" sz="1600" dirty="0">
                <a:latin typeface="Arial" panose="020B0604020202020204" pitchFamily="34" charset="0"/>
                <a:ea typeface="Calibri" panose="020F0502020204030204" pitchFamily="34" charset="0"/>
                <a:cs typeface="Times New Roman" panose="02020603050405020304" pitchFamily="18" charset="0"/>
              </a:rPr>
              <a:t> </a:t>
            </a:r>
            <a:r>
              <a:rPr lang="en-US" sz="1600" dirty="0" err="1">
                <a:latin typeface="Arial" panose="020B0604020202020204" pitchFamily="34" charset="0"/>
                <a:ea typeface="Calibri" panose="020F0502020204030204" pitchFamily="34" charset="0"/>
                <a:cs typeface="Times New Roman" panose="02020603050405020304" pitchFamily="18" charset="0"/>
              </a:rPr>
              <a:t>dụng</a:t>
            </a:r>
            <a:r>
              <a:rPr lang="en-US" sz="1600" dirty="0">
                <a:latin typeface="Arial" panose="020B0604020202020204" pitchFamily="34" charset="0"/>
                <a:ea typeface="Calibri" panose="020F0502020204030204" pitchFamily="34" charset="0"/>
                <a:cs typeface="Times New Roman" panose="02020603050405020304" pitchFamily="18" charset="0"/>
              </a:rPr>
              <a:t> </a:t>
            </a:r>
            <a:r>
              <a:rPr lang="en-US" sz="1600" dirty="0" err="1">
                <a:latin typeface="Arial" panose="020B0604020202020204" pitchFamily="34" charset="0"/>
                <a:ea typeface="Calibri" panose="020F0502020204030204" pitchFamily="34" charset="0"/>
                <a:cs typeface="Times New Roman" panose="02020603050405020304" pitchFamily="18" charset="0"/>
              </a:rPr>
              <a:t>cấp</a:t>
            </a:r>
            <a:r>
              <a:rPr lang="en-US" sz="1600" dirty="0">
                <a:latin typeface="Arial" panose="020B0604020202020204" pitchFamily="34" charset="0"/>
                <a:ea typeface="Calibri" panose="020F0502020204030204" pitchFamily="34" charset="0"/>
                <a:cs typeface="Times New Roman" panose="02020603050405020304" pitchFamily="18" charset="0"/>
              </a:rPr>
              <a:t> </a:t>
            </a:r>
            <a:r>
              <a:rPr lang="en-US" sz="1600" dirty="0" err="1">
                <a:latin typeface="Arial" panose="020B0604020202020204" pitchFamily="34" charset="0"/>
                <a:ea typeface="Calibri" panose="020F0502020204030204" pitchFamily="34" charset="0"/>
                <a:cs typeface="Times New Roman" panose="02020603050405020304" pitchFamily="18" charset="0"/>
              </a:rPr>
              <a:t>cho</a:t>
            </a:r>
            <a:r>
              <a:rPr lang="en-US" sz="1600" dirty="0">
                <a:latin typeface="Arial" panose="020B0604020202020204" pitchFamily="34" charset="0"/>
                <a:ea typeface="Calibri" panose="020F0502020204030204" pitchFamily="34" charset="0"/>
                <a:cs typeface="Times New Roman" panose="02020603050405020304" pitchFamily="18" charset="0"/>
              </a:rPr>
              <a:t> </a:t>
            </a:r>
            <a:r>
              <a:rPr lang="en-US" sz="1600" dirty="0" err="1">
                <a:latin typeface="Arial" panose="020B0604020202020204" pitchFamily="34" charset="0"/>
                <a:ea typeface="Calibri" panose="020F0502020204030204" pitchFamily="34" charset="0"/>
                <a:cs typeface="Times New Roman" panose="02020603050405020304" pitchFamily="18" charset="0"/>
              </a:rPr>
              <a:t>vùng</a:t>
            </a:r>
            <a:r>
              <a:rPr lang="en-US" sz="1600" dirty="0">
                <a:latin typeface="Arial" panose="020B0604020202020204" pitchFamily="34" charset="0"/>
                <a:ea typeface="Calibri" panose="020F0502020204030204" pitchFamily="34" charset="0"/>
                <a:cs typeface="Times New Roman" panose="02020603050405020304" pitchFamily="18" charset="0"/>
              </a:rPr>
              <a:t> </a:t>
            </a:r>
            <a:r>
              <a:rPr lang="en-US" sz="1600" dirty="0" err="1">
                <a:latin typeface="Arial" panose="020B0604020202020204" pitchFamily="34" charset="0"/>
                <a:ea typeface="Calibri" panose="020F0502020204030204" pitchFamily="34" charset="0"/>
                <a:cs typeface="Times New Roman" panose="02020603050405020304" pitchFamily="18" charset="0"/>
              </a:rPr>
              <a:t>chứa</a:t>
            </a:r>
            <a:r>
              <a:rPr lang="en-US" sz="1600" dirty="0">
                <a:latin typeface="Arial" panose="020B0604020202020204" pitchFamily="34" charset="0"/>
                <a:ea typeface="Calibri" panose="020F0502020204030204" pitchFamily="34" charset="0"/>
                <a:cs typeface="Times New Roman" panose="02020603050405020304" pitchFamily="18" charset="0"/>
              </a:rPr>
              <a:t> (</a:t>
            </a:r>
            <a:r>
              <a:rPr lang="en-US" sz="1600" dirty="0">
                <a:solidFill>
                  <a:srgbClr val="333333"/>
                </a:solidFill>
                <a:latin typeface="Arial" panose="020B0604020202020204" pitchFamily="34" charset="0"/>
                <a:ea typeface="Calibri" panose="020F0502020204030204" pitchFamily="34" charset="0"/>
                <a:cs typeface="Times New Roman" panose="02020603050405020304" pitchFamily="18" charset="0"/>
              </a:rPr>
              <a:t>container</a:t>
            </a:r>
            <a:r>
              <a:rPr lang="en-US" sz="1600" dirty="0">
                <a:latin typeface="Arial" panose="020B0604020202020204" pitchFamily="34" charset="0"/>
                <a:ea typeface="Calibri" panose="020F0502020204030204" pitchFamily="34" charset="0"/>
                <a:cs typeface="Times New Roman" panose="02020603050405020304" pitchFamily="18" charset="0"/>
              </a:rPr>
              <a:t>).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20000"/>
              </a:lnSpc>
              <a:spcBef>
                <a:spcPts val="600"/>
              </a:spcBef>
              <a:spcAft>
                <a:spcPts val="600"/>
              </a:spcAft>
            </a:pPr>
            <a:r>
              <a:rPr lang="en-US" sz="1600" dirty="0" err="1">
                <a:latin typeface="Arial" panose="020B0604020202020204" pitchFamily="34" charset="0"/>
                <a:ea typeface="Calibri" panose="020F0502020204030204" pitchFamily="34" charset="0"/>
                <a:cs typeface="Times New Roman" panose="02020603050405020304" pitchFamily="18" charset="0"/>
              </a:rPr>
              <a:t>Định</a:t>
            </a:r>
            <a:r>
              <a:rPr lang="en-US" sz="1600" dirty="0">
                <a:latin typeface="Arial" panose="020B0604020202020204" pitchFamily="34" charset="0"/>
                <a:ea typeface="Calibri" panose="020F0502020204030204" pitchFamily="34" charset="0"/>
                <a:cs typeface="Times New Roman" panose="02020603050405020304" pitchFamily="18" charset="0"/>
              </a:rPr>
              <a:t> </a:t>
            </a:r>
            <a:r>
              <a:rPr lang="en-US" sz="1600" dirty="0" err="1">
                <a:latin typeface="Arial" panose="020B0604020202020204" pitchFamily="34" charset="0"/>
                <a:ea typeface="Calibri" panose="020F0502020204030204" pitchFamily="34" charset="0"/>
                <a:cs typeface="Times New Roman" panose="02020603050405020304" pitchFamily="18" charset="0"/>
              </a:rPr>
              <a:t>nghĩa</a:t>
            </a:r>
            <a:r>
              <a:rPr lang="en-US" sz="1600" dirty="0">
                <a:latin typeface="Arial" panose="020B0604020202020204" pitchFamily="34" charset="0"/>
                <a:ea typeface="Calibri" panose="020F0502020204030204" pitchFamily="34" charset="0"/>
                <a:cs typeface="Times New Roman" panose="02020603050405020304" pitchFamily="18" charset="0"/>
              </a:rPr>
              <a:t> bean </a:t>
            </a:r>
            <a:r>
              <a:rPr lang="en-US" sz="1600" dirty="0" err="1">
                <a:latin typeface="Arial" panose="020B0604020202020204" pitchFamily="34" charset="0"/>
                <a:ea typeface="Calibri" panose="020F0502020204030204" pitchFamily="34" charset="0"/>
                <a:cs typeface="Times New Roman" panose="02020603050405020304" pitchFamily="18" charset="0"/>
              </a:rPr>
              <a:t>chứa</a:t>
            </a:r>
            <a:r>
              <a:rPr lang="en-US" sz="1600" dirty="0">
                <a:latin typeface="Arial" panose="020B0604020202020204" pitchFamily="34" charset="0"/>
                <a:ea typeface="Calibri" panose="020F0502020204030204" pitchFamily="34" charset="0"/>
                <a:cs typeface="Times New Roman" panose="02020603050405020304" pitchFamily="18" charset="0"/>
              </a:rPr>
              <a:t> </a:t>
            </a:r>
            <a:r>
              <a:rPr lang="en-US" sz="1600" dirty="0" err="1">
                <a:latin typeface="Arial" panose="020B0604020202020204" pitchFamily="34" charset="0"/>
                <a:ea typeface="Calibri" panose="020F0502020204030204" pitchFamily="34" charset="0"/>
                <a:cs typeface="Times New Roman" panose="02020603050405020304" pitchFamily="18" charset="0"/>
              </a:rPr>
              <a:t>thông</a:t>
            </a:r>
            <a:r>
              <a:rPr lang="en-US" sz="1600" dirty="0">
                <a:latin typeface="Arial" panose="020B0604020202020204" pitchFamily="34" charset="0"/>
                <a:ea typeface="Calibri" panose="020F0502020204030204" pitchFamily="34" charset="0"/>
                <a:cs typeface="Times New Roman" panose="02020603050405020304" pitchFamily="18" charset="0"/>
              </a:rPr>
              <a:t> tin </a:t>
            </a:r>
            <a:r>
              <a:rPr lang="en-US" sz="1600" dirty="0" err="1">
                <a:latin typeface="Arial" panose="020B0604020202020204" pitchFamily="34" charset="0"/>
                <a:ea typeface="Calibri" panose="020F0502020204030204" pitchFamily="34" charset="0"/>
                <a:cs typeface="Times New Roman" panose="02020603050405020304" pitchFamily="18" charset="0"/>
              </a:rPr>
              <a:t>được</a:t>
            </a:r>
            <a:r>
              <a:rPr lang="en-US" sz="1600" dirty="0">
                <a:latin typeface="Arial" panose="020B0604020202020204" pitchFamily="34" charset="0"/>
                <a:ea typeface="Calibri" panose="020F0502020204030204" pitchFamily="34" charset="0"/>
                <a:cs typeface="Times New Roman" panose="02020603050405020304" pitchFamily="18" charset="0"/>
              </a:rPr>
              <a:t> </a:t>
            </a:r>
            <a:r>
              <a:rPr lang="en-US" sz="1600" dirty="0" err="1">
                <a:latin typeface="Arial" panose="020B0604020202020204" pitchFamily="34" charset="0"/>
                <a:ea typeface="Calibri" panose="020F0502020204030204" pitchFamily="34" charset="0"/>
                <a:cs typeface="Times New Roman" panose="02020603050405020304" pitchFamily="18" charset="0"/>
              </a:rPr>
              <a:t>gọi</a:t>
            </a:r>
            <a:r>
              <a:rPr lang="en-US" sz="1600" dirty="0">
                <a:latin typeface="Arial" panose="020B0604020202020204" pitchFamily="34" charset="0"/>
                <a:ea typeface="Calibri" panose="020F0502020204030204" pitchFamily="34" charset="0"/>
                <a:cs typeface="Times New Roman" panose="02020603050405020304" pitchFamily="18" charset="0"/>
              </a:rPr>
              <a:t> </a:t>
            </a:r>
            <a:r>
              <a:rPr lang="en-US" sz="1600" dirty="0" err="1">
                <a:latin typeface="Arial" panose="020B0604020202020204" pitchFamily="34" charset="0"/>
                <a:ea typeface="Calibri" panose="020F0502020204030204" pitchFamily="34" charset="0"/>
                <a:cs typeface="Times New Roman" panose="02020603050405020304" pitchFamily="18" charset="0"/>
              </a:rPr>
              <a:t>là</a:t>
            </a:r>
            <a:r>
              <a:rPr lang="en-US" sz="1600" dirty="0">
                <a:latin typeface="Arial" panose="020B0604020202020204" pitchFamily="34" charset="0"/>
                <a:ea typeface="Calibri" panose="020F0502020204030204" pitchFamily="34" charset="0"/>
                <a:cs typeface="Times New Roman" panose="02020603050405020304" pitchFamily="18" charset="0"/>
              </a:rPr>
              <a:t> </a:t>
            </a:r>
            <a:r>
              <a:rPr lang="en-US" sz="1600" dirty="0" err="1">
                <a:latin typeface="Arial" panose="020B0604020202020204" pitchFamily="34" charset="0"/>
                <a:ea typeface="Calibri" panose="020F0502020204030204" pitchFamily="34" charset="0"/>
                <a:cs typeface="Times New Roman" panose="02020603050405020304" pitchFamily="18" charset="0"/>
              </a:rPr>
              <a:t>siêu</a:t>
            </a:r>
            <a:r>
              <a:rPr lang="en-US" sz="1600" dirty="0">
                <a:latin typeface="Arial" panose="020B0604020202020204" pitchFamily="34" charset="0"/>
                <a:ea typeface="Calibri" panose="020F0502020204030204" pitchFamily="34" charset="0"/>
                <a:cs typeface="Times New Roman" panose="02020603050405020304" pitchFamily="18" charset="0"/>
              </a:rPr>
              <a:t> </a:t>
            </a:r>
            <a:r>
              <a:rPr lang="en-US" sz="1600" dirty="0" err="1">
                <a:latin typeface="Arial" panose="020B0604020202020204" pitchFamily="34" charset="0"/>
                <a:ea typeface="Calibri" panose="020F0502020204030204" pitchFamily="34" charset="0"/>
                <a:cs typeface="Times New Roman" panose="02020603050405020304" pitchFamily="18" charset="0"/>
              </a:rPr>
              <a:t>dữ</a:t>
            </a:r>
            <a:r>
              <a:rPr lang="en-US" sz="1600" dirty="0">
                <a:latin typeface="Arial" panose="020B0604020202020204" pitchFamily="34" charset="0"/>
                <a:ea typeface="Calibri" panose="020F0502020204030204" pitchFamily="34" charset="0"/>
                <a:cs typeface="Times New Roman" panose="02020603050405020304" pitchFamily="18" charset="0"/>
              </a:rPr>
              <a:t> </a:t>
            </a:r>
            <a:r>
              <a:rPr lang="en-US" sz="1600" dirty="0" err="1">
                <a:latin typeface="Arial" panose="020B0604020202020204" pitchFamily="34" charset="0"/>
                <a:ea typeface="Calibri" panose="020F0502020204030204" pitchFamily="34" charset="0"/>
                <a:cs typeface="Times New Roman" panose="02020603050405020304" pitchFamily="18" charset="0"/>
              </a:rPr>
              <a:t>liệu</a:t>
            </a:r>
            <a:r>
              <a:rPr lang="en-US" sz="1600" dirty="0">
                <a:latin typeface="Arial" panose="020B0604020202020204" pitchFamily="34" charset="0"/>
                <a:ea typeface="Calibri" panose="020F0502020204030204" pitchFamily="34" charset="0"/>
                <a:cs typeface="Times New Roman" panose="02020603050405020304" pitchFamily="18" charset="0"/>
              </a:rPr>
              <a:t> </a:t>
            </a:r>
            <a:r>
              <a:rPr lang="en-US" sz="1600" dirty="0" err="1">
                <a:latin typeface="Arial" panose="020B0604020202020204" pitchFamily="34" charset="0"/>
                <a:ea typeface="Calibri" panose="020F0502020204030204" pitchFamily="34" charset="0"/>
                <a:cs typeface="Times New Roman" panose="02020603050405020304" pitchFamily="18" charset="0"/>
              </a:rPr>
              <a:t>cấu</a:t>
            </a:r>
            <a:r>
              <a:rPr lang="en-US" sz="1600" dirty="0">
                <a:latin typeface="Arial" panose="020B0604020202020204" pitchFamily="34" charset="0"/>
                <a:ea typeface="Calibri" panose="020F0502020204030204" pitchFamily="34" charset="0"/>
                <a:cs typeface="Times New Roman" panose="02020603050405020304" pitchFamily="18" charset="0"/>
              </a:rPr>
              <a:t> hình </a:t>
            </a:r>
            <a:r>
              <a:rPr lang="en-US" sz="1600" dirty="0" err="1">
                <a:latin typeface="Arial" panose="020B0604020202020204" pitchFamily="34" charset="0"/>
                <a:ea typeface="Calibri" panose="020F0502020204030204" pitchFamily="34" charset="0"/>
                <a:cs typeface="Times New Roman" panose="02020603050405020304" pitchFamily="18" charset="0"/>
              </a:rPr>
              <a:t>mà</a:t>
            </a:r>
            <a:r>
              <a:rPr lang="en-US" sz="1600" dirty="0">
                <a:latin typeface="Arial" panose="020B0604020202020204" pitchFamily="34" charset="0"/>
                <a:ea typeface="Calibri" panose="020F0502020204030204" pitchFamily="34" charset="0"/>
                <a:cs typeface="Times New Roman" panose="02020603050405020304" pitchFamily="18" charset="0"/>
              </a:rPr>
              <a:t> </a:t>
            </a:r>
            <a:r>
              <a:rPr lang="en-US" sz="1600" dirty="0" err="1">
                <a:latin typeface="Arial" panose="020B0604020202020204" pitchFamily="34" charset="0"/>
                <a:ea typeface="Calibri" panose="020F0502020204030204" pitchFamily="34" charset="0"/>
                <a:cs typeface="Times New Roman" panose="02020603050405020304" pitchFamily="18" charset="0"/>
              </a:rPr>
              <a:t>cần</a:t>
            </a:r>
            <a:r>
              <a:rPr lang="en-US" sz="1600" dirty="0">
                <a:latin typeface="Arial" panose="020B0604020202020204" pitchFamily="34" charset="0"/>
                <a:ea typeface="Calibri" panose="020F0502020204030204" pitchFamily="34" charset="0"/>
                <a:cs typeface="Times New Roman" panose="02020603050405020304" pitchFamily="18" charset="0"/>
              </a:rPr>
              <a:t> </a:t>
            </a:r>
            <a:r>
              <a:rPr lang="en-US" sz="1600" dirty="0" err="1">
                <a:latin typeface="Arial" panose="020B0604020202020204" pitchFamily="34" charset="0"/>
                <a:ea typeface="Calibri" panose="020F0502020204030204" pitchFamily="34" charset="0"/>
                <a:cs typeface="Times New Roman" panose="02020603050405020304" pitchFamily="18" charset="0"/>
              </a:rPr>
              <a:t>thiết</a:t>
            </a:r>
            <a:r>
              <a:rPr lang="en-US" sz="1600" dirty="0">
                <a:latin typeface="Arial" panose="020B0604020202020204" pitchFamily="34" charset="0"/>
                <a:ea typeface="Calibri" panose="020F0502020204030204" pitchFamily="34" charset="0"/>
                <a:cs typeface="Times New Roman" panose="02020603050405020304" pitchFamily="18" charset="0"/>
              </a:rPr>
              <a:t> </a:t>
            </a:r>
            <a:r>
              <a:rPr lang="en-US" sz="1600" dirty="0" err="1">
                <a:latin typeface="Arial" panose="020B0604020202020204" pitchFamily="34" charset="0"/>
                <a:ea typeface="Calibri" panose="020F0502020204030204" pitchFamily="34" charset="0"/>
                <a:cs typeface="Times New Roman" panose="02020603050405020304" pitchFamily="18" charset="0"/>
              </a:rPr>
              <a:t>để</a:t>
            </a:r>
            <a:r>
              <a:rPr lang="en-US" sz="1600" dirty="0">
                <a:latin typeface="Arial" panose="020B0604020202020204" pitchFamily="34" charset="0"/>
                <a:ea typeface="Calibri" panose="020F0502020204030204" pitchFamily="34" charset="0"/>
                <a:cs typeface="Times New Roman" panose="02020603050405020304" pitchFamily="18" charset="0"/>
              </a:rPr>
              <a:t> </a:t>
            </a:r>
            <a:r>
              <a:rPr lang="en-US" sz="1600" dirty="0">
                <a:solidFill>
                  <a:srgbClr val="333333"/>
                </a:solidFill>
                <a:latin typeface="Arial" panose="020B0604020202020204" pitchFamily="34" charset="0"/>
                <a:ea typeface="Calibri" panose="020F0502020204030204" pitchFamily="34" charset="0"/>
                <a:cs typeface="Times New Roman" panose="02020603050405020304" pitchFamily="18" charset="0"/>
              </a:rPr>
              <a:t>container</a:t>
            </a:r>
            <a:r>
              <a:rPr lang="en-US" sz="1600" dirty="0">
                <a:latin typeface="Arial" panose="020B0604020202020204" pitchFamily="34" charset="0"/>
                <a:ea typeface="Calibri" panose="020F0502020204030204" pitchFamily="34" charset="0"/>
                <a:cs typeface="Times New Roman" panose="02020603050405020304" pitchFamily="18" charset="0"/>
              </a:rPr>
              <a:t> </a:t>
            </a:r>
            <a:r>
              <a:rPr lang="en-US" sz="1600" dirty="0" err="1">
                <a:latin typeface="Arial" panose="020B0604020202020204" pitchFamily="34" charset="0"/>
                <a:ea typeface="Calibri" panose="020F0502020204030204" pitchFamily="34" charset="0"/>
                <a:cs typeface="Times New Roman" panose="02020603050405020304" pitchFamily="18" charset="0"/>
              </a:rPr>
              <a:t>xác</a:t>
            </a:r>
            <a:r>
              <a:rPr lang="en-US" sz="1600" dirty="0">
                <a:latin typeface="Arial" panose="020B0604020202020204" pitchFamily="34" charset="0"/>
                <a:ea typeface="Calibri" panose="020F0502020204030204" pitchFamily="34" charset="0"/>
                <a:cs typeface="Times New Roman" panose="02020603050405020304" pitchFamily="18" charset="0"/>
              </a:rPr>
              <a:t> </a:t>
            </a:r>
            <a:r>
              <a:rPr lang="en-US" sz="1600" dirty="0" err="1">
                <a:latin typeface="Arial" panose="020B0604020202020204" pitchFamily="34" charset="0"/>
                <a:ea typeface="Calibri" panose="020F0502020204030204" pitchFamily="34" charset="0"/>
                <a:cs typeface="Times New Roman" panose="02020603050405020304" pitchFamily="18" charset="0"/>
              </a:rPr>
              <a:t>định</a:t>
            </a:r>
            <a:r>
              <a:rPr lang="en-US" sz="1600" dirty="0">
                <a:latin typeface="Arial" panose="020B0604020202020204" pitchFamily="34" charset="0"/>
                <a:ea typeface="Calibri" panose="020F0502020204030204" pitchFamily="34" charset="0"/>
                <a:cs typeface="Times New Roman" panose="02020603050405020304" pitchFamily="18" charset="0"/>
              </a:rPr>
              <a:t> </a:t>
            </a:r>
            <a:r>
              <a:rPr lang="en-US" sz="1600" dirty="0" err="1">
                <a:latin typeface="Arial" panose="020B0604020202020204" pitchFamily="34" charset="0"/>
                <a:ea typeface="Calibri" panose="020F0502020204030204" pitchFamily="34" charset="0"/>
                <a:cs typeface="Times New Roman" panose="02020603050405020304" pitchFamily="18" charset="0"/>
              </a:rPr>
              <a:t>được</a:t>
            </a:r>
            <a:r>
              <a:rPr lang="en-US" sz="1600" dirty="0">
                <a:latin typeface="Arial" panose="020B0604020202020204" pitchFamily="34" charset="0"/>
                <a:ea typeface="Calibri" panose="020F0502020204030204" pitchFamily="34" charset="0"/>
                <a:cs typeface="Times New Roman" panose="02020603050405020304" pitchFamily="18" charset="0"/>
              </a:rPr>
              <a:t>:</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20000"/>
              </a:lnSpc>
              <a:spcBef>
                <a:spcPts val="600"/>
              </a:spcBef>
              <a:spcAft>
                <a:spcPts val="600"/>
              </a:spcAft>
            </a:pPr>
            <a:r>
              <a:rPr lang="en-US" sz="1600" dirty="0">
                <a:latin typeface="Arial" panose="020B0604020202020204" pitchFamily="34" charset="0"/>
                <a:ea typeface="Calibri" panose="020F0502020204030204" pitchFamily="34" charset="0"/>
                <a:cs typeface="Times New Roman" panose="02020603050405020304" pitchFamily="18" charset="0"/>
              </a:rPr>
              <a:t>- </a:t>
            </a:r>
            <a:r>
              <a:rPr lang="en-US" sz="1600" dirty="0" err="1">
                <a:latin typeface="Arial" panose="020B0604020202020204" pitchFamily="34" charset="0"/>
                <a:ea typeface="Calibri" panose="020F0502020204030204" pitchFamily="34" charset="0"/>
                <a:cs typeface="Times New Roman" panose="02020603050405020304" pitchFamily="18" charset="0"/>
              </a:rPr>
              <a:t>Cách</a:t>
            </a:r>
            <a:r>
              <a:rPr lang="en-US" sz="1600" dirty="0">
                <a:latin typeface="Arial" panose="020B0604020202020204" pitchFamily="34" charset="0"/>
                <a:ea typeface="Calibri" panose="020F0502020204030204" pitchFamily="34" charset="0"/>
                <a:cs typeface="Times New Roman" panose="02020603050405020304" pitchFamily="18" charset="0"/>
              </a:rPr>
              <a:t> </a:t>
            </a:r>
            <a:r>
              <a:rPr lang="en-US" sz="1600" dirty="0" err="1">
                <a:latin typeface="Arial" panose="020B0604020202020204" pitchFamily="34" charset="0"/>
                <a:ea typeface="Calibri" panose="020F0502020204030204" pitchFamily="34" charset="0"/>
                <a:cs typeface="Times New Roman" panose="02020603050405020304" pitchFamily="18" charset="0"/>
              </a:rPr>
              <a:t>tạo</a:t>
            </a:r>
            <a:r>
              <a:rPr lang="en-US" sz="1600" dirty="0">
                <a:latin typeface="Arial" panose="020B0604020202020204" pitchFamily="34" charset="0"/>
                <a:ea typeface="Calibri" panose="020F0502020204030204" pitchFamily="34" charset="0"/>
                <a:cs typeface="Times New Roman" panose="02020603050405020304" pitchFamily="18" charset="0"/>
              </a:rPr>
              <a:t> Bean</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20000"/>
              </a:lnSpc>
              <a:spcBef>
                <a:spcPts val="600"/>
              </a:spcBef>
              <a:spcAft>
                <a:spcPts val="600"/>
              </a:spcAft>
            </a:pPr>
            <a:r>
              <a:rPr lang="en-US" sz="1600" dirty="0">
                <a:latin typeface="Arial" panose="020B0604020202020204" pitchFamily="34" charset="0"/>
                <a:ea typeface="Calibri" panose="020F0502020204030204" pitchFamily="34" charset="0"/>
                <a:cs typeface="Times New Roman" panose="02020603050405020304" pitchFamily="18" charset="0"/>
              </a:rPr>
              <a:t>- Chi </a:t>
            </a:r>
            <a:r>
              <a:rPr lang="en-US" sz="1600" dirty="0" err="1">
                <a:latin typeface="Arial" panose="020B0604020202020204" pitchFamily="34" charset="0"/>
                <a:ea typeface="Calibri" panose="020F0502020204030204" pitchFamily="34" charset="0"/>
                <a:cs typeface="Times New Roman" panose="02020603050405020304" pitchFamily="18" charset="0"/>
              </a:rPr>
              <a:t>tiết</a:t>
            </a:r>
            <a:r>
              <a:rPr lang="en-US" sz="1600" dirty="0">
                <a:latin typeface="Arial" panose="020B0604020202020204" pitchFamily="34" charset="0"/>
                <a:ea typeface="Calibri" panose="020F0502020204030204" pitchFamily="34" charset="0"/>
                <a:cs typeface="Times New Roman" panose="02020603050405020304" pitchFamily="18" charset="0"/>
              </a:rPr>
              <a:t> </a:t>
            </a:r>
            <a:r>
              <a:rPr lang="en-US" sz="1600" dirty="0" err="1">
                <a:latin typeface="Arial" panose="020B0604020202020204" pitchFamily="34" charset="0"/>
                <a:ea typeface="Calibri" panose="020F0502020204030204" pitchFamily="34" charset="0"/>
                <a:cs typeface="Times New Roman" panose="02020603050405020304" pitchFamily="18" charset="0"/>
              </a:rPr>
              <a:t>vòng</a:t>
            </a:r>
            <a:r>
              <a:rPr lang="en-US" sz="1600" dirty="0">
                <a:latin typeface="Arial" panose="020B0604020202020204" pitchFamily="34" charset="0"/>
                <a:ea typeface="Calibri" panose="020F0502020204030204" pitchFamily="34" charset="0"/>
                <a:cs typeface="Times New Roman" panose="02020603050405020304" pitchFamily="18" charset="0"/>
              </a:rPr>
              <a:t> </a:t>
            </a:r>
            <a:r>
              <a:rPr lang="en-US" sz="1600" dirty="0" err="1">
                <a:latin typeface="Arial" panose="020B0604020202020204" pitchFamily="34" charset="0"/>
                <a:ea typeface="Calibri" panose="020F0502020204030204" pitchFamily="34" charset="0"/>
                <a:cs typeface="Times New Roman" panose="02020603050405020304" pitchFamily="18" charset="0"/>
              </a:rPr>
              <a:t>đời</a:t>
            </a:r>
            <a:r>
              <a:rPr lang="en-US" sz="1600" dirty="0">
                <a:latin typeface="Arial" panose="020B0604020202020204" pitchFamily="34" charset="0"/>
                <a:ea typeface="Calibri" panose="020F0502020204030204" pitchFamily="34" charset="0"/>
                <a:cs typeface="Times New Roman" panose="02020603050405020304" pitchFamily="18" charset="0"/>
              </a:rPr>
              <a:t> </a:t>
            </a:r>
            <a:r>
              <a:rPr lang="en-US" sz="1600" dirty="0" err="1">
                <a:latin typeface="Arial" panose="020B0604020202020204" pitchFamily="34" charset="0"/>
                <a:ea typeface="Calibri" panose="020F0502020204030204" pitchFamily="34" charset="0"/>
                <a:cs typeface="Times New Roman" panose="02020603050405020304" pitchFamily="18" charset="0"/>
              </a:rPr>
              <a:t>của</a:t>
            </a:r>
            <a:r>
              <a:rPr lang="en-US" sz="1600" dirty="0">
                <a:latin typeface="Arial" panose="020B0604020202020204" pitchFamily="34" charset="0"/>
                <a:ea typeface="Calibri" panose="020F0502020204030204" pitchFamily="34" charset="0"/>
                <a:cs typeface="Times New Roman" panose="02020603050405020304" pitchFamily="18" charset="0"/>
              </a:rPr>
              <a:t> Bean</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20000"/>
              </a:lnSpc>
            </a:pPr>
            <a:r>
              <a:rPr lang="en-US" sz="1600" dirty="0">
                <a:latin typeface="Arial" panose="020B0604020202020204" pitchFamily="34" charset="0"/>
                <a:ea typeface="Calibri" panose="020F0502020204030204" pitchFamily="34" charset="0"/>
                <a:cs typeface="Times New Roman" panose="02020603050405020304" pitchFamily="18" charset="0"/>
              </a:rPr>
              <a:t>- </a:t>
            </a:r>
            <a:r>
              <a:rPr lang="en-US" sz="1600" dirty="0" err="1">
                <a:latin typeface="Arial" panose="020B0604020202020204" pitchFamily="34" charset="0"/>
                <a:ea typeface="Calibri" panose="020F0502020204030204" pitchFamily="34" charset="0"/>
                <a:cs typeface="Times New Roman" panose="02020603050405020304" pitchFamily="18" charset="0"/>
              </a:rPr>
              <a:t>Phụ</a:t>
            </a:r>
            <a:r>
              <a:rPr lang="en-US" sz="1600" dirty="0">
                <a:latin typeface="Arial" panose="020B0604020202020204" pitchFamily="34" charset="0"/>
                <a:ea typeface="Calibri" panose="020F0502020204030204" pitchFamily="34" charset="0"/>
                <a:cs typeface="Times New Roman" panose="02020603050405020304" pitchFamily="18" charset="0"/>
              </a:rPr>
              <a:t> </a:t>
            </a:r>
            <a:r>
              <a:rPr lang="en-US" sz="1600" dirty="0" err="1">
                <a:latin typeface="Arial" panose="020B0604020202020204" pitchFamily="34" charset="0"/>
                <a:ea typeface="Calibri" panose="020F0502020204030204" pitchFamily="34" charset="0"/>
                <a:cs typeface="Times New Roman" panose="02020603050405020304" pitchFamily="18" charset="0"/>
              </a:rPr>
              <a:t>thuộc</a:t>
            </a:r>
            <a:r>
              <a:rPr lang="en-US" sz="1600" dirty="0">
                <a:latin typeface="Arial" panose="020B0604020202020204" pitchFamily="34" charset="0"/>
                <a:ea typeface="Calibri" panose="020F0502020204030204" pitchFamily="34" charset="0"/>
                <a:cs typeface="Times New Roman" panose="02020603050405020304" pitchFamily="18" charset="0"/>
              </a:rPr>
              <a:t> </a:t>
            </a:r>
            <a:r>
              <a:rPr lang="en-US" sz="1600" dirty="0">
                <a:solidFill>
                  <a:srgbClr val="333333"/>
                </a:solidFill>
                <a:latin typeface="Arial" panose="020B0604020202020204" pitchFamily="34" charset="0"/>
                <a:ea typeface="Calibri" panose="020F0502020204030204" pitchFamily="34" charset="0"/>
                <a:cs typeface="Times New Roman" panose="02020603050405020304" pitchFamily="18" charset="0"/>
              </a:rPr>
              <a:t>(dependency) </a:t>
            </a:r>
            <a:r>
              <a:rPr lang="en-US" sz="1600" dirty="0">
                <a:latin typeface="Arial" panose="020B0604020202020204" pitchFamily="34" charset="0"/>
                <a:ea typeface="Calibri" panose="020F0502020204030204" pitchFamily="34" charset="0"/>
                <a:cs typeface="Times New Roman" panose="02020603050405020304" pitchFamily="18" charset="0"/>
              </a:rPr>
              <a:t> </a:t>
            </a:r>
            <a:r>
              <a:rPr lang="en-US" sz="1600" dirty="0" err="1">
                <a:latin typeface="Arial" panose="020B0604020202020204" pitchFamily="34" charset="0"/>
                <a:ea typeface="Calibri" panose="020F0502020204030204" pitchFamily="34" charset="0"/>
                <a:cs typeface="Times New Roman" panose="02020603050405020304" pitchFamily="18" charset="0"/>
              </a:rPr>
              <a:t>của</a:t>
            </a:r>
            <a:r>
              <a:rPr lang="en-US" sz="1600" dirty="0">
                <a:latin typeface="Arial" panose="020B0604020202020204" pitchFamily="34" charset="0"/>
                <a:ea typeface="Calibri" panose="020F0502020204030204" pitchFamily="34" charset="0"/>
                <a:cs typeface="Times New Roman" panose="02020603050405020304" pitchFamily="18" charset="0"/>
              </a:rPr>
              <a:t> Bean</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5734928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53340" y="452645"/>
            <a:ext cx="8100060" cy="537955"/>
          </a:xfrm>
          <a:extLst>
            <a:ext uri="{FAA26D3D-D897-4be2-8F04-BA451C77F1D7}">
              <ma14:placeholderFlag xmlns="" xmlns:ma14="http://schemas.microsoft.com/office/mac/drawingml/2011/main" val="1"/>
            </a:ext>
          </a:extLst>
        </p:spPr>
        <p:txBody>
          <a:bodyPr anchor="b">
            <a:noAutofit/>
          </a:bodyPr>
          <a:lstStyle/>
          <a:p>
            <a:r>
              <a:rPr lang="en-US" altLang="en-US" sz="2200" dirty="0"/>
              <a:t>CÁC </a:t>
            </a:r>
            <a:r>
              <a:rPr lang="en-US" altLang="en-US" sz="2200" dirty="0" err="1"/>
              <a:t>THUỘC</a:t>
            </a:r>
            <a:r>
              <a:rPr lang="en-US" altLang="en-US" sz="2200" dirty="0"/>
              <a:t> TÍNH </a:t>
            </a:r>
            <a:r>
              <a:rPr lang="en-US" altLang="en-US" sz="2200" dirty="0" err="1"/>
              <a:t>CỦA</a:t>
            </a:r>
            <a:r>
              <a:rPr lang="en-US" altLang="en-US" sz="2200" dirty="0"/>
              <a:t> BEAN</a:t>
            </a:r>
          </a:p>
        </p:txBody>
      </p:sp>
      <p:graphicFrame>
        <p:nvGraphicFramePr>
          <p:cNvPr id="5" name="Table 4"/>
          <p:cNvGraphicFramePr>
            <a:graphicFrameLocks noGrp="1"/>
          </p:cNvGraphicFramePr>
          <p:nvPr>
            <p:extLst>
              <p:ext uri="{D42A27DB-BD31-4B8C-83A1-F6EECF244321}">
                <p14:modId xmlns:p14="http://schemas.microsoft.com/office/powerpoint/2010/main" val="1004734847"/>
              </p:ext>
            </p:extLst>
          </p:nvPr>
        </p:nvGraphicFramePr>
        <p:xfrm>
          <a:off x="117328" y="1310400"/>
          <a:ext cx="8851412" cy="3441624"/>
        </p:xfrm>
        <a:graphic>
          <a:graphicData uri="http://schemas.openxmlformats.org/drawingml/2006/table">
            <a:tbl>
              <a:tblPr firstRow="1" firstCol="1" bandRow="1">
                <a:tableStyleId>{0660B408-B3CF-4A94-85FC-2B1E0A45F4A2}</a:tableStyleId>
              </a:tblPr>
              <a:tblGrid>
                <a:gridCol w="1749572">
                  <a:extLst>
                    <a:ext uri="{9D8B030D-6E8A-4147-A177-3AD203B41FA5}">
                      <a16:colId xmlns:a16="http://schemas.microsoft.com/office/drawing/2014/main" val="20000"/>
                    </a:ext>
                  </a:extLst>
                </a:gridCol>
                <a:gridCol w="7101840">
                  <a:extLst>
                    <a:ext uri="{9D8B030D-6E8A-4147-A177-3AD203B41FA5}">
                      <a16:colId xmlns:a16="http://schemas.microsoft.com/office/drawing/2014/main" val="20001"/>
                    </a:ext>
                  </a:extLst>
                </a:gridCol>
              </a:tblGrid>
              <a:tr h="213482">
                <a:tc>
                  <a:txBody>
                    <a:bodyPr/>
                    <a:lstStyle/>
                    <a:p>
                      <a:pPr algn="ctr">
                        <a:lnSpc>
                          <a:spcPct val="120000"/>
                        </a:lnSpc>
                        <a:spcAft>
                          <a:spcPts val="0"/>
                        </a:spcAft>
                      </a:pPr>
                      <a:r>
                        <a:rPr lang="en-US" sz="1600" dirty="0">
                          <a:effectLst/>
                        </a:rPr>
                        <a:t>Properties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42962" marR="42962" marT="42962" marB="42962" anchor="ctr"/>
                </a:tc>
                <a:tc>
                  <a:txBody>
                    <a:bodyPr/>
                    <a:lstStyle/>
                    <a:p>
                      <a:pPr algn="ctr">
                        <a:lnSpc>
                          <a:spcPct val="120000"/>
                        </a:lnSpc>
                        <a:spcAft>
                          <a:spcPts val="0"/>
                        </a:spcAft>
                      </a:pPr>
                      <a:r>
                        <a:rPr lang="en-US" sz="1600">
                          <a:effectLst/>
                        </a:rPr>
                        <a:t>Description</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42962" marR="42962" marT="42962" marB="42962" anchor="ctr"/>
                </a:tc>
                <a:extLst>
                  <a:ext uri="{0D108BD9-81ED-4DB2-BD59-A6C34878D82A}">
                    <a16:rowId xmlns:a16="http://schemas.microsoft.com/office/drawing/2014/main" val="10000"/>
                  </a:ext>
                </a:extLst>
              </a:tr>
              <a:tr h="326501">
                <a:tc>
                  <a:txBody>
                    <a:bodyPr/>
                    <a:lstStyle/>
                    <a:p>
                      <a:pPr algn="just">
                        <a:lnSpc>
                          <a:spcPct val="120000"/>
                        </a:lnSpc>
                        <a:spcAft>
                          <a:spcPts val="0"/>
                        </a:spcAft>
                      </a:pPr>
                      <a:r>
                        <a:rPr lang="en-US" sz="1600" b="0" dirty="0">
                          <a:solidFill>
                            <a:srgbClr val="000000"/>
                          </a:solidFill>
                          <a:effectLst/>
                        </a:rPr>
                        <a:t>class</a:t>
                      </a:r>
                      <a:endParaRPr lang="en-US" sz="1600" b="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2962" marR="42962" marT="42962" marB="42962" anchor="ctr"/>
                </a:tc>
                <a:tc>
                  <a:txBody>
                    <a:bodyPr/>
                    <a:lstStyle/>
                    <a:p>
                      <a:pPr>
                        <a:lnSpc>
                          <a:spcPct val="120000"/>
                        </a:lnSpc>
                        <a:spcAft>
                          <a:spcPts val="0"/>
                        </a:spcAft>
                      </a:pPr>
                      <a:r>
                        <a:rPr lang="en-US" sz="1600" b="0" dirty="0" err="1">
                          <a:solidFill>
                            <a:srgbClr val="000000"/>
                          </a:solidFill>
                          <a:effectLst/>
                        </a:rPr>
                        <a:t>Là</a:t>
                      </a:r>
                      <a:r>
                        <a:rPr lang="en-US" sz="1600" b="0" dirty="0">
                          <a:solidFill>
                            <a:srgbClr val="000000"/>
                          </a:solidFill>
                          <a:effectLst/>
                        </a:rPr>
                        <a:t> </a:t>
                      </a:r>
                      <a:r>
                        <a:rPr lang="en-US" sz="1600" b="0" dirty="0" err="1">
                          <a:solidFill>
                            <a:srgbClr val="000000"/>
                          </a:solidFill>
                          <a:effectLst/>
                        </a:rPr>
                        <a:t>thuộc</a:t>
                      </a:r>
                      <a:r>
                        <a:rPr lang="en-US" sz="1600" b="0" dirty="0">
                          <a:solidFill>
                            <a:srgbClr val="000000"/>
                          </a:solidFill>
                          <a:effectLst/>
                        </a:rPr>
                        <a:t> </a:t>
                      </a:r>
                      <a:r>
                        <a:rPr lang="en-US" sz="1600" b="0" dirty="0" err="1">
                          <a:solidFill>
                            <a:srgbClr val="000000"/>
                          </a:solidFill>
                          <a:effectLst/>
                        </a:rPr>
                        <a:t>tính</a:t>
                      </a:r>
                      <a:r>
                        <a:rPr lang="en-US" sz="1600" b="0" dirty="0">
                          <a:solidFill>
                            <a:srgbClr val="000000"/>
                          </a:solidFill>
                          <a:effectLst/>
                        </a:rPr>
                        <a:t> </a:t>
                      </a:r>
                      <a:r>
                        <a:rPr lang="en-US" sz="1600" b="0" dirty="0" err="1">
                          <a:solidFill>
                            <a:srgbClr val="000000"/>
                          </a:solidFill>
                          <a:effectLst/>
                        </a:rPr>
                        <a:t>bắt</a:t>
                      </a:r>
                      <a:r>
                        <a:rPr lang="en-US" sz="1600" b="0" dirty="0">
                          <a:solidFill>
                            <a:srgbClr val="000000"/>
                          </a:solidFill>
                          <a:effectLst/>
                        </a:rPr>
                        <a:t> </a:t>
                      </a:r>
                      <a:r>
                        <a:rPr lang="en-US" sz="1600" b="0" dirty="0" err="1">
                          <a:solidFill>
                            <a:srgbClr val="000000"/>
                          </a:solidFill>
                          <a:effectLst/>
                        </a:rPr>
                        <a:t>buộc</a:t>
                      </a:r>
                      <a:r>
                        <a:rPr lang="en-US" sz="1600" b="0" dirty="0">
                          <a:solidFill>
                            <a:srgbClr val="000000"/>
                          </a:solidFill>
                          <a:effectLst/>
                        </a:rPr>
                        <a:t> </a:t>
                      </a:r>
                      <a:r>
                        <a:rPr lang="en-US" sz="1600" b="0" dirty="0" err="1">
                          <a:solidFill>
                            <a:srgbClr val="000000"/>
                          </a:solidFill>
                          <a:effectLst/>
                        </a:rPr>
                        <a:t>và</a:t>
                      </a:r>
                      <a:r>
                        <a:rPr lang="en-US" sz="1600" b="0" dirty="0">
                          <a:solidFill>
                            <a:srgbClr val="000000"/>
                          </a:solidFill>
                          <a:effectLst/>
                        </a:rPr>
                        <a:t> </a:t>
                      </a:r>
                      <a:r>
                        <a:rPr lang="en-US" sz="1600" b="0" dirty="0" err="1">
                          <a:solidFill>
                            <a:srgbClr val="000000"/>
                          </a:solidFill>
                          <a:effectLst/>
                        </a:rPr>
                        <a:t>xác</a:t>
                      </a:r>
                      <a:r>
                        <a:rPr lang="en-US" sz="1600" b="0" dirty="0">
                          <a:solidFill>
                            <a:srgbClr val="000000"/>
                          </a:solidFill>
                          <a:effectLst/>
                        </a:rPr>
                        <a:t> </a:t>
                      </a:r>
                      <a:r>
                        <a:rPr lang="en-US" sz="1600" b="0" dirty="0" err="1">
                          <a:solidFill>
                            <a:srgbClr val="000000"/>
                          </a:solidFill>
                          <a:effectLst/>
                        </a:rPr>
                        <a:t>định</a:t>
                      </a:r>
                      <a:r>
                        <a:rPr lang="en-US" sz="1600" b="0" dirty="0">
                          <a:solidFill>
                            <a:srgbClr val="000000"/>
                          </a:solidFill>
                          <a:effectLst/>
                        </a:rPr>
                        <a:t> </a:t>
                      </a:r>
                      <a:r>
                        <a:rPr lang="en-US" sz="1600" b="0" dirty="0" err="1">
                          <a:solidFill>
                            <a:srgbClr val="000000"/>
                          </a:solidFill>
                          <a:effectLst/>
                        </a:rPr>
                        <a:t>lớp</a:t>
                      </a:r>
                      <a:r>
                        <a:rPr lang="en-US" sz="1600" b="0" dirty="0">
                          <a:solidFill>
                            <a:srgbClr val="000000"/>
                          </a:solidFill>
                          <a:effectLst/>
                        </a:rPr>
                        <a:t> bean </a:t>
                      </a:r>
                      <a:r>
                        <a:rPr lang="en-US" sz="1600" b="0" dirty="0" err="1">
                          <a:solidFill>
                            <a:srgbClr val="000000"/>
                          </a:solidFill>
                          <a:effectLst/>
                        </a:rPr>
                        <a:t>nào</a:t>
                      </a:r>
                      <a:r>
                        <a:rPr lang="en-US" sz="1600" b="0" dirty="0">
                          <a:solidFill>
                            <a:srgbClr val="000000"/>
                          </a:solidFill>
                          <a:effectLst/>
                        </a:rPr>
                        <a:t> </a:t>
                      </a:r>
                      <a:r>
                        <a:rPr lang="en-US" sz="1600" b="0" dirty="0" err="1">
                          <a:solidFill>
                            <a:srgbClr val="000000"/>
                          </a:solidFill>
                          <a:effectLst/>
                        </a:rPr>
                        <a:t>được</a:t>
                      </a:r>
                      <a:r>
                        <a:rPr lang="en-US" sz="1600" b="0" dirty="0">
                          <a:solidFill>
                            <a:srgbClr val="000000"/>
                          </a:solidFill>
                          <a:effectLst/>
                        </a:rPr>
                        <a:t> </a:t>
                      </a:r>
                      <a:r>
                        <a:rPr lang="en-US" sz="1600" b="0" dirty="0" err="1">
                          <a:solidFill>
                            <a:srgbClr val="000000"/>
                          </a:solidFill>
                          <a:effectLst/>
                        </a:rPr>
                        <a:t>sử</a:t>
                      </a:r>
                      <a:r>
                        <a:rPr lang="en-US" sz="1600" b="0" dirty="0">
                          <a:solidFill>
                            <a:srgbClr val="000000"/>
                          </a:solidFill>
                          <a:effectLst/>
                        </a:rPr>
                        <a:t> </a:t>
                      </a:r>
                      <a:r>
                        <a:rPr lang="en-US" sz="1600" b="0" dirty="0" err="1">
                          <a:solidFill>
                            <a:srgbClr val="000000"/>
                          </a:solidFill>
                          <a:effectLst/>
                        </a:rPr>
                        <a:t>dụng</a:t>
                      </a:r>
                      <a:r>
                        <a:rPr lang="en-US" sz="1600" b="0" dirty="0">
                          <a:solidFill>
                            <a:srgbClr val="000000"/>
                          </a:solidFill>
                          <a:effectLst/>
                        </a:rPr>
                        <a:t> </a:t>
                      </a:r>
                      <a:r>
                        <a:rPr lang="en-US" sz="1600" b="0" dirty="0" err="1">
                          <a:solidFill>
                            <a:srgbClr val="000000"/>
                          </a:solidFill>
                          <a:effectLst/>
                        </a:rPr>
                        <a:t>để</a:t>
                      </a:r>
                      <a:r>
                        <a:rPr lang="en-US" sz="1600" b="0" dirty="0">
                          <a:solidFill>
                            <a:srgbClr val="000000"/>
                          </a:solidFill>
                          <a:effectLst/>
                        </a:rPr>
                        <a:t> </a:t>
                      </a:r>
                      <a:r>
                        <a:rPr lang="en-US" sz="1600" b="0" dirty="0" err="1">
                          <a:solidFill>
                            <a:srgbClr val="000000"/>
                          </a:solidFill>
                          <a:effectLst/>
                        </a:rPr>
                        <a:t>tạo</a:t>
                      </a:r>
                      <a:r>
                        <a:rPr lang="en-US" sz="1600" b="0" dirty="0">
                          <a:solidFill>
                            <a:srgbClr val="000000"/>
                          </a:solidFill>
                          <a:effectLst/>
                        </a:rPr>
                        <a:t> bean</a:t>
                      </a:r>
                      <a:endParaRPr lang="en-US" sz="1600" b="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2962" marR="42962" marT="42962" marB="42962" anchor="ctr"/>
                </a:tc>
                <a:extLst>
                  <a:ext uri="{0D108BD9-81ED-4DB2-BD59-A6C34878D82A}">
                    <a16:rowId xmlns:a16="http://schemas.microsoft.com/office/drawing/2014/main" val="10001"/>
                  </a:ext>
                </a:extLst>
              </a:tr>
              <a:tr h="563305">
                <a:tc>
                  <a:txBody>
                    <a:bodyPr/>
                    <a:lstStyle/>
                    <a:p>
                      <a:pPr algn="just">
                        <a:lnSpc>
                          <a:spcPct val="120000"/>
                        </a:lnSpc>
                        <a:spcAft>
                          <a:spcPts val="0"/>
                        </a:spcAft>
                      </a:pPr>
                      <a:r>
                        <a:rPr lang="en-US" sz="1600" b="0" dirty="0">
                          <a:solidFill>
                            <a:srgbClr val="000000"/>
                          </a:solidFill>
                          <a:effectLst/>
                        </a:rPr>
                        <a:t>name</a:t>
                      </a:r>
                    </a:p>
                    <a:p>
                      <a:pPr>
                        <a:lnSpc>
                          <a:spcPct val="120000"/>
                        </a:lnSpc>
                        <a:spcAft>
                          <a:spcPts val="0"/>
                        </a:spcAft>
                      </a:pPr>
                      <a:r>
                        <a:rPr lang="en-US" sz="1600" b="0" dirty="0">
                          <a:solidFill>
                            <a:srgbClr val="000000"/>
                          </a:solidFill>
                          <a:effectLst/>
                        </a:rPr>
                        <a:t> </a:t>
                      </a:r>
                      <a:endParaRPr lang="en-US" sz="1600" b="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2962" marR="42962" marT="42962" marB="42962" anchor="ctr"/>
                </a:tc>
                <a:tc>
                  <a:txBody>
                    <a:bodyPr/>
                    <a:lstStyle/>
                    <a:p>
                      <a:pPr>
                        <a:lnSpc>
                          <a:spcPct val="120000"/>
                        </a:lnSpc>
                        <a:spcAft>
                          <a:spcPts val="0"/>
                        </a:spcAft>
                      </a:pPr>
                      <a:r>
                        <a:rPr lang="en-US" sz="1600" b="0" dirty="0" err="1">
                          <a:solidFill>
                            <a:srgbClr val="000000"/>
                          </a:solidFill>
                          <a:effectLst/>
                        </a:rPr>
                        <a:t>Xác</a:t>
                      </a:r>
                      <a:r>
                        <a:rPr lang="en-US" sz="1600" b="0" dirty="0">
                          <a:solidFill>
                            <a:srgbClr val="000000"/>
                          </a:solidFill>
                          <a:effectLst/>
                        </a:rPr>
                        <a:t> </a:t>
                      </a:r>
                      <a:r>
                        <a:rPr lang="en-US" sz="1600" b="0" dirty="0" err="1">
                          <a:solidFill>
                            <a:srgbClr val="000000"/>
                          </a:solidFill>
                          <a:effectLst/>
                        </a:rPr>
                        <a:t>định</a:t>
                      </a:r>
                      <a:r>
                        <a:rPr lang="en-US" sz="1600" b="0" dirty="0">
                          <a:solidFill>
                            <a:srgbClr val="000000"/>
                          </a:solidFill>
                          <a:effectLst/>
                        </a:rPr>
                        <a:t> </a:t>
                      </a:r>
                      <a:r>
                        <a:rPr lang="en-US" sz="1600" b="0" dirty="0" err="1">
                          <a:solidFill>
                            <a:srgbClr val="000000"/>
                          </a:solidFill>
                          <a:effectLst/>
                        </a:rPr>
                        <a:t>mã</a:t>
                      </a:r>
                      <a:r>
                        <a:rPr lang="en-US" sz="1600" b="0" dirty="0">
                          <a:solidFill>
                            <a:srgbClr val="000000"/>
                          </a:solidFill>
                          <a:effectLst/>
                        </a:rPr>
                        <a:t> </a:t>
                      </a:r>
                      <a:r>
                        <a:rPr lang="en-US" sz="1600" b="0" dirty="0" err="1">
                          <a:solidFill>
                            <a:srgbClr val="000000"/>
                          </a:solidFill>
                          <a:effectLst/>
                        </a:rPr>
                        <a:t>định</a:t>
                      </a:r>
                      <a:r>
                        <a:rPr lang="en-US" sz="1600" b="0" dirty="0">
                          <a:solidFill>
                            <a:srgbClr val="000000"/>
                          </a:solidFill>
                          <a:effectLst/>
                        </a:rPr>
                        <a:t> </a:t>
                      </a:r>
                      <a:r>
                        <a:rPr lang="en-US" sz="1600" b="0" dirty="0" err="1">
                          <a:solidFill>
                            <a:srgbClr val="000000"/>
                          </a:solidFill>
                          <a:effectLst/>
                        </a:rPr>
                        <a:t>danh</a:t>
                      </a:r>
                      <a:r>
                        <a:rPr lang="en-US" sz="1600" b="0" dirty="0">
                          <a:solidFill>
                            <a:srgbClr val="000000"/>
                          </a:solidFill>
                          <a:effectLst/>
                        </a:rPr>
                        <a:t> </a:t>
                      </a:r>
                      <a:r>
                        <a:rPr lang="en-US" sz="1600" b="0" dirty="0" err="1">
                          <a:solidFill>
                            <a:srgbClr val="000000"/>
                          </a:solidFill>
                          <a:effectLst/>
                        </a:rPr>
                        <a:t>đậu</a:t>
                      </a:r>
                      <a:r>
                        <a:rPr lang="en-US" sz="1600" b="0" dirty="0">
                          <a:solidFill>
                            <a:srgbClr val="000000"/>
                          </a:solidFill>
                          <a:effectLst/>
                        </a:rPr>
                        <a:t> </a:t>
                      </a:r>
                      <a:r>
                        <a:rPr lang="en-US" sz="1600" b="0" dirty="0" err="1">
                          <a:solidFill>
                            <a:srgbClr val="000000"/>
                          </a:solidFill>
                          <a:effectLst/>
                        </a:rPr>
                        <a:t>duy</a:t>
                      </a:r>
                      <a:r>
                        <a:rPr lang="en-US" sz="1600" b="0" dirty="0">
                          <a:solidFill>
                            <a:srgbClr val="000000"/>
                          </a:solidFill>
                          <a:effectLst/>
                        </a:rPr>
                        <a:t> </a:t>
                      </a:r>
                      <a:r>
                        <a:rPr lang="en-US" sz="1600" b="0" dirty="0" err="1">
                          <a:solidFill>
                            <a:srgbClr val="000000"/>
                          </a:solidFill>
                          <a:effectLst/>
                        </a:rPr>
                        <a:t>nhất</a:t>
                      </a:r>
                      <a:r>
                        <a:rPr lang="en-US" sz="1600" b="0" dirty="0">
                          <a:solidFill>
                            <a:srgbClr val="000000"/>
                          </a:solidFill>
                          <a:effectLst/>
                        </a:rPr>
                        <a:t>. </a:t>
                      </a:r>
                      <a:r>
                        <a:rPr lang="en-US" sz="1600" b="0" dirty="0" err="1">
                          <a:solidFill>
                            <a:srgbClr val="000000"/>
                          </a:solidFill>
                          <a:effectLst/>
                        </a:rPr>
                        <a:t>Trong</a:t>
                      </a:r>
                      <a:r>
                        <a:rPr lang="en-US" sz="1600" b="0" dirty="0">
                          <a:solidFill>
                            <a:srgbClr val="000000"/>
                          </a:solidFill>
                          <a:effectLst/>
                        </a:rPr>
                        <a:t> </a:t>
                      </a:r>
                      <a:r>
                        <a:rPr lang="en-US" sz="1600" b="0" dirty="0" err="1">
                          <a:solidFill>
                            <a:srgbClr val="000000"/>
                          </a:solidFill>
                          <a:effectLst/>
                        </a:rPr>
                        <a:t>siêu</a:t>
                      </a:r>
                      <a:r>
                        <a:rPr lang="en-US" sz="1600" b="0" dirty="0">
                          <a:solidFill>
                            <a:srgbClr val="000000"/>
                          </a:solidFill>
                          <a:effectLst/>
                        </a:rPr>
                        <a:t> </a:t>
                      </a:r>
                      <a:r>
                        <a:rPr lang="en-US" sz="1600" b="0" dirty="0" err="1">
                          <a:solidFill>
                            <a:srgbClr val="000000"/>
                          </a:solidFill>
                          <a:effectLst/>
                        </a:rPr>
                        <a:t>dữ</a:t>
                      </a:r>
                      <a:r>
                        <a:rPr lang="en-US" sz="1600" b="0" dirty="0">
                          <a:solidFill>
                            <a:srgbClr val="000000"/>
                          </a:solidFill>
                          <a:effectLst/>
                        </a:rPr>
                        <a:t> </a:t>
                      </a:r>
                      <a:r>
                        <a:rPr lang="en-US" sz="1600" b="0" dirty="0" err="1">
                          <a:solidFill>
                            <a:srgbClr val="000000"/>
                          </a:solidFill>
                          <a:effectLst/>
                        </a:rPr>
                        <a:t>liệu</a:t>
                      </a:r>
                      <a:r>
                        <a:rPr lang="en-US" sz="1600" b="0" dirty="0">
                          <a:solidFill>
                            <a:srgbClr val="000000"/>
                          </a:solidFill>
                          <a:effectLst/>
                        </a:rPr>
                        <a:t> </a:t>
                      </a:r>
                      <a:r>
                        <a:rPr lang="en-US" sz="1600" b="0" dirty="0" err="1">
                          <a:solidFill>
                            <a:srgbClr val="000000"/>
                          </a:solidFill>
                          <a:effectLst/>
                        </a:rPr>
                        <a:t>cấu</a:t>
                      </a:r>
                      <a:r>
                        <a:rPr lang="en-US" sz="1600" b="0" dirty="0">
                          <a:solidFill>
                            <a:srgbClr val="000000"/>
                          </a:solidFill>
                          <a:effectLst/>
                        </a:rPr>
                        <a:t> hình </a:t>
                      </a:r>
                      <a:r>
                        <a:rPr lang="en-US" sz="1600" b="0" dirty="0" err="1">
                          <a:solidFill>
                            <a:srgbClr val="000000"/>
                          </a:solidFill>
                          <a:effectLst/>
                        </a:rPr>
                        <a:t>dựa</a:t>
                      </a:r>
                      <a:r>
                        <a:rPr lang="en-US" sz="1600" b="0" dirty="0">
                          <a:solidFill>
                            <a:srgbClr val="000000"/>
                          </a:solidFill>
                          <a:effectLst/>
                        </a:rPr>
                        <a:t> </a:t>
                      </a:r>
                      <a:r>
                        <a:rPr lang="en-US" sz="1600" b="0" dirty="0" err="1">
                          <a:solidFill>
                            <a:srgbClr val="000000"/>
                          </a:solidFill>
                          <a:effectLst/>
                        </a:rPr>
                        <a:t>trên</a:t>
                      </a:r>
                      <a:r>
                        <a:rPr lang="en-US" sz="1600" b="0" dirty="0">
                          <a:solidFill>
                            <a:srgbClr val="000000"/>
                          </a:solidFill>
                          <a:effectLst/>
                        </a:rPr>
                        <a:t> XML, </a:t>
                      </a:r>
                      <a:r>
                        <a:rPr lang="en-US" sz="1600" b="0" dirty="0" err="1">
                          <a:solidFill>
                            <a:srgbClr val="000000"/>
                          </a:solidFill>
                          <a:effectLst/>
                        </a:rPr>
                        <a:t>thuộc</a:t>
                      </a:r>
                      <a:r>
                        <a:rPr lang="en-US" sz="1600" b="0" dirty="0">
                          <a:solidFill>
                            <a:srgbClr val="000000"/>
                          </a:solidFill>
                          <a:effectLst/>
                        </a:rPr>
                        <a:t> </a:t>
                      </a:r>
                      <a:r>
                        <a:rPr lang="en-US" sz="1600" b="0" dirty="0" err="1">
                          <a:solidFill>
                            <a:srgbClr val="000000"/>
                          </a:solidFill>
                          <a:effectLst/>
                        </a:rPr>
                        <a:t>tính</a:t>
                      </a:r>
                      <a:r>
                        <a:rPr lang="en-US" sz="1600" b="0" dirty="0">
                          <a:solidFill>
                            <a:srgbClr val="000000"/>
                          </a:solidFill>
                          <a:effectLst/>
                        </a:rPr>
                        <a:t> id </a:t>
                      </a:r>
                      <a:r>
                        <a:rPr lang="en-US" sz="1600" b="0" dirty="0" err="1">
                          <a:solidFill>
                            <a:srgbClr val="000000"/>
                          </a:solidFill>
                          <a:effectLst/>
                        </a:rPr>
                        <a:t>hoặc</a:t>
                      </a:r>
                      <a:r>
                        <a:rPr lang="en-US" sz="1600" b="0" dirty="0">
                          <a:solidFill>
                            <a:srgbClr val="000000"/>
                          </a:solidFill>
                          <a:effectLst/>
                        </a:rPr>
                        <a:t> name </a:t>
                      </a:r>
                      <a:r>
                        <a:rPr lang="en-US" sz="1600" b="0" dirty="0" err="1">
                          <a:solidFill>
                            <a:srgbClr val="000000"/>
                          </a:solidFill>
                          <a:effectLst/>
                        </a:rPr>
                        <a:t>được</a:t>
                      </a:r>
                      <a:r>
                        <a:rPr lang="en-US" sz="1600" b="0" dirty="0">
                          <a:solidFill>
                            <a:srgbClr val="000000"/>
                          </a:solidFill>
                          <a:effectLst/>
                        </a:rPr>
                        <a:t> </a:t>
                      </a:r>
                      <a:r>
                        <a:rPr lang="en-US" sz="1600" b="0" dirty="0" err="1">
                          <a:solidFill>
                            <a:srgbClr val="000000"/>
                          </a:solidFill>
                          <a:effectLst/>
                        </a:rPr>
                        <a:t>sử</a:t>
                      </a:r>
                      <a:r>
                        <a:rPr lang="en-US" sz="1600" b="0" dirty="0">
                          <a:solidFill>
                            <a:srgbClr val="000000"/>
                          </a:solidFill>
                          <a:effectLst/>
                        </a:rPr>
                        <a:t> </a:t>
                      </a:r>
                      <a:r>
                        <a:rPr lang="en-US" sz="1600" b="0" dirty="0" err="1">
                          <a:solidFill>
                            <a:srgbClr val="000000"/>
                          </a:solidFill>
                          <a:effectLst/>
                        </a:rPr>
                        <a:t>dụng</a:t>
                      </a:r>
                      <a:r>
                        <a:rPr lang="en-US" sz="1600" b="0" dirty="0">
                          <a:solidFill>
                            <a:srgbClr val="000000"/>
                          </a:solidFill>
                          <a:effectLst/>
                        </a:rPr>
                        <a:t> </a:t>
                      </a:r>
                      <a:r>
                        <a:rPr lang="en-US" sz="1600" b="0" dirty="0" err="1">
                          <a:solidFill>
                            <a:srgbClr val="000000"/>
                          </a:solidFill>
                          <a:effectLst/>
                        </a:rPr>
                        <a:t>để</a:t>
                      </a:r>
                      <a:r>
                        <a:rPr lang="en-US" sz="1600" b="0" dirty="0">
                          <a:solidFill>
                            <a:srgbClr val="000000"/>
                          </a:solidFill>
                          <a:effectLst/>
                        </a:rPr>
                        <a:t> </a:t>
                      </a:r>
                      <a:r>
                        <a:rPr lang="en-US" sz="1600" b="0" dirty="0" err="1">
                          <a:solidFill>
                            <a:srgbClr val="000000"/>
                          </a:solidFill>
                          <a:effectLst/>
                        </a:rPr>
                        <a:t>chỉ</a:t>
                      </a:r>
                      <a:r>
                        <a:rPr lang="en-US" sz="1600" b="0" dirty="0">
                          <a:solidFill>
                            <a:srgbClr val="000000"/>
                          </a:solidFill>
                          <a:effectLst/>
                        </a:rPr>
                        <a:t> </a:t>
                      </a:r>
                      <a:r>
                        <a:rPr lang="en-US" sz="1600" b="0" dirty="0" err="1">
                          <a:solidFill>
                            <a:srgbClr val="000000"/>
                          </a:solidFill>
                          <a:effectLst/>
                        </a:rPr>
                        <a:t>định</a:t>
                      </a:r>
                      <a:r>
                        <a:rPr lang="en-US" sz="1600" b="0" dirty="0">
                          <a:solidFill>
                            <a:srgbClr val="000000"/>
                          </a:solidFill>
                          <a:effectLst/>
                        </a:rPr>
                        <a:t> </a:t>
                      </a:r>
                      <a:r>
                        <a:rPr lang="en-US" sz="1600" b="0" dirty="0" err="1">
                          <a:solidFill>
                            <a:srgbClr val="000000"/>
                          </a:solidFill>
                          <a:effectLst/>
                        </a:rPr>
                        <a:t>mã</a:t>
                      </a:r>
                      <a:r>
                        <a:rPr lang="en-US" sz="1600" b="0" dirty="0">
                          <a:solidFill>
                            <a:srgbClr val="000000"/>
                          </a:solidFill>
                          <a:effectLst/>
                        </a:rPr>
                        <a:t> </a:t>
                      </a:r>
                      <a:r>
                        <a:rPr lang="en-US" sz="1600" b="0" dirty="0" err="1">
                          <a:solidFill>
                            <a:srgbClr val="000000"/>
                          </a:solidFill>
                          <a:effectLst/>
                        </a:rPr>
                        <a:t>định</a:t>
                      </a:r>
                      <a:r>
                        <a:rPr lang="en-US" sz="1600" b="0" dirty="0">
                          <a:solidFill>
                            <a:srgbClr val="000000"/>
                          </a:solidFill>
                          <a:effectLst/>
                        </a:rPr>
                        <a:t> </a:t>
                      </a:r>
                      <a:r>
                        <a:rPr lang="en-US" sz="1600" b="0" dirty="0" err="1">
                          <a:solidFill>
                            <a:srgbClr val="000000"/>
                          </a:solidFill>
                          <a:effectLst/>
                        </a:rPr>
                        <a:t>danh</a:t>
                      </a:r>
                      <a:r>
                        <a:rPr lang="en-US" sz="1600" b="0" dirty="0">
                          <a:solidFill>
                            <a:srgbClr val="000000"/>
                          </a:solidFill>
                          <a:effectLst/>
                        </a:rPr>
                        <a:t> bean.</a:t>
                      </a:r>
                      <a:endParaRPr lang="en-US" sz="1600" b="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2962" marR="42962" marT="42962" marB="42962" anchor="ctr"/>
                </a:tc>
                <a:extLst>
                  <a:ext uri="{0D108BD9-81ED-4DB2-BD59-A6C34878D82A}">
                    <a16:rowId xmlns:a16="http://schemas.microsoft.com/office/drawing/2014/main" val="10002"/>
                  </a:ext>
                </a:extLst>
              </a:tr>
              <a:tr h="342647">
                <a:tc>
                  <a:txBody>
                    <a:bodyPr/>
                    <a:lstStyle/>
                    <a:p>
                      <a:pPr algn="just">
                        <a:lnSpc>
                          <a:spcPct val="120000"/>
                        </a:lnSpc>
                        <a:spcAft>
                          <a:spcPts val="0"/>
                        </a:spcAft>
                      </a:pPr>
                      <a:r>
                        <a:rPr lang="en-US" sz="1600" b="0">
                          <a:solidFill>
                            <a:srgbClr val="000000"/>
                          </a:solidFill>
                          <a:effectLst/>
                        </a:rPr>
                        <a:t>scope</a:t>
                      </a:r>
                    </a:p>
                    <a:p>
                      <a:pPr>
                        <a:lnSpc>
                          <a:spcPct val="120000"/>
                        </a:lnSpc>
                        <a:spcAft>
                          <a:spcPts val="0"/>
                        </a:spcAft>
                      </a:pPr>
                      <a:r>
                        <a:rPr lang="en-US" sz="1600" b="0">
                          <a:solidFill>
                            <a:srgbClr val="000000"/>
                          </a:solidFill>
                          <a:effectLst/>
                        </a:rPr>
                        <a:t> </a:t>
                      </a:r>
                      <a:endParaRPr lang="en-US" sz="1600" b="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2962" marR="42962" marT="42962" marB="42962" anchor="ctr"/>
                </a:tc>
                <a:tc>
                  <a:txBody>
                    <a:bodyPr/>
                    <a:lstStyle/>
                    <a:p>
                      <a:pPr>
                        <a:lnSpc>
                          <a:spcPct val="120000"/>
                        </a:lnSpc>
                        <a:spcAft>
                          <a:spcPts val="0"/>
                        </a:spcAft>
                      </a:pPr>
                      <a:r>
                        <a:rPr lang="en-US" sz="1600" b="0" dirty="0" err="1">
                          <a:solidFill>
                            <a:srgbClr val="000000"/>
                          </a:solidFill>
                          <a:effectLst/>
                        </a:rPr>
                        <a:t>Xác</a:t>
                      </a:r>
                      <a:r>
                        <a:rPr lang="en-US" sz="1600" b="0" dirty="0">
                          <a:solidFill>
                            <a:srgbClr val="000000"/>
                          </a:solidFill>
                          <a:effectLst/>
                        </a:rPr>
                        <a:t> </a:t>
                      </a:r>
                      <a:r>
                        <a:rPr lang="en-US" sz="1600" b="0" dirty="0" err="1">
                          <a:solidFill>
                            <a:srgbClr val="000000"/>
                          </a:solidFill>
                          <a:effectLst/>
                        </a:rPr>
                        <a:t>định</a:t>
                      </a:r>
                      <a:r>
                        <a:rPr lang="en-US" sz="1600" b="0" dirty="0">
                          <a:solidFill>
                            <a:srgbClr val="000000"/>
                          </a:solidFill>
                          <a:effectLst/>
                        </a:rPr>
                        <a:t> </a:t>
                      </a:r>
                      <a:r>
                        <a:rPr lang="en-US" sz="1600" b="0" dirty="0" err="1">
                          <a:solidFill>
                            <a:srgbClr val="000000"/>
                          </a:solidFill>
                          <a:effectLst/>
                        </a:rPr>
                        <a:t>phạm</a:t>
                      </a:r>
                      <a:r>
                        <a:rPr lang="en-US" sz="1600" b="0" dirty="0">
                          <a:solidFill>
                            <a:srgbClr val="000000"/>
                          </a:solidFill>
                          <a:effectLst/>
                        </a:rPr>
                        <a:t> vi </a:t>
                      </a:r>
                      <a:r>
                        <a:rPr lang="en-US" sz="1600" b="0" dirty="0" err="1">
                          <a:solidFill>
                            <a:srgbClr val="000000"/>
                          </a:solidFill>
                          <a:effectLst/>
                        </a:rPr>
                        <a:t>của</a:t>
                      </a:r>
                      <a:r>
                        <a:rPr lang="en-US" sz="1600" b="0" dirty="0">
                          <a:solidFill>
                            <a:srgbClr val="000000"/>
                          </a:solidFill>
                          <a:effectLst/>
                        </a:rPr>
                        <a:t> </a:t>
                      </a:r>
                      <a:r>
                        <a:rPr lang="en-US" sz="1600" b="0" dirty="0" err="1">
                          <a:solidFill>
                            <a:srgbClr val="000000"/>
                          </a:solidFill>
                          <a:effectLst/>
                        </a:rPr>
                        <a:t>các</a:t>
                      </a:r>
                      <a:r>
                        <a:rPr lang="en-US" sz="1600" b="0" dirty="0">
                          <a:solidFill>
                            <a:srgbClr val="000000"/>
                          </a:solidFill>
                          <a:effectLst/>
                        </a:rPr>
                        <a:t> </a:t>
                      </a:r>
                      <a:r>
                        <a:rPr lang="en-US" sz="1600" b="0" dirty="0" err="1">
                          <a:solidFill>
                            <a:srgbClr val="000000"/>
                          </a:solidFill>
                          <a:effectLst/>
                        </a:rPr>
                        <a:t>đối</a:t>
                      </a:r>
                      <a:r>
                        <a:rPr lang="en-US" sz="1600" b="0" dirty="0">
                          <a:solidFill>
                            <a:srgbClr val="000000"/>
                          </a:solidFill>
                          <a:effectLst/>
                        </a:rPr>
                        <a:t> </a:t>
                      </a:r>
                      <a:r>
                        <a:rPr lang="en-US" sz="1600" b="0" dirty="0" err="1">
                          <a:solidFill>
                            <a:srgbClr val="000000"/>
                          </a:solidFill>
                          <a:effectLst/>
                        </a:rPr>
                        <a:t>tượng</a:t>
                      </a:r>
                      <a:r>
                        <a:rPr lang="en-US" sz="1600" b="0" dirty="0">
                          <a:solidFill>
                            <a:srgbClr val="000000"/>
                          </a:solidFill>
                          <a:effectLst/>
                        </a:rPr>
                        <a:t> </a:t>
                      </a:r>
                      <a:r>
                        <a:rPr lang="en-US" sz="1600" b="0" dirty="0" err="1">
                          <a:solidFill>
                            <a:srgbClr val="000000"/>
                          </a:solidFill>
                          <a:effectLst/>
                        </a:rPr>
                        <a:t>được</a:t>
                      </a:r>
                      <a:r>
                        <a:rPr lang="en-US" sz="1600" b="0" dirty="0">
                          <a:solidFill>
                            <a:srgbClr val="000000"/>
                          </a:solidFill>
                          <a:effectLst/>
                        </a:rPr>
                        <a:t> </a:t>
                      </a:r>
                      <a:r>
                        <a:rPr lang="en-US" sz="1600" b="0" dirty="0" err="1">
                          <a:solidFill>
                            <a:srgbClr val="000000"/>
                          </a:solidFill>
                          <a:effectLst/>
                        </a:rPr>
                        <a:t>tạo</a:t>
                      </a:r>
                      <a:r>
                        <a:rPr lang="en-US" sz="1600" b="0" dirty="0">
                          <a:solidFill>
                            <a:srgbClr val="000000"/>
                          </a:solidFill>
                          <a:effectLst/>
                        </a:rPr>
                        <a:t> </a:t>
                      </a:r>
                      <a:r>
                        <a:rPr lang="en-US" sz="1600" b="0" dirty="0" err="1">
                          <a:solidFill>
                            <a:srgbClr val="000000"/>
                          </a:solidFill>
                          <a:effectLst/>
                        </a:rPr>
                        <a:t>từ</a:t>
                      </a:r>
                      <a:r>
                        <a:rPr lang="en-US" sz="1600" b="0" dirty="0">
                          <a:solidFill>
                            <a:srgbClr val="000000"/>
                          </a:solidFill>
                          <a:effectLst/>
                        </a:rPr>
                        <a:t> </a:t>
                      </a:r>
                      <a:r>
                        <a:rPr lang="en-US" sz="1600" b="0" dirty="0" err="1">
                          <a:solidFill>
                            <a:srgbClr val="000000"/>
                          </a:solidFill>
                          <a:effectLst/>
                        </a:rPr>
                        <a:t>một</a:t>
                      </a:r>
                      <a:r>
                        <a:rPr lang="en-US" sz="1600" b="0" dirty="0">
                          <a:solidFill>
                            <a:srgbClr val="000000"/>
                          </a:solidFill>
                          <a:effectLst/>
                        </a:rPr>
                        <a:t> </a:t>
                      </a:r>
                      <a:r>
                        <a:rPr lang="en-US" sz="1600" b="0" dirty="0" err="1">
                          <a:solidFill>
                            <a:srgbClr val="000000"/>
                          </a:solidFill>
                          <a:effectLst/>
                        </a:rPr>
                        <a:t>định</a:t>
                      </a:r>
                      <a:r>
                        <a:rPr lang="en-US" sz="1600" b="0" dirty="0">
                          <a:solidFill>
                            <a:srgbClr val="000000"/>
                          </a:solidFill>
                          <a:effectLst/>
                        </a:rPr>
                        <a:t> </a:t>
                      </a:r>
                      <a:r>
                        <a:rPr lang="en-US" sz="1600" b="0" dirty="0" err="1">
                          <a:solidFill>
                            <a:srgbClr val="000000"/>
                          </a:solidFill>
                          <a:effectLst/>
                        </a:rPr>
                        <a:t>nghĩa</a:t>
                      </a:r>
                      <a:r>
                        <a:rPr lang="en-US" sz="1600" b="0" dirty="0">
                          <a:solidFill>
                            <a:srgbClr val="000000"/>
                          </a:solidFill>
                          <a:effectLst/>
                        </a:rPr>
                        <a:t> bean </a:t>
                      </a:r>
                      <a:r>
                        <a:rPr lang="en-US" sz="1600" b="0" dirty="0" err="1">
                          <a:solidFill>
                            <a:srgbClr val="000000"/>
                          </a:solidFill>
                          <a:effectLst/>
                        </a:rPr>
                        <a:t>cụ</a:t>
                      </a:r>
                      <a:r>
                        <a:rPr lang="en-US" sz="1600" b="0" dirty="0">
                          <a:solidFill>
                            <a:srgbClr val="000000"/>
                          </a:solidFill>
                          <a:effectLst/>
                        </a:rPr>
                        <a:t> </a:t>
                      </a:r>
                      <a:r>
                        <a:rPr lang="en-US" sz="1600" b="0" dirty="0" err="1">
                          <a:solidFill>
                            <a:srgbClr val="000000"/>
                          </a:solidFill>
                          <a:effectLst/>
                        </a:rPr>
                        <a:t>thể</a:t>
                      </a:r>
                      <a:endParaRPr lang="en-US" sz="1600" b="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2962" marR="42962" marT="42962" marB="42962" anchor="ctr"/>
                </a:tc>
                <a:extLst>
                  <a:ext uri="{0D108BD9-81ED-4DB2-BD59-A6C34878D82A}">
                    <a16:rowId xmlns:a16="http://schemas.microsoft.com/office/drawing/2014/main" val="10003"/>
                  </a:ext>
                </a:extLst>
              </a:tr>
              <a:tr h="342647">
                <a:tc>
                  <a:txBody>
                    <a:bodyPr/>
                    <a:lstStyle/>
                    <a:p>
                      <a:pPr algn="just">
                        <a:lnSpc>
                          <a:spcPct val="120000"/>
                        </a:lnSpc>
                        <a:spcAft>
                          <a:spcPts val="0"/>
                        </a:spcAft>
                      </a:pPr>
                      <a:r>
                        <a:rPr lang="en-US" sz="1600" b="0">
                          <a:solidFill>
                            <a:srgbClr val="000000"/>
                          </a:solidFill>
                          <a:effectLst/>
                        </a:rPr>
                        <a:t>constructor-arg</a:t>
                      </a:r>
                    </a:p>
                    <a:p>
                      <a:pPr>
                        <a:lnSpc>
                          <a:spcPct val="120000"/>
                        </a:lnSpc>
                        <a:spcAft>
                          <a:spcPts val="0"/>
                        </a:spcAft>
                      </a:pPr>
                      <a:r>
                        <a:rPr lang="en-US" sz="1600" b="0">
                          <a:solidFill>
                            <a:srgbClr val="000000"/>
                          </a:solidFill>
                          <a:effectLst/>
                        </a:rPr>
                        <a:t> </a:t>
                      </a:r>
                      <a:endParaRPr lang="en-US" sz="1600" b="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2962" marR="42962" marT="42962" marB="42962" anchor="ctr"/>
                </a:tc>
                <a:tc>
                  <a:txBody>
                    <a:bodyPr/>
                    <a:lstStyle/>
                    <a:p>
                      <a:pPr>
                        <a:lnSpc>
                          <a:spcPct val="120000"/>
                        </a:lnSpc>
                        <a:spcAft>
                          <a:spcPts val="0"/>
                        </a:spcAft>
                      </a:pPr>
                      <a:r>
                        <a:rPr lang="en-US" sz="1600" b="0" dirty="0" err="1">
                          <a:solidFill>
                            <a:srgbClr val="000000"/>
                          </a:solidFill>
                          <a:effectLst/>
                        </a:rPr>
                        <a:t>Sử</a:t>
                      </a:r>
                      <a:r>
                        <a:rPr lang="en-US" sz="1600" b="0" dirty="0">
                          <a:solidFill>
                            <a:srgbClr val="000000"/>
                          </a:solidFill>
                          <a:effectLst/>
                        </a:rPr>
                        <a:t> </a:t>
                      </a:r>
                      <a:r>
                        <a:rPr lang="en-US" sz="1600" b="0" dirty="0" err="1">
                          <a:solidFill>
                            <a:srgbClr val="000000"/>
                          </a:solidFill>
                          <a:effectLst/>
                        </a:rPr>
                        <a:t>dụng</a:t>
                      </a:r>
                      <a:r>
                        <a:rPr lang="en-US" sz="1600" b="0" dirty="0">
                          <a:solidFill>
                            <a:srgbClr val="000000"/>
                          </a:solidFill>
                          <a:effectLst/>
                        </a:rPr>
                        <a:t> </a:t>
                      </a:r>
                      <a:r>
                        <a:rPr lang="en-US" sz="1600" b="0" dirty="0" err="1">
                          <a:solidFill>
                            <a:srgbClr val="000000"/>
                          </a:solidFill>
                          <a:effectLst/>
                        </a:rPr>
                        <a:t>để</a:t>
                      </a:r>
                      <a:r>
                        <a:rPr lang="en-US" sz="1600" b="0" dirty="0">
                          <a:solidFill>
                            <a:srgbClr val="000000"/>
                          </a:solidFill>
                          <a:effectLst/>
                        </a:rPr>
                        <a:t> </a:t>
                      </a:r>
                      <a:r>
                        <a:rPr lang="en-US" sz="1600" b="0" dirty="0" err="1">
                          <a:solidFill>
                            <a:srgbClr val="000000"/>
                          </a:solidFill>
                          <a:effectLst/>
                        </a:rPr>
                        <a:t>đưa</a:t>
                      </a:r>
                      <a:r>
                        <a:rPr lang="en-US" sz="1600" b="0" dirty="0">
                          <a:solidFill>
                            <a:srgbClr val="000000"/>
                          </a:solidFill>
                          <a:effectLst/>
                        </a:rPr>
                        <a:t> </a:t>
                      </a:r>
                      <a:r>
                        <a:rPr lang="en-US" sz="1600" b="0" dirty="0" err="1">
                          <a:solidFill>
                            <a:srgbClr val="000000"/>
                          </a:solidFill>
                          <a:effectLst/>
                        </a:rPr>
                        <a:t>vào</a:t>
                      </a:r>
                      <a:r>
                        <a:rPr lang="en-US" sz="1600" b="0" dirty="0">
                          <a:solidFill>
                            <a:srgbClr val="000000"/>
                          </a:solidFill>
                          <a:effectLst/>
                        </a:rPr>
                        <a:t> (</a:t>
                      </a:r>
                      <a:r>
                        <a:rPr lang="en-US" sz="1600" b="0" dirty="0" err="1">
                          <a:solidFill>
                            <a:srgbClr val="000000"/>
                          </a:solidFill>
                          <a:effectLst/>
                        </a:rPr>
                        <a:t>bơm</a:t>
                      </a:r>
                      <a:r>
                        <a:rPr lang="en-US" sz="1600" b="0" dirty="0">
                          <a:solidFill>
                            <a:srgbClr val="000000"/>
                          </a:solidFill>
                          <a:effectLst/>
                        </a:rPr>
                        <a:t>) </a:t>
                      </a:r>
                      <a:r>
                        <a:rPr lang="en-US" sz="1600" b="0" dirty="0" err="1">
                          <a:solidFill>
                            <a:srgbClr val="000000"/>
                          </a:solidFill>
                          <a:effectLst/>
                        </a:rPr>
                        <a:t>các</a:t>
                      </a:r>
                      <a:r>
                        <a:rPr lang="en-US" sz="1600" b="0" dirty="0">
                          <a:solidFill>
                            <a:srgbClr val="000000"/>
                          </a:solidFill>
                          <a:effectLst/>
                        </a:rPr>
                        <a:t> </a:t>
                      </a:r>
                      <a:r>
                        <a:rPr lang="en-US" sz="1600" b="0" dirty="0" err="1">
                          <a:solidFill>
                            <a:srgbClr val="000000"/>
                          </a:solidFill>
                          <a:effectLst/>
                        </a:rPr>
                        <a:t>phụ</a:t>
                      </a:r>
                      <a:r>
                        <a:rPr lang="en-US" sz="1600" b="0" dirty="0">
                          <a:solidFill>
                            <a:srgbClr val="000000"/>
                          </a:solidFill>
                          <a:effectLst/>
                        </a:rPr>
                        <a:t> </a:t>
                      </a:r>
                      <a:r>
                        <a:rPr lang="en-US" sz="1600" b="0" dirty="0" err="1">
                          <a:solidFill>
                            <a:srgbClr val="000000"/>
                          </a:solidFill>
                          <a:effectLst/>
                        </a:rPr>
                        <a:t>thuộc</a:t>
                      </a:r>
                      <a:r>
                        <a:rPr lang="en-US" sz="1600" b="0" dirty="0">
                          <a:solidFill>
                            <a:srgbClr val="000000"/>
                          </a:solidFill>
                          <a:effectLst/>
                        </a:rPr>
                        <a:t> (dependency).</a:t>
                      </a:r>
                      <a:endParaRPr lang="en-US" sz="1600" b="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2962" marR="42962" marT="42962" marB="42962" anchor="ctr"/>
                </a:tc>
                <a:extLst>
                  <a:ext uri="{0D108BD9-81ED-4DB2-BD59-A6C34878D82A}">
                    <a16:rowId xmlns:a16="http://schemas.microsoft.com/office/drawing/2014/main" val="10004"/>
                  </a:ext>
                </a:extLst>
              </a:tr>
              <a:tr h="342647">
                <a:tc>
                  <a:txBody>
                    <a:bodyPr/>
                    <a:lstStyle/>
                    <a:p>
                      <a:pPr algn="just">
                        <a:lnSpc>
                          <a:spcPct val="120000"/>
                        </a:lnSpc>
                        <a:spcAft>
                          <a:spcPts val="0"/>
                        </a:spcAft>
                      </a:pPr>
                      <a:r>
                        <a:rPr lang="en-US" sz="1600" b="0">
                          <a:solidFill>
                            <a:srgbClr val="000000"/>
                          </a:solidFill>
                          <a:effectLst/>
                        </a:rPr>
                        <a:t>properties</a:t>
                      </a:r>
                    </a:p>
                    <a:p>
                      <a:pPr>
                        <a:lnSpc>
                          <a:spcPct val="120000"/>
                        </a:lnSpc>
                        <a:spcAft>
                          <a:spcPts val="0"/>
                        </a:spcAft>
                      </a:pPr>
                      <a:r>
                        <a:rPr lang="en-US" sz="1600" b="0">
                          <a:solidFill>
                            <a:srgbClr val="000000"/>
                          </a:solidFill>
                          <a:effectLst/>
                        </a:rPr>
                        <a:t> </a:t>
                      </a:r>
                      <a:endParaRPr lang="en-US" sz="1600" b="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2962" marR="42962" marT="42962" marB="42962" anchor="ctr"/>
                </a:tc>
                <a:tc>
                  <a:txBody>
                    <a:bodyPr/>
                    <a:lstStyle/>
                    <a:p>
                      <a:pPr>
                        <a:lnSpc>
                          <a:spcPct val="120000"/>
                        </a:lnSpc>
                        <a:spcAft>
                          <a:spcPts val="0"/>
                        </a:spcAft>
                      </a:pPr>
                      <a:r>
                        <a:rPr lang="en-US" sz="1600" b="0" dirty="0" err="1">
                          <a:solidFill>
                            <a:srgbClr val="000000"/>
                          </a:solidFill>
                          <a:effectLst/>
                        </a:rPr>
                        <a:t>Sử</a:t>
                      </a:r>
                      <a:r>
                        <a:rPr lang="en-US" sz="1600" b="0" dirty="0">
                          <a:solidFill>
                            <a:srgbClr val="000000"/>
                          </a:solidFill>
                          <a:effectLst/>
                        </a:rPr>
                        <a:t> </a:t>
                      </a:r>
                      <a:r>
                        <a:rPr lang="en-US" sz="1600" b="0" dirty="0" err="1">
                          <a:solidFill>
                            <a:srgbClr val="000000"/>
                          </a:solidFill>
                          <a:effectLst/>
                        </a:rPr>
                        <a:t>dụng</a:t>
                      </a:r>
                      <a:r>
                        <a:rPr lang="en-US" sz="1600" b="0" dirty="0">
                          <a:solidFill>
                            <a:srgbClr val="000000"/>
                          </a:solidFill>
                          <a:effectLst/>
                        </a:rPr>
                        <a:t> </a:t>
                      </a:r>
                      <a:r>
                        <a:rPr lang="en-US" sz="1600" b="0" dirty="0" err="1">
                          <a:solidFill>
                            <a:srgbClr val="000000"/>
                          </a:solidFill>
                          <a:effectLst/>
                        </a:rPr>
                        <a:t>để</a:t>
                      </a:r>
                      <a:r>
                        <a:rPr lang="en-US" sz="1600" b="0" dirty="0">
                          <a:solidFill>
                            <a:srgbClr val="000000"/>
                          </a:solidFill>
                          <a:effectLst/>
                        </a:rPr>
                        <a:t> </a:t>
                      </a:r>
                      <a:r>
                        <a:rPr lang="en-US" sz="1600" b="0" dirty="0" err="1">
                          <a:solidFill>
                            <a:srgbClr val="000000"/>
                          </a:solidFill>
                          <a:effectLst/>
                        </a:rPr>
                        <a:t>đưa</a:t>
                      </a:r>
                      <a:r>
                        <a:rPr lang="en-US" sz="1600" b="0" dirty="0">
                          <a:solidFill>
                            <a:srgbClr val="000000"/>
                          </a:solidFill>
                          <a:effectLst/>
                        </a:rPr>
                        <a:t> </a:t>
                      </a:r>
                      <a:r>
                        <a:rPr lang="en-US" sz="1600" b="0" dirty="0" err="1">
                          <a:solidFill>
                            <a:srgbClr val="000000"/>
                          </a:solidFill>
                          <a:effectLst/>
                        </a:rPr>
                        <a:t>vào</a:t>
                      </a:r>
                      <a:r>
                        <a:rPr lang="en-US" sz="1600" b="0" dirty="0">
                          <a:solidFill>
                            <a:srgbClr val="000000"/>
                          </a:solidFill>
                          <a:effectLst/>
                        </a:rPr>
                        <a:t> </a:t>
                      </a:r>
                      <a:r>
                        <a:rPr lang="en-US" sz="1600" b="0" dirty="0" err="1">
                          <a:solidFill>
                            <a:srgbClr val="000000"/>
                          </a:solidFill>
                          <a:effectLst/>
                        </a:rPr>
                        <a:t>các</a:t>
                      </a:r>
                      <a:r>
                        <a:rPr lang="en-US" sz="1600" b="0" dirty="0">
                          <a:solidFill>
                            <a:srgbClr val="000000"/>
                          </a:solidFill>
                          <a:effectLst/>
                        </a:rPr>
                        <a:t> </a:t>
                      </a:r>
                      <a:r>
                        <a:rPr lang="en-US" sz="1600" b="0" dirty="0" err="1">
                          <a:solidFill>
                            <a:srgbClr val="000000"/>
                          </a:solidFill>
                          <a:effectLst/>
                        </a:rPr>
                        <a:t>phụ</a:t>
                      </a:r>
                      <a:r>
                        <a:rPr lang="en-US" sz="1600" b="0" dirty="0">
                          <a:solidFill>
                            <a:srgbClr val="000000"/>
                          </a:solidFill>
                          <a:effectLst/>
                        </a:rPr>
                        <a:t> </a:t>
                      </a:r>
                      <a:r>
                        <a:rPr lang="en-US" sz="1600" b="0" dirty="0" err="1">
                          <a:solidFill>
                            <a:srgbClr val="000000"/>
                          </a:solidFill>
                          <a:effectLst/>
                        </a:rPr>
                        <a:t>thuộc</a:t>
                      </a:r>
                      <a:r>
                        <a:rPr lang="en-US" sz="1600" b="0" dirty="0">
                          <a:solidFill>
                            <a:srgbClr val="000000"/>
                          </a:solidFill>
                          <a:effectLst/>
                        </a:rPr>
                        <a:t> </a:t>
                      </a:r>
                      <a:endParaRPr lang="en-US" sz="1600" b="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2962" marR="42962" marT="42962" marB="42962" anchor="ct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9751587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53340" y="452645"/>
            <a:ext cx="8100060" cy="537955"/>
          </a:xfrm>
          <a:extLst>
            <a:ext uri="{FAA26D3D-D897-4be2-8F04-BA451C77F1D7}">
              <ma14:placeholderFlag xmlns="" xmlns:ma14="http://schemas.microsoft.com/office/mac/drawingml/2011/main" val="1"/>
            </a:ext>
          </a:extLst>
        </p:spPr>
        <p:txBody>
          <a:bodyPr anchor="b">
            <a:noAutofit/>
          </a:bodyPr>
          <a:lstStyle/>
          <a:p>
            <a:r>
              <a:rPr lang="en-US" altLang="en-US" sz="2200" dirty="0"/>
              <a:t>CÁC </a:t>
            </a:r>
            <a:r>
              <a:rPr lang="en-US" altLang="en-US" sz="2200" dirty="0" err="1"/>
              <a:t>THUỘC</a:t>
            </a:r>
            <a:r>
              <a:rPr lang="en-US" altLang="en-US" sz="2200" dirty="0"/>
              <a:t> TÍNH </a:t>
            </a:r>
            <a:r>
              <a:rPr lang="en-US" altLang="en-US" sz="2200" dirty="0" err="1"/>
              <a:t>CỦA</a:t>
            </a:r>
            <a:r>
              <a:rPr lang="en-US" altLang="en-US" sz="2200" dirty="0"/>
              <a:t> BEAN</a:t>
            </a:r>
          </a:p>
        </p:txBody>
      </p:sp>
      <p:graphicFrame>
        <p:nvGraphicFramePr>
          <p:cNvPr id="5" name="Table 4"/>
          <p:cNvGraphicFramePr>
            <a:graphicFrameLocks noGrp="1"/>
          </p:cNvGraphicFramePr>
          <p:nvPr>
            <p:extLst>
              <p:ext uri="{D42A27DB-BD31-4B8C-83A1-F6EECF244321}">
                <p14:modId xmlns:p14="http://schemas.microsoft.com/office/powerpoint/2010/main" val="1605161903"/>
              </p:ext>
            </p:extLst>
          </p:nvPr>
        </p:nvGraphicFramePr>
        <p:xfrm>
          <a:off x="117328" y="1310400"/>
          <a:ext cx="8729492" cy="3428852"/>
        </p:xfrm>
        <a:graphic>
          <a:graphicData uri="http://schemas.openxmlformats.org/drawingml/2006/table">
            <a:tbl>
              <a:tblPr firstRow="1" firstCol="1" bandRow="1">
                <a:tableStyleId>{0660B408-B3CF-4A94-85FC-2B1E0A45F4A2}</a:tableStyleId>
              </a:tblPr>
              <a:tblGrid>
                <a:gridCol w="3098312">
                  <a:extLst>
                    <a:ext uri="{9D8B030D-6E8A-4147-A177-3AD203B41FA5}">
                      <a16:colId xmlns:a16="http://schemas.microsoft.com/office/drawing/2014/main" val="20000"/>
                    </a:ext>
                  </a:extLst>
                </a:gridCol>
                <a:gridCol w="5631180">
                  <a:extLst>
                    <a:ext uri="{9D8B030D-6E8A-4147-A177-3AD203B41FA5}">
                      <a16:colId xmlns:a16="http://schemas.microsoft.com/office/drawing/2014/main" val="20001"/>
                    </a:ext>
                  </a:extLst>
                </a:gridCol>
              </a:tblGrid>
              <a:tr h="213482">
                <a:tc>
                  <a:txBody>
                    <a:bodyPr/>
                    <a:lstStyle/>
                    <a:p>
                      <a:pPr algn="ctr">
                        <a:lnSpc>
                          <a:spcPct val="120000"/>
                        </a:lnSpc>
                        <a:spcAft>
                          <a:spcPts val="0"/>
                        </a:spcAft>
                      </a:pPr>
                      <a:r>
                        <a:rPr lang="en-US" sz="1800" dirty="0">
                          <a:effectLst/>
                        </a:rPr>
                        <a:t>Properties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42962" marR="42962" marT="42962" marB="42962" anchor="ctr"/>
                </a:tc>
                <a:tc>
                  <a:txBody>
                    <a:bodyPr/>
                    <a:lstStyle/>
                    <a:p>
                      <a:pPr algn="ctr">
                        <a:lnSpc>
                          <a:spcPct val="120000"/>
                        </a:lnSpc>
                        <a:spcAft>
                          <a:spcPts val="0"/>
                        </a:spcAft>
                      </a:pPr>
                      <a:r>
                        <a:rPr lang="en-US" sz="1800">
                          <a:effectLst/>
                        </a:rPr>
                        <a:t>Description</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42962" marR="42962" marT="42962" marB="42962" anchor="ctr"/>
                </a:tc>
                <a:extLst>
                  <a:ext uri="{0D108BD9-81ED-4DB2-BD59-A6C34878D82A}">
                    <a16:rowId xmlns:a16="http://schemas.microsoft.com/office/drawing/2014/main" val="10000"/>
                  </a:ext>
                </a:extLst>
              </a:tr>
              <a:tr h="218863">
                <a:tc>
                  <a:txBody>
                    <a:bodyPr/>
                    <a:lstStyle/>
                    <a:p>
                      <a:pPr algn="just">
                        <a:lnSpc>
                          <a:spcPct val="120000"/>
                        </a:lnSpc>
                        <a:spcAft>
                          <a:spcPts val="0"/>
                        </a:spcAft>
                      </a:pPr>
                      <a:r>
                        <a:rPr lang="en-US" sz="2000" b="0" dirty="0" err="1">
                          <a:solidFill>
                            <a:srgbClr val="000000"/>
                          </a:solidFill>
                          <a:effectLst/>
                        </a:rPr>
                        <a:t>autowiring</a:t>
                      </a:r>
                      <a:r>
                        <a:rPr lang="en-US" sz="2000" b="0" dirty="0">
                          <a:solidFill>
                            <a:srgbClr val="000000"/>
                          </a:solidFill>
                          <a:effectLst/>
                        </a:rPr>
                        <a:t> mode</a:t>
                      </a:r>
                      <a:endParaRPr lang="en-US" sz="1800" b="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2962" marR="42962" marT="42962" marB="42962" anchor="ctr"/>
                </a:tc>
                <a:tc>
                  <a:txBody>
                    <a:bodyPr/>
                    <a:lstStyle/>
                    <a:p>
                      <a:pPr>
                        <a:lnSpc>
                          <a:spcPct val="120000"/>
                        </a:lnSpc>
                        <a:spcAft>
                          <a:spcPts val="0"/>
                        </a:spcAft>
                      </a:pPr>
                      <a:r>
                        <a:rPr lang="en-US" sz="1800" b="0" dirty="0" err="1">
                          <a:solidFill>
                            <a:srgbClr val="000000"/>
                          </a:solidFill>
                          <a:effectLst/>
                        </a:rPr>
                        <a:t>Sử</a:t>
                      </a:r>
                      <a:r>
                        <a:rPr lang="en-US" sz="1800" b="0" dirty="0">
                          <a:solidFill>
                            <a:srgbClr val="000000"/>
                          </a:solidFill>
                          <a:effectLst/>
                        </a:rPr>
                        <a:t> </a:t>
                      </a:r>
                      <a:r>
                        <a:rPr lang="en-US" sz="1800" b="0" dirty="0" err="1">
                          <a:solidFill>
                            <a:srgbClr val="000000"/>
                          </a:solidFill>
                          <a:effectLst/>
                        </a:rPr>
                        <a:t>dụng</a:t>
                      </a:r>
                      <a:r>
                        <a:rPr lang="en-US" sz="1800" b="0" dirty="0">
                          <a:solidFill>
                            <a:srgbClr val="000000"/>
                          </a:solidFill>
                          <a:effectLst/>
                        </a:rPr>
                        <a:t> </a:t>
                      </a:r>
                      <a:r>
                        <a:rPr lang="en-US" sz="1800" b="0" dirty="0" err="1">
                          <a:solidFill>
                            <a:srgbClr val="000000"/>
                          </a:solidFill>
                          <a:effectLst/>
                        </a:rPr>
                        <a:t>để</a:t>
                      </a:r>
                      <a:r>
                        <a:rPr lang="en-US" sz="1800" b="0" dirty="0">
                          <a:solidFill>
                            <a:srgbClr val="000000"/>
                          </a:solidFill>
                          <a:effectLst/>
                        </a:rPr>
                        <a:t> </a:t>
                      </a:r>
                      <a:r>
                        <a:rPr lang="en-US" sz="1800" b="0" dirty="0" err="1">
                          <a:solidFill>
                            <a:srgbClr val="000000"/>
                          </a:solidFill>
                          <a:effectLst/>
                        </a:rPr>
                        <a:t>bơm</a:t>
                      </a:r>
                      <a:r>
                        <a:rPr lang="en-US" sz="1800" b="0" dirty="0">
                          <a:solidFill>
                            <a:srgbClr val="000000"/>
                          </a:solidFill>
                          <a:effectLst/>
                        </a:rPr>
                        <a:t> </a:t>
                      </a:r>
                      <a:r>
                        <a:rPr lang="en-US" sz="1800" b="0" dirty="0" err="1">
                          <a:solidFill>
                            <a:srgbClr val="000000"/>
                          </a:solidFill>
                          <a:effectLst/>
                        </a:rPr>
                        <a:t>vào</a:t>
                      </a:r>
                      <a:r>
                        <a:rPr lang="en-US" sz="1800" b="0" dirty="0">
                          <a:solidFill>
                            <a:srgbClr val="000000"/>
                          </a:solidFill>
                          <a:effectLst/>
                        </a:rPr>
                        <a:t> </a:t>
                      </a:r>
                      <a:r>
                        <a:rPr lang="en-US" sz="1800" b="0" dirty="0" err="1">
                          <a:solidFill>
                            <a:srgbClr val="000000"/>
                          </a:solidFill>
                          <a:effectLst/>
                        </a:rPr>
                        <a:t>các</a:t>
                      </a:r>
                      <a:r>
                        <a:rPr lang="en-US" sz="1800" b="0" dirty="0">
                          <a:solidFill>
                            <a:srgbClr val="000000"/>
                          </a:solidFill>
                          <a:effectLst/>
                        </a:rPr>
                        <a:t> </a:t>
                      </a:r>
                      <a:r>
                        <a:rPr lang="en-US" sz="1800" b="0" dirty="0" err="1">
                          <a:solidFill>
                            <a:srgbClr val="000000"/>
                          </a:solidFill>
                          <a:effectLst/>
                        </a:rPr>
                        <a:t>phụ</a:t>
                      </a:r>
                      <a:r>
                        <a:rPr lang="en-US" sz="1800" b="0" dirty="0">
                          <a:solidFill>
                            <a:srgbClr val="000000"/>
                          </a:solidFill>
                          <a:effectLst/>
                        </a:rPr>
                        <a:t> </a:t>
                      </a:r>
                      <a:r>
                        <a:rPr lang="en-US" sz="1800" b="0" dirty="0" err="1">
                          <a:solidFill>
                            <a:srgbClr val="000000"/>
                          </a:solidFill>
                          <a:effectLst/>
                        </a:rPr>
                        <a:t>thuộc</a:t>
                      </a:r>
                      <a:endParaRPr lang="en-US" sz="1800" b="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2962" marR="42962" marT="42962" marB="42962" anchor="ctr"/>
                </a:tc>
                <a:extLst>
                  <a:ext uri="{0D108BD9-81ED-4DB2-BD59-A6C34878D82A}">
                    <a16:rowId xmlns:a16="http://schemas.microsoft.com/office/drawing/2014/main" val="10001"/>
                  </a:ext>
                </a:extLst>
              </a:tr>
              <a:tr h="444903">
                <a:tc>
                  <a:txBody>
                    <a:bodyPr/>
                    <a:lstStyle/>
                    <a:p>
                      <a:pPr algn="just">
                        <a:lnSpc>
                          <a:spcPct val="120000"/>
                        </a:lnSpc>
                        <a:spcAft>
                          <a:spcPts val="0"/>
                        </a:spcAft>
                      </a:pPr>
                      <a:r>
                        <a:rPr lang="en-US" sz="2000" b="0">
                          <a:solidFill>
                            <a:srgbClr val="000000"/>
                          </a:solidFill>
                          <a:effectLst/>
                        </a:rPr>
                        <a:t>lazy-initialization mode</a:t>
                      </a:r>
                      <a:endParaRPr lang="en-US" sz="1800" b="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2962" marR="42962" marT="42962" marB="42962" anchor="ctr"/>
                </a:tc>
                <a:tc>
                  <a:txBody>
                    <a:bodyPr/>
                    <a:lstStyle/>
                    <a:p>
                      <a:pPr>
                        <a:lnSpc>
                          <a:spcPct val="120000"/>
                        </a:lnSpc>
                        <a:spcAft>
                          <a:spcPts val="0"/>
                        </a:spcAft>
                      </a:pPr>
                      <a:r>
                        <a:rPr lang="en-US" sz="1800" b="0" dirty="0" err="1">
                          <a:solidFill>
                            <a:srgbClr val="000000"/>
                          </a:solidFill>
                          <a:effectLst/>
                        </a:rPr>
                        <a:t>Yêu</a:t>
                      </a:r>
                      <a:r>
                        <a:rPr lang="en-US" sz="1800" b="0" dirty="0">
                          <a:solidFill>
                            <a:srgbClr val="000000"/>
                          </a:solidFill>
                          <a:effectLst/>
                        </a:rPr>
                        <a:t> </a:t>
                      </a:r>
                      <a:r>
                        <a:rPr lang="en-US" sz="1800" b="0" dirty="0" err="1">
                          <a:solidFill>
                            <a:srgbClr val="000000"/>
                          </a:solidFill>
                          <a:effectLst/>
                        </a:rPr>
                        <a:t>cầu</a:t>
                      </a:r>
                      <a:r>
                        <a:rPr lang="en-US" sz="1800" b="0" dirty="0">
                          <a:solidFill>
                            <a:srgbClr val="000000"/>
                          </a:solidFill>
                          <a:effectLst/>
                        </a:rPr>
                        <a:t> </a:t>
                      </a:r>
                      <a:r>
                        <a:rPr lang="en-US" sz="1800" b="0" dirty="0" err="1">
                          <a:solidFill>
                            <a:srgbClr val="000000"/>
                          </a:solidFill>
                          <a:effectLst/>
                        </a:rPr>
                        <a:t>bộ</a:t>
                      </a:r>
                      <a:r>
                        <a:rPr lang="en-US" sz="1800" b="0" dirty="0">
                          <a:solidFill>
                            <a:srgbClr val="000000"/>
                          </a:solidFill>
                          <a:effectLst/>
                        </a:rPr>
                        <a:t> </a:t>
                      </a:r>
                      <a:r>
                        <a:rPr lang="en-US" sz="1800" b="0" dirty="0" err="1">
                          <a:solidFill>
                            <a:srgbClr val="000000"/>
                          </a:solidFill>
                          <a:effectLst/>
                        </a:rPr>
                        <a:t>chứa</a:t>
                      </a:r>
                      <a:r>
                        <a:rPr lang="en-US" sz="1800" b="0" dirty="0">
                          <a:solidFill>
                            <a:srgbClr val="000000"/>
                          </a:solidFill>
                          <a:effectLst/>
                        </a:rPr>
                        <a:t> </a:t>
                      </a:r>
                      <a:r>
                        <a:rPr lang="en-US" sz="1800" b="0" dirty="0" err="1">
                          <a:solidFill>
                            <a:srgbClr val="000000"/>
                          </a:solidFill>
                          <a:effectLst/>
                        </a:rPr>
                        <a:t>IoC</a:t>
                      </a:r>
                      <a:r>
                        <a:rPr lang="en-US" sz="1800" b="0" dirty="0">
                          <a:solidFill>
                            <a:srgbClr val="000000"/>
                          </a:solidFill>
                          <a:effectLst/>
                        </a:rPr>
                        <a:t> </a:t>
                      </a:r>
                      <a:r>
                        <a:rPr lang="en-US" sz="1800" b="0" dirty="0" err="1">
                          <a:solidFill>
                            <a:srgbClr val="000000"/>
                          </a:solidFill>
                          <a:effectLst/>
                        </a:rPr>
                        <a:t>tạo</a:t>
                      </a:r>
                      <a:r>
                        <a:rPr lang="en-US" sz="1800" b="0" dirty="0">
                          <a:solidFill>
                            <a:srgbClr val="000000"/>
                          </a:solidFill>
                          <a:effectLst/>
                        </a:rPr>
                        <a:t> </a:t>
                      </a:r>
                      <a:r>
                        <a:rPr lang="en-US" sz="1800" b="0" dirty="0" err="1">
                          <a:solidFill>
                            <a:srgbClr val="000000"/>
                          </a:solidFill>
                          <a:effectLst/>
                        </a:rPr>
                        <a:t>một</a:t>
                      </a:r>
                      <a:r>
                        <a:rPr lang="en-US" sz="1800" b="0" dirty="0">
                          <a:solidFill>
                            <a:srgbClr val="000000"/>
                          </a:solidFill>
                          <a:effectLst/>
                        </a:rPr>
                        <a:t> </a:t>
                      </a:r>
                      <a:r>
                        <a:rPr lang="en-US" sz="1800" b="0" dirty="0" err="1">
                          <a:solidFill>
                            <a:srgbClr val="000000"/>
                          </a:solidFill>
                          <a:effectLst/>
                        </a:rPr>
                        <a:t>thể</a:t>
                      </a:r>
                      <a:r>
                        <a:rPr lang="en-US" sz="1800" b="0" dirty="0">
                          <a:solidFill>
                            <a:srgbClr val="000000"/>
                          </a:solidFill>
                          <a:effectLst/>
                        </a:rPr>
                        <a:t> </a:t>
                      </a:r>
                      <a:r>
                        <a:rPr lang="en-US" sz="1800" b="0" dirty="0" err="1">
                          <a:solidFill>
                            <a:srgbClr val="000000"/>
                          </a:solidFill>
                          <a:effectLst/>
                        </a:rPr>
                        <a:t>hiện</a:t>
                      </a:r>
                      <a:r>
                        <a:rPr lang="en-US" sz="1800" b="0" dirty="0">
                          <a:solidFill>
                            <a:srgbClr val="000000"/>
                          </a:solidFill>
                          <a:effectLst/>
                        </a:rPr>
                        <a:t> bean </a:t>
                      </a:r>
                      <a:r>
                        <a:rPr lang="en-US" sz="1800" b="0" dirty="0" err="1">
                          <a:solidFill>
                            <a:srgbClr val="000000"/>
                          </a:solidFill>
                          <a:effectLst/>
                        </a:rPr>
                        <a:t>khi</a:t>
                      </a:r>
                      <a:r>
                        <a:rPr lang="en-US" sz="1800" b="0" dirty="0">
                          <a:solidFill>
                            <a:srgbClr val="000000"/>
                          </a:solidFill>
                          <a:effectLst/>
                        </a:rPr>
                        <a:t> </a:t>
                      </a:r>
                      <a:r>
                        <a:rPr lang="en-US" sz="1800" b="0" dirty="0" err="1">
                          <a:solidFill>
                            <a:srgbClr val="000000"/>
                          </a:solidFill>
                          <a:effectLst/>
                        </a:rPr>
                        <a:t>nó</a:t>
                      </a:r>
                      <a:r>
                        <a:rPr lang="en-US" sz="1800" b="0" dirty="0">
                          <a:solidFill>
                            <a:srgbClr val="000000"/>
                          </a:solidFill>
                          <a:effectLst/>
                        </a:rPr>
                        <a:t> </a:t>
                      </a:r>
                      <a:r>
                        <a:rPr lang="en-US" sz="1800" b="0" dirty="0" err="1">
                          <a:solidFill>
                            <a:srgbClr val="000000"/>
                          </a:solidFill>
                          <a:effectLst/>
                        </a:rPr>
                        <a:t>được</a:t>
                      </a:r>
                      <a:r>
                        <a:rPr lang="en-US" sz="1800" b="0" dirty="0">
                          <a:solidFill>
                            <a:srgbClr val="000000"/>
                          </a:solidFill>
                          <a:effectLst/>
                        </a:rPr>
                        <a:t> </a:t>
                      </a:r>
                      <a:r>
                        <a:rPr lang="en-US" sz="1800" b="0" dirty="0" err="1">
                          <a:solidFill>
                            <a:srgbClr val="000000"/>
                          </a:solidFill>
                          <a:effectLst/>
                        </a:rPr>
                        <a:t>yêu</a:t>
                      </a:r>
                      <a:r>
                        <a:rPr lang="en-US" sz="1800" b="0" dirty="0">
                          <a:solidFill>
                            <a:srgbClr val="000000"/>
                          </a:solidFill>
                          <a:effectLst/>
                        </a:rPr>
                        <a:t> </a:t>
                      </a:r>
                      <a:r>
                        <a:rPr lang="en-US" sz="1800" b="0" dirty="0" err="1">
                          <a:solidFill>
                            <a:srgbClr val="000000"/>
                          </a:solidFill>
                          <a:effectLst/>
                        </a:rPr>
                        <a:t>cầu</a:t>
                      </a:r>
                      <a:r>
                        <a:rPr lang="en-US" sz="1800" b="0" dirty="0">
                          <a:solidFill>
                            <a:srgbClr val="000000"/>
                          </a:solidFill>
                          <a:effectLst/>
                        </a:rPr>
                        <a:t> </a:t>
                      </a:r>
                      <a:r>
                        <a:rPr lang="en-US" sz="1800" b="0" dirty="0" err="1">
                          <a:solidFill>
                            <a:srgbClr val="000000"/>
                          </a:solidFill>
                          <a:effectLst/>
                        </a:rPr>
                        <a:t>lần</a:t>
                      </a:r>
                      <a:r>
                        <a:rPr lang="en-US" sz="1800" b="0" dirty="0">
                          <a:solidFill>
                            <a:srgbClr val="000000"/>
                          </a:solidFill>
                          <a:effectLst/>
                        </a:rPr>
                        <a:t> </a:t>
                      </a:r>
                      <a:r>
                        <a:rPr lang="en-US" sz="1800" b="0" dirty="0" err="1">
                          <a:solidFill>
                            <a:srgbClr val="000000"/>
                          </a:solidFill>
                          <a:effectLst/>
                        </a:rPr>
                        <a:t>đầu</a:t>
                      </a:r>
                      <a:r>
                        <a:rPr lang="en-US" sz="1800" b="0" dirty="0">
                          <a:solidFill>
                            <a:srgbClr val="000000"/>
                          </a:solidFill>
                          <a:effectLst/>
                        </a:rPr>
                        <a:t> </a:t>
                      </a:r>
                      <a:r>
                        <a:rPr lang="en-US" sz="1800" b="0" dirty="0" err="1">
                          <a:solidFill>
                            <a:srgbClr val="000000"/>
                          </a:solidFill>
                          <a:effectLst/>
                        </a:rPr>
                        <a:t>tiên</a:t>
                      </a:r>
                      <a:r>
                        <a:rPr lang="en-US" sz="1800" b="0" dirty="0">
                          <a:solidFill>
                            <a:srgbClr val="000000"/>
                          </a:solidFill>
                          <a:effectLst/>
                        </a:rPr>
                        <a:t>, </a:t>
                      </a:r>
                      <a:r>
                        <a:rPr lang="en-US" sz="1800" b="0" dirty="0" err="1">
                          <a:solidFill>
                            <a:srgbClr val="000000"/>
                          </a:solidFill>
                          <a:effectLst/>
                        </a:rPr>
                        <a:t>thay</a:t>
                      </a:r>
                      <a:r>
                        <a:rPr lang="en-US" sz="1800" b="0" dirty="0">
                          <a:solidFill>
                            <a:srgbClr val="000000"/>
                          </a:solidFill>
                          <a:effectLst/>
                        </a:rPr>
                        <a:t> </a:t>
                      </a:r>
                      <a:r>
                        <a:rPr lang="en-US" sz="1800" b="0" dirty="0" err="1">
                          <a:solidFill>
                            <a:srgbClr val="000000"/>
                          </a:solidFill>
                          <a:effectLst/>
                        </a:rPr>
                        <a:t>vì</a:t>
                      </a:r>
                      <a:r>
                        <a:rPr lang="en-US" sz="1800" b="0" dirty="0">
                          <a:solidFill>
                            <a:srgbClr val="000000"/>
                          </a:solidFill>
                          <a:effectLst/>
                        </a:rPr>
                        <a:t> </a:t>
                      </a:r>
                      <a:r>
                        <a:rPr lang="en-US" sz="1800" b="0" dirty="0" err="1">
                          <a:solidFill>
                            <a:srgbClr val="000000"/>
                          </a:solidFill>
                          <a:effectLst/>
                        </a:rPr>
                        <a:t>khi</a:t>
                      </a:r>
                      <a:r>
                        <a:rPr lang="en-US" sz="1800" b="0" dirty="0">
                          <a:solidFill>
                            <a:srgbClr val="000000"/>
                          </a:solidFill>
                          <a:effectLst/>
                        </a:rPr>
                        <a:t> </a:t>
                      </a:r>
                      <a:r>
                        <a:rPr lang="en-US" sz="1800" b="0" dirty="0" err="1">
                          <a:solidFill>
                            <a:srgbClr val="000000"/>
                          </a:solidFill>
                          <a:effectLst/>
                        </a:rPr>
                        <a:t>khởi</a:t>
                      </a:r>
                      <a:r>
                        <a:rPr lang="en-US" sz="1800" b="0" dirty="0">
                          <a:solidFill>
                            <a:srgbClr val="000000"/>
                          </a:solidFill>
                          <a:effectLst/>
                        </a:rPr>
                        <a:t> </a:t>
                      </a:r>
                      <a:r>
                        <a:rPr lang="en-US" sz="1800" b="0" dirty="0" err="1">
                          <a:solidFill>
                            <a:srgbClr val="000000"/>
                          </a:solidFill>
                          <a:effectLst/>
                        </a:rPr>
                        <a:t>động</a:t>
                      </a:r>
                      <a:endParaRPr lang="en-US" sz="1800" b="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2962" marR="42962" marT="42962" marB="42962" anchor="ctr"/>
                </a:tc>
                <a:extLst>
                  <a:ext uri="{0D108BD9-81ED-4DB2-BD59-A6C34878D82A}">
                    <a16:rowId xmlns:a16="http://schemas.microsoft.com/office/drawing/2014/main" val="10002"/>
                  </a:ext>
                </a:extLst>
              </a:tr>
              <a:tr h="444903">
                <a:tc>
                  <a:txBody>
                    <a:bodyPr/>
                    <a:lstStyle/>
                    <a:p>
                      <a:pPr algn="just">
                        <a:lnSpc>
                          <a:spcPct val="120000"/>
                        </a:lnSpc>
                        <a:spcAft>
                          <a:spcPts val="0"/>
                        </a:spcAft>
                      </a:pPr>
                      <a:r>
                        <a:rPr lang="en-US" sz="2000" b="0">
                          <a:solidFill>
                            <a:srgbClr val="000000"/>
                          </a:solidFill>
                          <a:effectLst/>
                        </a:rPr>
                        <a:t>initialization method</a:t>
                      </a:r>
                      <a:endParaRPr lang="en-US" sz="1800" b="0">
                        <a:solidFill>
                          <a:srgbClr val="000000"/>
                        </a:solidFill>
                        <a:effectLst/>
                      </a:endParaRPr>
                    </a:p>
                    <a:p>
                      <a:pPr>
                        <a:lnSpc>
                          <a:spcPct val="120000"/>
                        </a:lnSpc>
                        <a:spcAft>
                          <a:spcPts val="0"/>
                        </a:spcAft>
                      </a:pPr>
                      <a:r>
                        <a:rPr lang="en-US" sz="1800" b="0">
                          <a:solidFill>
                            <a:srgbClr val="000000"/>
                          </a:solidFill>
                          <a:effectLst/>
                        </a:rPr>
                        <a:t> </a:t>
                      </a:r>
                      <a:endParaRPr lang="en-US" sz="1800" b="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2962" marR="42962" marT="42962" marB="42962" anchor="ctr"/>
                </a:tc>
                <a:tc>
                  <a:txBody>
                    <a:bodyPr/>
                    <a:lstStyle/>
                    <a:p>
                      <a:pPr>
                        <a:lnSpc>
                          <a:spcPct val="120000"/>
                        </a:lnSpc>
                        <a:spcAft>
                          <a:spcPts val="0"/>
                        </a:spcAft>
                      </a:pPr>
                      <a:r>
                        <a:rPr lang="en-US" sz="1800" b="0" dirty="0" err="1">
                          <a:solidFill>
                            <a:srgbClr val="000000"/>
                          </a:solidFill>
                          <a:effectLst/>
                        </a:rPr>
                        <a:t>Một</a:t>
                      </a:r>
                      <a:r>
                        <a:rPr lang="en-US" sz="1800" b="0" dirty="0">
                          <a:solidFill>
                            <a:srgbClr val="000000"/>
                          </a:solidFill>
                          <a:effectLst/>
                        </a:rPr>
                        <a:t> </a:t>
                      </a:r>
                      <a:r>
                        <a:rPr lang="en-US" sz="1800" b="0" dirty="0" err="1">
                          <a:solidFill>
                            <a:srgbClr val="000000"/>
                          </a:solidFill>
                          <a:effectLst/>
                        </a:rPr>
                        <a:t>lời</a:t>
                      </a:r>
                      <a:r>
                        <a:rPr lang="en-US" sz="1800" b="0" dirty="0">
                          <a:solidFill>
                            <a:srgbClr val="000000"/>
                          </a:solidFill>
                          <a:effectLst/>
                        </a:rPr>
                        <a:t> </a:t>
                      </a:r>
                      <a:r>
                        <a:rPr lang="en-US" sz="1800" b="0" dirty="0" err="1">
                          <a:solidFill>
                            <a:srgbClr val="000000"/>
                          </a:solidFill>
                          <a:effectLst/>
                        </a:rPr>
                        <a:t>gọi</a:t>
                      </a:r>
                      <a:r>
                        <a:rPr lang="en-US" sz="1800" b="0" dirty="0">
                          <a:solidFill>
                            <a:srgbClr val="000000"/>
                          </a:solidFill>
                          <a:effectLst/>
                        </a:rPr>
                        <a:t> (callback) </a:t>
                      </a:r>
                      <a:r>
                        <a:rPr lang="en-US" sz="1800" b="0" dirty="0" err="1">
                          <a:solidFill>
                            <a:srgbClr val="000000"/>
                          </a:solidFill>
                          <a:effectLst/>
                        </a:rPr>
                        <a:t>sẽ</a:t>
                      </a:r>
                      <a:r>
                        <a:rPr lang="en-US" sz="1800" b="0" dirty="0">
                          <a:solidFill>
                            <a:srgbClr val="000000"/>
                          </a:solidFill>
                          <a:effectLst/>
                        </a:rPr>
                        <a:t> </a:t>
                      </a:r>
                      <a:r>
                        <a:rPr lang="en-US" sz="1800" b="0" dirty="0" err="1">
                          <a:solidFill>
                            <a:srgbClr val="000000"/>
                          </a:solidFill>
                          <a:effectLst/>
                        </a:rPr>
                        <a:t>được</a:t>
                      </a:r>
                      <a:r>
                        <a:rPr lang="en-US" sz="1800" b="0" dirty="0">
                          <a:solidFill>
                            <a:srgbClr val="000000"/>
                          </a:solidFill>
                          <a:effectLst/>
                        </a:rPr>
                        <a:t> </a:t>
                      </a:r>
                      <a:r>
                        <a:rPr lang="en-US" sz="1800" b="0" dirty="0" err="1">
                          <a:solidFill>
                            <a:srgbClr val="000000"/>
                          </a:solidFill>
                          <a:effectLst/>
                        </a:rPr>
                        <a:t>gọi</a:t>
                      </a:r>
                      <a:r>
                        <a:rPr lang="en-US" sz="1800" b="0" dirty="0">
                          <a:solidFill>
                            <a:srgbClr val="000000"/>
                          </a:solidFill>
                          <a:effectLst/>
                        </a:rPr>
                        <a:t> </a:t>
                      </a:r>
                      <a:r>
                        <a:rPr lang="en-US" sz="1800" b="0" dirty="0" err="1">
                          <a:solidFill>
                            <a:srgbClr val="000000"/>
                          </a:solidFill>
                          <a:effectLst/>
                        </a:rPr>
                        <a:t>ngay</a:t>
                      </a:r>
                      <a:r>
                        <a:rPr lang="en-US" sz="1800" b="0" dirty="0">
                          <a:solidFill>
                            <a:srgbClr val="000000"/>
                          </a:solidFill>
                          <a:effectLst/>
                        </a:rPr>
                        <a:t> </a:t>
                      </a:r>
                      <a:r>
                        <a:rPr lang="en-US" sz="1800" b="0" dirty="0" err="1">
                          <a:solidFill>
                            <a:srgbClr val="000000"/>
                          </a:solidFill>
                          <a:effectLst/>
                        </a:rPr>
                        <a:t>sau</a:t>
                      </a:r>
                      <a:r>
                        <a:rPr lang="en-US" sz="1800" b="0" dirty="0">
                          <a:solidFill>
                            <a:srgbClr val="000000"/>
                          </a:solidFill>
                          <a:effectLst/>
                        </a:rPr>
                        <a:t> </a:t>
                      </a:r>
                      <a:r>
                        <a:rPr lang="en-US" sz="1800" b="0" dirty="0" err="1">
                          <a:solidFill>
                            <a:srgbClr val="000000"/>
                          </a:solidFill>
                          <a:effectLst/>
                        </a:rPr>
                        <a:t>khi</a:t>
                      </a:r>
                      <a:r>
                        <a:rPr lang="en-US" sz="1800" b="0" dirty="0">
                          <a:solidFill>
                            <a:srgbClr val="000000"/>
                          </a:solidFill>
                          <a:effectLst/>
                        </a:rPr>
                        <a:t> </a:t>
                      </a:r>
                      <a:r>
                        <a:rPr lang="en-US" sz="1800" b="0" dirty="0" err="1">
                          <a:solidFill>
                            <a:srgbClr val="000000"/>
                          </a:solidFill>
                          <a:effectLst/>
                        </a:rPr>
                        <a:t>tất</a:t>
                      </a:r>
                      <a:r>
                        <a:rPr lang="en-US" sz="1800" b="0" dirty="0">
                          <a:solidFill>
                            <a:srgbClr val="000000"/>
                          </a:solidFill>
                          <a:effectLst/>
                        </a:rPr>
                        <a:t> </a:t>
                      </a:r>
                      <a:r>
                        <a:rPr lang="en-US" sz="1800" b="0" dirty="0" err="1">
                          <a:solidFill>
                            <a:srgbClr val="000000"/>
                          </a:solidFill>
                          <a:effectLst/>
                        </a:rPr>
                        <a:t>cả</a:t>
                      </a:r>
                      <a:r>
                        <a:rPr lang="en-US" sz="1800" b="0" dirty="0">
                          <a:solidFill>
                            <a:srgbClr val="000000"/>
                          </a:solidFill>
                          <a:effectLst/>
                        </a:rPr>
                        <a:t> </a:t>
                      </a:r>
                      <a:r>
                        <a:rPr lang="en-US" sz="1800" b="0" dirty="0" err="1">
                          <a:solidFill>
                            <a:srgbClr val="000000"/>
                          </a:solidFill>
                          <a:effectLst/>
                        </a:rPr>
                        <a:t>các</a:t>
                      </a:r>
                      <a:r>
                        <a:rPr lang="en-US" sz="1800" b="0" dirty="0">
                          <a:solidFill>
                            <a:srgbClr val="000000"/>
                          </a:solidFill>
                          <a:effectLst/>
                        </a:rPr>
                        <a:t> </a:t>
                      </a:r>
                      <a:r>
                        <a:rPr lang="en-US" sz="1800" b="0" dirty="0" err="1">
                          <a:solidFill>
                            <a:srgbClr val="000000"/>
                          </a:solidFill>
                          <a:effectLst/>
                        </a:rPr>
                        <a:t>thuộc</a:t>
                      </a:r>
                      <a:r>
                        <a:rPr lang="en-US" sz="1800" b="0" dirty="0">
                          <a:solidFill>
                            <a:srgbClr val="000000"/>
                          </a:solidFill>
                          <a:effectLst/>
                        </a:rPr>
                        <a:t> </a:t>
                      </a:r>
                      <a:r>
                        <a:rPr lang="en-US" sz="1800" b="0" dirty="0" err="1">
                          <a:solidFill>
                            <a:srgbClr val="000000"/>
                          </a:solidFill>
                          <a:effectLst/>
                        </a:rPr>
                        <a:t>tính</a:t>
                      </a:r>
                      <a:r>
                        <a:rPr lang="en-US" sz="1800" b="0" dirty="0">
                          <a:solidFill>
                            <a:srgbClr val="000000"/>
                          </a:solidFill>
                          <a:effectLst/>
                        </a:rPr>
                        <a:t> </a:t>
                      </a:r>
                      <a:r>
                        <a:rPr lang="en-US" sz="1800" b="0" dirty="0" err="1">
                          <a:solidFill>
                            <a:srgbClr val="000000"/>
                          </a:solidFill>
                          <a:effectLst/>
                        </a:rPr>
                        <a:t>cần</a:t>
                      </a:r>
                      <a:r>
                        <a:rPr lang="en-US" sz="1800" b="0" dirty="0">
                          <a:solidFill>
                            <a:srgbClr val="000000"/>
                          </a:solidFill>
                          <a:effectLst/>
                        </a:rPr>
                        <a:t> </a:t>
                      </a:r>
                      <a:r>
                        <a:rPr lang="en-US" sz="1800" b="0" dirty="0" err="1">
                          <a:solidFill>
                            <a:srgbClr val="000000"/>
                          </a:solidFill>
                          <a:effectLst/>
                        </a:rPr>
                        <a:t>thiết</a:t>
                      </a:r>
                      <a:r>
                        <a:rPr lang="en-US" sz="1800" b="0" dirty="0">
                          <a:solidFill>
                            <a:srgbClr val="000000"/>
                          </a:solidFill>
                          <a:effectLst/>
                        </a:rPr>
                        <a:t> </a:t>
                      </a:r>
                      <a:r>
                        <a:rPr lang="en-US" sz="1800" b="0" dirty="0" err="1">
                          <a:solidFill>
                            <a:srgbClr val="000000"/>
                          </a:solidFill>
                          <a:effectLst/>
                        </a:rPr>
                        <a:t>trên</a:t>
                      </a:r>
                      <a:r>
                        <a:rPr lang="en-US" sz="1800" b="0" dirty="0">
                          <a:solidFill>
                            <a:srgbClr val="000000"/>
                          </a:solidFill>
                          <a:effectLst/>
                        </a:rPr>
                        <a:t> bean </a:t>
                      </a:r>
                      <a:r>
                        <a:rPr lang="en-US" sz="1800" b="0" dirty="0" err="1">
                          <a:solidFill>
                            <a:srgbClr val="000000"/>
                          </a:solidFill>
                          <a:effectLst/>
                        </a:rPr>
                        <a:t>đã</a:t>
                      </a:r>
                      <a:r>
                        <a:rPr lang="en-US" sz="1800" b="0" dirty="0">
                          <a:solidFill>
                            <a:srgbClr val="000000"/>
                          </a:solidFill>
                          <a:effectLst/>
                        </a:rPr>
                        <a:t> </a:t>
                      </a:r>
                      <a:r>
                        <a:rPr lang="en-US" sz="1800" b="0" dirty="0" err="1">
                          <a:solidFill>
                            <a:srgbClr val="000000"/>
                          </a:solidFill>
                          <a:effectLst/>
                        </a:rPr>
                        <a:t>được</a:t>
                      </a:r>
                      <a:r>
                        <a:rPr lang="en-US" sz="1800" b="0" dirty="0">
                          <a:solidFill>
                            <a:srgbClr val="000000"/>
                          </a:solidFill>
                          <a:effectLst/>
                        </a:rPr>
                        <a:t> </a:t>
                      </a:r>
                      <a:r>
                        <a:rPr lang="en-US" sz="1800" b="0" dirty="0" err="1">
                          <a:solidFill>
                            <a:srgbClr val="000000"/>
                          </a:solidFill>
                          <a:effectLst/>
                        </a:rPr>
                        <a:t>thiết</a:t>
                      </a:r>
                      <a:r>
                        <a:rPr lang="en-US" sz="1800" b="0" dirty="0">
                          <a:solidFill>
                            <a:srgbClr val="000000"/>
                          </a:solidFill>
                          <a:effectLst/>
                        </a:rPr>
                        <a:t> </a:t>
                      </a:r>
                      <a:r>
                        <a:rPr lang="en-US" sz="1800" b="0" dirty="0" err="1">
                          <a:solidFill>
                            <a:srgbClr val="000000"/>
                          </a:solidFill>
                          <a:effectLst/>
                        </a:rPr>
                        <a:t>lập</a:t>
                      </a:r>
                      <a:r>
                        <a:rPr lang="en-US" sz="1800" b="0" dirty="0">
                          <a:solidFill>
                            <a:srgbClr val="000000"/>
                          </a:solidFill>
                          <a:effectLst/>
                        </a:rPr>
                        <a:t> </a:t>
                      </a:r>
                      <a:r>
                        <a:rPr lang="en-US" sz="1800" b="0" dirty="0" err="1">
                          <a:solidFill>
                            <a:srgbClr val="000000"/>
                          </a:solidFill>
                          <a:effectLst/>
                        </a:rPr>
                        <a:t>bởi</a:t>
                      </a:r>
                      <a:r>
                        <a:rPr lang="en-US" sz="1800" b="0" dirty="0">
                          <a:solidFill>
                            <a:srgbClr val="000000"/>
                          </a:solidFill>
                          <a:effectLst/>
                        </a:rPr>
                        <a:t> </a:t>
                      </a:r>
                      <a:r>
                        <a:rPr lang="en-US" sz="1800" b="0" dirty="0" err="1">
                          <a:solidFill>
                            <a:srgbClr val="000000"/>
                          </a:solidFill>
                          <a:effectLst/>
                        </a:rPr>
                        <a:t>vùng</a:t>
                      </a:r>
                      <a:r>
                        <a:rPr lang="en-US" sz="1800" b="0" dirty="0">
                          <a:solidFill>
                            <a:srgbClr val="000000"/>
                          </a:solidFill>
                          <a:effectLst/>
                        </a:rPr>
                        <a:t> </a:t>
                      </a:r>
                      <a:r>
                        <a:rPr lang="en-US" sz="1800" b="0" dirty="0" err="1">
                          <a:solidFill>
                            <a:srgbClr val="000000"/>
                          </a:solidFill>
                          <a:effectLst/>
                        </a:rPr>
                        <a:t>chứa</a:t>
                      </a:r>
                      <a:endParaRPr lang="en-US" sz="1800" b="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2962" marR="42962" marT="42962" marB="42962" anchor="ctr"/>
                </a:tc>
                <a:extLst>
                  <a:ext uri="{0D108BD9-81ED-4DB2-BD59-A6C34878D82A}">
                    <a16:rowId xmlns:a16="http://schemas.microsoft.com/office/drawing/2014/main" val="10003"/>
                  </a:ext>
                </a:extLst>
              </a:tr>
              <a:tr h="326501">
                <a:tc>
                  <a:txBody>
                    <a:bodyPr/>
                    <a:lstStyle/>
                    <a:p>
                      <a:pPr algn="just">
                        <a:lnSpc>
                          <a:spcPct val="120000"/>
                        </a:lnSpc>
                        <a:spcAft>
                          <a:spcPts val="0"/>
                        </a:spcAft>
                      </a:pPr>
                      <a:r>
                        <a:rPr lang="en-US" sz="2000" b="0">
                          <a:solidFill>
                            <a:srgbClr val="000000"/>
                          </a:solidFill>
                          <a:effectLst/>
                        </a:rPr>
                        <a:t>destruction method</a:t>
                      </a:r>
                      <a:endParaRPr lang="en-US" sz="1800" b="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2962" marR="42962" marT="42962" marB="42962" anchor="ctr"/>
                </a:tc>
                <a:tc>
                  <a:txBody>
                    <a:bodyPr/>
                    <a:lstStyle/>
                    <a:p>
                      <a:pPr>
                        <a:lnSpc>
                          <a:spcPct val="120000"/>
                        </a:lnSpc>
                        <a:spcAft>
                          <a:spcPts val="0"/>
                        </a:spcAft>
                      </a:pPr>
                      <a:r>
                        <a:rPr lang="en-US" sz="1800" b="0" dirty="0" err="1">
                          <a:solidFill>
                            <a:srgbClr val="000000"/>
                          </a:solidFill>
                          <a:effectLst/>
                        </a:rPr>
                        <a:t>Một</a:t>
                      </a:r>
                      <a:r>
                        <a:rPr lang="en-US" sz="1800" b="0" dirty="0">
                          <a:solidFill>
                            <a:srgbClr val="000000"/>
                          </a:solidFill>
                          <a:effectLst/>
                        </a:rPr>
                        <a:t> </a:t>
                      </a:r>
                      <a:r>
                        <a:rPr lang="en-US" sz="1800" b="0" dirty="0" err="1">
                          <a:solidFill>
                            <a:srgbClr val="000000"/>
                          </a:solidFill>
                          <a:effectLst/>
                        </a:rPr>
                        <a:t>lời</a:t>
                      </a:r>
                      <a:r>
                        <a:rPr lang="en-US" sz="1800" b="0" dirty="0">
                          <a:solidFill>
                            <a:srgbClr val="000000"/>
                          </a:solidFill>
                          <a:effectLst/>
                        </a:rPr>
                        <a:t> </a:t>
                      </a:r>
                      <a:r>
                        <a:rPr lang="en-US" sz="1800" b="0" dirty="0" err="1">
                          <a:solidFill>
                            <a:srgbClr val="000000"/>
                          </a:solidFill>
                          <a:effectLst/>
                        </a:rPr>
                        <a:t>gọi</a:t>
                      </a:r>
                      <a:r>
                        <a:rPr lang="en-US" sz="1800" b="0" dirty="0">
                          <a:solidFill>
                            <a:srgbClr val="000000"/>
                          </a:solidFill>
                          <a:effectLst/>
                        </a:rPr>
                        <a:t> (callback) </a:t>
                      </a:r>
                      <a:r>
                        <a:rPr lang="en-US" sz="1800" b="0" dirty="0" err="1">
                          <a:solidFill>
                            <a:srgbClr val="000000"/>
                          </a:solidFill>
                          <a:effectLst/>
                        </a:rPr>
                        <a:t>được</a:t>
                      </a:r>
                      <a:r>
                        <a:rPr lang="en-US" sz="1800" b="0" dirty="0">
                          <a:solidFill>
                            <a:srgbClr val="000000"/>
                          </a:solidFill>
                          <a:effectLst/>
                        </a:rPr>
                        <a:t> </a:t>
                      </a:r>
                      <a:r>
                        <a:rPr lang="en-US" sz="1800" b="0" dirty="0" err="1">
                          <a:solidFill>
                            <a:srgbClr val="000000"/>
                          </a:solidFill>
                          <a:effectLst/>
                        </a:rPr>
                        <a:t>sử</a:t>
                      </a:r>
                      <a:r>
                        <a:rPr lang="en-US" sz="1800" b="0" dirty="0">
                          <a:solidFill>
                            <a:srgbClr val="000000"/>
                          </a:solidFill>
                          <a:effectLst/>
                        </a:rPr>
                        <a:t> </a:t>
                      </a:r>
                      <a:r>
                        <a:rPr lang="en-US" sz="1800" b="0" dirty="0" err="1">
                          <a:solidFill>
                            <a:srgbClr val="000000"/>
                          </a:solidFill>
                          <a:effectLst/>
                        </a:rPr>
                        <a:t>dụng</a:t>
                      </a:r>
                      <a:r>
                        <a:rPr lang="en-US" sz="1800" b="0" dirty="0">
                          <a:solidFill>
                            <a:srgbClr val="000000"/>
                          </a:solidFill>
                          <a:effectLst/>
                        </a:rPr>
                        <a:t> </a:t>
                      </a:r>
                      <a:r>
                        <a:rPr lang="en-US" sz="1800" b="0" dirty="0" err="1">
                          <a:solidFill>
                            <a:srgbClr val="000000"/>
                          </a:solidFill>
                          <a:effectLst/>
                        </a:rPr>
                        <a:t>khi</a:t>
                      </a:r>
                      <a:r>
                        <a:rPr lang="en-US" sz="1800" b="0" dirty="0">
                          <a:solidFill>
                            <a:srgbClr val="000000"/>
                          </a:solidFill>
                          <a:effectLst/>
                        </a:rPr>
                        <a:t> </a:t>
                      </a:r>
                      <a:r>
                        <a:rPr lang="en-US" sz="1800" b="0" dirty="0" err="1">
                          <a:solidFill>
                            <a:srgbClr val="000000"/>
                          </a:solidFill>
                          <a:effectLst/>
                        </a:rPr>
                        <a:t>vùng</a:t>
                      </a:r>
                      <a:r>
                        <a:rPr lang="en-US" sz="1800" b="0" dirty="0">
                          <a:solidFill>
                            <a:srgbClr val="000000"/>
                          </a:solidFill>
                          <a:effectLst/>
                        </a:rPr>
                        <a:t> </a:t>
                      </a:r>
                      <a:r>
                        <a:rPr lang="en-US" sz="1800" b="0" dirty="0" err="1">
                          <a:solidFill>
                            <a:srgbClr val="000000"/>
                          </a:solidFill>
                          <a:effectLst/>
                        </a:rPr>
                        <a:t>chứa</a:t>
                      </a:r>
                      <a:r>
                        <a:rPr lang="en-US" sz="1800" b="0" dirty="0">
                          <a:solidFill>
                            <a:srgbClr val="000000"/>
                          </a:solidFill>
                          <a:effectLst/>
                        </a:rPr>
                        <a:t> bean </a:t>
                      </a:r>
                      <a:r>
                        <a:rPr lang="en-US" sz="1800" b="0" dirty="0" err="1">
                          <a:solidFill>
                            <a:srgbClr val="000000"/>
                          </a:solidFill>
                          <a:effectLst/>
                        </a:rPr>
                        <a:t>bị</a:t>
                      </a:r>
                      <a:r>
                        <a:rPr lang="en-US" sz="1800" b="0" dirty="0">
                          <a:solidFill>
                            <a:srgbClr val="000000"/>
                          </a:solidFill>
                          <a:effectLst/>
                        </a:rPr>
                        <a:t> </a:t>
                      </a:r>
                      <a:r>
                        <a:rPr lang="en-US" sz="1800" b="0" dirty="0" err="1">
                          <a:solidFill>
                            <a:srgbClr val="000000"/>
                          </a:solidFill>
                          <a:effectLst/>
                        </a:rPr>
                        <a:t>hủy</a:t>
                      </a:r>
                      <a:endParaRPr lang="en-US" sz="1800" b="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2962" marR="42962" marT="42962" marB="42962" anchor="ct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4209160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53340" y="452645"/>
            <a:ext cx="8100060" cy="537955"/>
          </a:xfrm>
          <a:extLst>
            <a:ext uri="{FAA26D3D-D897-4be2-8F04-BA451C77F1D7}">
              <ma14:placeholderFlag xmlns="" xmlns:ma14="http://schemas.microsoft.com/office/mac/drawingml/2011/main" val="1"/>
            </a:ext>
          </a:extLst>
        </p:spPr>
        <p:txBody>
          <a:bodyPr anchor="b">
            <a:noAutofit/>
          </a:bodyPr>
          <a:lstStyle/>
          <a:p>
            <a:r>
              <a:rPr lang="en-US" altLang="en-US" sz="2200" dirty="0"/>
              <a:t>SIÊU </a:t>
            </a:r>
            <a:r>
              <a:rPr lang="en-US" altLang="en-US" sz="2200" dirty="0" err="1"/>
              <a:t>DỮ</a:t>
            </a:r>
            <a:r>
              <a:rPr lang="en-US" altLang="en-US" sz="2200" dirty="0"/>
              <a:t> </a:t>
            </a:r>
            <a:r>
              <a:rPr lang="en-US" altLang="en-US" sz="2200" dirty="0" err="1"/>
              <a:t>LIỆU</a:t>
            </a:r>
            <a:r>
              <a:rPr lang="en-US" altLang="en-US" sz="2200" dirty="0"/>
              <a:t> CẤU HÌNH SPRING</a:t>
            </a:r>
          </a:p>
        </p:txBody>
      </p:sp>
      <p:sp>
        <p:nvSpPr>
          <p:cNvPr id="3" name="Rectangle 2"/>
          <p:cNvSpPr/>
          <p:nvPr/>
        </p:nvSpPr>
        <p:spPr>
          <a:xfrm>
            <a:off x="91440" y="1361076"/>
            <a:ext cx="8686800" cy="1854610"/>
          </a:xfrm>
          <a:prstGeom prst="rect">
            <a:avLst/>
          </a:prstGeom>
        </p:spPr>
        <p:txBody>
          <a:bodyPr wrap="square">
            <a:spAutoFit/>
          </a:bodyPr>
          <a:lstStyle/>
          <a:p>
            <a:pPr algn="just">
              <a:lnSpc>
                <a:spcPct val="107000"/>
              </a:lnSpc>
              <a:spcBef>
                <a:spcPts val="600"/>
              </a:spcBef>
              <a:spcAft>
                <a:spcPts val="600"/>
              </a:spcAft>
            </a:pPr>
            <a:r>
              <a:rPr lang="en-US" sz="20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Các</a:t>
            </a:r>
            <a:r>
              <a:rPr lang="en-US" sz="20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20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phương</a:t>
            </a:r>
            <a:r>
              <a:rPr lang="en-US" sz="20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20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pháp</a:t>
            </a:r>
            <a:r>
              <a:rPr lang="en-US" sz="20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20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cung</a:t>
            </a:r>
            <a:r>
              <a:rPr lang="en-US" sz="20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20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cấp</a:t>
            </a:r>
            <a:r>
              <a:rPr lang="en-US" sz="20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20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siêu</a:t>
            </a:r>
            <a:r>
              <a:rPr lang="en-US" sz="20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20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dữ</a:t>
            </a:r>
            <a:r>
              <a:rPr lang="en-US" sz="20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20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liệu</a:t>
            </a:r>
            <a:r>
              <a:rPr lang="en-US" sz="20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20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cấu</a:t>
            </a:r>
            <a:r>
              <a:rPr lang="en-US" sz="20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hình </a:t>
            </a:r>
            <a:r>
              <a:rPr lang="en-US" sz="20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cho</a:t>
            </a:r>
            <a:r>
              <a:rPr lang="en-US" sz="20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Spring Container:</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Bef>
                <a:spcPts val="600"/>
              </a:spcBef>
              <a:spcAft>
                <a:spcPts val="600"/>
              </a:spcAft>
            </a:pPr>
            <a:r>
              <a:rPr lang="en-US" sz="20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20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Tệp</a:t>
            </a:r>
            <a:r>
              <a:rPr lang="en-US" sz="20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20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cấu</a:t>
            </a:r>
            <a:r>
              <a:rPr lang="en-US" sz="20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hình </a:t>
            </a:r>
            <a:r>
              <a:rPr lang="en-US" sz="20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dựa</a:t>
            </a:r>
            <a:r>
              <a:rPr lang="en-US" sz="20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20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trên</a:t>
            </a:r>
            <a:r>
              <a:rPr lang="en-US" sz="20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XML.</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Bef>
                <a:spcPts val="600"/>
              </a:spcBef>
              <a:spcAft>
                <a:spcPts val="600"/>
              </a:spcAft>
            </a:pPr>
            <a:r>
              <a:rPr lang="en-US" sz="20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Cấu hình </a:t>
            </a:r>
            <a:r>
              <a:rPr lang="en-US" sz="20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dựa</a:t>
            </a:r>
            <a:r>
              <a:rPr lang="en-US" sz="20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20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trên</a:t>
            </a:r>
            <a:r>
              <a:rPr lang="en-US" sz="20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Annotation</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Bef>
                <a:spcPts val="600"/>
              </a:spcBef>
              <a:spcAft>
                <a:spcPts val="600"/>
              </a:spcAft>
            </a:pPr>
            <a:r>
              <a:rPr lang="en-US" sz="20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Cấu hình </a:t>
            </a:r>
            <a:r>
              <a:rPr lang="en-US" sz="20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dựa</a:t>
            </a:r>
            <a:r>
              <a:rPr lang="en-US" sz="20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20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trên</a:t>
            </a:r>
            <a:r>
              <a:rPr lang="en-US" sz="20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Java</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2278484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53340" y="452645"/>
            <a:ext cx="8100060" cy="537955"/>
          </a:xfrm>
          <a:extLst>
            <a:ext uri="{FAA26D3D-D897-4be2-8F04-BA451C77F1D7}">
              <ma14:placeholderFlag xmlns="" xmlns:ma14="http://schemas.microsoft.com/office/mac/drawingml/2011/main" val="1"/>
            </a:ext>
          </a:extLst>
        </p:spPr>
        <p:txBody>
          <a:bodyPr anchor="b">
            <a:noAutofit/>
          </a:bodyPr>
          <a:lstStyle/>
          <a:p>
            <a:r>
              <a:rPr lang="en-US" altLang="en-US" sz="2200" dirty="0"/>
              <a:t>SIÊU </a:t>
            </a:r>
            <a:r>
              <a:rPr lang="en-US" altLang="en-US" sz="2200" dirty="0" err="1"/>
              <a:t>DỮ</a:t>
            </a:r>
            <a:r>
              <a:rPr lang="en-US" altLang="en-US" sz="2200" dirty="0"/>
              <a:t> </a:t>
            </a:r>
            <a:r>
              <a:rPr lang="en-US" altLang="en-US" sz="2200" dirty="0" err="1"/>
              <a:t>LIỆU</a:t>
            </a:r>
            <a:r>
              <a:rPr lang="en-US" altLang="en-US" sz="2200" dirty="0"/>
              <a:t> CẤU HÌNH SPRING</a:t>
            </a:r>
          </a:p>
        </p:txBody>
      </p:sp>
      <p:pic>
        <p:nvPicPr>
          <p:cNvPr id="2" name="Picture 1"/>
          <p:cNvPicPr>
            <a:picLocks noChangeAspect="1"/>
          </p:cNvPicPr>
          <p:nvPr/>
        </p:nvPicPr>
        <p:blipFill>
          <a:blip r:embed="rId2"/>
          <a:stretch>
            <a:fillRect/>
          </a:stretch>
        </p:blipFill>
        <p:spPr>
          <a:xfrm>
            <a:off x="4082425" y="1287564"/>
            <a:ext cx="4604375" cy="3737380"/>
          </a:xfrm>
          <a:prstGeom prst="rect">
            <a:avLst/>
          </a:prstGeom>
          <a:ln>
            <a:solidFill>
              <a:srgbClr val="FF0000"/>
            </a:solidFill>
          </a:ln>
        </p:spPr>
      </p:pic>
      <p:sp>
        <p:nvSpPr>
          <p:cNvPr id="6" name="Rectangle 5"/>
          <p:cNvSpPr/>
          <p:nvPr/>
        </p:nvSpPr>
        <p:spPr>
          <a:xfrm>
            <a:off x="127000" y="1251760"/>
            <a:ext cx="3683000" cy="1673150"/>
          </a:xfrm>
          <a:prstGeom prst="rect">
            <a:avLst/>
          </a:prstGeom>
        </p:spPr>
        <p:txBody>
          <a:bodyPr wrap="square">
            <a:spAutoFit/>
          </a:bodyPr>
          <a:lstStyle/>
          <a:p>
            <a:pPr algn="just">
              <a:lnSpc>
                <a:spcPct val="107000"/>
              </a:lnSpc>
              <a:spcAft>
                <a:spcPts val="800"/>
              </a:spcAft>
            </a:pPr>
            <a:r>
              <a:rPr lang="en-US" sz="16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Ví</a:t>
            </a:r>
            <a:r>
              <a:rPr lang="en-US" sz="16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6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dụ</a:t>
            </a:r>
            <a:r>
              <a:rPr lang="en-US" sz="16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6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về</a:t>
            </a:r>
            <a:r>
              <a:rPr lang="en-US" sz="16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6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tệp</a:t>
            </a:r>
            <a:r>
              <a:rPr lang="en-US" sz="16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6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cấu</a:t>
            </a:r>
            <a:r>
              <a:rPr lang="en-US" sz="16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hình </a:t>
            </a:r>
            <a:r>
              <a:rPr lang="en-US" sz="16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dựa</a:t>
            </a:r>
            <a:r>
              <a:rPr lang="en-US" sz="16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6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trên</a:t>
            </a:r>
            <a:r>
              <a:rPr lang="en-US" sz="16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XML </a:t>
            </a:r>
            <a:r>
              <a:rPr lang="en-US" sz="16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khác</a:t>
            </a:r>
            <a:r>
              <a:rPr lang="en-US" sz="16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6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với</a:t>
            </a:r>
            <a:r>
              <a:rPr lang="en-US" sz="16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6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các</a:t>
            </a:r>
            <a:r>
              <a:rPr lang="en-US" sz="16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6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định</a:t>
            </a:r>
            <a:r>
              <a:rPr lang="en-US" sz="16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6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nghĩa</a:t>
            </a:r>
            <a:r>
              <a:rPr lang="en-US" sz="16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bean </a:t>
            </a:r>
            <a:r>
              <a:rPr lang="en-US" sz="16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khác</a:t>
            </a:r>
            <a:r>
              <a:rPr lang="en-US" sz="16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6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nhau</a:t>
            </a:r>
            <a:r>
              <a:rPr lang="en-US" sz="16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6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bao</a:t>
            </a:r>
            <a:r>
              <a:rPr lang="en-US" sz="16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6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gồm</a:t>
            </a:r>
            <a:r>
              <a:rPr lang="en-US" sz="16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6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khởi</a:t>
            </a:r>
            <a:r>
              <a:rPr lang="en-US" sz="16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6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tạo</a:t>
            </a:r>
            <a:r>
              <a:rPr lang="en-US" sz="16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6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chậm</a:t>
            </a:r>
            <a:r>
              <a:rPr lang="en-US" sz="16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dirty="0">
                <a:latin typeface="Arial" panose="020B0604020202020204" pitchFamily="34" charset="0"/>
                <a:ea typeface="Calibri" panose="020F0502020204030204" pitchFamily="34" charset="0"/>
                <a:cs typeface="Times New Roman" panose="02020603050405020304" pitchFamily="18" charset="0"/>
              </a:rPr>
              <a:t>lazy initialization</a:t>
            </a:r>
            <a:r>
              <a:rPr lang="en-US" sz="16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6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phương</a:t>
            </a:r>
            <a:r>
              <a:rPr lang="en-US" sz="16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6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thức</a:t>
            </a:r>
            <a:r>
              <a:rPr lang="en-US" sz="16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6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khởi</a:t>
            </a:r>
            <a:r>
              <a:rPr lang="en-US" sz="16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6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tạo</a:t>
            </a:r>
            <a:r>
              <a:rPr lang="en-US" sz="16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dirty="0">
                <a:latin typeface="Arial" panose="020B0604020202020204" pitchFamily="34" charset="0"/>
                <a:ea typeface="Calibri" panose="020F0502020204030204" pitchFamily="34" charset="0"/>
                <a:cs typeface="Times New Roman" panose="02020603050405020304" pitchFamily="18" charset="0"/>
              </a:rPr>
              <a:t>initialization method</a:t>
            </a:r>
            <a:r>
              <a:rPr lang="en-US" sz="16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6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và</a:t>
            </a:r>
            <a:r>
              <a:rPr lang="en-US" sz="16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6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phương</a:t>
            </a:r>
            <a:r>
              <a:rPr lang="en-US" sz="16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6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thức</a:t>
            </a:r>
            <a:r>
              <a:rPr lang="en-US" sz="16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6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hủy</a:t>
            </a:r>
            <a:r>
              <a:rPr lang="en-US" sz="16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dirty="0">
                <a:latin typeface="Arial" panose="020B0604020202020204" pitchFamily="34" charset="0"/>
                <a:ea typeface="Calibri" panose="020F0502020204030204" pitchFamily="34" charset="0"/>
                <a:cs typeface="Times New Roman" panose="02020603050405020304" pitchFamily="18" charset="0"/>
              </a:rPr>
              <a:t>destruction method</a:t>
            </a:r>
            <a:r>
              <a:rPr lang="en-US" sz="16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0558217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53340" y="452645"/>
            <a:ext cx="8100060" cy="537955"/>
          </a:xfrm>
          <a:extLst>
            <a:ext uri="{FAA26D3D-D897-4be2-8F04-BA451C77F1D7}">
              <ma14:placeholderFlag xmlns="" xmlns:ma14="http://schemas.microsoft.com/office/mac/drawingml/2011/main" val="1"/>
            </a:ext>
          </a:extLst>
        </p:spPr>
        <p:txBody>
          <a:bodyPr anchor="b">
            <a:noAutofit/>
          </a:bodyPr>
          <a:lstStyle/>
          <a:p>
            <a:r>
              <a:rPr lang="en-US" altLang="en-US" sz="2200" dirty="0"/>
              <a:t>PHẠM VI </a:t>
            </a:r>
            <a:r>
              <a:rPr lang="en-US" altLang="en-US" sz="2200" dirty="0" err="1"/>
              <a:t>CỦA</a:t>
            </a:r>
            <a:r>
              <a:rPr lang="en-US" altLang="en-US" sz="2200" dirty="0"/>
              <a:t> BEAN</a:t>
            </a:r>
          </a:p>
        </p:txBody>
      </p:sp>
      <p:graphicFrame>
        <p:nvGraphicFramePr>
          <p:cNvPr id="5" name="Table 4"/>
          <p:cNvGraphicFramePr>
            <a:graphicFrameLocks noGrp="1"/>
          </p:cNvGraphicFramePr>
          <p:nvPr>
            <p:extLst>
              <p:ext uri="{D42A27DB-BD31-4B8C-83A1-F6EECF244321}">
                <p14:modId xmlns:p14="http://schemas.microsoft.com/office/powerpoint/2010/main" val="2315132051"/>
              </p:ext>
            </p:extLst>
          </p:nvPr>
        </p:nvGraphicFramePr>
        <p:xfrm>
          <a:off x="254450" y="1318524"/>
          <a:ext cx="8615230" cy="3416653"/>
        </p:xfrm>
        <a:graphic>
          <a:graphicData uri="http://schemas.openxmlformats.org/drawingml/2006/table">
            <a:tbl>
              <a:tblPr firstRow="1" firstCol="1" bandRow="1">
                <a:tableStyleId>{0660B408-B3CF-4A94-85FC-2B1E0A45F4A2}</a:tableStyleId>
              </a:tblPr>
              <a:tblGrid>
                <a:gridCol w="1825810">
                  <a:extLst>
                    <a:ext uri="{9D8B030D-6E8A-4147-A177-3AD203B41FA5}">
                      <a16:colId xmlns:a16="http://schemas.microsoft.com/office/drawing/2014/main" val="20000"/>
                    </a:ext>
                  </a:extLst>
                </a:gridCol>
                <a:gridCol w="6789420">
                  <a:extLst>
                    <a:ext uri="{9D8B030D-6E8A-4147-A177-3AD203B41FA5}">
                      <a16:colId xmlns:a16="http://schemas.microsoft.com/office/drawing/2014/main" val="20001"/>
                    </a:ext>
                  </a:extLst>
                </a:gridCol>
              </a:tblGrid>
              <a:tr h="316064">
                <a:tc>
                  <a:txBody>
                    <a:bodyPr/>
                    <a:lstStyle/>
                    <a:p>
                      <a:pPr algn="ctr">
                        <a:lnSpc>
                          <a:spcPct val="107000"/>
                        </a:lnSpc>
                        <a:spcAft>
                          <a:spcPts val="0"/>
                        </a:spcAft>
                      </a:pPr>
                      <a:r>
                        <a:rPr lang="en-US" sz="1100">
                          <a:effectLst/>
                        </a:rPr>
                        <a:t>Scope</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71114" marR="71114" marT="71114" marB="71114"/>
                </a:tc>
                <a:tc>
                  <a:txBody>
                    <a:bodyPr/>
                    <a:lstStyle/>
                    <a:p>
                      <a:pPr algn="ctr">
                        <a:lnSpc>
                          <a:spcPct val="107000"/>
                        </a:lnSpc>
                        <a:spcAft>
                          <a:spcPts val="0"/>
                        </a:spcAft>
                      </a:pPr>
                      <a:r>
                        <a:rPr lang="en-US" sz="1100">
                          <a:effectLst/>
                        </a:rPr>
                        <a:t>Description</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71114" marR="71114" marT="71114" marB="71114"/>
                </a:tc>
                <a:extLst>
                  <a:ext uri="{0D108BD9-81ED-4DB2-BD59-A6C34878D82A}">
                    <a16:rowId xmlns:a16="http://schemas.microsoft.com/office/drawing/2014/main" val="10000"/>
                  </a:ext>
                </a:extLst>
              </a:tr>
              <a:tr h="620894">
                <a:tc>
                  <a:txBody>
                    <a:bodyPr/>
                    <a:lstStyle/>
                    <a:p>
                      <a:pPr algn="just">
                        <a:lnSpc>
                          <a:spcPct val="107000"/>
                        </a:lnSpc>
                        <a:spcBef>
                          <a:spcPts val="600"/>
                        </a:spcBef>
                        <a:spcAft>
                          <a:spcPts val="720"/>
                        </a:spcAft>
                      </a:pPr>
                      <a:r>
                        <a:rPr lang="en-US" sz="1500" b="0" dirty="0">
                          <a:solidFill>
                            <a:srgbClr val="000000"/>
                          </a:solidFill>
                          <a:effectLst/>
                        </a:rPr>
                        <a:t>singleton</a:t>
                      </a:r>
                    </a:p>
                    <a:p>
                      <a:pPr>
                        <a:lnSpc>
                          <a:spcPct val="107000"/>
                        </a:lnSpc>
                        <a:spcAft>
                          <a:spcPts val="0"/>
                        </a:spcAft>
                      </a:pPr>
                      <a:r>
                        <a:rPr lang="en-US" sz="1500" b="0" dirty="0">
                          <a:solidFill>
                            <a:srgbClr val="000000"/>
                          </a:solidFill>
                          <a:effectLst/>
                        </a:rPr>
                        <a:t> </a:t>
                      </a:r>
                      <a:endParaRPr lang="en-US" sz="1500" b="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71114" marR="71114" marT="71114" marB="71114" anchor="ctr"/>
                </a:tc>
                <a:tc>
                  <a:txBody>
                    <a:bodyPr/>
                    <a:lstStyle/>
                    <a:p>
                      <a:pPr>
                        <a:lnSpc>
                          <a:spcPct val="107000"/>
                        </a:lnSpc>
                        <a:spcAft>
                          <a:spcPts val="800"/>
                        </a:spcAft>
                      </a:pPr>
                      <a:r>
                        <a:rPr lang="en-US" sz="1500" b="0" dirty="0" err="1">
                          <a:solidFill>
                            <a:srgbClr val="000000"/>
                          </a:solidFill>
                          <a:effectLst/>
                        </a:rPr>
                        <a:t>Định</a:t>
                      </a:r>
                      <a:r>
                        <a:rPr lang="en-US" sz="1500" b="0" dirty="0">
                          <a:solidFill>
                            <a:srgbClr val="000000"/>
                          </a:solidFill>
                          <a:effectLst/>
                        </a:rPr>
                        <a:t> </a:t>
                      </a:r>
                      <a:r>
                        <a:rPr lang="en-US" sz="1500" b="0" dirty="0" err="1">
                          <a:solidFill>
                            <a:srgbClr val="000000"/>
                          </a:solidFill>
                          <a:effectLst/>
                        </a:rPr>
                        <a:t>nghĩa</a:t>
                      </a:r>
                      <a:r>
                        <a:rPr lang="en-US" sz="1500" b="0" dirty="0">
                          <a:solidFill>
                            <a:srgbClr val="000000"/>
                          </a:solidFill>
                          <a:effectLst/>
                        </a:rPr>
                        <a:t> bean </a:t>
                      </a:r>
                      <a:r>
                        <a:rPr lang="en-US" sz="1500" b="0" dirty="0" err="1">
                          <a:solidFill>
                            <a:srgbClr val="000000"/>
                          </a:solidFill>
                          <a:effectLst/>
                        </a:rPr>
                        <a:t>thành</a:t>
                      </a:r>
                      <a:r>
                        <a:rPr lang="en-US" sz="1500" b="0" dirty="0">
                          <a:solidFill>
                            <a:srgbClr val="000000"/>
                          </a:solidFill>
                          <a:effectLst/>
                        </a:rPr>
                        <a:t> </a:t>
                      </a:r>
                      <a:r>
                        <a:rPr lang="en-US" sz="1500" b="0" dirty="0" err="1">
                          <a:solidFill>
                            <a:srgbClr val="000000"/>
                          </a:solidFill>
                          <a:effectLst/>
                        </a:rPr>
                        <a:t>một</a:t>
                      </a:r>
                      <a:r>
                        <a:rPr lang="en-US" sz="1500" b="0" dirty="0">
                          <a:solidFill>
                            <a:srgbClr val="000000"/>
                          </a:solidFill>
                          <a:effectLst/>
                        </a:rPr>
                        <a:t> </a:t>
                      </a:r>
                      <a:r>
                        <a:rPr lang="en-US" sz="1500" b="0" dirty="0" err="1">
                          <a:solidFill>
                            <a:srgbClr val="000000"/>
                          </a:solidFill>
                          <a:effectLst/>
                        </a:rPr>
                        <a:t>phiên</a:t>
                      </a:r>
                      <a:r>
                        <a:rPr lang="en-US" sz="1500" b="0" dirty="0">
                          <a:solidFill>
                            <a:srgbClr val="000000"/>
                          </a:solidFill>
                          <a:effectLst/>
                        </a:rPr>
                        <a:t> </a:t>
                      </a:r>
                      <a:r>
                        <a:rPr lang="en-US" sz="1500" b="0" dirty="0" err="1">
                          <a:solidFill>
                            <a:srgbClr val="000000"/>
                          </a:solidFill>
                          <a:effectLst/>
                        </a:rPr>
                        <a:t>bản</a:t>
                      </a:r>
                      <a:r>
                        <a:rPr lang="en-US" sz="1500" b="0" dirty="0">
                          <a:solidFill>
                            <a:srgbClr val="000000"/>
                          </a:solidFill>
                          <a:effectLst/>
                        </a:rPr>
                        <a:t> </a:t>
                      </a:r>
                      <a:r>
                        <a:rPr lang="en-US" sz="1500" b="0" dirty="0" err="1">
                          <a:solidFill>
                            <a:srgbClr val="000000"/>
                          </a:solidFill>
                          <a:effectLst/>
                        </a:rPr>
                        <a:t>duy</a:t>
                      </a:r>
                      <a:r>
                        <a:rPr lang="en-US" sz="1500" b="0" dirty="0">
                          <a:solidFill>
                            <a:srgbClr val="000000"/>
                          </a:solidFill>
                          <a:effectLst/>
                        </a:rPr>
                        <a:t> </a:t>
                      </a:r>
                      <a:r>
                        <a:rPr lang="en-US" sz="1500" b="0" dirty="0" err="1">
                          <a:solidFill>
                            <a:srgbClr val="000000"/>
                          </a:solidFill>
                          <a:effectLst/>
                        </a:rPr>
                        <a:t>nhất</a:t>
                      </a:r>
                      <a:r>
                        <a:rPr lang="en-US" sz="1500" b="0" dirty="0">
                          <a:solidFill>
                            <a:srgbClr val="000000"/>
                          </a:solidFill>
                          <a:effectLst/>
                        </a:rPr>
                        <a:t> </a:t>
                      </a:r>
                      <a:r>
                        <a:rPr lang="en-US" sz="1500" b="0" dirty="0" err="1">
                          <a:solidFill>
                            <a:srgbClr val="000000"/>
                          </a:solidFill>
                          <a:effectLst/>
                        </a:rPr>
                        <a:t>cho</a:t>
                      </a:r>
                      <a:r>
                        <a:rPr lang="en-US" sz="1500" b="0" dirty="0">
                          <a:solidFill>
                            <a:srgbClr val="000000"/>
                          </a:solidFill>
                          <a:effectLst/>
                        </a:rPr>
                        <a:t> </a:t>
                      </a:r>
                      <a:r>
                        <a:rPr lang="en-US" sz="1500" b="0" dirty="0" err="1">
                          <a:solidFill>
                            <a:srgbClr val="000000"/>
                          </a:solidFill>
                          <a:effectLst/>
                        </a:rPr>
                        <a:t>mỗi</a:t>
                      </a:r>
                      <a:r>
                        <a:rPr lang="en-US" sz="1500" b="0" dirty="0">
                          <a:solidFill>
                            <a:srgbClr val="000000"/>
                          </a:solidFill>
                          <a:effectLst/>
                        </a:rPr>
                        <a:t> </a:t>
                      </a:r>
                      <a:r>
                        <a:rPr lang="en-US" sz="1500" b="0" dirty="0" err="1">
                          <a:solidFill>
                            <a:srgbClr val="000000"/>
                          </a:solidFill>
                          <a:effectLst/>
                        </a:rPr>
                        <a:t>bộ</a:t>
                      </a:r>
                      <a:r>
                        <a:rPr lang="en-US" sz="1500" b="0" dirty="0">
                          <a:solidFill>
                            <a:srgbClr val="000000"/>
                          </a:solidFill>
                          <a:effectLst/>
                        </a:rPr>
                        <a:t> </a:t>
                      </a:r>
                      <a:r>
                        <a:rPr lang="en-US" sz="1500" b="0" dirty="0" err="1">
                          <a:solidFill>
                            <a:srgbClr val="000000"/>
                          </a:solidFill>
                          <a:effectLst/>
                        </a:rPr>
                        <a:t>chứa</a:t>
                      </a:r>
                      <a:r>
                        <a:rPr lang="en-US" sz="1500" b="0" dirty="0">
                          <a:solidFill>
                            <a:srgbClr val="000000"/>
                          </a:solidFill>
                          <a:effectLst/>
                        </a:rPr>
                        <a:t> Spring </a:t>
                      </a:r>
                      <a:r>
                        <a:rPr lang="en-US" sz="1500" b="0" dirty="0" err="1">
                          <a:solidFill>
                            <a:srgbClr val="000000"/>
                          </a:solidFill>
                          <a:effectLst/>
                        </a:rPr>
                        <a:t>IoC</a:t>
                      </a:r>
                      <a:r>
                        <a:rPr lang="en-US" sz="1500" b="0" dirty="0">
                          <a:solidFill>
                            <a:srgbClr val="000000"/>
                          </a:solidFill>
                          <a:effectLst/>
                        </a:rPr>
                        <a:t> (</a:t>
                      </a:r>
                      <a:r>
                        <a:rPr lang="en-US" sz="1500" b="0" dirty="0" err="1">
                          <a:solidFill>
                            <a:srgbClr val="000000"/>
                          </a:solidFill>
                          <a:effectLst/>
                        </a:rPr>
                        <a:t>mặc</a:t>
                      </a:r>
                      <a:r>
                        <a:rPr lang="en-US" sz="1500" b="0" dirty="0">
                          <a:solidFill>
                            <a:srgbClr val="000000"/>
                          </a:solidFill>
                          <a:effectLst/>
                        </a:rPr>
                        <a:t> </a:t>
                      </a:r>
                      <a:r>
                        <a:rPr lang="en-US" sz="1500" b="0" dirty="0" err="1">
                          <a:solidFill>
                            <a:srgbClr val="000000"/>
                          </a:solidFill>
                          <a:effectLst/>
                        </a:rPr>
                        <a:t>định</a:t>
                      </a:r>
                      <a:r>
                        <a:rPr lang="en-US" sz="1500" b="0" dirty="0">
                          <a:solidFill>
                            <a:srgbClr val="000000"/>
                          </a:solidFill>
                          <a:effectLst/>
                        </a:rPr>
                        <a:t>).</a:t>
                      </a:r>
                      <a:endParaRPr lang="en-US" sz="1500" b="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71114" marR="71114" marT="71114" marB="71114" anchor="ctr"/>
                </a:tc>
                <a:extLst>
                  <a:ext uri="{0D108BD9-81ED-4DB2-BD59-A6C34878D82A}">
                    <a16:rowId xmlns:a16="http://schemas.microsoft.com/office/drawing/2014/main" val="10001"/>
                  </a:ext>
                </a:extLst>
              </a:tr>
              <a:tr h="448387">
                <a:tc>
                  <a:txBody>
                    <a:bodyPr/>
                    <a:lstStyle/>
                    <a:p>
                      <a:pPr algn="just">
                        <a:lnSpc>
                          <a:spcPct val="107000"/>
                        </a:lnSpc>
                        <a:spcBef>
                          <a:spcPts val="600"/>
                        </a:spcBef>
                        <a:spcAft>
                          <a:spcPts val="720"/>
                        </a:spcAft>
                      </a:pPr>
                      <a:r>
                        <a:rPr lang="en-US" sz="1500" b="0" dirty="0">
                          <a:solidFill>
                            <a:srgbClr val="000000"/>
                          </a:solidFill>
                          <a:effectLst/>
                        </a:rPr>
                        <a:t>prototype</a:t>
                      </a:r>
                      <a:endParaRPr lang="en-US" sz="1500" b="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71114" marR="71114" marT="71114" marB="71114" anchor="ctr"/>
                </a:tc>
                <a:tc>
                  <a:txBody>
                    <a:bodyPr/>
                    <a:lstStyle/>
                    <a:p>
                      <a:pPr>
                        <a:lnSpc>
                          <a:spcPct val="107000"/>
                        </a:lnSpc>
                        <a:spcAft>
                          <a:spcPts val="800"/>
                        </a:spcAft>
                      </a:pPr>
                      <a:r>
                        <a:rPr lang="en-US" sz="1500" b="0" dirty="0" err="1">
                          <a:solidFill>
                            <a:srgbClr val="000000"/>
                          </a:solidFill>
                          <a:effectLst/>
                        </a:rPr>
                        <a:t>Định</a:t>
                      </a:r>
                      <a:r>
                        <a:rPr lang="en-US" sz="1500" b="0" dirty="0">
                          <a:solidFill>
                            <a:srgbClr val="000000"/>
                          </a:solidFill>
                          <a:effectLst/>
                        </a:rPr>
                        <a:t> </a:t>
                      </a:r>
                      <a:r>
                        <a:rPr lang="en-US" sz="1500" b="0" dirty="0" err="1">
                          <a:solidFill>
                            <a:srgbClr val="000000"/>
                          </a:solidFill>
                          <a:effectLst/>
                        </a:rPr>
                        <a:t>nghĩa</a:t>
                      </a:r>
                      <a:r>
                        <a:rPr lang="en-US" sz="1500" b="0" dirty="0">
                          <a:solidFill>
                            <a:srgbClr val="000000"/>
                          </a:solidFill>
                          <a:effectLst/>
                        </a:rPr>
                        <a:t> </a:t>
                      </a:r>
                      <a:r>
                        <a:rPr lang="en-US" sz="1500" b="0" dirty="0" err="1">
                          <a:solidFill>
                            <a:srgbClr val="000000"/>
                          </a:solidFill>
                          <a:effectLst/>
                        </a:rPr>
                        <a:t>một</a:t>
                      </a:r>
                      <a:r>
                        <a:rPr lang="en-US" sz="1500" b="0" dirty="0">
                          <a:solidFill>
                            <a:srgbClr val="000000"/>
                          </a:solidFill>
                          <a:effectLst/>
                        </a:rPr>
                        <a:t> bean </a:t>
                      </a:r>
                      <a:r>
                        <a:rPr lang="en-US" sz="1500" b="0" dirty="0" err="1">
                          <a:solidFill>
                            <a:srgbClr val="000000"/>
                          </a:solidFill>
                          <a:effectLst/>
                        </a:rPr>
                        <a:t>duy</a:t>
                      </a:r>
                      <a:r>
                        <a:rPr lang="en-US" sz="1500" b="0" dirty="0">
                          <a:solidFill>
                            <a:srgbClr val="000000"/>
                          </a:solidFill>
                          <a:effectLst/>
                        </a:rPr>
                        <a:t> </a:t>
                      </a:r>
                      <a:r>
                        <a:rPr lang="en-US" sz="1500" b="0" dirty="0" err="1">
                          <a:solidFill>
                            <a:srgbClr val="000000"/>
                          </a:solidFill>
                          <a:effectLst/>
                        </a:rPr>
                        <a:t>nhất</a:t>
                      </a:r>
                      <a:r>
                        <a:rPr lang="en-US" sz="1500" b="0" dirty="0">
                          <a:solidFill>
                            <a:srgbClr val="000000"/>
                          </a:solidFill>
                          <a:effectLst/>
                        </a:rPr>
                        <a:t> </a:t>
                      </a:r>
                      <a:r>
                        <a:rPr lang="en-US" sz="1500" b="0" dirty="0" err="1">
                          <a:solidFill>
                            <a:srgbClr val="000000"/>
                          </a:solidFill>
                          <a:effectLst/>
                        </a:rPr>
                        <a:t>để</a:t>
                      </a:r>
                      <a:r>
                        <a:rPr lang="en-US" sz="1500" b="0" dirty="0">
                          <a:solidFill>
                            <a:srgbClr val="000000"/>
                          </a:solidFill>
                          <a:effectLst/>
                        </a:rPr>
                        <a:t> </a:t>
                      </a:r>
                      <a:r>
                        <a:rPr lang="en-US" sz="1500" b="0" dirty="0" err="1">
                          <a:solidFill>
                            <a:srgbClr val="000000"/>
                          </a:solidFill>
                          <a:effectLst/>
                        </a:rPr>
                        <a:t>có</a:t>
                      </a:r>
                      <a:r>
                        <a:rPr lang="en-US" sz="1500" b="0" dirty="0">
                          <a:solidFill>
                            <a:srgbClr val="000000"/>
                          </a:solidFill>
                          <a:effectLst/>
                        </a:rPr>
                        <a:t> </a:t>
                      </a:r>
                      <a:r>
                        <a:rPr lang="en-US" sz="1500" b="0" dirty="0" err="1">
                          <a:solidFill>
                            <a:srgbClr val="000000"/>
                          </a:solidFill>
                          <a:effectLst/>
                        </a:rPr>
                        <a:t>bất</a:t>
                      </a:r>
                      <a:r>
                        <a:rPr lang="en-US" sz="1500" b="0" dirty="0">
                          <a:solidFill>
                            <a:srgbClr val="000000"/>
                          </a:solidFill>
                          <a:effectLst/>
                        </a:rPr>
                        <a:t> </a:t>
                      </a:r>
                      <a:r>
                        <a:rPr lang="en-US" sz="1500" b="0" dirty="0" err="1">
                          <a:solidFill>
                            <a:srgbClr val="000000"/>
                          </a:solidFill>
                          <a:effectLst/>
                        </a:rPr>
                        <a:t>kỳ</a:t>
                      </a:r>
                      <a:r>
                        <a:rPr lang="en-US" sz="1500" b="0" dirty="0">
                          <a:solidFill>
                            <a:srgbClr val="000000"/>
                          </a:solidFill>
                          <a:effectLst/>
                        </a:rPr>
                        <a:t> </a:t>
                      </a:r>
                      <a:r>
                        <a:rPr lang="en-US" sz="1500" b="0" dirty="0" err="1">
                          <a:solidFill>
                            <a:srgbClr val="000000"/>
                          </a:solidFill>
                          <a:effectLst/>
                        </a:rPr>
                        <a:t>số</a:t>
                      </a:r>
                      <a:r>
                        <a:rPr lang="en-US" sz="1500" b="0" dirty="0">
                          <a:solidFill>
                            <a:srgbClr val="000000"/>
                          </a:solidFill>
                          <a:effectLst/>
                        </a:rPr>
                        <a:t> </a:t>
                      </a:r>
                      <a:r>
                        <a:rPr lang="en-US" sz="1500" b="0" dirty="0" err="1">
                          <a:solidFill>
                            <a:srgbClr val="000000"/>
                          </a:solidFill>
                          <a:effectLst/>
                        </a:rPr>
                        <a:t>lượng</a:t>
                      </a:r>
                      <a:r>
                        <a:rPr lang="en-US" sz="1500" b="0" dirty="0">
                          <a:solidFill>
                            <a:srgbClr val="000000"/>
                          </a:solidFill>
                          <a:effectLst/>
                        </a:rPr>
                        <a:t> </a:t>
                      </a:r>
                      <a:r>
                        <a:rPr lang="en-US" sz="1500" b="0" dirty="0" err="1">
                          <a:solidFill>
                            <a:srgbClr val="000000"/>
                          </a:solidFill>
                          <a:effectLst/>
                        </a:rPr>
                        <a:t>thể</a:t>
                      </a:r>
                      <a:r>
                        <a:rPr lang="en-US" sz="1500" b="0" dirty="0">
                          <a:solidFill>
                            <a:srgbClr val="000000"/>
                          </a:solidFill>
                          <a:effectLst/>
                        </a:rPr>
                        <a:t> </a:t>
                      </a:r>
                      <a:r>
                        <a:rPr lang="en-US" sz="1500" b="0" dirty="0" err="1">
                          <a:solidFill>
                            <a:srgbClr val="000000"/>
                          </a:solidFill>
                          <a:effectLst/>
                        </a:rPr>
                        <a:t>hiện</a:t>
                      </a:r>
                      <a:r>
                        <a:rPr lang="en-US" sz="1500" b="0" dirty="0">
                          <a:solidFill>
                            <a:srgbClr val="000000"/>
                          </a:solidFill>
                          <a:effectLst/>
                        </a:rPr>
                        <a:t> </a:t>
                      </a:r>
                      <a:r>
                        <a:rPr lang="en-US" sz="1500" b="0" dirty="0" err="1">
                          <a:solidFill>
                            <a:srgbClr val="000000"/>
                          </a:solidFill>
                          <a:effectLst/>
                        </a:rPr>
                        <a:t>đối</a:t>
                      </a:r>
                      <a:r>
                        <a:rPr lang="en-US" sz="1500" b="0" dirty="0">
                          <a:solidFill>
                            <a:srgbClr val="000000"/>
                          </a:solidFill>
                          <a:effectLst/>
                        </a:rPr>
                        <a:t> </a:t>
                      </a:r>
                      <a:r>
                        <a:rPr lang="en-US" sz="1500" b="0" dirty="0" err="1">
                          <a:solidFill>
                            <a:srgbClr val="000000"/>
                          </a:solidFill>
                          <a:effectLst/>
                        </a:rPr>
                        <a:t>tượng</a:t>
                      </a:r>
                      <a:r>
                        <a:rPr lang="en-US" sz="1500" b="0" dirty="0">
                          <a:solidFill>
                            <a:srgbClr val="000000"/>
                          </a:solidFill>
                          <a:effectLst/>
                        </a:rPr>
                        <a:t> </a:t>
                      </a:r>
                      <a:r>
                        <a:rPr lang="en-US" sz="1500" b="0" dirty="0" err="1">
                          <a:solidFill>
                            <a:srgbClr val="000000"/>
                          </a:solidFill>
                          <a:effectLst/>
                        </a:rPr>
                        <a:t>bất</a:t>
                      </a:r>
                      <a:r>
                        <a:rPr lang="en-US" sz="1500" b="0" dirty="0">
                          <a:solidFill>
                            <a:srgbClr val="000000"/>
                          </a:solidFill>
                          <a:effectLst/>
                        </a:rPr>
                        <a:t> </a:t>
                      </a:r>
                      <a:r>
                        <a:rPr lang="en-US" sz="1500" b="0" dirty="0" err="1">
                          <a:solidFill>
                            <a:srgbClr val="000000"/>
                          </a:solidFill>
                          <a:effectLst/>
                        </a:rPr>
                        <a:t>kỳ</a:t>
                      </a:r>
                      <a:endParaRPr lang="en-US" sz="1500" b="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71114" marR="71114" marT="71114" marB="71114" anchor="ctr"/>
                </a:tc>
                <a:extLst>
                  <a:ext uri="{0D108BD9-81ED-4DB2-BD59-A6C34878D82A}">
                    <a16:rowId xmlns:a16="http://schemas.microsoft.com/office/drawing/2014/main" val="10002"/>
                  </a:ext>
                </a:extLst>
              </a:tr>
              <a:tr h="642106">
                <a:tc>
                  <a:txBody>
                    <a:bodyPr/>
                    <a:lstStyle/>
                    <a:p>
                      <a:pPr algn="just">
                        <a:lnSpc>
                          <a:spcPct val="107000"/>
                        </a:lnSpc>
                        <a:spcBef>
                          <a:spcPts val="600"/>
                        </a:spcBef>
                        <a:spcAft>
                          <a:spcPts val="720"/>
                        </a:spcAft>
                      </a:pPr>
                      <a:r>
                        <a:rPr lang="en-US" sz="1500" b="0" dirty="0">
                          <a:solidFill>
                            <a:srgbClr val="000000"/>
                          </a:solidFill>
                          <a:effectLst/>
                        </a:rPr>
                        <a:t>request</a:t>
                      </a:r>
                      <a:endParaRPr lang="en-US" sz="1500" b="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71114" marR="71114" marT="71114" marB="71114" anchor="ctr"/>
                </a:tc>
                <a:tc>
                  <a:txBody>
                    <a:bodyPr/>
                    <a:lstStyle/>
                    <a:p>
                      <a:pPr>
                        <a:lnSpc>
                          <a:spcPct val="107000"/>
                        </a:lnSpc>
                        <a:spcAft>
                          <a:spcPts val="800"/>
                        </a:spcAft>
                      </a:pPr>
                      <a:r>
                        <a:rPr lang="en-US" sz="1500" b="0" dirty="0" err="1">
                          <a:solidFill>
                            <a:srgbClr val="000000"/>
                          </a:solidFill>
                          <a:effectLst/>
                        </a:rPr>
                        <a:t>Định</a:t>
                      </a:r>
                      <a:r>
                        <a:rPr lang="en-US" sz="1500" b="0" dirty="0">
                          <a:solidFill>
                            <a:srgbClr val="000000"/>
                          </a:solidFill>
                          <a:effectLst/>
                        </a:rPr>
                        <a:t> </a:t>
                      </a:r>
                      <a:r>
                        <a:rPr lang="en-US" sz="1500" b="0" dirty="0" err="1">
                          <a:solidFill>
                            <a:srgbClr val="000000"/>
                          </a:solidFill>
                          <a:effectLst/>
                        </a:rPr>
                        <a:t>nghĩa</a:t>
                      </a:r>
                      <a:r>
                        <a:rPr lang="en-US" sz="1500" b="0" dirty="0">
                          <a:solidFill>
                            <a:srgbClr val="000000"/>
                          </a:solidFill>
                          <a:effectLst/>
                        </a:rPr>
                        <a:t> </a:t>
                      </a:r>
                      <a:r>
                        <a:rPr lang="en-US" sz="1500" b="0" dirty="0" err="1">
                          <a:solidFill>
                            <a:srgbClr val="000000"/>
                          </a:solidFill>
                          <a:effectLst/>
                        </a:rPr>
                        <a:t>một</a:t>
                      </a:r>
                      <a:r>
                        <a:rPr lang="en-US" sz="1500" b="0" dirty="0">
                          <a:solidFill>
                            <a:srgbClr val="000000"/>
                          </a:solidFill>
                          <a:effectLst/>
                        </a:rPr>
                        <a:t> bean </a:t>
                      </a:r>
                      <a:r>
                        <a:rPr lang="en-US" sz="1500" b="0" dirty="0" err="1">
                          <a:solidFill>
                            <a:srgbClr val="000000"/>
                          </a:solidFill>
                          <a:effectLst/>
                        </a:rPr>
                        <a:t>cho</a:t>
                      </a:r>
                      <a:r>
                        <a:rPr lang="en-US" sz="1500" b="0" dirty="0">
                          <a:solidFill>
                            <a:srgbClr val="000000"/>
                          </a:solidFill>
                          <a:effectLst/>
                        </a:rPr>
                        <a:t> </a:t>
                      </a:r>
                      <a:r>
                        <a:rPr lang="en-US" sz="1500" b="0" dirty="0" err="1">
                          <a:solidFill>
                            <a:srgbClr val="000000"/>
                          </a:solidFill>
                          <a:effectLst/>
                        </a:rPr>
                        <a:t>một</a:t>
                      </a:r>
                      <a:r>
                        <a:rPr lang="en-US" sz="1500" b="0" dirty="0">
                          <a:solidFill>
                            <a:srgbClr val="000000"/>
                          </a:solidFill>
                          <a:effectLst/>
                        </a:rPr>
                        <a:t> </a:t>
                      </a:r>
                      <a:r>
                        <a:rPr lang="en-US" sz="1500" b="0" dirty="0" err="1">
                          <a:solidFill>
                            <a:srgbClr val="000000"/>
                          </a:solidFill>
                          <a:effectLst/>
                        </a:rPr>
                        <a:t>yêu</a:t>
                      </a:r>
                      <a:r>
                        <a:rPr lang="en-US" sz="1500" b="0" dirty="0">
                          <a:solidFill>
                            <a:srgbClr val="000000"/>
                          </a:solidFill>
                          <a:effectLst/>
                        </a:rPr>
                        <a:t> </a:t>
                      </a:r>
                      <a:r>
                        <a:rPr lang="en-US" sz="1500" b="0" dirty="0" err="1">
                          <a:solidFill>
                            <a:srgbClr val="000000"/>
                          </a:solidFill>
                          <a:effectLst/>
                        </a:rPr>
                        <a:t>cầu</a:t>
                      </a:r>
                      <a:r>
                        <a:rPr lang="en-US" sz="1500" b="0" dirty="0">
                          <a:solidFill>
                            <a:srgbClr val="000000"/>
                          </a:solidFill>
                          <a:effectLst/>
                        </a:rPr>
                        <a:t> HTTP. </a:t>
                      </a:r>
                      <a:r>
                        <a:rPr lang="en-US" sz="1500" b="0" dirty="0" err="1">
                          <a:solidFill>
                            <a:srgbClr val="000000"/>
                          </a:solidFill>
                          <a:effectLst/>
                        </a:rPr>
                        <a:t>Chỉ</a:t>
                      </a:r>
                      <a:r>
                        <a:rPr lang="en-US" sz="1500" b="0" dirty="0">
                          <a:solidFill>
                            <a:srgbClr val="000000"/>
                          </a:solidFill>
                          <a:effectLst/>
                        </a:rPr>
                        <a:t> </a:t>
                      </a:r>
                      <a:r>
                        <a:rPr lang="en-US" sz="1500" b="0" dirty="0" err="1">
                          <a:solidFill>
                            <a:srgbClr val="000000"/>
                          </a:solidFill>
                          <a:effectLst/>
                        </a:rPr>
                        <a:t>hợp</a:t>
                      </a:r>
                      <a:r>
                        <a:rPr lang="en-US" sz="1500" b="0" dirty="0">
                          <a:solidFill>
                            <a:srgbClr val="000000"/>
                          </a:solidFill>
                          <a:effectLst/>
                        </a:rPr>
                        <a:t> </a:t>
                      </a:r>
                      <a:r>
                        <a:rPr lang="en-US" sz="1500" b="0" dirty="0" err="1">
                          <a:solidFill>
                            <a:srgbClr val="000000"/>
                          </a:solidFill>
                          <a:effectLst/>
                        </a:rPr>
                        <a:t>lệ</a:t>
                      </a:r>
                      <a:r>
                        <a:rPr lang="en-US" sz="1500" b="0" dirty="0">
                          <a:solidFill>
                            <a:srgbClr val="000000"/>
                          </a:solidFill>
                          <a:effectLst/>
                        </a:rPr>
                        <a:t> </a:t>
                      </a:r>
                      <a:r>
                        <a:rPr lang="en-US" sz="1500" b="0" dirty="0" err="1">
                          <a:solidFill>
                            <a:srgbClr val="000000"/>
                          </a:solidFill>
                          <a:effectLst/>
                        </a:rPr>
                        <a:t>trong</a:t>
                      </a:r>
                      <a:r>
                        <a:rPr lang="en-US" sz="1500" b="0" dirty="0">
                          <a:solidFill>
                            <a:srgbClr val="000000"/>
                          </a:solidFill>
                          <a:effectLst/>
                        </a:rPr>
                        <a:t> </a:t>
                      </a:r>
                      <a:r>
                        <a:rPr lang="en-US" sz="1500" b="0" dirty="0" err="1">
                          <a:solidFill>
                            <a:srgbClr val="000000"/>
                          </a:solidFill>
                          <a:effectLst/>
                        </a:rPr>
                        <a:t>ngữ</a:t>
                      </a:r>
                      <a:r>
                        <a:rPr lang="en-US" sz="1500" b="0" dirty="0">
                          <a:solidFill>
                            <a:srgbClr val="000000"/>
                          </a:solidFill>
                          <a:effectLst/>
                        </a:rPr>
                        <a:t> </a:t>
                      </a:r>
                      <a:r>
                        <a:rPr lang="en-US" sz="1500" b="0" dirty="0" err="1">
                          <a:solidFill>
                            <a:srgbClr val="000000"/>
                          </a:solidFill>
                          <a:effectLst/>
                        </a:rPr>
                        <a:t>cảnh</a:t>
                      </a:r>
                      <a:r>
                        <a:rPr lang="en-US" sz="1500" b="0" dirty="0">
                          <a:solidFill>
                            <a:srgbClr val="000000"/>
                          </a:solidFill>
                          <a:effectLst/>
                        </a:rPr>
                        <a:t> </a:t>
                      </a:r>
                      <a:r>
                        <a:rPr lang="en-US" sz="1500" b="0" dirty="0" err="1">
                          <a:solidFill>
                            <a:srgbClr val="000000"/>
                          </a:solidFill>
                          <a:effectLst/>
                        </a:rPr>
                        <a:t>của</a:t>
                      </a:r>
                      <a:r>
                        <a:rPr lang="en-US" sz="1500" b="0" dirty="0">
                          <a:solidFill>
                            <a:srgbClr val="000000"/>
                          </a:solidFill>
                          <a:effectLst/>
                        </a:rPr>
                        <a:t> Spring </a:t>
                      </a:r>
                      <a:r>
                        <a:rPr lang="en-US" sz="1500" b="0" dirty="0" err="1">
                          <a:solidFill>
                            <a:srgbClr val="000000"/>
                          </a:solidFill>
                          <a:effectLst/>
                        </a:rPr>
                        <a:t>ApplicationContext</a:t>
                      </a:r>
                      <a:r>
                        <a:rPr lang="en-US" sz="1500" b="0" dirty="0">
                          <a:solidFill>
                            <a:srgbClr val="000000"/>
                          </a:solidFill>
                          <a:effectLst/>
                        </a:rPr>
                        <a:t> </a:t>
                      </a:r>
                      <a:r>
                        <a:rPr lang="en-US" sz="1500" b="0" dirty="0" err="1">
                          <a:solidFill>
                            <a:srgbClr val="000000"/>
                          </a:solidFill>
                          <a:effectLst/>
                        </a:rPr>
                        <a:t>nhận</a:t>
                      </a:r>
                      <a:r>
                        <a:rPr lang="en-US" sz="1500" b="0" dirty="0">
                          <a:solidFill>
                            <a:srgbClr val="000000"/>
                          </a:solidFill>
                          <a:effectLst/>
                        </a:rPr>
                        <a:t> </a:t>
                      </a:r>
                      <a:r>
                        <a:rPr lang="en-US" sz="1500" b="0" dirty="0" err="1">
                          <a:solidFill>
                            <a:srgbClr val="000000"/>
                          </a:solidFill>
                          <a:effectLst/>
                        </a:rPr>
                        <a:t>biết</a:t>
                      </a:r>
                      <a:r>
                        <a:rPr lang="en-US" sz="1500" b="0" dirty="0">
                          <a:solidFill>
                            <a:srgbClr val="000000"/>
                          </a:solidFill>
                          <a:effectLst/>
                        </a:rPr>
                        <a:t> web.</a:t>
                      </a:r>
                      <a:endParaRPr lang="en-US" sz="1500" b="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71114" marR="71114" marT="71114" marB="71114" anchor="ctr"/>
                </a:tc>
                <a:extLst>
                  <a:ext uri="{0D108BD9-81ED-4DB2-BD59-A6C34878D82A}">
                    <a16:rowId xmlns:a16="http://schemas.microsoft.com/office/drawing/2014/main" val="10003"/>
                  </a:ext>
                </a:extLst>
              </a:tr>
              <a:tr h="642106">
                <a:tc>
                  <a:txBody>
                    <a:bodyPr/>
                    <a:lstStyle/>
                    <a:p>
                      <a:pPr algn="just">
                        <a:lnSpc>
                          <a:spcPct val="107000"/>
                        </a:lnSpc>
                        <a:spcBef>
                          <a:spcPts val="600"/>
                        </a:spcBef>
                        <a:spcAft>
                          <a:spcPts val="720"/>
                        </a:spcAft>
                      </a:pPr>
                      <a:r>
                        <a:rPr lang="en-US" sz="1500" b="0" dirty="0">
                          <a:solidFill>
                            <a:srgbClr val="000000"/>
                          </a:solidFill>
                          <a:effectLst/>
                        </a:rPr>
                        <a:t>session</a:t>
                      </a:r>
                      <a:endParaRPr lang="en-US" sz="1500" b="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71114" marR="71114" marT="71114" marB="71114" anchor="ctr"/>
                </a:tc>
                <a:tc>
                  <a:txBody>
                    <a:bodyPr/>
                    <a:lstStyle/>
                    <a:p>
                      <a:pPr>
                        <a:lnSpc>
                          <a:spcPct val="107000"/>
                        </a:lnSpc>
                        <a:spcAft>
                          <a:spcPts val="800"/>
                        </a:spcAft>
                      </a:pPr>
                      <a:r>
                        <a:rPr lang="en-US" sz="1500" b="0" dirty="0" err="1">
                          <a:solidFill>
                            <a:srgbClr val="000000"/>
                          </a:solidFill>
                          <a:effectLst/>
                        </a:rPr>
                        <a:t>Định</a:t>
                      </a:r>
                      <a:r>
                        <a:rPr lang="en-US" sz="1500" b="0" dirty="0">
                          <a:solidFill>
                            <a:srgbClr val="000000"/>
                          </a:solidFill>
                          <a:effectLst/>
                        </a:rPr>
                        <a:t> </a:t>
                      </a:r>
                      <a:r>
                        <a:rPr lang="en-US" sz="1500" b="0" dirty="0" err="1">
                          <a:solidFill>
                            <a:srgbClr val="000000"/>
                          </a:solidFill>
                          <a:effectLst/>
                        </a:rPr>
                        <a:t>nghĩa</a:t>
                      </a:r>
                      <a:r>
                        <a:rPr lang="en-US" sz="1500" b="0" dirty="0">
                          <a:solidFill>
                            <a:srgbClr val="000000"/>
                          </a:solidFill>
                          <a:effectLst/>
                        </a:rPr>
                        <a:t> </a:t>
                      </a:r>
                      <a:r>
                        <a:rPr lang="en-US" sz="1500" b="0" dirty="0" err="1">
                          <a:solidFill>
                            <a:srgbClr val="000000"/>
                          </a:solidFill>
                          <a:effectLst/>
                        </a:rPr>
                        <a:t>một</a:t>
                      </a:r>
                      <a:r>
                        <a:rPr lang="en-US" sz="1500" b="0" dirty="0">
                          <a:solidFill>
                            <a:srgbClr val="000000"/>
                          </a:solidFill>
                          <a:effectLst/>
                        </a:rPr>
                        <a:t> bean </a:t>
                      </a:r>
                      <a:r>
                        <a:rPr lang="en-US" sz="1500" b="0" dirty="0" err="1">
                          <a:solidFill>
                            <a:srgbClr val="000000"/>
                          </a:solidFill>
                          <a:effectLst/>
                        </a:rPr>
                        <a:t>cho</a:t>
                      </a:r>
                      <a:r>
                        <a:rPr lang="en-US" sz="1500" b="0" dirty="0">
                          <a:solidFill>
                            <a:srgbClr val="000000"/>
                          </a:solidFill>
                          <a:effectLst/>
                        </a:rPr>
                        <a:t> </a:t>
                      </a:r>
                      <a:r>
                        <a:rPr lang="en-US" sz="1500" b="0" dirty="0" err="1">
                          <a:solidFill>
                            <a:srgbClr val="000000"/>
                          </a:solidFill>
                          <a:effectLst/>
                        </a:rPr>
                        <a:t>một</a:t>
                      </a:r>
                      <a:r>
                        <a:rPr lang="en-US" sz="1500" b="0" dirty="0">
                          <a:solidFill>
                            <a:srgbClr val="000000"/>
                          </a:solidFill>
                          <a:effectLst/>
                        </a:rPr>
                        <a:t> </a:t>
                      </a:r>
                      <a:r>
                        <a:rPr lang="en-US" sz="1500" b="0" dirty="0" err="1">
                          <a:solidFill>
                            <a:srgbClr val="000000"/>
                          </a:solidFill>
                          <a:effectLst/>
                        </a:rPr>
                        <a:t>phiên</a:t>
                      </a:r>
                      <a:r>
                        <a:rPr lang="en-US" sz="1500" b="0" dirty="0">
                          <a:solidFill>
                            <a:srgbClr val="000000"/>
                          </a:solidFill>
                          <a:effectLst/>
                        </a:rPr>
                        <a:t> HTTP. </a:t>
                      </a:r>
                      <a:r>
                        <a:rPr lang="en-US" sz="1500" b="0" dirty="0" err="1">
                          <a:solidFill>
                            <a:srgbClr val="000000"/>
                          </a:solidFill>
                          <a:effectLst/>
                        </a:rPr>
                        <a:t>Chỉ</a:t>
                      </a:r>
                      <a:r>
                        <a:rPr lang="en-US" sz="1500" b="0" dirty="0">
                          <a:solidFill>
                            <a:srgbClr val="000000"/>
                          </a:solidFill>
                          <a:effectLst/>
                        </a:rPr>
                        <a:t> </a:t>
                      </a:r>
                      <a:r>
                        <a:rPr lang="en-US" sz="1500" b="0" dirty="0" err="1">
                          <a:solidFill>
                            <a:srgbClr val="000000"/>
                          </a:solidFill>
                          <a:effectLst/>
                        </a:rPr>
                        <a:t>hợp</a:t>
                      </a:r>
                      <a:r>
                        <a:rPr lang="en-US" sz="1500" b="0" dirty="0">
                          <a:solidFill>
                            <a:srgbClr val="000000"/>
                          </a:solidFill>
                          <a:effectLst/>
                        </a:rPr>
                        <a:t> </a:t>
                      </a:r>
                      <a:r>
                        <a:rPr lang="en-US" sz="1500" b="0" dirty="0" err="1">
                          <a:solidFill>
                            <a:srgbClr val="000000"/>
                          </a:solidFill>
                          <a:effectLst/>
                        </a:rPr>
                        <a:t>lệ</a:t>
                      </a:r>
                      <a:r>
                        <a:rPr lang="en-US" sz="1500" b="0" dirty="0">
                          <a:solidFill>
                            <a:srgbClr val="000000"/>
                          </a:solidFill>
                          <a:effectLst/>
                        </a:rPr>
                        <a:t> </a:t>
                      </a:r>
                      <a:r>
                        <a:rPr lang="en-US" sz="1500" b="0" dirty="0" err="1">
                          <a:solidFill>
                            <a:srgbClr val="000000"/>
                          </a:solidFill>
                          <a:effectLst/>
                        </a:rPr>
                        <a:t>trong</a:t>
                      </a:r>
                      <a:r>
                        <a:rPr lang="en-US" sz="1500" b="0" dirty="0">
                          <a:solidFill>
                            <a:srgbClr val="000000"/>
                          </a:solidFill>
                          <a:effectLst/>
                        </a:rPr>
                        <a:t> </a:t>
                      </a:r>
                      <a:r>
                        <a:rPr lang="en-US" sz="1500" b="0" dirty="0" err="1">
                          <a:solidFill>
                            <a:srgbClr val="000000"/>
                          </a:solidFill>
                          <a:effectLst/>
                        </a:rPr>
                        <a:t>ngữ</a:t>
                      </a:r>
                      <a:r>
                        <a:rPr lang="en-US" sz="1500" b="0" dirty="0">
                          <a:solidFill>
                            <a:srgbClr val="000000"/>
                          </a:solidFill>
                          <a:effectLst/>
                        </a:rPr>
                        <a:t> </a:t>
                      </a:r>
                      <a:r>
                        <a:rPr lang="en-US" sz="1500" b="0" dirty="0" err="1">
                          <a:solidFill>
                            <a:srgbClr val="000000"/>
                          </a:solidFill>
                          <a:effectLst/>
                        </a:rPr>
                        <a:t>cảnh</a:t>
                      </a:r>
                      <a:r>
                        <a:rPr lang="en-US" sz="1500" b="0" dirty="0">
                          <a:solidFill>
                            <a:srgbClr val="000000"/>
                          </a:solidFill>
                          <a:effectLst/>
                        </a:rPr>
                        <a:t> </a:t>
                      </a:r>
                      <a:r>
                        <a:rPr lang="en-US" sz="1500" b="0" dirty="0" err="1">
                          <a:solidFill>
                            <a:srgbClr val="000000"/>
                          </a:solidFill>
                          <a:effectLst/>
                        </a:rPr>
                        <a:t>của</a:t>
                      </a:r>
                      <a:r>
                        <a:rPr lang="en-US" sz="1500" b="0" dirty="0">
                          <a:solidFill>
                            <a:srgbClr val="000000"/>
                          </a:solidFill>
                          <a:effectLst/>
                        </a:rPr>
                        <a:t> Spring </a:t>
                      </a:r>
                      <a:r>
                        <a:rPr lang="en-US" sz="1500" b="0" dirty="0" err="1">
                          <a:solidFill>
                            <a:srgbClr val="000000"/>
                          </a:solidFill>
                          <a:effectLst/>
                        </a:rPr>
                        <a:t>ApplicationContext</a:t>
                      </a:r>
                      <a:r>
                        <a:rPr lang="en-US" sz="1500" b="0" dirty="0">
                          <a:solidFill>
                            <a:srgbClr val="000000"/>
                          </a:solidFill>
                          <a:effectLst/>
                        </a:rPr>
                        <a:t> </a:t>
                      </a:r>
                      <a:r>
                        <a:rPr lang="en-US" sz="1500" b="0" dirty="0" err="1">
                          <a:solidFill>
                            <a:srgbClr val="000000"/>
                          </a:solidFill>
                          <a:effectLst/>
                        </a:rPr>
                        <a:t>nhận</a:t>
                      </a:r>
                      <a:r>
                        <a:rPr lang="en-US" sz="1500" b="0" dirty="0">
                          <a:solidFill>
                            <a:srgbClr val="000000"/>
                          </a:solidFill>
                          <a:effectLst/>
                        </a:rPr>
                        <a:t> </a:t>
                      </a:r>
                      <a:r>
                        <a:rPr lang="en-US" sz="1500" b="0" dirty="0" err="1">
                          <a:solidFill>
                            <a:srgbClr val="000000"/>
                          </a:solidFill>
                          <a:effectLst/>
                        </a:rPr>
                        <a:t>biết</a:t>
                      </a:r>
                      <a:r>
                        <a:rPr lang="en-US" sz="1500" b="0" dirty="0">
                          <a:solidFill>
                            <a:srgbClr val="000000"/>
                          </a:solidFill>
                          <a:effectLst/>
                        </a:rPr>
                        <a:t> web.</a:t>
                      </a:r>
                      <a:endParaRPr lang="en-US" sz="1500" b="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71114" marR="71114" marT="71114" marB="71114" anchor="ctr"/>
                </a:tc>
                <a:extLst>
                  <a:ext uri="{0D108BD9-81ED-4DB2-BD59-A6C34878D82A}">
                    <a16:rowId xmlns:a16="http://schemas.microsoft.com/office/drawing/2014/main" val="10004"/>
                  </a:ext>
                </a:extLst>
              </a:tr>
              <a:tr h="642106">
                <a:tc>
                  <a:txBody>
                    <a:bodyPr/>
                    <a:lstStyle/>
                    <a:p>
                      <a:pPr algn="just">
                        <a:lnSpc>
                          <a:spcPct val="107000"/>
                        </a:lnSpc>
                        <a:spcBef>
                          <a:spcPts val="600"/>
                        </a:spcBef>
                        <a:spcAft>
                          <a:spcPts val="720"/>
                        </a:spcAft>
                      </a:pPr>
                      <a:r>
                        <a:rPr lang="en-US" sz="1500" b="0" dirty="0">
                          <a:solidFill>
                            <a:srgbClr val="000000"/>
                          </a:solidFill>
                          <a:effectLst/>
                        </a:rPr>
                        <a:t>global-session</a:t>
                      </a:r>
                      <a:endParaRPr lang="en-US" sz="1500" b="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71114" marR="71114" marT="71114" marB="71114" anchor="ctr"/>
                </a:tc>
                <a:tc>
                  <a:txBody>
                    <a:bodyPr/>
                    <a:lstStyle/>
                    <a:p>
                      <a:pPr>
                        <a:lnSpc>
                          <a:spcPct val="107000"/>
                        </a:lnSpc>
                        <a:spcAft>
                          <a:spcPts val="800"/>
                        </a:spcAft>
                      </a:pPr>
                      <a:r>
                        <a:rPr lang="en-US" sz="1500" b="0" dirty="0" err="1">
                          <a:solidFill>
                            <a:srgbClr val="000000"/>
                          </a:solidFill>
                          <a:effectLst/>
                        </a:rPr>
                        <a:t>Định</a:t>
                      </a:r>
                      <a:r>
                        <a:rPr lang="en-US" sz="1500" b="0" dirty="0">
                          <a:solidFill>
                            <a:srgbClr val="000000"/>
                          </a:solidFill>
                          <a:effectLst/>
                        </a:rPr>
                        <a:t> </a:t>
                      </a:r>
                      <a:r>
                        <a:rPr lang="en-US" sz="1500" b="0" dirty="0" err="1">
                          <a:solidFill>
                            <a:srgbClr val="000000"/>
                          </a:solidFill>
                          <a:effectLst/>
                        </a:rPr>
                        <a:t>nghĩa</a:t>
                      </a:r>
                      <a:r>
                        <a:rPr lang="en-US" sz="1500" b="0" dirty="0">
                          <a:solidFill>
                            <a:srgbClr val="000000"/>
                          </a:solidFill>
                          <a:effectLst/>
                        </a:rPr>
                        <a:t> </a:t>
                      </a:r>
                      <a:r>
                        <a:rPr lang="en-US" sz="1500" b="0" dirty="0" err="1">
                          <a:solidFill>
                            <a:srgbClr val="000000"/>
                          </a:solidFill>
                          <a:effectLst/>
                        </a:rPr>
                        <a:t>một</a:t>
                      </a:r>
                      <a:r>
                        <a:rPr lang="en-US" sz="1500" b="0" dirty="0">
                          <a:solidFill>
                            <a:srgbClr val="000000"/>
                          </a:solidFill>
                          <a:effectLst/>
                        </a:rPr>
                        <a:t> bean </a:t>
                      </a:r>
                      <a:r>
                        <a:rPr lang="en-US" sz="1500" b="0" dirty="0" err="1">
                          <a:solidFill>
                            <a:srgbClr val="000000"/>
                          </a:solidFill>
                          <a:effectLst/>
                        </a:rPr>
                        <a:t>cho</a:t>
                      </a:r>
                      <a:r>
                        <a:rPr lang="en-US" sz="1500" b="0" dirty="0">
                          <a:solidFill>
                            <a:srgbClr val="000000"/>
                          </a:solidFill>
                          <a:effectLst/>
                        </a:rPr>
                        <a:t> </a:t>
                      </a:r>
                      <a:r>
                        <a:rPr lang="en-US" sz="1500" b="0" dirty="0" err="1">
                          <a:solidFill>
                            <a:srgbClr val="000000"/>
                          </a:solidFill>
                          <a:effectLst/>
                        </a:rPr>
                        <a:t>một</a:t>
                      </a:r>
                      <a:r>
                        <a:rPr lang="en-US" sz="1500" b="0" dirty="0">
                          <a:solidFill>
                            <a:srgbClr val="000000"/>
                          </a:solidFill>
                          <a:effectLst/>
                        </a:rPr>
                        <a:t> </a:t>
                      </a:r>
                      <a:r>
                        <a:rPr lang="en-US" sz="1500" b="0" dirty="0" err="1">
                          <a:solidFill>
                            <a:srgbClr val="000000"/>
                          </a:solidFill>
                          <a:effectLst/>
                        </a:rPr>
                        <a:t>phiên</a:t>
                      </a:r>
                      <a:r>
                        <a:rPr lang="en-US" sz="1500" b="0" dirty="0">
                          <a:solidFill>
                            <a:srgbClr val="000000"/>
                          </a:solidFill>
                          <a:effectLst/>
                        </a:rPr>
                        <a:t> HTTP </a:t>
                      </a:r>
                      <a:r>
                        <a:rPr lang="en-US" sz="1500" b="0" dirty="0" err="1">
                          <a:solidFill>
                            <a:srgbClr val="000000"/>
                          </a:solidFill>
                          <a:effectLst/>
                        </a:rPr>
                        <a:t>toàn</a:t>
                      </a:r>
                      <a:r>
                        <a:rPr lang="en-US" sz="1500" b="0" dirty="0">
                          <a:solidFill>
                            <a:srgbClr val="000000"/>
                          </a:solidFill>
                          <a:effectLst/>
                        </a:rPr>
                        <a:t> </a:t>
                      </a:r>
                      <a:r>
                        <a:rPr lang="en-US" sz="1500" b="0" dirty="0" err="1">
                          <a:solidFill>
                            <a:srgbClr val="000000"/>
                          </a:solidFill>
                          <a:effectLst/>
                        </a:rPr>
                        <a:t>cầu</a:t>
                      </a:r>
                      <a:r>
                        <a:rPr lang="en-US" sz="1500" b="0" dirty="0">
                          <a:solidFill>
                            <a:srgbClr val="000000"/>
                          </a:solidFill>
                          <a:effectLst/>
                        </a:rPr>
                        <a:t>. </a:t>
                      </a:r>
                      <a:r>
                        <a:rPr lang="en-US" sz="1500" b="0" dirty="0" err="1">
                          <a:solidFill>
                            <a:srgbClr val="000000"/>
                          </a:solidFill>
                          <a:effectLst/>
                        </a:rPr>
                        <a:t>Chỉ</a:t>
                      </a:r>
                      <a:r>
                        <a:rPr lang="en-US" sz="1500" b="0" dirty="0">
                          <a:solidFill>
                            <a:srgbClr val="000000"/>
                          </a:solidFill>
                          <a:effectLst/>
                        </a:rPr>
                        <a:t> </a:t>
                      </a:r>
                      <a:r>
                        <a:rPr lang="en-US" sz="1500" b="0" dirty="0" err="1">
                          <a:solidFill>
                            <a:srgbClr val="000000"/>
                          </a:solidFill>
                          <a:effectLst/>
                        </a:rPr>
                        <a:t>hợp</a:t>
                      </a:r>
                      <a:r>
                        <a:rPr lang="en-US" sz="1500" b="0" dirty="0">
                          <a:solidFill>
                            <a:srgbClr val="000000"/>
                          </a:solidFill>
                          <a:effectLst/>
                        </a:rPr>
                        <a:t> </a:t>
                      </a:r>
                      <a:r>
                        <a:rPr lang="en-US" sz="1500" b="0" dirty="0" err="1">
                          <a:solidFill>
                            <a:srgbClr val="000000"/>
                          </a:solidFill>
                          <a:effectLst/>
                        </a:rPr>
                        <a:t>lệ</a:t>
                      </a:r>
                      <a:r>
                        <a:rPr lang="en-US" sz="1500" b="0" dirty="0">
                          <a:solidFill>
                            <a:srgbClr val="000000"/>
                          </a:solidFill>
                          <a:effectLst/>
                        </a:rPr>
                        <a:t> </a:t>
                      </a:r>
                      <a:r>
                        <a:rPr lang="en-US" sz="1500" b="0" dirty="0" err="1">
                          <a:solidFill>
                            <a:srgbClr val="000000"/>
                          </a:solidFill>
                          <a:effectLst/>
                        </a:rPr>
                        <a:t>trong</a:t>
                      </a:r>
                      <a:r>
                        <a:rPr lang="en-US" sz="1500" b="0" dirty="0">
                          <a:solidFill>
                            <a:srgbClr val="000000"/>
                          </a:solidFill>
                          <a:effectLst/>
                        </a:rPr>
                        <a:t> </a:t>
                      </a:r>
                      <a:r>
                        <a:rPr lang="en-US" sz="1500" b="0" dirty="0" err="1">
                          <a:solidFill>
                            <a:srgbClr val="000000"/>
                          </a:solidFill>
                          <a:effectLst/>
                        </a:rPr>
                        <a:t>ngữ</a:t>
                      </a:r>
                      <a:r>
                        <a:rPr lang="en-US" sz="1500" b="0" dirty="0">
                          <a:solidFill>
                            <a:srgbClr val="000000"/>
                          </a:solidFill>
                          <a:effectLst/>
                        </a:rPr>
                        <a:t> </a:t>
                      </a:r>
                      <a:r>
                        <a:rPr lang="en-US" sz="1500" b="0" dirty="0" err="1">
                          <a:solidFill>
                            <a:srgbClr val="000000"/>
                          </a:solidFill>
                          <a:effectLst/>
                        </a:rPr>
                        <a:t>cảnh</a:t>
                      </a:r>
                      <a:r>
                        <a:rPr lang="en-US" sz="1500" b="0" dirty="0">
                          <a:solidFill>
                            <a:srgbClr val="000000"/>
                          </a:solidFill>
                          <a:effectLst/>
                        </a:rPr>
                        <a:t> </a:t>
                      </a:r>
                      <a:r>
                        <a:rPr lang="en-US" sz="1500" b="0" dirty="0" err="1">
                          <a:solidFill>
                            <a:srgbClr val="000000"/>
                          </a:solidFill>
                          <a:effectLst/>
                        </a:rPr>
                        <a:t>của</a:t>
                      </a:r>
                      <a:r>
                        <a:rPr lang="en-US" sz="1500" b="0" dirty="0">
                          <a:solidFill>
                            <a:srgbClr val="000000"/>
                          </a:solidFill>
                          <a:effectLst/>
                        </a:rPr>
                        <a:t> Spring </a:t>
                      </a:r>
                      <a:r>
                        <a:rPr lang="en-US" sz="1500" b="0" dirty="0" err="1">
                          <a:solidFill>
                            <a:srgbClr val="000000"/>
                          </a:solidFill>
                          <a:effectLst/>
                        </a:rPr>
                        <a:t>ApplicationContext</a:t>
                      </a:r>
                      <a:r>
                        <a:rPr lang="en-US" sz="1500" b="0" dirty="0">
                          <a:solidFill>
                            <a:srgbClr val="000000"/>
                          </a:solidFill>
                          <a:effectLst/>
                        </a:rPr>
                        <a:t> </a:t>
                      </a:r>
                      <a:r>
                        <a:rPr lang="en-US" sz="1500" b="0" dirty="0" err="1">
                          <a:solidFill>
                            <a:srgbClr val="000000"/>
                          </a:solidFill>
                          <a:effectLst/>
                        </a:rPr>
                        <a:t>nhận</a:t>
                      </a:r>
                      <a:r>
                        <a:rPr lang="en-US" sz="1500" b="0" dirty="0">
                          <a:solidFill>
                            <a:srgbClr val="000000"/>
                          </a:solidFill>
                          <a:effectLst/>
                        </a:rPr>
                        <a:t> </a:t>
                      </a:r>
                      <a:r>
                        <a:rPr lang="en-US" sz="1500" b="0" dirty="0" err="1">
                          <a:solidFill>
                            <a:srgbClr val="000000"/>
                          </a:solidFill>
                          <a:effectLst/>
                        </a:rPr>
                        <a:t>biết</a:t>
                      </a:r>
                      <a:r>
                        <a:rPr lang="en-US" sz="1500" b="0" dirty="0">
                          <a:solidFill>
                            <a:srgbClr val="000000"/>
                          </a:solidFill>
                          <a:effectLst/>
                        </a:rPr>
                        <a:t> web.</a:t>
                      </a:r>
                      <a:endParaRPr lang="en-US" sz="1500" b="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71114" marR="71114" marT="71114" marB="71114" anchor="ct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5325168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txBox="1">
            <a:spLocks noGrp="1"/>
          </p:cNvSpPr>
          <p:nvPr>
            <p:ph type="body" idx="1"/>
          </p:nvPr>
        </p:nvSpPr>
        <p:spPr>
          <a:xfrm>
            <a:off x="219459" y="1509411"/>
            <a:ext cx="8520600" cy="2080811"/>
          </a:xfrm>
          <a:prstGeom prst="rect">
            <a:avLst/>
          </a:prstGeom>
        </p:spPr>
        <p:txBody>
          <a:bodyPr spcFirstLastPara="1" wrap="square" lIns="91425" tIns="91425" rIns="91425" bIns="91425" anchor="t" anchorCtr="0">
            <a:noAutofit/>
          </a:bodyPr>
          <a:lstStyle/>
          <a:p>
            <a:pPr lvl="0">
              <a:spcBef>
                <a:spcPts val="600"/>
              </a:spcBef>
              <a:spcAft>
                <a:spcPts val="600"/>
              </a:spcAft>
            </a:pPr>
            <a:r>
              <a:rPr lang="en-US" dirty="0" err="1"/>
              <a:t>Hiểu</a:t>
            </a:r>
            <a:r>
              <a:rPr lang="en-US" dirty="0"/>
              <a:t> </a:t>
            </a:r>
            <a:r>
              <a:rPr lang="en-US" dirty="0" err="1"/>
              <a:t>được</a:t>
            </a:r>
            <a:r>
              <a:rPr lang="en-US" dirty="0"/>
              <a:t> Spring Boot</a:t>
            </a:r>
          </a:p>
          <a:p>
            <a:pPr>
              <a:spcBef>
                <a:spcPts val="600"/>
              </a:spcBef>
              <a:spcAft>
                <a:spcPts val="600"/>
              </a:spcAft>
            </a:pPr>
            <a:r>
              <a:rPr lang="en-US" dirty="0" err="1"/>
              <a:t>Biết</a:t>
            </a:r>
            <a:r>
              <a:rPr lang="en-US" dirty="0"/>
              <a:t> </a:t>
            </a:r>
            <a:r>
              <a:rPr lang="en-US" dirty="0" err="1"/>
              <a:t>cách</a:t>
            </a:r>
            <a:r>
              <a:rPr lang="en-US" dirty="0"/>
              <a:t> </a:t>
            </a:r>
            <a:r>
              <a:rPr lang="en-US" dirty="0" err="1"/>
              <a:t>tiêm</a:t>
            </a:r>
            <a:r>
              <a:rPr lang="en-US" dirty="0"/>
              <a:t> </a:t>
            </a:r>
            <a:r>
              <a:rPr lang="en-US" dirty="0" err="1"/>
              <a:t>phụ</a:t>
            </a:r>
            <a:r>
              <a:rPr lang="en-US" dirty="0"/>
              <a:t> </a:t>
            </a:r>
            <a:r>
              <a:rPr lang="en-US" dirty="0" err="1"/>
              <a:t>thuộc</a:t>
            </a:r>
            <a:endParaRPr lang="en-US" dirty="0"/>
          </a:p>
          <a:p>
            <a:pPr>
              <a:spcBef>
                <a:spcPts val="600"/>
              </a:spcBef>
              <a:spcAft>
                <a:spcPts val="600"/>
              </a:spcAft>
            </a:pPr>
            <a:r>
              <a:rPr lang="en-US" dirty="0" err="1"/>
              <a:t>Hiểu</a:t>
            </a:r>
            <a:r>
              <a:rPr lang="en-US" dirty="0"/>
              <a:t> </a:t>
            </a:r>
            <a:r>
              <a:rPr lang="en-US" dirty="0" err="1"/>
              <a:t>được</a:t>
            </a:r>
            <a:r>
              <a:rPr lang="en-US" dirty="0"/>
              <a:t> </a:t>
            </a:r>
            <a:r>
              <a:rPr lang="en-US" dirty="0" err="1"/>
              <a:t>các</a:t>
            </a:r>
            <a:r>
              <a:rPr lang="en-US" dirty="0"/>
              <a:t> </a:t>
            </a:r>
            <a:r>
              <a:rPr lang="en-US" dirty="0" err="1"/>
              <a:t>các</a:t>
            </a:r>
            <a:r>
              <a:rPr lang="en-US" dirty="0"/>
              <a:t> </a:t>
            </a:r>
            <a:r>
              <a:rPr lang="en-US" dirty="0" err="1"/>
              <a:t>thuộc</a:t>
            </a:r>
            <a:r>
              <a:rPr lang="en-US" dirty="0"/>
              <a:t> </a:t>
            </a:r>
            <a:r>
              <a:rPr lang="en-US" dirty="0" err="1"/>
              <a:t>tính</a:t>
            </a:r>
            <a:r>
              <a:rPr lang="en-US" dirty="0"/>
              <a:t> </a:t>
            </a:r>
            <a:r>
              <a:rPr lang="en-US" dirty="0" err="1"/>
              <a:t>ứng</a:t>
            </a:r>
            <a:r>
              <a:rPr lang="en-US" dirty="0"/>
              <a:t> </a:t>
            </a:r>
            <a:r>
              <a:rPr lang="en-US" dirty="0" err="1"/>
              <a:t>dụng</a:t>
            </a:r>
            <a:r>
              <a:rPr lang="en-US" dirty="0"/>
              <a:t> </a:t>
            </a:r>
            <a:r>
              <a:rPr lang="en-US" dirty="0" err="1"/>
              <a:t>và</a:t>
            </a:r>
            <a:r>
              <a:rPr lang="en-US" dirty="0"/>
              <a:t> Annotations</a:t>
            </a:r>
          </a:p>
          <a:p>
            <a:pPr>
              <a:spcBef>
                <a:spcPts val="600"/>
              </a:spcBef>
              <a:spcAft>
                <a:spcPts val="600"/>
              </a:spcAft>
            </a:pPr>
            <a:r>
              <a:rPr lang="en-US" dirty="0" err="1"/>
              <a:t>Biết</a:t>
            </a:r>
            <a:r>
              <a:rPr lang="en-US" dirty="0"/>
              <a:t> </a:t>
            </a:r>
            <a:r>
              <a:rPr lang="en-US" dirty="0" err="1"/>
              <a:t>cách</a:t>
            </a:r>
            <a:r>
              <a:rPr lang="en-US" dirty="0"/>
              <a:t> </a:t>
            </a:r>
            <a:r>
              <a:rPr lang="en-US" dirty="0" err="1"/>
              <a:t>cấu</a:t>
            </a:r>
            <a:r>
              <a:rPr lang="en-US" dirty="0"/>
              <a:t> hình </a:t>
            </a:r>
            <a:r>
              <a:rPr lang="en-US" dirty="0" err="1"/>
              <a:t>trong</a:t>
            </a:r>
            <a:r>
              <a:rPr lang="en-US" dirty="0"/>
              <a:t> Spring Boot</a:t>
            </a:r>
            <a:endParaRPr dirty="0"/>
          </a:p>
        </p:txBody>
      </p:sp>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Mục tiêu bài học</a:t>
            </a: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53340" y="452645"/>
            <a:ext cx="8100060" cy="537955"/>
          </a:xfrm>
          <a:extLst>
            <a:ext uri="{FAA26D3D-D897-4be2-8F04-BA451C77F1D7}">
              <ma14:placeholderFlag xmlns="" xmlns:ma14="http://schemas.microsoft.com/office/mac/drawingml/2011/main" val="1"/>
            </a:ext>
          </a:extLst>
        </p:spPr>
        <p:txBody>
          <a:bodyPr anchor="b">
            <a:noAutofit/>
          </a:bodyPr>
          <a:lstStyle/>
          <a:p>
            <a:r>
              <a:rPr lang="en-US" altLang="en-US" sz="2200" dirty="0"/>
              <a:t>VÒNG </a:t>
            </a:r>
            <a:r>
              <a:rPr lang="en-US" altLang="en-US" sz="2200" dirty="0" err="1"/>
              <a:t>ĐỜI</a:t>
            </a:r>
            <a:r>
              <a:rPr lang="en-US" altLang="en-US" sz="2200" dirty="0"/>
              <a:t> </a:t>
            </a:r>
            <a:r>
              <a:rPr lang="en-US" altLang="en-US" sz="2200" dirty="0" err="1"/>
              <a:t>CỦA</a:t>
            </a:r>
            <a:r>
              <a:rPr lang="en-US" altLang="en-US" sz="2200" dirty="0"/>
              <a:t> BEAN </a:t>
            </a:r>
          </a:p>
        </p:txBody>
      </p:sp>
      <p:pic>
        <p:nvPicPr>
          <p:cNvPr id="6" name="Picture 5" descr="https://media.geeksforgeeks.org/wp-content/uploads/20200428011831/Bean-Life-Cycle-Process-flow3.png"/>
          <p:cNvPicPr/>
          <p:nvPr/>
        </p:nvPicPr>
        <p:blipFill rotWithShape="1">
          <a:blip r:embed="rId2" cstate="print">
            <a:extLst>
              <a:ext uri="{28A0092B-C50C-407E-A947-70E740481C1C}">
                <a14:useLocalDpi xmlns:a14="http://schemas.microsoft.com/office/drawing/2010/main" val="0"/>
              </a:ext>
            </a:extLst>
          </a:blip>
          <a:srcRect l="7541" t="11411" r="7289" b="7766"/>
          <a:stretch/>
        </p:blipFill>
        <p:spPr bwMode="auto">
          <a:xfrm>
            <a:off x="1011800" y="1631069"/>
            <a:ext cx="7116200" cy="2886223"/>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5472888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53340" y="452645"/>
            <a:ext cx="8100060" cy="537955"/>
          </a:xfrm>
          <a:extLst>
            <a:ext uri="{FAA26D3D-D897-4be2-8F04-BA451C77F1D7}">
              <ma14:placeholderFlag xmlns="" xmlns:ma14="http://schemas.microsoft.com/office/mac/drawingml/2011/main" val="1"/>
            </a:ext>
          </a:extLst>
        </p:spPr>
        <p:txBody>
          <a:bodyPr anchor="b">
            <a:noAutofit/>
          </a:bodyPr>
          <a:lstStyle/>
          <a:p>
            <a:r>
              <a:rPr lang="en-US" altLang="en-US" sz="2200" dirty="0"/>
              <a:t>TẠO </a:t>
            </a:r>
            <a:r>
              <a:rPr lang="en-US" altLang="en-US" sz="2200" dirty="0" err="1"/>
              <a:t>VÒNG</a:t>
            </a:r>
            <a:r>
              <a:rPr lang="en-US" altLang="en-US" sz="2200" dirty="0"/>
              <a:t> </a:t>
            </a:r>
            <a:r>
              <a:rPr lang="en-US" altLang="en-US" sz="2200" dirty="0" err="1"/>
              <a:t>ĐỜI</a:t>
            </a:r>
            <a:r>
              <a:rPr lang="en-US" altLang="en-US" sz="2200" dirty="0"/>
              <a:t> </a:t>
            </a:r>
            <a:r>
              <a:rPr lang="en-US" altLang="en-US" sz="2200" dirty="0" err="1"/>
              <a:t>CỦA</a:t>
            </a:r>
            <a:r>
              <a:rPr lang="en-US" altLang="en-US" sz="2200" dirty="0"/>
              <a:t> BEAN </a:t>
            </a:r>
            <a:r>
              <a:rPr lang="en-US" altLang="en-US" sz="2200" dirty="0" err="1"/>
              <a:t>BẰNG</a:t>
            </a:r>
            <a:r>
              <a:rPr lang="en-US" altLang="en-US" sz="2200" dirty="0"/>
              <a:t> XML</a:t>
            </a:r>
          </a:p>
        </p:txBody>
      </p:sp>
      <p:sp>
        <p:nvSpPr>
          <p:cNvPr id="2" name="Rectangle 1"/>
          <p:cNvSpPr/>
          <p:nvPr/>
        </p:nvSpPr>
        <p:spPr>
          <a:xfrm>
            <a:off x="78083" y="2237327"/>
            <a:ext cx="2520242" cy="307777"/>
          </a:xfrm>
          <a:prstGeom prst="rect">
            <a:avLst/>
          </a:prstGeom>
        </p:spPr>
        <p:txBody>
          <a:bodyPr wrap="none">
            <a:spAutoFit/>
          </a:bodyPr>
          <a:lstStyle/>
          <a:p>
            <a:r>
              <a:rPr lang="en-US" b="1" dirty="0">
                <a:latin typeface="Nunito"/>
              </a:rPr>
              <a:t>Bước 1: </a:t>
            </a:r>
            <a:r>
              <a:rPr lang="en-US" dirty="0">
                <a:latin typeface="Nunito"/>
              </a:rPr>
              <a:t>Tạo </a:t>
            </a:r>
            <a:r>
              <a:rPr lang="en-US" dirty="0" err="1">
                <a:latin typeface="Nunito"/>
              </a:rPr>
              <a:t>lớp</a:t>
            </a:r>
            <a:r>
              <a:rPr lang="en-US" dirty="0">
                <a:latin typeface="Nunito"/>
              </a:rPr>
              <a:t> </a:t>
            </a:r>
            <a:r>
              <a:rPr lang="en-US" dirty="0" err="1">
                <a:latin typeface="Nunito"/>
              </a:rPr>
              <a:t>HelloWorld</a:t>
            </a:r>
            <a:r>
              <a:rPr lang="en-US" dirty="0">
                <a:latin typeface="Nunito"/>
              </a:rPr>
              <a:t>.</a:t>
            </a:r>
            <a:endParaRPr lang="en-US" dirty="0"/>
          </a:p>
        </p:txBody>
      </p:sp>
      <p:pic>
        <p:nvPicPr>
          <p:cNvPr id="3" name="Picture 2"/>
          <p:cNvPicPr>
            <a:picLocks noChangeAspect="1"/>
          </p:cNvPicPr>
          <p:nvPr/>
        </p:nvPicPr>
        <p:blipFill>
          <a:blip r:embed="rId2"/>
          <a:stretch>
            <a:fillRect/>
          </a:stretch>
        </p:blipFill>
        <p:spPr>
          <a:xfrm>
            <a:off x="4568051" y="2271932"/>
            <a:ext cx="4498575" cy="2871568"/>
          </a:xfrm>
          <a:prstGeom prst="rect">
            <a:avLst/>
          </a:prstGeom>
          <a:ln>
            <a:solidFill>
              <a:srgbClr val="FF0000"/>
            </a:solidFill>
          </a:ln>
        </p:spPr>
      </p:pic>
      <p:sp>
        <p:nvSpPr>
          <p:cNvPr id="5" name="Rectangle 4"/>
          <p:cNvSpPr/>
          <p:nvPr/>
        </p:nvSpPr>
        <p:spPr>
          <a:xfrm>
            <a:off x="91441" y="1189649"/>
            <a:ext cx="8785274" cy="732508"/>
          </a:xfrm>
          <a:prstGeom prst="rect">
            <a:avLst/>
          </a:prstGeom>
        </p:spPr>
        <p:txBody>
          <a:bodyPr wrap="square">
            <a:spAutoFit/>
          </a:bodyPr>
          <a:lstStyle/>
          <a:p>
            <a:pPr algn="just">
              <a:lnSpc>
                <a:spcPct val="130000"/>
              </a:lnSpc>
              <a:spcBef>
                <a:spcPts val="800"/>
              </a:spcBef>
              <a:spcAft>
                <a:spcPts val="800"/>
              </a:spcAft>
            </a:pPr>
            <a:r>
              <a:rPr lang="en-US" sz="16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Để </a:t>
            </a:r>
            <a:r>
              <a:rPr lang="en-US" sz="16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sử</a:t>
            </a:r>
            <a:r>
              <a:rPr lang="en-US" sz="16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6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dụng</a:t>
            </a:r>
            <a:r>
              <a:rPr lang="en-US" sz="16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6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phương</a:t>
            </a:r>
            <a:r>
              <a:rPr lang="en-US" sz="16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6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thức</a:t>
            </a:r>
            <a:r>
              <a:rPr lang="en-US" sz="16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6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init</a:t>
            </a:r>
            <a:r>
              <a:rPr lang="en-US" sz="16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6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và</a:t>
            </a:r>
            <a:r>
              <a:rPr lang="en-US" sz="16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destroy() </a:t>
            </a:r>
            <a:r>
              <a:rPr lang="en-US" sz="16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tùy</a:t>
            </a:r>
            <a:r>
              <a:rPr lang="en-US" sz="16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6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chỉnh</a:t>
            </a:r>
            <a:r>
              <a:rPr lang="en-US" sz="16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6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cho</a:t>
            </a:r>
            <a:r>
              <a:rPr lang="en-US" sz="16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6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một</a:t>
            </a:r>
            <a:r>
              <a:rPr lang="en-US" sz="16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bean, </a:t>
            </a:r>
            <a:r>
              <a:rPr lang="en-US" sz="16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hai</a:t>
            </a:r>
            <a:r>
              <a:rPr lang="en-US" sz="16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6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phương</a:t>
            </a:r>
            <a:r>
              <a:rPr lang="en-US" sz="16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6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thức</a:t>
            </a:r>
            <a:r>
              <a:rPr lang="en-US" sz="16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6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cần</a:t>
            </a:r>
            <a:r>
              <a:rPr lang="en-US" sz="16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6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được</a:t>
            </a:r>
            <a:r>
              <a:rPr lang="en-US" sz="16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6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khai</a:t>
            </a:r>
            <a:r>
              <a:rPr lang="en-US" sz="16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6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báo</a:t>
            </a:r>
            <a:r>
              <a:rPr lang="en-US" sz="16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6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bên</a:t>
            </a:r>
            <a:r>
              <a:rPr lang="en-US" sz="16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6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trong</a:t>
            </a:r>
            <a:r>
              <a:rPr lang="en-US" sz="16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6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tệp</a:t>
            </a:r>
            <a:r>
              <a:rPr lang="en-US" sz="16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6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cấu</a:t>
            </a:r>
            <a:r>
              <a:rPr lang="en-US" sz="16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hình Spring XML </a:t>
            </a:r>
            <a:r>
              <a:rPr lang="en-US" sz="16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trong</a:t>
            </a:r>
            <a:r>
              <a:rPr lang="en-US" sz="16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6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khi</a:t>
            </a:r>
            <a:r>
              <a:rPr lang="en-US" sz="16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6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định</a:t>
            </a:r>
            <a:r>
              <a:rPr lang="en-US" sz="16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6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nghĩa</a:t>
            </a:r>
            <a:r>
              <a:rPr lang="en-US" sz="16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6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một</a:t>
            </a:r>
            <a:r>
              <a:rPr lang="en-US" sz="16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bean. </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9503743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53340" y="452645"/>
            <a:ext cx="8100060" cy="537955"/>
          </a:xfrm>
          <a:extLst>
            <a:ext uri="{FAA26D3D-D897-4be2-8F04-BA451C77F1D7}">
              <ma14:placeholderFlag xmlns="" xmlns:ma14="http://schemas.microsoft.com/office/mac/drawingml/2011/main" val="1"/>
            </a:ext>
          </a:extLst>
        </p:spPr>
        <p:txBody>
          <a:bodyPr anchor="b">
            <a:noAutofit/>
          </a:bodyPr>
          <a:lstStyle/>
          <a:p>
            <a:r>
              <a:rPr lang="en-US" altLang="en-US" sz="2200" dirty="0"/>
              <a:t>TẠO </a:t>
            </a:r>
            <a:r>
              <a:rPr lang="en-US" altLang="en-US" sz="2200" dirty="0" err="1"/>
              <a:t>VÒNG</a:t>
            </a:r>
            <a:r>
              <a:rPr lang="en-US" altLang="en-US" sz="2200" dirty="0"/>
              <a:t> </a:t>
            </a:r>
            <a:r>
              <a:rPr lang="en-US" altLang="en-US" sz="2200" dirty="0" err="1"/>
              <a:t>ĐỜI</a:t>
            </a:r>
            <a:r>
              <a:rPr lang="en-US" altLang="en-US" sz="2200" dirty="0"/>
              <a:t> </a:t>
            </a:r>
            <a:r>
              <a:rPr lang="en-US" altLang="en-US" sz="2200" dirty="0" err="1"/>
              <a:t>CỦA</a:t>
            </a:r>
            <a:r>
              <a:rPr lang="en-US" altLang="en-US" sz="2200" dirty="0"/>
              <a:t> BEAN </a:t>
            </a:r>
            <a:r>
              <a:rPr lang="en-US" altLang="en-US" sz="2200" dirty="0" err="1"/>
              <a:t>BẰNG</a:t>
            </a:r>
            <a:r>
              <a:rPr lang="en-US" altLang="en-US" sz="2200" dirty="0"/>
              <a:t> XML</a:t>
            </a:r>
          </a:p>
        </p:txBody>
      </p:sp>
      <p:sp>
        <p:nvSpPr>
          <p:cNvPr id="2" name="Rectangle 1"/>
          <p:cNvSpPr/>
          <p:nvPr/>
        </p:nvSpPr>
        <p:spPr>
          <a:xfrm>
            <a:off x="148422" y="1259622"/>
            <a:ext cx="6657592" cy="307777"/>
          </a:xfrm>
          <a:prstGeom prst="rect">
            <a:avLst/>
          </a:prstGeom>
        </p:spPr>
        <p:txBody>
          <a:bodyPr wrap="none">
            <a:spAutoFit/>
          </a:bodyPr>
          <a:lstStyle/>
          <a:p>
            <a:r>
              <a:rPr lang="en-US" b="1" dirty="0">
                <a:latin typeface="Nunito"/>
              </a:rPr>
              <a:t>Bước 2: </a:t>
            </a:r>
            <a:r>
              <a:rPr lang="en-US" dirty="0">
                <a:latin typeface="Nunito"/>
              </a:rPr>
              <a:t>C</a:t>
            </a:r>
            <a:r>
              <a:rPr lang="vi-VN" dirty="0">
                <a:latin typeface="Nunito"/>
              </a:rPr>
              <a:t>ấu hình </a:t>
            </a:r>
            <a:r>
              <a:rPr lang="en-US" dirty="0" err="1">
                <a:latin typeface="Nunito"/>
              </a:rPr>
              <a:t>tệp</a:t>
            </a:r>
            <a:r>
              <a:rPr lang="en-US" dirty="0">
                <a:latin typeface="Nunito"/>
              </a:rPr>
              <a:t> </a:t>
            </a:r>
            <a:r>
              <a:rPr lang="vi-VN" dirty="0">
                <a:latin typeface="Nunito"/>
              </a:rPr>
              <a:t>Beans.xml cần thiết cho các phương thức khởi tạo và hủy </a:t>
            </a:r>
            <a:endParaRPr lang="en-US" dirty="0"/>
          </a:p>
        </p:txBody>
      </p:sp>
      <p:pic>
        <p:nvPicPr>
          <p:cNvPr id="5" name="Picture 4"/>
          <p:cNvPicPr>
            <a:picLocks noChangeAspect="1"/>
          </p:cNvPicPr>
          <p:nvPr/>
        </p:nvPicPr>
        <p:blipFill>
          <a:blip r:embed="rId2"/>
          <a:stretch>
            <a:fillRect/>
          </a:stretch>
        </p:blipFill>
        <p:spPr>
          <a:xfrm>
            <a:off x="508064" y="1882907"/>
            <a:ext cx="8173591" cy="2657846"/>
          </a:xfrm>
          <a:prstGeom prst="rect">
            <a:avLst/>
          </a:prstGeom>
          <a:ln>
            <a:solidFill>
              <a:srgbClr val="FF0000"/>
            </a:solidFill>
          </a:ln>
        </p:spPr>
      </p:pic>
    </p:spTree>
    <p:extLst>
      <p:ext uri="{BB962C8B-B14F-4D97-AF65-F5344CB8AC3E}">
        <p14:creationId xmlns:p14="http://schemas.microsoft.com/office/powerpoint/2010/main" val="16029521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53340" y="452645"/>
            <a:ext cx="8100060" cy="537955"/>
          </a:xfrm>
          <a:extLst>
            <a:ext uri="{FAA26D3D-D897-4be2-8F04-BA451C77F1D7}">
              <ma14:placeholderFlag xmlns="" xmlns:ma14="http://schemas.microsoft.com/office/mac/drawingml/2011/main" val="1"/>
            </a:ext>
          </a:extLst>
        </p:spPr>
        <p:txBody>
          <a:bodyPr anchor="b">
            <a:noAutofit/>
          </a:bodyPr>
          <a:lstStyle/>
          <a:p>
            <a:r>
              <a:rPr lang="en-US" altLang="en-US" sz="2200" dirty="0"/>
              <a:t>TẠO </a:t>
            </a:r>
            <a:r>
              <a:rPr lang="en-US" altLang="en-US" sz="2200" dirty="0" err="1"/>
              <a:t>VÒNG</a:t>
            </a:r>
            <a:r>
              <a:rPr lang="en-US" altLang="en-US" sz="2200" dirty="0"/>
              <a:t> </a:t>
            </a:r>
            <a:r>
              <a:rPr lang="en-US" altLang="en-US" sz="2200" dirty="0" err="1"/>
              <a:t>ĐỜI</a:t>
            </a:r>
            <a:r>
              <a:rPr lang="en-US" altLang="en-US" sz="2200" dirty="0"/>
              <a:t> </a:t>
            </a:r>
            <a:r>
              <a:rPr lang="en-US" altLang="en-US" sz="2200" dirty="0" err="1"/>
              <a:t>CỦA</a:t>
            </a:r>
            <a:r>
              <a:rPr lang="en-US" altLang="en-US" sz="2200" dirty="0"/>
              <a:t> BEAN </a:t>
            </a:r>
            <a:r>
              <a:rPr lang="en-US" altLang="en-US" sz="2200" dirty="0" err="1"/>
              <a:t>BẰNG</a:t>
            </a:r>
            <a:r>
              <a:rPr lang="en-US" altLang="en-US" sz="2200" dirty="0"/>
              <a:t> XML</a:t>
            </a:r>
          </a:p>
        </p:txBody>
      </p:sp>
      <p:sp>
        <p:nvSpPr>
          <p:cNvPr id="2" name="Rectangle 1"/>
          <p:cNvSpPr/>
          <p:nvPr/>
        </p:nvSpPr>
        <p:spPr>
          <a:xfrm>
            <a:off x="148422" y="1259622"/>
            <a:ext cx="2390398" cy="307777"/>
          </a:xfrm>
          <a:prstGeom prst="rect">
            <a:avLst/>
          </a:prstGeom>
        </p:spPr>
        <p:txBody>
          <a:bodyPr wrap="none">
            <a:spAutoFit/>
          </a:bodyPr>
          <a:lstStyle/>
          <a:p>
            <a:r>
              <a:rPr lang="en-US" b="1" dirty="0">
                <a:latin typeface="Nunito"/>
              </a:rPr>
              <a:t>Bước 3: </a:t>
            </a:r>
            <a:r>
              <a:rPr lang="en-US" dirty="0">
                <a:latin typeface="Nunito"/>
              </a:rPr>
              <a:t>Tạo </a:t>
            </a:r>
            <a:r>
              <a:rPr lang="en-US" dirty="0" err="1">
                <a:latin typeface="Nunito"/>
              </a:rPr>
              <a:t>lớp</a:t>
            </a:r>
            <a:r>
              <a:rPr lang="en-US" dirty="0">
                <a:latin typeface="Nunito"/>
              </a:rPr>
              <a:t> </a:t>
            </a:r>
            <a:r>
              <a:rPr lang="en-US" dirty="0" err="1">
                <a:latin typeface="Nunito"/>
              </a:rPr>
              <a:t>MainApp</a:t>
            </a:r>
            <a:endParaRPr lang="en-US" dirty="0"/>
          </a:p>
        </p:txBody>
      </p:sp>
      <p:pic>
        <p:nvPicPr>
          <p:cNvPr id="3" name="Picture 2"/>
          <p:cNvPicPr>
            <a:picLocks noChangeAspect="1"/>
          </p:cNvPicPr>
          <p:nvPr/>
        </p:nvPicPr>
        <p:blipFill>
          <a:blip r:embed="rId2"/>
          <a:stretch>
            <a:fillRect/>
          </a:stretch>
        </p:blipFill>
        <p:spPr>
          <a:xfrm>
            <a:off x="220980" y="1661191"/>
            <a:ext cx="8709660" cy="2271390"/>
          </a:xfrm>
          <a:prstGeom prst="rect">
            <a:avLst/>
          </a:prstGeom>
          <a:ln>
            <a:solidFill>
              <a:srgbClr val="FF0000"/>
            </a:solidFill>
          </a:ln>
        </p:spPr>
      </p:pic>
      <p:pic>
        <p:nvPicPr>
          <p:cNvPr id="6" name="Picture 5"/>
          <p:cNvPicPr>
            <a:picLocks noChangeAspect="1"/>
          </p:cNvPicPr>
          <p:nvPr/>
        </p:nvPicPr>
        <p:blipFill>
          <a:blip r:embed="rId3"/>
          <a:stretch>
            <a:fillRect/>
          </a:stretch>
        </p:blipFill>
        <p:spPr>
          <a:xfrm>
            <a:off x="2947782" y="4120463"/>
            <a:ext cx="2943636" cy="743054"/>
          </a:xfrm>
          <a:prstGeom prst="rect">
            <a:avLst/>
          </a:prstGeom>
        </p:spPr>
      </p:pic>
    </p:spTree>
    <p:extLst>
      <p:ext uri="{BB962C8B-B14F-4D97-AF65-F5344CB8AC3E}">
        <p14:creationId xmlns:p14="http://schemas.microsoft.com/office/powerpoint/2010/main" val="8657713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8422" y="1259622"/>
            <a:ext cx="2640466" cy="307777"/>
          </a:xfrm>
          <a:prstGeom prst="rect">
            <a:avLst/>
          </a:prstGeom>
        </p:spPr>
        <p:txBody>
          <a:bodyPr wrap="none">
            <a:spAutoFit/>
          </a:bodyPr>
          <a:lstStyle/>
          <a:p>
            <a:r>
              <a:rPr lang="en-US" b="1" dirty="0">
                <a:latin typeface="Nunito"/>
              </a:rPr>
              <a:t>Bước 1: </a:t>
            </a:r>
            <a:r>
              <a:rPr lang="en-US" dirty="0">
                <a:latin typeface="Nunito"/>
              </a:rPr>
              <a:t>Tạo </a:t>
            </a:r>
            <a:r>
              <a:rPr lang="en-US" dirty="0" err="1">
                <a:latin typeface="Nunito"/>
              </a:rPr>
              <a:t>lớp</a:t>
            </a:r>
            <a:r>
              <a:rPr lang="en-US" dirty="0">
                <a:latin typeface="Nunito"/>
              </a:rPr>
              <a:t> </a:t>
            </a:r>
            <a:r>
              <a:rPr lang="en-US" dirty="0" err="1">
                <a:latin typeface="Nunito"/>
              </a:rPr>
              <a:t>HelloWorldA</a:t>
            </a:r>
            <a:endParaRPr lang="en-US" dirty="0"/>
          </a:p>
        </p:txBody>
      </p:sp>
      <p:sp>
        <p:nvSpPr>
          <p:cNvPr id="6" name="Rectangle 2"/>
          <p:cNvSpPr>
            <a:spLocks noGrp="1" noChangeArrowheads="1"/>
          </p:cNvSpPr>
          <p:nvPr>
            <p:ph type="title"/>
          </p:nvPr>
        </p:nvSpPr>
        <p:spPr>
          <a:xfrm>
            <a:off x="144780" y="220981"/>
            <a:ext cx="8100060" cy="784860"/>
          </a:xfrm>
          <a:extLst>
            <a:ext uri="{FAA26D3D-D897-4be2-8F04-BA451C77F1D7}">
              <ma14:placeholderFlag xmlns="" xmlns:ma14="http://schemas.microsoft.com/office/mac/drawingml/2011/main" val="1"/>
            </a:ext>
          </a:extLst>
        </p:spPr>
        <p:txBody>
          <a:bodyPr anchor="b">
            <a:noAutofit/>
          </a:bodyPr>
          <a:lstStyle/>
          <a:p>
            <a:r>
              <a:rPr lang="en-US" altLang="en-US" sz="2200" dirty="0"/>
              <a:t>TẠO </a:t>
            </a:r>
            <a:r>
              <a:rPr lang="en-US" altLang="en-US" sz="2200" dirty="0" err="1"/>
              <a:t>VÒNG</a:t>
            </a:r>
            <a:r>
              <a:rPr lang="en-US" altLang="en-US" sz="2200" dirty="0"/>
              <a:t> </a:t>
            </a:r>
            <a:r>
              <a:rPr lang="en-US" altLang="en-US" sz="2200" dirty="0" err="1"/>
              <a:t>ĐỜI</a:t>
            </a:r>
            <a:r>
              <a:rPr lang="en-US" altLang="en-US" sz="2200" dirty="0"/>
              <a:t> </a:t>
            </a:r>
            <a:r>
              <a:rPr lang="en-US" altLang="en-US" sz="2200" dirty="0" err="1"/>
              <a:t>CỦA</a:t>
            </a:r>
            <a:r>
              <a:rPr lang="en-US" altLang="en-US" sz="2200" dirty="0"/>
              <a:t> BEAN B</a:t>
            </a:r>
            <a:r>
              <a:rPr lang="vi-VN" altLang="en-US" sz="2200" dirty="0"/>
              <a:t>ẰNG</a:t>
            </a:r>
            <a:br>
              <a:rPr lang="en-US" altLang="en-US" sz="2200" dirty="0"/>
            </a:br>
            <a:r>
              <a:rPr lang="vi-VN" altLang="en-US" sz="2200" dirty="0"/>
              <a:t>PHƯƠNG PHÁP TIẾP CẬN CÓ LẬP TRÌNH</a:t>
            </a:r>
            <a:endParaRPr lang="en-US" altLang="en-US" sz="2200" dirty="0"/>
          </a:p>
        </p:txBody>
      </p:sp>
      <p:pic>
        <p:nvPicPr>
          <p:cNvPr id="7" name="Picture 6"/>
          <p:cNvPicPr>
            <a:picLocks noChangeAspect="1"/>
          </p:cNvPicPr>
          <p:nvPr/>
        </p:nvPicPr>
        <p:blipFill>
          <a:blip r:embed="rId2"/>
          <a:stretch>
            <a:fillRect/>
          </a:stretch>
        </p:blipFill>
        <p:spPr>
          <a:xfrm>
            <a:off x="164203" y="1634567"/>
            <a:ext cx="8846154" cy="2479251"/>
          </a:xfrm>
          <a:prstGeom prst="rect">
            <a:avLst/>
          </a:prstGeom>
          <a:solidFill>
            <a:srgbClr val="FF0000"/>
          </a:solidFill>
          <a:ln>
            <a:solidFill>
              <a:srgbClr val="FF0000"/>
            </a:solidFill>
          </a:ln>
        </p:spPr>
      </p:pic>
    </p:spTree>
    <p:extLst>
      <p:ext uri="{BB962C8B-B14F-4D97-AF65-F5344CB8AC3E}">
        <p14:creationId xmlns:p14="http://schemas.microsoft.com/office/powerpoint/2010/main" val="18503085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a:xfrm>
            <a:off x="144780" y="220981"/>
            <a:ext cx="8100060" cy="784860"/>
          </a:xfrm>
          <a:extLst>
            <a:ext uri="{FAA26D3D-D897-4be2-8F04-BA451C77F1D7}">
              <ma14:placeholderFlag xmlns="" xmlns:ma14="http://schemas.microsoft.com/office/mac/drawingml/2011/main" val="1"/>
            </a:ext>
          </a:extLst>
        </p:spPr>
        <p:txBody>
          <a:bodyPr anchor="b">
            <a:noAutofit/>
          </a:bodyPr>
          <a:lstStyle/>
          <a:p>
            <a:r>
              <a:rPr lang="en-US" altLang="en-US" sz="2200" dirty="0"/>
              <a:t>TẠO </a:t>
            </a:r>
            <a:r>
              <a:rPr lang="en-US" altLang="en-US" sz="2200" dirty="0" err="1"/>
              <a:t>VÒNG</a:t>
            </a:r>
            <a:r>
              <a:rPr lang="en-US" altLang="en-US" sz="2200" dirty="0"/>
              <a:t> </a:t>
            </a:r>
            <a:r>
              <a:rPr lang="en-US" altLang="en-US" sz="2200" dirty="0" err="1"/>
              <a:t>ĐỜI</a:t>
            </a:r>
            <a:r>
              <a:rPr lang="en-US" altLang="en-US" sz="2200" dirty="0"/>
              <a:t> </a:t>
            </a:r>
            <a:r>
              <a:rPr lang="en-US" altLang="en-US" sz="2200" dirty="0" err="1"/>
              <a:t>CỦA</a:t>
            </a:r>
            <a:r>
              <a:rPr lang="en-US" altLang="en-US" sz="2200" dirty="0"/>
              <a:t> BEAN B</a:t>
            </a:r>
            <a:r>
              <a:rPr lang="vi-VN" altLang="en-US" sz="2200" dirty="0"/>
              <a:t>ẰNG</a:t>
            </a:r>
            <a:br>
              <a:rPr lang="en-US" altLang="en-US" sz="2200" dirty="0"/>
            </a:br>
            <a:r>
              <a:rPr lang="vi-VN" altLang="en-US" sz="2200" dirty="0"/>
              <a:t>PHƯƠNG PHÁP TIẾP CẬN CÓ LẬP TRÌNH</a:t>
            </a:r>
            <a:endParaRPr lang="en-US" altLang="en-US" sz="2200" dirty="0"/>
          </a:p>
        </p:txBody>
      </p:sp>
      <p:sp>
        <p:nvSpPr>
          <p:cNvPr id="4" name="Rectangle 3"/>
          <p:cNvSpPr/>
          <p:nvPr/>
        </p:nvSpPr>
        <p:spPr>
          <a:xfrm>
            <a:off x="189913" y="1260484"/>
            <a:ext cx="8813409" cy="2818207"/>
          </a:xfrm>
          <a:prstGeom prst="rect">
            <a:avLst/>
          </a:prstGeom>
        </p:spPr>
        <p:txBody>
          <a:bodyPr wrap="square">
            <a:spAutoFit/>
          </a:bodyPr>
          <a:lstStyle/>
          <a:p>
            <a:pPr algn="just">
              <a:lnSpc>
                <a:spcPct val="130000"/>
              </a:lnSpc>
              <a:spcBef>
                <a:spcPts val="800"/>
              </a:spcBef>
              <a:spcAft>
                <a:spcPts val="800"/>
              </a:spcAft>
            </a:pP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Để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thuận</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lợi</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cho</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bean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đã</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tạo</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gọi</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phương</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thức</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init</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tùy</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chỉnh</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khi</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khởi</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động</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spring container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và</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gọi</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phương</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thức</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destroy()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tùy</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chỉnh</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khi</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đóng</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container, bean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cần</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triển</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khai</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với</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hai</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giao</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diện</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cụ</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thể</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là</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InitializingBean</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DisposableBean</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và</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sẽ</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phải</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ghi</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đè</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phương</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thức</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afterPropertiesSet</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và</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destroy().</a:t>
            </a:r>
          </a:p>
          <a:p>
            <a:pPr algn="just">
              <a:lnSpc>
                <a:spcPct val="130000"/>
              </a:lnSpc>
              <a:spcBef>
                <a:spcPts val="800"/>
              </a:spcBef>
              <a:spcAft>
                <a:spcPts val="800"/>
              </a:spcAft>
            </a:pP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Phương</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thức</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afterPropertiesSet</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được</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gọi</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khi</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vùng</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container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khởi</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động</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và</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bean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được</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tạo</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trong</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khi</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đó</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phương</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thức</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destroy()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được</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gọi</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ngay</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sau</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khi</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container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chứa</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được</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đóng</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8935488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8422" y="1259622"/>
            <a:ext cx="3010761" cy="307777"/>
          </a:xfrm>
          <a:prstGeom prst="rect">
            <a:avLst/>
          </a:prstGeom>
        </p:spPr>
        <p:txBody>
          <a:bodyPr wrap="none">
            <a:spAutoFit/>
          </a:bodyPr>
          <a:lstStyle/>
          <a:p>
            <a:r>
              <a:rPr lang="en-US" b="1" dirty="0">
                <a:latin typeface="Nunito"/>
              </a:rPr>
              <a:t>Bước 2: </a:t>
            </a:r>
            <a:r>
              <a:rPr lang="en-US" dirty="0">
                <a:latin typeface="Nunito"/>
              </a:rPr>
              <a:t>C</a:t>
            </a:r>
            <a:r>
              <a:rPr lang="vi-VN" dirty="0">
                <a:latin typeface="Nunito"/>
              </a:rPr>
              <a:t>ấu hình </a:t>
            </a:r>
            <a:r>
              <a:rPr lang="en-US" dirty="0" err="1">
                <a:latin typeface="Nunito"/>
              </a:rPr>
              <a:t>tệp</a:t>
            </a:r>
            <a:r>
              <a:rPr lang="en-US" dirty="0">
                <a:latin typeface="Nunito"/>
              </a:rPr>
              <a:t> </a:t>
            </a:r>
            <a:r>
              <a:rPr lang="vi-VN" dirty="0">
                <a:latin typeface="Nunito"/>
              </a:rPr>
              <a:t>Beans</a:t>
            </a:r>
            <a:r>
              <a:rPr lang="en-US" dirty="0">
                <a:latin typeface="Nunito"/>
              </a:rPr>
              <a:t>A</a:t>
            </a:r>
            <a:r>
              <a:rPr lang="vi-VN" dirty="0">
                <a:latin typeface="Nunito"/>
              </a:rPr>
              <a:t>.xml </a:t>
            </a:r>
            <a:endParaRPr lang="en-US" dirty="0"/>
          </a:p>
        </p:txBody>
      </p:sp>
      <p:sp>
        <p:nvSpPr>
          <p:cNvPr id="6" name="Rectangle 2"/>
          <p:cNvSpPr>
            <a:spLocks noGrp="1" noChangeArrowheads="1"/>
          </p:cNvSpPr>
          <p:nvPr>
            <p:ph type="title"/>
          </p:nvPr>
        </p:nvSpPr>
        <p:spPr>
          <a:xfrm>
            <a:off x="144780" y="220981"/>
            <a:ext cx="8100060" cy="784860"/>
          </a:xfrm>
          <a:extLst>
            <a:ext uri="{FAA26D3D-D897-4be2-8F04-BA451C77F1D7}">
              <ma14:placeholderFlag xmlns="" xmlns:ma14="http://schemas.microsoft.com/office/mac/drawingml/2011/main" val="1"/>
            </a:ext>
          </a:extLst>
        </p:spPr>
        <p:txBody>
          <a:bodyPr anchor="b">
            <a:noAutofit/>
          </a:bodyPr>
          <a:lstStyle/>
          <a:p>
            <a:r>
              <a:rPr lang="en-US" altLang="en-US" sz="2200" dirty="0"/>
              <a:t>TẠO </a:t>
            </a:r>
            <a:r>
              <a:rPr lang="en-US" altLang="en-US" sz="2200" dirty="0" err="1"/>
              <a:t>VÒNG</a:t>
            </a:r>
            <a:r>
              <a:rPr lang="en-US" altLang="en-US" sz="2200" dirty="0"/>
              <a:t> </a:t>
            </a:r>
            <a:r>
              <a:rPr lang="en-US" altLang="en-US" sz="2200" dirty="0" err="1"/>
              <a:t>ĐỜI</a:t>
            </a:r>
            <a:r>
              <a:rPr lang="en-US" altLang="en-US" sz="2200" dirty="0"/>
              <a:t> </a:t>
            </a:r>
            <a:r>
              <a:rPr lang="en-US" altLang="en-US" sz="2200" dirty="0" err="1"/>
              <a:t>CỦA</a:t>
            </a:r>
            <a:r>
              <a:rPr lang="en-US" altLang="en-US" sz="2200" dirty="0"/>
              <a:t> BEAN B</a:t>
            </a:r>
            <a:r>
              <a:rPr lang="vi-VN" altLang="en-US" sz="2200" dirty="0"/>
              <a:t>ẰNG</a:t>
            </a:r>
            <a:br>
              <a:rPr lang="en-US" altLang="en-US" sz="2200" dirty="0"/>
            </a:br>
            <a:r>
              <a:rPr lang="vi-VN" altLang="en-US" sz="2200" dirty="0"/>
              <a:t>PHƯƠNG PHÁP TIẾP CẬN CÓ LẬP TRÌNH</a:t>
            </a:r>
            <a:endParaRPr lang="en-US" altLang="en-US" sz="2200" dirty="0"/>
          </a:p>
        </p:txBody>
      </p:sp>
      <p:pic>
        <p:nvPicPr>
          <p:cNvPr id="7" name="Picture 6"/>
          <p:cNvPicPr>
            <a:picLocks noChangeAspect="1"/>
          </p:cNvPicPr>
          <p:nvPr/>
        </p:nvPicPr>
        <p:blipFill rotWithShape="1">
          <a:blip r:embed="rId2"/>
          <a:srcRect b="18900"/>
          <a:stretch/>
        </p:blipFill>
        <p:spPr>
          <a:xfrm>
            <a:off x="689767" y="1677606"/>
            <a:ext cx="7817747" cy="2022198"/>
          </a:xfrm>
          <a:prstGeom prst="rect">
            <a:avLst/>
          </a:prstGeom>
          <a:ln>
            <a:solidFill>
              <a:srgbClr val="FF0000"/>
            </a:solidFill>
          </a:ln>
        </p:spPr>
      </p:pic>
    </p:spTree>
    <p:extLst>
      <p:ext uri="{BB962C8B-B14F-4D97-AF65-F5344CB8AC3E}">
        <p14:creationId xmlns:p14="http://schemas.microsoft.com/office/powerpoint/2010/main" val="8868726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8422" y="1259622"/>
            <a:ext cx="2390398" cy="307777"/>
          </a:xfrm>
          <a:prstGeom prst="rect">
            <a:avLst/>
          </a:prstGeom>
        </p:spPr>
        <p:txBody>
          <a:bodyPr wrap="none">
            <a:spAutoFit/>
          </a:bodyPr>
          <a:lstStyle/>
          <a:p>
            <a:r>
              <a:rPr lang="en-US" b="1" dirty="0">
                <a:latin typeface="Nunito"/>
              </a:rPr>
              <a:t>Bước 3: </a:t>
            </a:r>
            <a:r>
              <a:rPr lang="en-US" dirty="0">
                <a:latin typeface="Nunito"/>
              </a:rPr>
              <a:t>Tạo </a:t>
            </a:r>
            <a:r>
              <a:rPr lang="en-US" dirty="0" err="1">
                <a:latin typeface="Nunito"/>
              </a:rPr>
              <a:t>lớp</a:t>
            </a:r>
            <a:r>
              <a:rPr lang="en-US" dirty="0">
                <a:latin typeface="Nunito"/>
              </a:rPr>
              <a:t> </a:t>
            </a:r>
            <a:r>
              <a:rPr lang="en-US" dirty="0" err="1">
                <a:latin typeface="Nunito"/>
              </a:rPr>
              <a:t>MainApp</a:t>
            </a:r>
            <a:endParaRPr lang="en-US" dirty="0"/>
          </a:p>
        </p:txBody>
      </p:sp>
      <p:sp>
        <p:nvSpPr>
          <p:cNvPr id="7" name="Rectangle 2"/>
          <p:cNvSpPr>
            <a:spLocks noGrp="1" noChangeArrowheads="1"/>
          </p:cNvSpPr>
          <p:nvPr>
            <p:ph type="title"/>
          </p:nvPr>
        </p:nvSpPr>
        <p:spPr>
          <a:xfrm>
            <a:off x="144780" y="220981"/>
            <a:ext cx="8100060" cy="784860"/>
          </a:xfrm>
          <a:extLst>
            <a:ext uri="{FAA26D3D-D897-4be2-8F04-BA451C77F1D7}">
              <ma14:placeholderFlag xmlns="" xmlns:ma14="http://schemas.microsoft.com/office/mac/drawingml/2011/main" val="1"/>
            </a:ext>
          </a:extLst>
        </p:spPr>
        <p:txBody>
          <a:bodyPr anchor="b">
            <a:noAutofit/>
          </a:bodyPr>
          <a:lstStyle/>
          <a:p>
            <a:r>
              <a:rPr lang="en-US" altLang="en-US" sz="2200" dirty="0"/>
              <a:t>TẠO </a:t>
            </a:r>
            <a:r>
              <a:rPr lang="en-US" altLang="en-US" sz="2200" dirty="0" err="1"/>
              <a:t>VÒNG</a:t>
            </a:r>
            <a:r>
              <a:rPr lang="en-US" altLang="en-US" sz="2200" dirty="0"/>
              <a:t> </a:t>
            </a:r>
            <a:r>
              <a:rPr lang="en-US" altLang="en-US" sz="2200" dirty="0" err="1"/>
              <a:t>ĐỜI</a:t>
            </a:r>
            <a:r>
              <a:rPr lang="en-US" altLang="en-US" sz="2200" dirty="0"/>
              <a:t> </a:t>
            </a:r>
            <a:r>
              <a:rPr lang="en-US" altLang="en-US" sz="2200" dirty="0" err="1"/>
              <a:t>CỦA</a:t>
            </a:r>
            <a:r>
              <a:rPr lang="en-US" altLang="en-US" sz="2200" dirty="0"/>
              <a:t> BEAN B</a:t>
            </a:r>
            <a:r>
              <a:rPr lang="vi-VN" altLang="en-US" sz="2200" dirty="0"/>
              <a:t>ẰNG</a:t>
            </a:r>
            <a:br>
              <a:rPr lang="en-US" altLang="en-US" sz="2200" dirty="0"/>
            </a:br>
            <a:r>
              <a:rPr lang="vi-VN" altLang="en-US" sz="2200" dirty="0"/>
              <a:t>PHƯƠNG PHÁP TIẾP CẬN CÓ LẬP TRÌNH</a:t>
            </a:r>
            <a:endParaRPr lang="en-US" altLang="en-US" sz="2200" dirty="0"/>
          </a:p>
        </p:txBody>
      </p:sp>
      <p:pic>
        <p:nvPicPr>
          <p:cNvPr id="8" name="Picture 7"/>
          <p:cNvPicPr>
            <a:picLocks noChangeAspect="1"/>
          </p:cNvPicPr>
          <p:nvPr/>
        </p:nvPicPr>
        <p:blipFill>
          <a:blip r:embed="rId2"/>
          <a:stretch>
            <a:fillRect/>
          </a:stretch>
        </p:blipFill>
        <p:spPr>
          <a:xfrm>
            <a:off x="96399" y="1778662"/>
            <a:ext cx="8933858" cy="1840838"/>
          </a:xfrm>
          <a:prstGeom prst="rect">
            <a:avLst/>
          </a:prstGeom>
          <a:ln>
            <a:solidFill>
              <a:srgbClr val="FF0000"/>
            </a:solidFill>
          </a:ln>
        </p:spPr>
      </p:pic>
      <p:pic>
        <p:nvPicPr>
          <p:cNvPr id="9" name="Picture 8"/>
          <p:cNvPicPr>
            <a:picLocks noChangeAspect="1"/>
          </p:cNvPicPr>
          <p:nvPr/>
        </p:nvPicPr>
        <p:blipFill>
          <a:blip r:embed="rId3"/>
          <a:stretch>
            <a:fillRect/>
          </a:stretch>
        </p:blipFill>
        <p:spPr>
          <a:xfrm>
            <a:off x="1555127" y="4152901"/>
            <a:ext cx="6689423" cy="582956"/>
          </a:xfrm>
          <a:prstGeom prst="rect">
            <a:avLst/>
          </a:prstGeom>
          <a:solidFill>
            <a:srgbClr val="FF0000"/>
          </a:solidFill>
        </p:spPr>
      </p:pic>
    </p:spTree>
    <p:extLst>
      <p:ext uri="{BB962C8B-B14F-4D97-AF65-F5344CB8AC3E}">
        <p14:creationId xmlns:p14="http://schemas.microsoft.com/office/powerpoint/2010/main" val="18167908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53340" y="452645"/>
            <a:ext cx="8100060" cy="537955"/>
          </a:xfrm>
          <a:extLst>
            <a:ext uri="{FAA26D3D-D897-4be2-8F04-BA451C77F1D7}">
              <ma14:placeholderFlag xmlns="" xmlns:ma14="http://schemas.microsoft.com/office/mac/drawingml/2011/main" val="1"/>
            </a:ext>
          </a:extLst>
        </p:spPr>
        <p:txBody>
          <a:bodyPr anchor="b">
            <a:noAutofit/>
          </a:bodyPr>
          <a:lstStyle/>
          <a:p>
            <a:r>
              <a:rPr lang="en-US" altLang="en-US" sz="2200" dirty="0"/>
              <a:t>TẠO </a:t>
            </a:r>
            <a:r>
              <a:rPr lang="en-US" altLang="en-US" sz="2200" dirty="0" err="1"/>
              <a:t>VÒNG</a:t>
            </a:r>
            <a:r>
              <a:rPr lang="en-US" altLang="en-US" sz="2200" dirty="0"/>
              <a:t> </a:t>
            </a:r>
            <a:r>
              <a:rPr lang="en-US" altLang="en-US" sz="2200" dirty="0" err="1"/>
              <a:t>ĐỜI</a:t>
            </a:r>
            <a:r>
              <a:rPr lang="en-US" altLang="en-US" sz="2200" dirty="0"/>
              <a:t> </a:t>
            </a:r>
            <a:r>
              <a:rPr lang="en-US" altLang="en-US" sz="2200" dirty="0" err="1"/>
              <a:t>CỦA</a:t>
            </a:r>
            <a:r>
              <a:rPr lang="en-US" altLang="en-US" sz="2200" dirty="0"/>
              <a:t> BEAN </a:t>
            </a:r>
            <a:r>
              <a:rPr lang="en-US" altLang="en-US" sz="2200" dirty="0" err="1"/>
              <a:t>BẰNG</a:t>
            </a:r>
            <a:r>
              <a:rPr lang="en-US" altLang="en-US" sz="2200" dirty="0"/>
              <a:t> ANNOTATION</a:t>
            </a:r>
          </a:p>
        </p:txBody>
      </p:sp>
      <p:sp>
        <p:nvSpPr>
          <p:cNvPr id="5" name="Rectangle 4"/>
          <p:cNvSpPr/>
          <p:nvPr/>
        </p:nvSpPr>
        <p:spPr>
          <a:xfrm>
            <a:off x="83821" y="1326809"/>
            <a:ext cx="8785274" cy="1501758"/>
          </a:xfrm>
          <a:prstGeom prst="rect">
            <a:avLst/>
          </a:prstGeom>
        </p:spPr>
        <p:txBody>
          <a:bodyPr wrap="square">
            <a:spAutoFit/>
          </a:bodyPr>
          <a:lstStyle/>
          <a:p>
            <a:pPr algn="just">
              <a:lnSpc>
                <a:spcPct val="130000"/>
              </a:lnSpc>
              <a:spcBef>
                <a:spcPts val="800"/>
              </a:spcBef>
              <a:spcAft>
                <a:spcPts val="800"/>
              </a:spcAft>
            </a:pPr>
            <a:r>
              <a:rPr lang="vi-VN"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Để cung cấp cơ sở cho bean đã tạo nhằm gọi phương thức init() tùy chỉnh khi khởi động spring container và gọi phương thức destroy() tùy chỉnh khi đóng container, cần sử dụng Annotation @PostConstruct cho phương thức init() và Annotation @PreDestroy cho phương thức PreDestroy.</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75579523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53340" y="452645"/>
            <a:ext cx="8100060" cy="537955"/>
          </a:xfrm>
          <a:extLst>
            <a:ext uri="{FAA26D3D-D897-4be2-8F04-BA451C77F1D7}">
              <ma14:placeholderFlag xmlns="" xmlns:ma14="http://schemas.microsoft.com/office/mac/drawingml/2011/main" val="1"/>
            </a:ext>
          </a:extLst>
        </p:spPr>
        <p:txBody>
          <a:bodyPr anchor="b">
            <a:noAutofit/>
          </a:bodyPr>
          <a:lstStyle/>
          <a:p>
            <a:r>
              <a:rPr lang="en-US" altLang="en-US" sz="2200" dirty="0"/>
              <a:t>TẠO </a:t>
            </a:r>
            <a:r>
              <a:rPr lang="en-US" altLang="en-US" sz="2200" dirty="0" err="1"/>
              <a:t>VÒNG</a:t>
            </a:r>
            <a:r>
              <a:rPr lang="en-US" altLang="en-US" sz="2200" dirty="0"/>
              <a:t> </a:t>
            </a:r>
            <a:r>
              <a:rPr lang="en-US" altLang="en-US" sz="2200" dirty="0" err="1"/>
              <a:t>ĐỜI</a:t>
            </a:r>
            <a:r>
              <a:rPr lang="en-US" altLang="en-US" sz="2200" dirty="0"/>
              <a:t> </a:t>
            </a:r>
            <a:r>
              <a:rPr lang="en-US" altLang="en-US" sz="2200" dirty="0" err="1"/>
              <a:t>CỦA</a:t>
            </a:r>
            <a:r>
              <a:rPr lang="en-US" altLang="en-US" sz="2200" dirty="0"/>
              <a:t> BEAN </a:t>
            </a:r>
            <a:r>
              <a:rPr lang="en-US" altLang="en-US" sz="2200" dirty="0" err="1"/>
              <a:t>BẰNG</a:t>
            </a:r>
            <a:r>
              <a:rPr lang="en-US" altLang="en-US" sz="2200" dirty="0"/>
              <a:t> ANNOTATION</a:t>
            </a:r>
          </a:p>
        </p:txBody>
      </p:sp>
      <p:sp>
        <p:nvSpPr>
          <p:cNvPr id="2" name="Rectangle 1"/>
          <p:cNvSpPr/>
          <p:nvPr/>
        </p:nvSpPr>
        <p:spPr>
          <a:xfrm>
            <a:off x="108563" y="1315307"/>
            <a:ext cx="2600392" cy="307777"/>
          </a:xfrm>
          <a:prstGeom prst="rect">
            <a:avLst/>
          </a:prstGeom>
        </p:spPr>
        <p:txBody>
          <a:bodyPr wrap="none">
            <a:spAutoFit/>
          </a:bodyPr>
          <a:lstStyle/>
          <a:p>
            <a:r>
              <a:rPr lang="en-US" b="1" dirty="0">
                <a:latin typeface="Nunito"/>
              </a:rPr>
              <a:t>Bước 1: </a:t>
            </a:r>
            <a:r>
              <a:rPr lang="en-US" dirty="0">
                <a:latin typeface="Nunito"/>
              </a:rPr>
              <a:t>Tạo </a:t>
            </a:r>
            <a:r>
              <a:rPr lang="en-US" dirty="0" err="1">
                <a:latin typeface="Nunito"/>
              </a:rPr>
              <a:t>lớp</a:t>
            </a:r>
            <a:r>
              <a:rPr lang="en-US" dirty="0">
                <a:latin typeface="Nunito"/>
              </a:rPr>
              <a:t> </a:t>
            </a:r>
            <a:r>
              <a:rPr lang="en-US" dirty="0" err="1">
                <a:latin typeface="Nunito"/>
              </a:rPr>
              <a:t>HelloWorldB</a:t>
            </a:r>
            <a:endParaRPr lang="en-US" dirty="0"/>
          </a:p>
        </p:txBody>
      </p:sp>
      <p:pic>
        <p:nvPicPr>
          <p:cNvPr id="5" name="Picture 4"/>
          <p:cNvPicPr>
            <a:picLocks noChangeAspect="1"/>
          </p:cNvPicPr>
          <p:nvPr/>
        </p:nvPicPr>
        <p:blipFill>
          <a:blip r:embed="rId2"/>
          <a:stretch>
            <a:fillRect/>
          </a:stretch>
        </p:blipFill>
        <p:spPr>
          <a:xfrm>
            <a:off x="99060" y="1792096"/>
            <a:ext cx="8957692" cy="2490344"/>
          </a:xfrm>
          <a:prstGeom prst="rect">
            <a:avLst/>
          </a:prstGeom>
          <a:ln>
            <a:solidFill>
              <a:srgbClr val="FF0000"/>
            </a:solidFill>
          </a:ln>
        </p:spPr>
      </p:pic>
    </p:spTree>
    <p:extLst>
      <p:ext uri="{BB962C8B-B14F-4D97-AF65-F5344CB8AC3E}">
        <p14:creationId xmlns:p14="http://schemas.microsoft.com/office/powerpoint/2010/main" val="15919558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35"/>
          <p:cNvSpPr txBox="1">
            <a:spLocks noGrp="1"/>
          </p:cNvSpPr>
          <p:nvPr>
            <p:ph type="title"/>
          </p:nvPr>
        </p:nvSpPr>
        <p:spPr>
          <a:xfrm>
            <a:off x="490250" y="526350"/>
            <a:ext cx="7122130" cy="4090800"/>
          </a:xfrm>
          <a:prstGeom prst="rect">
            <a:avLst/>
          </a:prstGeom>
        </p:spPr>
        <p:txBody>
          <a:bodyPr spcFirstLastPara="1" wrap="square" lIns="91425" tIns="91425" rIns="91425" bIns="91425" anchor="ctr" anchorCtr="0">
            <a:normAutofit/>
          </a:bodyPr>
          <a:lstStyle/>
          <a:p>
            <a:pPr lvl="0">
              <a:lnSpc>
                <a:spcPct val="115000"/>
              </a:lnSpc>
            </a:pPr>
            <a:r>
              <a:rPr lang="en-US" dirty="0" err="1"/>
              <a:t>Giới</a:t>
            </a:r>
            <a:r>
              <a:rPr lang="en-US" dirty="0"/>
              <a:t> </a:t>
            </a:r>
            <a:r>
              <a:rPr lang="en-US" dirty="0" err="1"/>
              <a:t>thiệu</a:t>
            </a:r>
            <a:r>
              <a:rPr lang="en-US" dirty="0"/>
              <a:t> </a:t>
            </a:r>
            <a:r>
              <a:rPr lang="en-US" dirty="0" err="1"/>
              <a:t>về</a:t>
            </a:r>
            <a:r>
              <a:rPr lang="en-US" dirty="0"/>
              <a:t> Spring Boot</a:t>
            </a:r>
            <a:endParaRPr lang="vi-VN" dirty="0"/>
          </a:p>
        </p:txBody>
      </p:sp>
    </p:spTree>
    <p:extLst>
      <p:ext uri="{BB962C8B-B14F-4D97-AF65-F5344CB8AC3E}">
        <p14:creationId xmlns:p14="http://schemas.microsoft.com/office/powerpoint/2010/main" val="185357239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53340" y="452645"/>
            <a:ext cx="8100060" cy="537955"/>
          </a:xfrm>
          <a:extLst>
            <a:ext uri="{FAA26D3D-D897-4be2-8F04-BA451C77F1D7}">
              <ma14:placeholderFlag xmlns="" xmlns:ma14="http://schemas.microsoft.com/office/mac/drawingml/2011/main" val="1"/>
            </a:ext>
          </a:extLst>
        </p:spPr>
        <p:txBody>
          <a:bodyPr anchor="b">
            <a:noAutofit/>
          </a:bodyPr>
          <a:lstStyle/>
          <a:p>
            <a:r>
              <a:rPr lang="en-US" altLang="en-US" sz="2200" dirty="0"/>
              <a:t>TẠO </a:t>
            </a:r>
            <a:r>
              <a:rPr lang="en-US" altLang="en-US" sz="2200" dirty="0" err="1"/>
              <a:t>VÒNG</a:t>
            </a:r>
            <a:r>
              <a:rPr lang="en-US" altLang="en-US" sz="2200" dirty="0"/>
              <a:t> </a:t>
            </a:r>
            <a:r>
              <a:rPr lang="en-US" altLang="en-US" sz="2200" dirty="0" err="1"/>
              <a:t>ĐỜI</a:t>
            </a:r>
            <a:r>
              <a:rPr lang="en-US" altLang="en-US" sz="2200" dirty="0"/>
              <a:t> </a:t>
            </a:r>
            <a:r>
              <a:rPr lang="en-US" altLang="en-US" sz="2200" dirty="0" err="1"/>
              <a:t>CỦA</a:t>
            </a:r>
            <a:r>
              <a:rPr lang="en-US" altLang="en-US" sz="2200" dirty="0"/>
              <a:t> BEAN </a:t>
            </a:r>
            <a:r>
              <a:rPr lang="en-US" altLang="en-US" sz="2200" dirty="0" err="1"/>
              <a:t>BẰNG</a:t>
            </a:r>
            <a:r>
              <a:rPr lang="en-US" altLang="en-US" sz="2200" dirty="0"/>
              <a:t> ANNOTATION</a:t>
            </a:r>
          </a:p>
        </p:txBody>
      </p:sp>
      <p:sp>
        <p:nvSpPr>
          <p:cNvPr id="2" name="Rectangle 1"/>
          <p:cNvSpPr/>
          <p:nvPr/>
        </p:nvSpPr>
        <p:spPr>
          <a:xfrm>
            <a:off x="148422" y="1259622"/>
            <a:ext cx="3010761" cy="307777"/>
          </a:xfrm>
          <a:prstGeom prst="rect">
            <a:avLst/>
          </a:prstGeom>
        </p:spPr>
        <p:txBody>
          <a:bodyPr wrap="none">
            <a:spAutoFit/>
          </a:bodyPr>
          <a:lstStyle/>
          <a:p>
            <a:r>
              <a:rPr lang="en-US" b="1" dirty="0">
                <a:latin typeface="Nunito"/>
              </a:rPr>
              <a:t>Bước 2: </a:t>
            </a:r>
            <a:r>
              <a:rPr lang="en-US" dirty="0">
                <a:latin typeface="Nunito"/>
              </a:rPr>
              <a:t>C</a:t>
            </a:r>
            <a:r>
              <a:rPr lang="vi-VN" dirty="0">
                <a:latin typeface="Nunito"/>
              </a:rPr>
              <a:t>ấu hình </a:t>
            </a:r>
            <a:r>
              <a:rPr lang="en-US" dirty="0" err="1">
                <a:latin typeface="Nunito"/>
              </a:rPr>
              <a:t>tệp</a:t>
            </a:r>
            <a:r>
              <a:rPr lang="en-US" dirty="0">
                <a:latin typeface="Nunito"/>
              </a:rPr>
              <a:t> </a:t>
            </a:r>
            <a:r>
              <a:rPr lang="vi-VN" dirty="0">
                <a:latin typeface="Nunito"/>
              </a:rPr>
              <a:t>Beans</a:t>
            </a:r>
            <a:r>
              <a:rPr lang="en-US" dirty="0">
                <a:latin typeface="Nunito"/>
              </a:rPr>
              <a:t>B</a:t>
            </a:r>
            <a:r>
              <a:rPr lang="vi-VN" dirty="0">
                <a:latin typeface="Nunito"/>
              </a:rPr>
              <a:t>.xml </a:t>
            </a:r>
            <a:endParaRPr lang="en-US" dirty="0"/>
          </a:p>
        </p:txBody>
      </p:sp>
      <p:pic>
        <p:nvPicPr>
          <p:cNvPr id="3" name="Picture 2"/>
          <p:cNvPicPr>
            <a:picLocks noChangeAspect="1"/>
          </p:cNvPicPr>
          <p:nvPr/>
        </p:nvPicPr>
        <p:blipFill>
          <a:blip r:embed="rId2"/>
          <a:stretch>
            <a:fillRect/>
          </a:stretch>
        </p:blipFill>
        <p:spPr>
          <a:xfrm>
            <a:off x="106679" y="1732046"/>
            <a:ext cx="8887247" cy="2131293"/>
          </a:xfrm>
          <a:prstGeom prst="rect">
            <a:avLst/>
          </a:prstGeom>
          <a:ln>
            <a:solidFill>
              <a:srgbClr val="FF0000"/>
            </a:solidFill>
          </a:ln>
        </p:spPr>
      </p:pic>
    </p:spTree>
    <p:extLst>
      <p:ext uri="{BB962C8B-B14F-4D97-AF65-F5344CB8AC3E}">
        <p14:creationId xmlns:p14="http://schemas.microsoft.com/office/powerpoint/2010/main" val="73404848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8422" y="1259622"/>
            <a:ext cx="2420856" cy="307777"/>
          </a:xfrm>
          <a:prstGeom prst="rect">
            <a:avLst/>
          </a:prstGeom>
        </p:spPr>
        <p:txBody>
          <a:bodyPr wrap="none">
            <a:spAutoFit/>
          </a:bodyPr>
          <a:lstStyle/>
          <a:p>
            <a:r>
              <a:rPr lang="en-US" b="1" dirty="0">
                <a:latin typeface="Nunito"/>
              </a:rPr>
              <a:t>Bước 3: </a:t>
            </a:r>
            <a:r>
              <a:rPr lang="en-US" dirty="0">
                <a:latin typeface="Nunito"/>
              </a:rPr>
              <a:t>Tạo </a:t>
            </a:r>
            <a:r>
              <a:rPr lang="en-US" dirty="0" err="1">
                <a:latin typeface="Nunito"/>
              </a:rPr>
              <a:t>lớp</a:t>
            </a:r>
            <a:r>
              <a:rPr lang="en-US" dirty="0">
                <a:latin typeface="Nunito"/>
              </a:rPr>
              <a:t> </a:t>
            </a:r>
            <a:r>
              <a:rPr lang="en-US" dirty="0" err="1">
                <a:latin typeface="Nunito"/>
              </a:rPr>
              <a:t>MainAppB</a:t>
            </a:r>
            <a:endParaRPr lang="en-US" dirty="0"/>
          </a:p>
        </p:txBody>
      </p:sp>
      <p:sp>
        <p:nvSpPr>
          <p:cNvPr id="7" name="Rectangle 2"/>
          <p:cNvSpPr>
            <a:spLocks noGrp="1" noChangeArrowheads="1"/>
          </p:cNvSpPr>
          <p:nvPr>
            <p:ph type="title"/>
          </p:nvPr>
        </p:nvSpPr>
        <p:spPr>
          <a:xfrm>
            <a:off x="144780" y="220981"/>
            <a:ext cx="8100060" cy="784860"/>
          </a:xfrm>
          <a:extLst>
            <a:ext uri="{FAA26D3D-D897-4be2-8F04-BA451C77F1D7}">
              <ma14:placeholderFlag xmlns="" xmlns:ma14="http://schemas.microsoft.com/office/mac/drawingml/2011/main" val="1"/>
            </a:ext>
          </a:extLst>
        </p:spPr>
        <p:txBody>
          <a:bodyPr anchor="b">
            <a:noAutofit/>
          </a:bodyPr>
          <a:lstStyle/>
          <a:p>
            <a:r>
              <a:rPr lang="en-US" altLang="en-US" sz="2200" dirty="0"/>
              <a:t>Tạo </a:t>
            </a:r>
            <a:r>
              <a:rPr lang="en-US" altLang="en-US" sz="2200" dirty="0" err="1"/>
              <a:t>vòng</a:t>
            </a:r>
            <a:r>
              <a:rPr lang="en-US" altLang="en-US" sz="2200" dirty="0"/>
              <a:t> </a:t>
            </a:r>
            <a:r>
              <a:rPr lang="en-US" altLang="en-US" sz="2200" dirty="0" err="1"/>
              <a:t>đời</a:t>
            </a:r>
            <a:r>
              <a:rPr lang="en-US" altLang="en-US" sz="2200" dirty="0"/>
              <a:t> </a:t>
            </a:r>
            <a:r>
              <a:rPr lang="en-US" altLang="en-US" sz="2200" dirty="0" err="1"/>
              <a:t>của</a:t>
            </a:r>
            <a:r>
              <a:rPr lang="en-US" altLang="en-US" sz="2200" dirty="0"/>
              <a:t> bean b</a:t>
            </a:r>
            <a:r>
              <a:rPr lang="vi-VN" altLang="en-US" sz="2200" dirty="0"/>
              <a:t>ằng</a:t>
            </a:r>
            <a:r>
              <a:rPr lang="en-US" altLang="en-US" sz="2200" dirty="0"/>
              <a:t> </a:t>
            </a:r>
            <a:r>
              <a:rPr lang="vi-VN" altLang="en-US" sz="2200" dirty="0"/>
              <a:t>Annotation</a:t>
            </a:r>
            <a:endParaRPr lang="en-US" altLang="en-US" sz="2200" dirty="0"/>
          </a:p>
        </p:txBody>
      </p:sp>
      <p:pic>
        <p:nvPicPr>
          <p:cNvPr id="3" name="Picture 2"/>
          <p:cNvPicPr>
            <a:picLocks noChangeAspect="1"/>
          </p:cNvPicPr>
          <p:nvPr/>
        </p:nvPicPr>
        <p:blipFill>
          <a:blip r:embed="rId2"/>
          <a:stretch>
            <a:fillRect/>
          </a:stretch>
        </p:blipFill>
        <p:spPr>
          <a:xfrm>
            <a:off x="165967" y="1702942"/>
            <a:ext cx="8795154" cy="1556377"/>
          </a:xfrm>
          <a:prstGeom prst="rect">
            <a:avLst/>
          </a:prstGeom>
          <a:ln>
            <a:solidFill>
              <a:srgbClr val="FF0000"/>
            </a:solidFill>
          </a:ln>
        </p:spPr>
      </p:pic>
      <p:pic>
        <p:nvPicPr>
          <p:cNvPr id="4" name="Picture 3"/>
          <p:cNvPicPr>
            <a:picLocks noChangeAspect="1"/>
          </p:cNvPicPr>
          <p:nvPr/>
        </p:nvPicPr>
        <p:blipFill>
          <a:blip r:embed="rId3"/>
          <a:stretch>
            <a:fillRect/>
          </a:stretch>
        </p:blipFill>
        <p:spPr>
          <a:xfrm>
            <a:off x="1466347" y="3736995"/>
            <a:ext cx="6245093" cy="487381"/>
          </a:xfrm>
          <a:prstGeom prst="rect">
            <a:avLst/>
          </a:prstGeom>
          <a:ln>
            <a:solidFill>
              <a:srgbClr val="FF0000"/>
            </a:solidFill>
          </a:ln>
        </p:spPr>
      </p:pic>
    </p:spTree>
    <p:extLst>
      <p:ext uri="{BB962C8B-B14F-4D97-AF65-F5344CB8AC3E}">
        <p14:creationId xmlns:p14="http://schemas.microsoft.com/office/powerpoint/2010/main" val="366428713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35"/>
          <p:cNvSpPr txBox="1">
            <a:spLocks noGrp="1"/>
          </p:cNvSpPr>
          <p:nvPr>
            <p:ph type="title"/>
          </p:nvPr>
        </p:nvSpPr>
        <p:spPr>
          <a:xfrm>
            <a:off x="490250" y="526350"/>
            <a:ext cx="7122130" cy="4090800"/>
          </a:xfrm>
          <a:prstGeom prst="rect">
            <a:avLst/>
          </a:prstGeom>
        </p:spPr>
        <p:txBody>
          <a:bodyPr spcFirstLastPara="1" wrap="square" lIns="91425" tIns="91425" rIns="91425" bIns="91425" anchor="ctr" anchorCtr="0">
            <a:normAutofit/>
          </a:bodyPr>
          <a:lstStyle/>
          <a:p>
            <a:pPr lvl="0">
              <a:lnSpc>
                <a:spcPct val="115000"/>
              </a:lnSpc>
            </a:pPr>
            <a:r>
              <a:rPr lang="vi-VN" dirty="0"/>
              <a:t>Tiêm phụ thuộc</a:t>
            </a:r>
          </a:p>
        </p:txBody>
      </p:sp>
    </p:spTree>
    <p:extLst>
      <p:ext uri="{BB962C8B-B14F-4D97-AF65-F5344CB8AC3E}">
        <p14:creationId xmlns:p14="http://schemas.microsoft.com/office/powerpoint/2010/main" val="235446840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a:xfrm>
            <a:off x="144780" y="220981"/>
            <a:ext cx="8100060" cy="784860"/>
          </a:xfrm>
          <a:extLst>
            <a:ext uri="{FAA26D3D-D897-4be2-8F04-BA451C77F1D7}">
              <ma14:placeholderFlag xmlns="" xmlns:ma14="http://schemas.microsoft.com/office/mac/drawingml/2011/main" val="1"/>
            </a:ext>
          </a:extLst>
        </p:spPr>
        <p:txBody>
          <a:bodyPr anchor="b">
            <a:noAutofit/>
          </a:bodyPr>
          <a:lstStyle/>
          <a:p>
            <a:r>
              <a:rPr lang="en-US" altLang="en-US" sz="2200" dirty="0" err="1"/>
              <a:t>ĐỊNH</a:t>
            </a:r>
            <a:r>
              <a:rPr lang="en-US" altLang="en-US" sz="2200" dirty="0"/>
              <a:t> </a:t>
            </a:r>
            <a:r>
              <a:rPr lang="en-US" altLang="en-US" sz="2200" dirty="0" err="1"/>
              <a:t>NGHĨA</a:t>
            </a:r>
            <a:endParaRPr lang="en-US" altLang="en-US" sz="2200" dirty="0"/>
          </a:p>
        </p:txBody>
      </p:sp>
      <p:sp>
        <p:nvSpPr>
          <p:cNvPr id="2" name="Rectangle 1"/>
          <p:cNvSpPr/>
          <p:nvPr/>
        </p:nvSpPr>
        <p:spPr>
          <a:xfrm>
            <a:off x="114300" y="1194365"/>
            <a:ext cx="8793480" cy="3272563"/>
          </a:xfrm>
          <a:prstGeom prst="rect">
            <a:avLst/>
          </a:prstGeom>
        </p:spPr>
        <p:txBody>
          <a:bodyPr wrap="square">
            <a:spAutoFit/>
          </a:bodyPr>
          <a:lstStyle/>
          <a:p>
            <a:pPr algn="just">
              <a:lnSpc>
                <a:spcPct val="107000"/>
              </a:lnSpc>
              <a:spcAft>
                <a:spcPts val="800"/>
              </a:spcAft>
            </a:pP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Khi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viết</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một</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ứng</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dụng</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phức</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tạp</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các</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lớp</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ứng</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dụng</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phải</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độc</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lập</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nhất</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có</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thể</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với</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các</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lớp</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khác</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để</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tăng</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khả</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năng</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sử</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dụng</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lại</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và</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kiểm</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tra</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chúng</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độc</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lập</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với</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các</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lớp</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khác</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p>
          <a:p>
            <a:pPr algn="just">
              <a:lnSpc>
                <a:spcPct val="107000"/>
              </a:lnSpc>
              <a:spcAft>
                <a:spcPts val="800"/>
              </a:spcAft>
            </a:pPr>
            <a:r>
              <a:rPr lang="en-US" sz="1800" b="1"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Tiêm</a:t>
            </a:r>
            <a:r>
              <a:rPr lang="en-US" sz="1800" b="1"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b="1"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phụ</a:t>
            </a:r>
            <a:r>
              <a:rPr lang="en-US" sz="1800" b="1"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b="1"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thuộc</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(Dependency Injection-DI)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giúp</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gắn</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kết</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các</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lớp</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này</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lại</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với</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nhau</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và</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đồng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thời</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giữ</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cho</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chúng</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độc</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lập</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p>
          <a:p>
            <a:pPr algn="just">
              <a:lnSpc>
                <a:spcPct val="107000"/>
              </a:lnSpc>
              <a:spcAft>
                <a:spcPts val="800"/>
              </a:spcAft>
            </a:pP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DI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là</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một</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mẫu</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thiết</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kế</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loại</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bỏ</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phần</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phụ</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thuộc</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khỏi</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mã</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lập</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trình</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để</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có</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thể</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dễ</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dàng</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quản</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lý</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và</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kiểm</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tra</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ứng</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dụng</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Có</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hai</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cách</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để</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thực</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hiện</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DI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trong</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Spring framework</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Sử</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dụng</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hàm</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tạo</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Sử</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dụng</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phương</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thức</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Setter</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026" name="Picture 2" descr="Spring Dependency Injection - Types of Spring DI &amp;amp; Example"/>
          <p:cNvPicPr>
            <a:picLocks noChangeAspect="1" noChangeArrowheads="1"/>
          </p:cNvPicPr>
          <p:nvPr/>
        </p:nvPicPr>
        <p:blipFill rotWithShape="1">
          <a:blip r:embed="rId2">
            <a:extLst>
              <a:ext uri="{28A0092B-C50C-407E-A947-70E740481C1C}">
                <a14:useLocalDpi xmlns:a14="http://schemas.microsoft.com/office/drawing/2010/main" val="0"/>
              </a:ext>
            </a:extLst>
          </a:blip>
          <a:srcRect l="6219" t="24121" r="1160" b="25421"/>
          <a:stretch/>
        </p:blipFill>
        <p:spPr bwMode="auto">
          <a:xfrm>
            <a:off x="4267200" y="3738498"/>
            <a:ext cx="4876800" cy="1389762"/>
          </a:xfrm>
          <a:prstGeom prst="rect">
            <a:avLst/>
          </a:prstGeom>
          <a:noFill/>
          <a:ln>
            <a:solidFill>
              <a:srgbClr val="FF0000"/>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876239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a:xfrm>
            <a:off x="144780" y="220981"/>
            <a:ext cx="8100060" cy="784860"/>
          </a:xfrm>
          <a:extLst>
            <a:ext uri="{FAA26D3D-D897-4be2-8F04-BA451C77F1D7}">
              <ma14:placeholderFlag xmlns="" xmlns:ma14="http://schemas.microsoft.com/office/mac/drawingml/2011/main" val="1"/>
            </a:ext>
          </a:extLst>
        </p:spPr>
        <p:txBody>
          <a:bodyPr anchor="b">
            <a:noAutofit/>
          </a:bodyPr>
          <a:lstStyle/>
          <a:p>
            <a:r>
              <a:rPr lang="vi-VN" altLang="en-US" sz="2200" dirty="0"/>
              <a:t>PHƯƠNG PHÁP SỬ DỤNG HÀM TẠO</a:t>
            </a:r>
            <a:endParaRPr lang="en-US" altLang="en-US" sz="2200" dirty="0"/>
          </a:p>
        </p:txBody>
      </p:sp>
      <p:sp>
        <p:nvSpPr>
          <p:cNvPr id="2" name="Rectangle 1"/>
          <p:cNvSpPr/>
          <p:nvPr/>
        </p:nvSpPr>
        <p:spPr>
          <a:xfrm>
            <a:off x="190500" y="1468684"/>
            <a:ext cx="5257800" cy="1973104"/>
          </a:xfrm>
          <a:prstGeom prst="rect">
            <a:avLst/>
          </a:prstGeom>
        </p:spPr>
        <p:txBody>
          <a:bodyPr wrap="square">
            <a:spAutoFit/>
          </a:bodyPr>
          <a:lstStyle/>
          <a:p>
            <a:pPr algn="just">
              <a:lnSpc>
                <a:spcPct val="107000"/>
              </a:lnSpc>
              <a:spcAft>
                <a:spcPts val="800"/>
              </a:spcAft>
            </a:pPr>
            <a:r>
              <a:rPr lang="vi-VN"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DI dựa trên hàm tạo được thực hiện khi container gọi một hàm tạo của lớp với một số tham số,</a:t>
            </a:r>
            <a:endPar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endParaRPr>
          </a:p>
          <a:p>
            <a:pPr algn="just">
              <a:lnSpc>
                <a:spcPct val="107000"/>
              </a:lnSpc>
              <a:spcAft>
                <a:spcPts val="800"/>
              </a:spcAft>
            </a:pP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M</a:t>
            </a:r>
            <a:r>
              <a:rPr lang="vi-VN"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ỗi tham số biểu diễn cho một phụ thuộc vào một lớp khác, tức là các container tiêm các phụ thuộc vào một lớp thông qua phương thức khởi tạo của lớp.</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8" name="Picture 7"/>
          <p:cNvPicPr>
            <a:picLocks noChangeAspect="1"/>
          </p:cNvPicPr>
          <p:nvPr/>
        </p:nvPicPr>
        <p:blipFill>
          <a:blip r:embed="rId2"/>
          <a:stretch>
            <a:fillRect/>
          </a:stretch>
        </p:blipFill>
        <p:spPr>
          <a:xfrm>
            <a:off x="5683351" y="1378033"/>
            <a:ext cx="3096057" cy="3362794"/>
          </a:xfrm>
          <a:prstGeom prst="rect">
            <a:avLst/>
          </a:prstGeom>
        </p:spPr>
      </p:pic>
      <p:pic>
        <p:nvPicPr>
          <p:cNvPr id="9" name="Picture 2" descr="Spring Dependency Injection - Types of Spring DI &amp;amp; Example"/>
          <p:cNvPicPr>
            <a:picLocks noChangeAspect="1" noChangeArrowheads="1"/>
          </p:cNvPicPr>
          <p:nvPr/>
        </p:nvPicPr>
        <p:blipFill rotWithShape="1">
          <a:blip r:embed="rId3">
            <a:extLst>
              <a:ext uri="{28A0092B-C50C-407E-A947-70E740481C1C}">
                <a14:useLocalDpi xmlns:a14="http://schemas.microsoft.com/office/drawing/2010/main" val="0"/>
              </a:ext>
            </a:extLst>
          </a:blip>
          <a:srcRect l="6219" t="24121" r="70047" b="25421"/>
          <a:stretch/>
        </p:blipFill>
        <p:spPr bwMode="auto">
          <a:xfrm>
            <a:off x="2171700" y="3418458"/>
            <a:ext cx="1463040" cy="1627038"/>
          </a:xfrm>
          <a:prstGeom prst="rect">
            <a:avLst/>
          </a:prstGeom>
          <a:noFill/>
          <a:ln>
            <a:solidFill>
              <a:srgbClr val="FF0000"/>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139903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53340" y="452645"/>
            <a:ext cx="8100060" cy="537955"/>
          </a:xfrm>
          <a:extLst>
            <a:ext uri="{FAA26D3D-D897-4be2-8F04-BA451C77F1D7}">
              <ma14:placeholderFlag xmlns="" xmlns:ma14="http://schemas.microsoft.com/office/mac/drawingml/2011/main" val="1"/>
            </a:ext>
          </a:extLst>
        </p:spPr>
        <p:txBody>
          <a:bodyPr anchor="b">
            <a:noAutofit/>
          </a:bodyPr>
          <a:lstStyle/>
          <a:p>
            <a:r>
              <a:rPr lang="vi-VN" altLang="en-US" sz="2200" dirty="0"/>
              <a:t>PHƯƠNG PHÁP SỬ DỤNG HÀM TẠO</a:t>
            </a:r>
            <a:endParaRPr lang="en-US" altLang="en-US" sz="2200" dirty="0"/>
          </a:p>
        </p:txBody>
      </p:sp>
      <p:sp>
        <p:nvSpPr>
          <p:cNvPr id="2" name="Rectangle 1"/>
          <p:cNvSpPr/>
          <p:nvPr/>
        </p:nvSpPr>
        <p:spPr>
          <a:xfrm>
            <a:off x="108563" y="1315307"/>
            <a:ext cx="2250937" cy="307777"/>
          </a:xfrm>
          <a:prstGeom prst="rect">
            <a:avLst/>
          </a:prstGeom>
        </p:spPr>
        <p:txBody>
          <a:bodyPr wrap="none">
            <a:spAutoFit/>
          </a:bodyPr>
          <a:lstStyle/>
          <a:p>
            <a:r>
              <a:rPr lang="en-US" b="1" dirty="0">
                <a:latin typeface="Nunito"/>
              </a:rPr>
              <a:t>Bước 1: </a:t>
            </a:r>
            <a:r>
              <a:rPr lang="en-US" dirty="0">
                <a:latin typeface="Nunito"/>
              </a:rPr>
              <a:t>Tạo </a:t>
            </a:r>
            <a:r>
              <a:rPr lang="en-US" dirty="0" err="1">
                <a:latin typeface="Nunito"/>
              </a:rPr>
              <a:t>lớp</a:t>
            </a:r>
            <a:r>
              <a:rPr lang="en-US" dirty="0">
                <a:latin typeface="Nunito"/>
              </a:rPr>
              <a:t> Address</a:t>
            </a:r>
            <a:endParaRPr lang="en-US" dirty="0"/>
          </a:p>
        </p:txBody>
      </p:sp>
      <p:pic>
        <p:nvPicPr>
          <p:cNvPr id="3" name="Picture 2"/>
          <p:cNvPicPr>
            <a:picLocks noChangeAspect="1"/>
          </p:cNvPicPr>
          <p:nvPr/>
        </p:nvPicPr>
        <p:blipFill>
          <a:blip r:embed="rId2"/>
          <a:stretch>
            <a:fillRect/>
          </a:stretch>
        </p:blipFill>
        <p:spPr>
          <a:xfrm>
            <a:off x="1275853" y="1706594"/>
            <a:ext cx="6184127" cy="3116866"/>
          </a:xfrm>
          <a:prstGeom prst="rect">
            <a:avLst/>
          </a:prstGeom>
          <a:ln>
            <a:solidFill>
              <a:srgbClr val="FF0000"/>
            </a:solidFill>
          </a:ln>
        </p:spPr>
      </p:pic>
    </p:spTree>
    <p:extLst>
      <p:ext uri="{BB962C8B-B14F-4D97-AF65-F5344CB8AC3E}">
        <p14:creationId xmlns:p14="http://schemas.microsoft.com/office/powerpoint/2010/main" val="272649261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53340" y="452645"/>
            <a:ext cx="8100060" cy="537955"/>
          </a:xfrm>
          <a:extLst>
            <a:ext uri="{FAA26D3D-D897-4be2-8F04-BA451C77F1D7}">
              <ma14:placeholderFlag xmlns="" xmlns:ma14="http://schemas.microsoft.com/office/mac/drawingml/2011/main" val="1"/>
            </a:ext>
          </a:extLst>
        </p:spPr>
        <p:txBody>
          <a:bodyPr anchor="b">
            <a:noAutofit/>
          </a:bodyPr>
          <a:lstStyle/>
          <a:p>
            <a:r>
              <a:rPr lang="vi-VN" altLang="en-US" sz="2200" dirty="0"/>
              <a:t>PHƯƠNG PHÁP SỬ DỤNG HÀM TẠO</a:t>
            </a:r>
            <a:endParaRPr lang="en-US" altLang="en-US" sz="2200" dirty="0"/>
          </a:p>
        </p:txBody>
      </p:sp>
      <p:sp>
        <p:nvSpPr>
          <p:cNvPr id="2" name="Rectangle 1"/>
          <p:cNvSpPr/>
          <p:nvPr/>
        </p:nvSpPr>
        <p:spPr>
          <a:xfrm>
            <a:off x="108563" y="1315307"/>
            <a:ext cx="2390398" cy="307777"/>
          </a:xfrm>
          <a:prstGeom prst="rect">
            <a:avLst/>
          </a:prstGeom>
        </p:spPr>
        <p:txBody>
          <a:bodyPr wrap="none">
            <a:spAutoFit/>
          </a:bodyPr>
          <a:lstStyle/>
          <a:p>
            <a:r>
              <a:rPr lang="en-US" b="1" dirty="0" err="1">
                <a:latin typeface="Nunito"/>
              </a:rPr>
              <a:t>Bước</a:t>
            </a:r>
            <a:r>
              <a:rPr lang="en-US" b="1" dirty="0">
                <a:latin typeface="Nunito"/>
              </a:rPr>
              <a:t> 2: </a:t>
            </a:r>
            <a:r>
              <a:rPr lang="en-US" dirty="0">
                <a:latin typeface="Nunito"/>
              </a:rPr>
              <a:t>Tạo </a:t>
            </a:r>
            <a:r>
              <a:rPr lang="en-US" dirty="0" err="1">
                <a:latin typeface="Nunito"/>
              </a:rPr>
              <a:t>lớp</a:t>
            </a:r>
            <a:r>
              <a:rPr lang="en-US" dirty="0">
                <a:latin typeface="Nunito"/>
              </a:rPr>
              <a:t> Employee</a:t>
            </a:r>
            <a:endParaRPr lang="en-US" dirty="0"/>
          </a:p>
        </p:txBody>
      </p:sp>
      <p:pic>
        <p:nvPicPr>
          <p:cNvPr id="5" name="Picture 4"/>
          <p:cNvPicPr>
            <a:picLocks noChangeAspect="1"/>
          </p:cNvPicPr>
          <p:nvPr/>
        </p:nvPicPr>
        <p:blipFill>
          <a:blip r:embed="rId2"/>
          <a:stretch>
            <a:fillRect/>
          </a:stretch>
        </p:blipFill>
        <p:spPr>
          <a:xfrm>
            <a:off x="1733090" y="1675100"/>
            <a:ext cx="4690570" cy="3334913"/>
          </a:xfrm>
          <a:prstGeom prst="rect">
            <a:avLst/>
          </a:prstGeom>
          <a:ln>
            <a:solidFill>
              <a:srgbClr val="FF0000"/>
            </a:solidFill>
          </a:ln>
        </p:spPr>
      </p:pic>
    </p:spTree>
    <p:extLst>
      <p:ext uri="{BB962C8B-B14F-4D97-AF65-F5344CB8AC3E}">
        <p14:creationId xmlns:p14="http://schemas.microsoft.com/office/powerpoint/2010/main" val="211699576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53340" y="452645"/>
            <a:ext cx="8100060" cy="537955"/>
          </a:xfrm>
          <a:extLst>
            <a:ext uri="{FAA26D3D-D897-4be2-8F04-BA451C77F1D7}">
              <ma14:placeholderFlag xmlns="" xmlns:ma14="http://schemas.microsoft.com/office/mac/drawingml/2011/main" val="1"/>
            </a:ext>
          </a:extLst>
        </p:spPr>
        <p:txBody>
          <a:bodyPr anchor="b">
            <a:noAutofit/>
          </a:bodyPr>
          <a:lstStyle/>
          <a:p>
            <a:r>
              <a:rPr lang="vi-VN" altLang="en-US" sz="2200" dirty="0"/>
              <a:t>PHƯƠNG PHÁP SỬ DỤNG HÀM TẠO</a:t>
            </a:r>
            <a:endParaRPr lang="en-US" altLang="en-US" sz="2200" dirty="0"/>
          </a:p>
        </p:txBody>
      </p:sp>
      <p:sp>
        <p:nvSpPr>
          <p:cNvPr id="2" name="Rectangle 1"/>
          <p:cNvSpPr/>
          <p:nvPr/>
        </p:nvSpPr>
        <p:spPr>
          <a:xfrm>
            <a:off x="148422" y="1259622"/>
            <a:ext cx="3855543" cy="307777"/>
          </a:xfrm>
          <a:prstGeom prst="rect">
            <a:avLst/>
          </a:prstGeom>
        </p:spPr>
        <p:txBody>
          <a:bodyPr wrap="none">
            <a:spAutoFit/>
          </a:bodyPr>
          <a:lstStyle/>
          <a:p>
            <a:r>
              <a:rPr lang="en-US" b="1" dirty="0" err="1">
                <a:latin typeface="Nunito"/>
              </a:rPr>
              <a:t>Bước</a:t>
            </a:r>
            <a:r>
              <a:rPr lang="en-US" b="1" dirty="0">
                <a:latin typeface="Nunito"/>
              </a:rPr>
              <a:t> 3: </a:t>
            </a:r>
            <a:r>
              <a:rPr lang="en-US" dirty="0">
                <a:latin typeface="Nunito"/>
              </a:rPr>
              <a:t>C</a:t>
            </a:r>
            <a:r>
              <a:rPr lang="vi-VN" dirty="0">
                <a:latin typeface="Nunito"/>
              </a:rPr>
              <a:t>ấu hình </a:t>
            </a:r>
            <a:r>
              <a:rPr lang="en-US" dirty="0" err="1">
                <a:latin typeface="Nunito"/>
              </a:rPr>
              <a:t>tệp</a:t>
            </a:r>
            <a:r>
              <a:rPr lang="en-US" dirty="0">
                <a:latin typeface="Nunito"/>
              </a:rPr>
              <a:t> </a:t>
            </a:r>
            <a:r>
              <a:rPr lang="vi-VN" dirty="0">
                <a:latin typeface="Nunito"/>
              </a:rPr>
              <a:t>applicationContext.xml </a:t>
            </a:r>
            <a:endParaRPr lang="en-US" dirty="0"/>
          </a:p>
        </p:txBody>
      </p:sp>
      <p:pic>
        <p:nvPicPr>
          <p:cNvPr id="5" name="Picture 4"/>
          <p:cNvPicPr>
            <a:picLocks noChangeAspect="1"/>
          </p:cNvPicPr>
          <p:nvPr/>
        </p:nvPicPr>
        <p:blipFill>
          <a:blip r:embed="rId2"/>
          <a:stretch>
            <a:fillRect/>
          </a:stretch>
        </p:blipFill>
        <p:spPr>
          <a:xfrm>
            <a:off x="1713957" y="1580850"/>
            <a:ext cx="5507951" cy="3455970"/>
          </a:xfrm>
          <a:prstGeom prst="rect">
            <a:avLst/>
          </a:prstGeom>
          <a:ln>
            <a:solidFill>
              <a:srgbClr val="FF0000"/>
            </a:solidFill>
          </a:ln>
        </p:spPr>
      </p:pic>
      <p:sp>
        <p:nvSpPr>
          <p:cNvPr id="7" name="Rectangle 6"/>
          <p:cNvSpPr/>
          <p:nvPr/>
        </p:nvSpPr>
        <p:spPr>
          <a:xfrm>
            <a:off x="2994660" y="3131820"/>
            <a:ext cx="1417320" cy="37338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3169920" y="3893820"/>
            <a:ext cx="1066800" cy="35052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6499061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8422" y="1259622"/>
            <a:ext cx="1941557" cy="307777"/>
          </a:xfrm>
          <a:prstGeom prst="rect">
            <a:avLst/>
          </a:prstGeom>
        </p:spPr>
        <p:txBody>
          <a:bodyPr wrap="none">
            <a:spAutoFit/>
          </a:bodyPr>
          <a:lstStyle/>
          <a:p>
            <a:r>
              <a:rPr lang="en-US" b="1" dirty="0" err="1">
                <a:latin typeface="Nunito"/>
              </a:rPr>
              <a:t>Bước</a:t>
            </a:r>
            <a:r>
              <a:rPr lang="en-US" b="1" dirty="0">
                <a:latin typeface="Nunito"/>
              </a:rPr>
              <a:t> 4: </a:t>
            </a:r>
            <a:r>
              <a:rPr lang="en-US" dirty="0">
                <a:latin typeface="Nunito"/>
              </a:rPr>
              <a:t>Tạo </a:t>
            </a:r>
            <a:r>
              <a:rPr lang="en-US" dirty="0" err="1">
                <a:latin typeface="Nunito"/>
              </a:rPr>
              <a:t>lớp</a:t>
            </a:r>
            <a:r>
              <a:rPr lang="en-US" dirty="0">
                <a:latin typeface="Nunito"/>
              </a:rPr>
              <a:t> Test</a:t>
            </a:r>
            <a:endParaRPr lang="en-US" dirty="0"/>
          </a:p>
        </p:txBody>
      </p:sp>
      <p:sp>
        <p:nvSpPr>
          <p:cNvPr id="7" name="Rectangle 2"/>
          <p:cNvSpPr>
            <a:spLocks noGrp="1" noChangeArrowheads="1"/>
          </p:cNvSpPr>
          <p:nvPr>
            <p:ph type="title"/>
          </p:nvPr>
        </p:nvSpPr>
        <p:spPr>
          <a:xfrm>
            <a:off x="144780" y="220981"/>
            <a:ext cx="8100060" cy="784860"/>
          </a:xfrm>
          <a:extLst>
            <a:ext uri="{FAA26D3D-D897-4be2-8F04-BA451C77F1D7}">
              <ma14:placeholderFlag xmlns="" xmlns:ma14="http://schemas.microsoft.com/office/mac/drawingml/2011/main" val="1"/>
            </a:ext>
          </a:extLst>
        </p:spPr>
        <p:txBody>
          <a:bodyPr anchor="b">
            <a:noAutofit/>
          </a:bodyPr>
          <a:lstStyle/>
          <a:p>
            <a:r>
              <a:rPr lang="vi-VN" altLang="en-US" sz="2200" dirty="0"/>
              <a:t>PHƯƠNG PHÁP SỬ DỤNG HÀM TẠO</a:t>
            </a:r>
            <a:endParaRPr lang="en-US" altLang="en-US" sz="2200" dirty="0"/>
          </a:p>
        </p:txBody>
      </p:sp>
      <p:pic>
        <p:nvPicPr>
          <p:cNvPr id="6" name="Picture 5"/>
          <p:cNvPicPr>
            <a:picLocks noChangeAspect="1"/>
          </p:cNvPicPr>
          <p:nvPr/>
        </p:nvPicPr>
        <p:blipFill>
          <a:blip r:embed="rId2"/>
          <a:stretch>
            <a:fillRect/>
          </a:stretch>
        </p:blipFill>
        <p:spPr>
          <a:xfrm>
            <a:off x="1034843" y="1609522"/>
            <a:ext cx="6774051" cy="2627198"/>
          </a:xfrm>
          <a:prstGeom prst="rect">
            <a:avLst/>
          </a:prstGeom>
          <a:ln>
            <a:solidFill>
              <a:srgbClr val="FF0000"/>
            </a:solidFill>
          </a:ln>
        </p:spPr>
      </p:pic>
      <p:pic>
        <p:nvPicPr>
          <p:cNvPr id="8" name="Picture 7"/>
          <p:cNvPicPr>
            <a:picLocks noChangeAspect="1"/>
          </p:cNvPicPr>
          <p:nvPr/>
        </p:nvPicPr>
        <p:blipFill>
          <a:blip r:embed="rId3"/>
          <a:stretch>
            <a:fillRect/>
          </a:stretch>
        </p:blipFill>
        <p:spPr>
          <a:xfrm>
            <a:off x="3491712" y="4386223"/>
            <a:ext cx="2191056" cy="562053"/>
          </a:xfrm>
          <a:prstGeom prst="rect">
            <a:avLst/>
          </a:prstGeom>
        </p:spPr>
      </p:pic>
    </p:spTree>
    <p:extLst>
      <p:ext uri="{BB962C8B-B14F-4D97-AF65-F5344CB8AC3E}">
        <p14:creationId xmlns:p14="http://schemas.microsoft.com/office/powerpoint/2010/main" val="171275220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53340" y="452645"/>
            <a:ext cx="8100060" cy="537955"/>
          </a:xfrm>
          <a:extLst>
            <a:ext uri="{FAA26D3D-D897-4be2-8F04-BA451C77F1D7}">
              <ma14:placeholderFlag xmlns="" xmlns:ma14="http://schemas.microsoft.com/office/mac/drawingml/2011/main" val="1"/>
            </a:ext>
          </a:extLst>
        </p:spPr>
        <p:txBody>
          <a:bodyPr anchor="b">
            <a:noAutofit/>
          </a:bodyPr>
          <a:lstStyle/>
          <a:p>
            <a:r>
              <a:rPr lang="vi-VN" altLang="en-US" sz="2200" dirty="0"/>
              <a:t>PHƯƠNG PHÁP SỬ DỤNG PHƯƠNG THỨC SETTER</a:t>
            </a:r>
            <a:endParaRPr lang="en-US" altLang="en-US" sz="2200" dirty="0"/>
          </a:p>
        </p:txBody>
      </p:sp>
      <p:sp>
        <p:nvSpPr>
          <p:cNvPr id="6" name="Rectangle 5"/>
          <p:cNvSpPr/>
          <p:nvPr/>
        </p:nvSpPr>
        <p:spPr>
          <a:xfrm>
            <a:off x="182880" y="1388372"/>
            <a:ext cx="8724900" cy="1737912"/>
          </a:xfrm>
          <a:prstGeom prst="rect">
            <a:avLst/>
          </a:prstGeom>
        </p:spPr>
        <p:txBody>
          <a:bodyPr wrap="square">
            <a:spAutoFit/>
          </a:bodyPr>
          <a:lstStyle/>
          <a:p>
            <a:pPr algn="just">
              <a:lnSpc>
                <a:spcPct val="130000"/>
              </a:lnSpc>
              <a:spcBef>
                <a:spcPts val="800"/>
              </a:spcBef>
              <a:spcAft>
                <a:spcPts val="800"/>
              </a:spcAft>
            </a:pPr>
            <a:r>
              <a:rPr lang="en-US" sz="1800" dirty="0" err="1">
                <a:latin typeface="Arial" panose="020B0604020202020204" pitchFamily="34" charset="0"/>
                <a:ea typeface="Calibri" panose="020F0502020204030204" pitchFamily="34" charset="0"/>
                <a:cs typeface="Times New Roman" panose="02020603050405020304" pitchFamily="18" charset="0"/>
              </a:rPr>
              <a:t>Sau</a:t>
            </a:r>
            <a:r>
              <a:rPr lang="en-US" sz="1800" dirty="0">
                <a:latin typeface="Arial" panose="020B0604020202020204" pitchFamily="34" charset="0"/>
                <a:ea typeface="Calibri" panose="020F0502020204030204" pitchFamily="34" charset="0"/>
                <a:cs typeface="Times New Roman" panose="02020603050405020304" pitchFamily="18" charset="0"/>
              </a:rPr>
              <a:t> </a:t>
            </a:r>
            <a:r>
              <a:rPr lang="en-US" sz="1800" dirty="0" err="1">
                <a:latin typeface="Arial" panose="020B0604020202020204" pitchFamily="34" charset="0"/>
                <a:ea typeface="Calibri" panose="020F0502020204030204" pitchFamily="34" charset="0"/>
                <a:cs typeface="Times New Roman" panose="02020603050405020304" pitchFamily="18" charset="0"/>
              </a:rPr>
              <a:t>khi</a:t>
            </a:r>
            <a:r>
              <a:rPr lang="en-US" sz="1800" dirty="0">
                <a:latin typeface="Arial" panose="020B0604020202020204" pitchFamily="34" charset="0"/>
                <a:ea typeface="Calibri" panose="020F0502020204030204" pitchFamily="34" charset="0"/>
                <a:cs typeface="Times New Roman" panose="02020603050405020304" pitchFamily="18" charset="0"/>
              </a:rPr>
              <a:t> </a:t>
            </a:r>
            <a:r>
              <a:rPr lang="en-US" sz="1800" dirty="0" err="1">
                <a:latin typeface="Arial" panose="020B0604020202020204" pitchFamily="34" charset="0"/>
                <a:ea typeface="Calibri" panose="020F0502020204030204" pitchFamily="34" charset="0"/>
                <a:cs typeface="Times New Roman" panose="02020603050405020304" pitchFamily="18" charset="0"/>
              </a:rPr>
              <a:t>gọi</a:t>
            </a:r>
            <a:r>
              <a:rPr lang="en-US" sz="1800" dirty="0">
                <a:latin typeface="Arial" panose="020B0604020202020204" pitchFamily="34" charset="0"/>
                <a:ea typeface="Calibri" panose="020F0502020204030204" pitchFamily="34" charset="0"/>
                <a:cs typeface="Times New Roman" panose="02020603050405020304" pitchFamily="18" charset="0"/>
              </a:rPr>
              <a:t> </a:t>
            </a:r>
            <a:r>
              <a:rPr lang="en-US" sz="1800" dirty="0" err="1">
                <a:latin typeface="Arial" panose="020B0604020202020204" pitchFamily="34" charset="0"/>
                <a:ea typeface="Calibri" panose="020F0502020204030204" pitchFamily="34" charset="0"/>
                <a:cs typeface="Times New Roman" panose="02020603050405020304" pitchFamily="18" charset="0"/>
              </a:rPr>
              <a:t>một</a:t>
            </a:r>
            <a:r>
              <a:rPr lang="en-US" sz="1800" dirty="0">
                <a:latin typeface="Arial" panose="020B0604020202020204" pitchFamily="34" charset="0"/>
                <a:ea typeface="Calibri" panose="020F0502020204030204" pitchFamily="34" charset="0"/>
                <a:cs typeface="Times New Roman" panose="02020603050405020304" pitchFamily="18" charset="0"/>
              </a:rPr>
              <a:t> </a:t>
            </a:r>
            <a:r>
              <a:rPr lang="en-US" sz="1800" dirty="0" err="1">
                <a:latin typeface="Arial" panose="020B0604020202020204" pitchFamily="34" charset="0"/>
                <a:ea typeface="Calibri" panose="020F0502020204030204" pitchFamily="34" charset="0"/>
                <a:cs typeface="Times New Roman" panose="02020603050405020304" pitchFamily="18" charset="0"/>
              </a:rPr>
              <a:t>hàm</a:t>
            </a:r>
            <a:r>
              <a:rPr lang="en-US" sz="1800" dirty="0">
                <a:latin typeface="Arial" panose="020B0604020202020204" pitchFamily="34" charset="0"/>
                <a:ea typeface="Calibri" panose="020F0502020204030204" pitchFamily="34" charset="0"/>
                <a:cs typeface="Times New Roman" panose="02020603050405020304" pitchFamily="18" charset="0"/>
              </a:rPr>
              <a:t> </a:t>
            </a:r>
            <a:r>
              <a:rPr lang="en-US" sz="1800" dirty="0" err="1">
                <a:latin typeface="Arial" panose="020B0604020202020204" pitchFamily="34" charset="0"/>
                <a:ea typeface="Calibri" panose="020F0502020204030204" pitchFamily="34" charset="0"/>
                <a:cs typeface="Times New Roman" panose="02020603050405020304" pitchFamily="18" charset="0"/>
              </a:rPr>
              <a:t>tạo</a:t>
            </a:r>
            <a:r>
              <a:rPr lang="en-US" sz="1800" dirty="0">
                <a:latin typeface="Arial" panose="020B0604020202020204" pitchFamily="34" charset="0"/>
                <a:ea typeface="Calibri" panose="020F0502020204030204" pitchFamily="34" charset="0"/>
                <a:cs typeface="Times New Roman" panose="02020603050405020304" pitchFamily="18" charset="0"/>
              </a:rPr>
              <a:t> </a:t>
            </a:r>
            <a:r>
              <a:rPr lang="en-US" sz="1800" dirty="0" err="1">
                <a:latin typeface="Arial" panose="020B0604020202020204" pitchFamily="34" charset="0"/>
                <a:ea typeface="Calibri" panose="020F0502020204030204" pitchFamily="34" charset="0"/>
                <a:cs typeface="Times New Roman" panose="02020603050405020304" pitchFamily="18" charset="0"/>
              </a:rPr>
              <a:t>không</a:t>
            </a:r>
            <a:r>
              <a:rPr lang="en-US" sz="1800" dirty="0">
                <a:latin typeface="Arial" panose="020B0604020202020204" pitchFamily="34" charset="0"/>
                <a:ea typeface="Calibri" panose="020F0502020204030204" pitchFamily="34" charset="0"/>
                <a:cs typeface="Times New Roman" panose="02020603050405020304" pitchFamily="18" charset="0"/>
              </a:rPr>
              <a:t> </a:t>
            </a:r>
            <a:r>
              <a:rPr lang="en-US" sz="1800" dirty="0" err="1">
                <a:latin typeface="Arial" panose="020B0604020202020204" pitchFamily="34" charset="0"/>
                <a:ea typeface="Calibri" panose="020F0502020204030204" pitchFamily="34" charset="0"/>
                <a:cs typeface="Times New Roman" panose="02020603050405020304" pitchFamily="18" charset="0"/>
              </a:rPr>
              <a:t>có</a:t>
            </a:r>
            <a:r>
              <a:rPr lang="en-US" sz="1800" dirty="0">
                <a:latin typeface="Arial" panose="020B0604020202020204" pitchFamily="34" charset="0"/>
                <a:ea typeface="Calibri" panose="020F0502020204030204" pitchFamily="34" charset="0"/>
                <a:cs typeface="Times New Roman" panose="02020603050405020304" pitchFamily="18" charset="0"/>
              </a:rPr>
              <a:t> </a:t>
            </a:r>
            <a:r>
              <a:rPr lang="en-US" sz="1800" dirty="0" err="1">
                <a:latin typeface="Arial" panose="020B0604020202020204" pitchFamily="34" charset="0"/>
                <a:ea typeface="Calibri" panose="020F0502020204030204" pitchFamily="34" charset="0"/>
                <a:cs typeface="Times New Roman" panose="02020603050405020304" pitchFamily="18" charset="0"/>
              </a:rPr>
              <a:t>tham</a:t>
            </a:r>
            <a:r>
              <a:rPr lang="en-US" sz="1800" dirty="0">
                <a:latin typeface="Arial" panose="020B0604020202020204" pitchFamily="34" charset="0"/>
                <a:ea typeface="Calibri" panose="020F0502020204030204" pitchFamily="34" charset="0"/>
                <a:cs typeface="Times New Roman" panose="02020603050405020304" pitchFamily="18" charset="0"/>
              </a:rPr>
              <a:t> </a:t>
            </a:r>
            <a:r>
              <a:rPr lang="en-US" sz="1800" dirty="0" err="1">
                <a:latin typeface="Arial" panose="020B0604020202020204" pitchFamily="34" charset="0"/>
                <a:ea typeface="Calibri" panose="020F0502020204030204" pitchFamily="34" charset="0"/>
                <a:cs typeface="Times New Roman" panose="02020603050405020304" pitchFamily="18" charset="0"/>
              </a:rPr>
              <a:t>số</a:t>
            </a:r>
            <a:r>
              <a:rPr lang="en-US" sz="1800" dirty="0">
                <a:latin typeface="Arial" panose="020B0604020202020204" pitchFamily="34" charset="0"/>
                <a:ea typeface="Calibri" panose="020F0502020204030204" pitchFamily="34" charset="0"/>
                <a:cs typeface="Times New Roman" panose="02020603050405020304" pitchFamily="18" charset="0"/>
              </a:rPr>
              <a:t> </a:t>
            </a:r>
            <a:r>
              <a:rPr lang="en-US" sz="1800" dirty="0" err="1">
                <a:latin typeface="Arial" panose="020B0604020202020204" pitchFamily="34" charset="0"/>
                <a:ea typeface="Calibri" panose="020F0502020204030204" pitchFamily="34" charset="0"/>
                <a:cs typeface="Times New Roman" panose="02020603050405020304" pitchFamily="18" charset="0"/>
              </a:rPr>
              <a:t>hoặc</a:t>
            </a:r>
            <a:r>
              <a:rPr lang="en-US" sz="1800" dirty="0">
                <a:latin typeface="Arial" panose="020B0604020202020204" pitchFamily="34" charset="0"/>
                <a:ea typeface="Calibri" panose="020F0502020204030204" pitchFamily="34" charset="0"/>
                <a:cs typeface="Times New Roman" panose="02020603050405020304" pitchFamily="18" charset="0"/>
              </a:rPr>
              <a:t> </a:t>
            </a:r>
            <a:r>
              <a:rPr lang="en-US" sz="1800" dirty="0" err="1">
                <a:latin typeface="Arial" panose="020B0604020202020204" pitchFamily="34" charset="0"/>
                <a:ea typeface="Calibri" panose="020F0502020204030204" pitchFamily="34" charset="0"/>
                <a:cs typeface="Times New Roman" panose="02020603050405020304" pitchFamily="18" charset="0"/>
              </a:rPr>
              <a:t>phương</a:t>
            </a:r>
            <a:r>
              <a:rPr lang="en-US" sz="1800" dirty="0">
                <a:latin typeface="Arial" panose="020B0604020202020204" pitchFamily="34" charset="0"/>
                <a:ea typeface="Calibri" panose="020F0502020204030204" pitchFamily="34" charset="0"/>
                <a:cs typeface="Times New Roman" panose="02020603050405020304" pitchFamily="18" charset="0"/>
              </a:rPr>
              <a:t> </a:t>
            </a:r>
            <a:r>
              <a:rPr lang="en-US" sz="1800" dirty="0" err="1">
                <a:latin typeface="Arial" panose="020B0604020202020204" pitchFamily="34" charset="0"/>
                <a:ea typeface="Calibri" panose="020F0502020204030204" pitchFamily="34" charset="0"/>
                <a:cs typeface="Times New Roman" panose="02020603050405020304" pitchFamily="18" charset="0"/>
              </a:rPr>
              <a:t>thức</a:t>
            </a:r>
            <a:r>
              <a:rPr lang="en-US" sz="1800" dirty="0">
                <a:latin typeface="Arial" panose="020B0604020202020204" pitchFamily="34" charset="0"/>
                <a:ea typeface="Calibri" panose="020F0502020204030204" pitchFamily="34" charset="0"/>
                <a:cs typeface="Times New Roman" panose="02020603050405020304" pitchFamily="18" charset="0"/>
              </a:rPr>
              <a:t> </a:t>
            </a:r>
            <a:r>
              <a:rPr lang="en-US" sz="1800" dirty="0" err="1">
                <a:latin typeface="Arial" panose="020B0604020202020204" pitchFamily="34" charset="0"/>
                <a:ea typeface="Calibri" panose="020F0502020204030204" pitchFamily="34" charset="0"/>
                <a:cs typeface="Times New Roman" panose="02020603050405020304" pitchFamily="18" charset="0"/>
              </a:rPr>
              <a:t>tĩnh</a:t>
            </a:r>
            <a:r>
              <a:rPr lang="en-US" sz="1800" dirty="0">
                <a:latin typeface="Arial" panose="020B0604020202020204" pitchFamily="34" charset="0"/>
                <a:ea typeface="Calibri" panose="020F0502020204030204" pitchFamily="34" charset="0"/>
                <a:cs typeface="Times New Roman" panose="02020603050405020304" pitchFamily="18" charset="0"/>
              </a:rPr>
              <a:t> </a:t>
            </a:r>
            <a:r>
              <a:rPr lang="en-US" sz="1800" dirty="0" err="1">
                <a:latin typeface="Arial" panose="020B0604020202020204" pitchFamily="34" charset="0"/>
                <a:ea typeface="Calibri" panose="020F0502020204030204" pitchFamily="34" charset="0"/>
                <a:cs typeface="Times New Roman" panose="02020603050405020304" pitchFamily="18" charset="0"/>
              </a:rPr>
              <a:t>không</a:t>
            </a:r>
            <a:r>
              <a:rPr lang="en-US" sz="1800" dirty="0">
                <a:latin typeface="Arial" panose="020B0604020202020204" pitchFamily="34" charset="0"/>
                <a:ea typeface="Calibri" panose="020F0502020204030204" pitchFamily="34" charset="0"/>
                <a:cs typeface="Times New Roman" panose="02020603050405020304" pitchFamily="18" charset="0"/>
              </a:rPr>
              <a:t> </a:t>
            </a:r>
            <a:r>
              <a:rPr lang="en-US" sz="1800" dirty="0" err="1">
                <a:latin typeface="Arial" panose="020B0604020202020204" pitchFamily="34" charset="0"/>
                <a:ea typeface="Calibri" panose="020F0502020204030204" pitchFamily="34" charset="0"/>
                <a:cs typeface="Times New Roman" panose="02020603050405020304" pitchFamily="18" charset="0"/>
              </a:rPr>
              <a:t>có</a:t>
            </a:r>
            <a:r>
              <a:rPr lang="en-US" sz="1800" dirty="0">
                <a:latin typeface="Arial" panose="020B0604020202020204" pitchFamily="34" charset="0"/>
                <a:ea typeface="Calibri" panose="020F0502020204030204" pitchFamily="34" charset="0"/>
                <a:cs typeface="Times New Roman" panose="02020603050405020304" pitchFamily="18" charset="0"/>
              </a:rPr>
              <a:t> </a:t>
            </a:r>
            <a:r>
              <a:rPr lang="en-US" sz="1800" dirty="0" err="1">
                <a:latin typeface="Arial" panose="020B0604020202020204" pitchFamily="34" charset="0"/>
                <a:ea typeface="Calibri" panose="020F0502020204030204" pitchFamily="34" charset="0"/>
                <a:cs typeface="Times New Roman" panose="02020603050405020304" pitchFamily="18" charset="0"/>
              </a:rPr>
              <a:t>tham</a:t>
            </a:r>
            <a:r>
              <a:rPr lang="en-US" sz="1800" dirty="0">
                <a:latin typeface="Arial" panose="020B0604020202020204" pitchFamily="34" charset="0"/>
                <a:ea typeface="Calibri" panose="020F0502020204030204" pitchFamily="34" charset="0"/>
                <a:cs typeface="Times New Roman" panose="02020603050405020304" pitchFamily="18" charset="0"/>
              </a:rPr>
              <a:t> </a:t>
            </a:r>
            <a:r>
              <a:rPr lang="en-US" sz="1800" dirty="0" err="1">
                <a:latin typeface="Arial" panose="020B0604020202020204" pitchFamily="34" charset="0"/>
                <a:ea typeface="Calibri" panose="020F0502020204030204" pitchFamily="34" charset="0"/>
                <a:cs typeface="Times New Roman" panose="02020603050405020304" pitchFamily="18" charset="0"/>
              </a:rPr>
              <a:t>số</a:t>
            </a:r>
            <a:r>
              <a:rPr lang="en-US" sz="1800" dirty="0">
                <a:latin typeface="Arial" panose="020B0604020202020204" pitchFamily="34" charset="0"/>
                <a:ea typeface="Calibri" panose="020F0502020204030204" pitchFamily="34" charset="0"/>
                <a:cs typeface="Times New Roman" panose="02020603050405020304" pitchFamily="18" charset="0"/>
              </a:rPr>
              <a:t> </a:t>
            </a:r>
            <a:r>
              <a:rPr lang="en-US" sz="1800" dirty="0" err="1">
                <a:latin typeface="Arial" panose="020B0604020202020204" pitchFamily="34" charset="0"/>
                <a:ea typeface="Calibri" panose="020F0502020204030204" pitchFamily="34" charset="0"/>
                <a:cs typeface="Times New Roman" panose="02020603050405020304" pitchFamily="18" charset="0"/>
              </a:rPr>
              <a:t>để</a:t>
            </a:r>
            <a:r>
              <a:rPr lang="en-US" sz="1800" dirty="0">
                <a:latin typeface="Arial" panose="020B0604020202020204" pitchFamily="34" charset="0"/>
                <a:ea typeface="Calibri" panose="020F0502020204030204" pitchFamily="34" charset="0"/>
                <a:cs typeface="Times New Roman" panose="02020603050405020304" pitchFamily="18" charset="0"/>
              </a:rPr>
              <a:t> </a:t>
            </a:r>
            <a:r>
              <a:rPr lang="en-US" sz="1800" dirty="0" err="1">
                <a:latin typeface="Arial" panose="020B0604020202020204" pitchFamily="34" charset="0"/>
                <a:ea typeface="Calibri" panose="020F0502020204030204" pitchFamily="34" charset="0"/>
                <a:cs typeface="Times New Roman" panose="02020603050405020304" pitchFamily="18" charset="0"/>
              </a:rPr>
              <a:t>khởi</a:t>
            </a:r>
            <a:r>
              <a:rPr lang="en-US" sz="1800" dirty="0">
                <a:latin typeface="Arial" panose="020B0604020202020204" pitchFamily="34" charset="0"/>
                <a:ea typeface="Calibri" panose="020F0502020204030204" pitchFamily="34" charset="0"/>
                <a:cs typeface="Times New Roman" panose="02020603050405020304" pitchFamily="18" charset="0"/>
              </a:rPr>
              <a:t> </a:t>
            </a:r>
            <a:r>
              <a:rPr lang="en-US" sz="1800" dirty="0" err="1">
                <a:latin typeface="Arial" panose="020B0604020202020204" pitchFamily="34" charset="0"/>
                <a:ea typeface="Calibri" panose="020F0502020204030204" pitchFamily="34" charset="0"/>
                <a:cs typeface="Times New Roman" panose="02020603050405020304" pitchFamily="18" charset="0"/>
              </a:rPr>
              <a:t>tạo</a:t>
            </a:r>
            <a:r>
              <a:rPr lang="en-US" sz="1800" dirty="0">
                <a:latin typeface="Arial" panose="020B0604020202020204" pitchFamily="34" charset="0"/>
                <a:ea typeface="Calibri" panose="020F0502020204030204" pitchFamily="34" charset="0"/>
                <a:cs typeface="Times New Roman" panose="02020603050405020304" pitchFamily="18" charset="0"/>
              </a:rPr>
              <a:t> bean, DI </a:t>
            </a:r>
            <a:r>
              <a:rPr lang="en-US" sz="1800" dirty="0" err="1">
                <a:latin typeface="Arial" panose="020B0604020202020204" pitchFamily="34" charset="0"/>
                <a:ea typeface="Calibri" panose="020F0502020204030204" pitchFamily="34" charset="0"/>
                <a:cs typeface="Times New Roman" panose="02020603050405020304" pitchFamily="18" charset="0"/>
              </a:rPr>
              <a:t>dựa</a:t>
            </a:r>
            <a:r>
              <a:rPr lang="en-US" sz="1800" dirty="0">
                <a:latin typeface="Arial" panose="020B0604020202020204" pitchFamily="34" charset="0"/>
                <a:ea typeface="Calibri" panose="020F0502020204030204" pitchFamily="34" charset="0"/>
                <a:cs typeface="Times New Roman" panose="02020603050405020304" pitchFamily="18" charset="0"/>
              </a:rPr>
              <a:t> </a:t>
            </a:r>
            <a:r>
              <a:rPr lang="en-US" sz="1800" dirty="0" err="1">
                <a:latin typeface="Arial" panose="020B0604020202020204" pitchFamily="34" charset="0"/>
                <a:ea typeface="Calibri" panose="020F0502020204030204" pitchFamily="34" charset="0"/>
                <a:cs typeface="Times New Roman" panose="02020603050405020304" pitchFamily="18" charset="0"/>
              </a:rPr>
              <a:t>trên</a:t>
            </a:r>
            <a:r>
              <a:rPr lang="en-US" sz="1800" dirty="0">
                <a:latin typeface="Arial" panose="020B0604020202020204" pitchFamily="34" charset="0"/>
                <a:ea typeface="Calibri" panose="020F0502020204030204" pitchFamily="34" charset="0"/>
                <a:cs typeface="Times New Roman" panose="02020603050405020304" pitchFamily="18" charset="0"/>
              </a:rPr>
              <a:t> Setter </a:t>
            </a:r>
            <a:r>
              <a:rPr lang="en-US" sz="1800" dirty="0" err="1">
                <a:latin typeface="Arial" panose="020B0604020202020204" pitchFamily="34" charset="0"/>
                <a:ea typeface="Calibri" panose="020F0502020204030204" pitchFamily="34" charset="0"/>
                <a:cs typeface="Times New Roman" panose="02020603050405020304" pitchFamily="18" charset="0"/>
              </a:rPr>
              <a:t>được</a:t>
            </a:r>
            <a:r>
              <a:rPr lang="en-US" sz="1800" dirty="0">
                <a:latin typeface="Arial" panose="020B0604020202020204" pitchFamily="34" charset="0"/>
                <a:ea typeface="Calibri" panose="020F0502020204030204" pitchFamily="34" charset="0"/>
                <a:cs typeface="Times New Roman" panose="02020603050405020304" pitchFamily="18" charset="0"/>
              </a:rPr>
              <a:t> </a:t>
            </a:r>
            <a:r>
              <a:rPr lang="en-US" sz="1800" dirty="0" err="1">
                <a:latin typeface="Arial" panose="020B0604020202020204" pitchFamily="34" charset="0"/>
                <a:ea typeface="Calibri" panose="020F0502020204030204" pitchFamily="34" charset="0"/>
                <a:cs typeface="Times New Roman" panose="02020603050405020304" pitchFamily="18" charset="0"/>
              </a:rPr>
              <a:t>thực</a:t>
            </a:r>
            <a:r>
              <a:rPr lang="en-US" sz="1800" dirty="0">
                <a:latin typeface="Arial" panose="020B0604020202020204" pitchFamily="34" charset="0"/>
                <a:ea typeface="Calibri" panose="020F0502020204030204" pitchFamily="34" charset="0"/>
                <a:cs typeface="Times New Roman" panose="02020603050405020304" pitchFamily="18" charset="0"/>
              </a:rPr>
              <a:t> </a:t>
            </a:r>
            <a:r>
              <a:rPr lang="en-US" sz="1800" dirty="0" err="1">
                <a:latin typeface="Arial" panose="020B0604020202020204" pitchFamily="34" charset="0"/>
                <a:ea typeface="Calibri" panose="020F0502020204030204" pitchFamily="34" charset="0"/>
                <a:cs typeface="Times New Roman" panose="02020603050405020304" pitchFamily="18" charset="0"/>
              </a:rPr>
              <a:t>hiện</a:t>
            </a:r>
            <a:r>
              <a:rPr lang="en-US" sz="1800" dirty="0">
                <a:latin typeface="Arial" panose="020B0604020202020204" pitchFamily="34" charset="0"/>
                <a:ea typeface="Calibri" panose="020F0502020204030204" pitchFamily="34" charset="0"/>
                <a:cs typeface="Times New Roman" panose="02020603050405020304" pitchFamily="18" charset="0"/>
              </a:rPr>
              <a:t> </a:t>
            </a:r>
            <a:r>
              <a:rPr lang="en-US" sz="1800" dirty="0" err="1">
                <a:latin typeface="Arial" panose="020B0604020202020204" pitchFamily="34" charset="0"/>
                <a:ea typeface="Calibri" panose="020F0502020204030204" pitchFamily="34" charset="0"/>
                <a:cs typeface="Times New Roman" panose="02020603050405020304" pitchFamily="18" charset="0"/>
              </a:rPr>
              <a:t>bằng</a:t>
            </a:r>
            <a:r>
              <a:rPr lang="en-US" sz="1800" dirty="0">
                <a:latin typeface="Arial" panose="020B0604020202020204" pitchFamily="34" charset="0"/>
                <a:ea typeface="Calibri" panose="020F0502020204030204" pitchFamily="34" charset="0"/>
                <a:cs typeface="Times New Roman" panose="02020603050405020304" pitchFamily="18" charset="0"/>
              </a:rPr>
              <a:t> </a:t>
            </a:r>
            <a:r>
              <a:rPr lang="en-US" sz="1800" dirty="0" err="1">
                <a:latin typeface="Arial" panose="020B0604020202020204" pitchFamily="34" charset="0"/>
                <a:ea typeface="Calibri" panose="020F0502020204030204" pitchFamily="34" charset="0"/>
                <a:cs typeface="Times New Roman" panose="02020603050405020304" pitchFamily="18" charset="0"/>
              </a:rPr>
              <a:t>các</a:t>
            </a:r>
            <a:r>
              <a:rPr lang="en-US" sz="1800" dirty="0">
                <a:latin typeface="Arial" panose="020B0604020202020204" pitchFamily="34" charset="0"/>
                <a:ea typeface="Calibri" panose="020F0502020204030204" pitchFamily="34" charset="0"/>
                <a:cs typeface="Times New Roman" panose="02020603050405020304" pitchFamily="18" charset="0"/>
              </a:rPr>
              <a:t> </a:t>
            </a:r>
            <a:r>
              <a:rPr lang="en-US" sz="1800" dirty="0" err="1">
                <a:latin typeface="Arial" panose="020B0604020202020204" pitchFamily="34" charset="0"/>
                <a:ea typeface="Calibri" panose="020F0502020204030204" pitchFamily="34" charset="0"/>
                <a:cs typeface="Times New Roman" panose="02020603050405020304" pitchFamily="18" charset="0"/>
              </a:rPr>
              <a:t>phương</a:t>
            </a:r>
            <a:r>
              <a:rPr lang="en-US" sz="1800" dirty="0">
                <a:latin typeface="Arial" panose="020B0604020202020204" pitchFamily="34" charset="0"/>
                <a:ea typeface="Calibri" panose="020F0502020204030204" pitchFamily="34" charset="0"/>
                <a:cs typeface="Times New Roman" panose="02020603050405020304" pitchFamily="18" charset="0"/>
              </a:rPr>
              <a:t> </a:t>
            </a:r>
            <a:r>
              <a:rPr lang="en-US" sz="1800" dirty="0" err="1">
                <a:latin typeface="Arial" panose="020B0604020202020204" pitchFamily="34" charset="0"/>
                <a:ea typeface="Calibri" panose="020F0502020204030204" pitchFamily="34" charset="0"/>
                <a:cs typeface="Times New Roman" panose="02020603050405020304" pitchFamily="18" charset="0"/>
              </a:rPr>
              <a:t>thức</a:t>
            </a:r>
            <a:r>
              <a:rPr lang="en-US" sz="1800" dirty="0">
                <a:latin typeface="Arial" panose="020B0604020202020204" pitchFamily="34" charset="0"/>
                <a:ea typeface="Calibri" panose="020F0502020204030204" pitchFamily="34" charset="0"/>
                <a:cs typeface="Times New Roman" panose="02020603050405020304" pitchFamily="18" charset="0"/>
              </a:rPr>
              <a:t> setter </a:t>
            </a:r>
            <a:r>
              <a:rPr lang="en-US" sz="1800" dirty="0" err="1">
                <a:latin typeface="Arial" panose="020B0604020202020204" pitchFamily="34" charset="0"/>
                <a:ea typeface="Calibri" panose="020F0502020204030204" pitchFamily="34" charset="0"/>
                <a:cs typeface="Times New Roman" panose="02020603050405020304" pitchFamily="18" charset="0"/>
              </a:rPr>
              <a:t>gọi</a:t>
            </a:r>
            <a:r>
              <a:rPr lang="en-US" sz="1800" dirty="0">
                <a:latin typeface="Arial" panose="020B0604020202020204" pitchFamily="34" charset="0"/>
                <a:ea typeface="Calibri" panose="020F0502020204030204" pitchFamily="34" charset="0"/>
                <a:cs typeface="Times New Roman" panose="02020603050405020304" pitchFamily="18" charset="0"/>
              </a:rPr>
              <a:t> container </a:t>
            </a:r>
            <a:r>
              <a:rPr lang="en-US" sz="1800" dirty="0" err="1">
                <a:latin typeface="Arial" panose="020B0604020202020204" pitchFamily="34" charset="0"/>
                <a:ea typeface="Calibri" panose="020F0502020204030204" pitchFamily="34" charset="0"/>
                <a:cs typeface="Times New Roman" panose="02020603050405020304" pitchFamily="18" charset="0"/>
              </a:rPr>
              <a:t>trên</a:t>
            </a:r>
            <a:r>
              <a:rPr lang="en-US" sz="1800" dirty="0">
                <a:latin typeface="Arial" panose="020B0604020202020204" pitchFamily="34" charset="0"/>
                <a:ea typeface="Calibri" panose="020F0502020204030204" pitchFamily="34" charset="0"/>
                <a:cs typeface="Times New Roman" panose="02020603050405020304" pitchFamily="18" charset="0"/>
              </a:rPr>
              <a:t> </a:t>
            </a:r>
            <a:r>
              <a:rPr lang="en-US" sz="1800" dirty="0" err="1">
                <a:latin typeface="Arial" panose="020B0604020202020204" pitchFamily="34" charset="0"/>
                <a:ea typeface="Calibri" panose="020F0502020204030204" pitchFamily="34" charset="0"/>
                <a:cs typeface="Times New Roman" panose="02020603050405020304" pitchFamily="18" charset="0"/>
              </a:rPr>
              <a:t>các</a:t>
            </a:r>
            <a:r>
              <a:rPr lang="en-US" sz="1800" dirty="0">
                <a:latin typeface="Arial" panose="020B0604020202020204" pitchFamily="34" charset="0"/>
                <a:ea typeface="Calibri" panose="020F0502020204030204" pitchFamily="34" charset="0"/>
                <a:cs typeface="Times New Roman" panose="02020603050405020304" pitchFamily="18" charset="0"/>
              </a:rPr>
              <a:t> bean</a:t>
            </a:r>
          </a:p>
          <a:p>
            <a:pPr algn="just">
              <a:lnSpc>
                <a:spcPct val="130000"/>
              </a:lnSpc>
              <a:spcBef>
                <a:spcPts val="800"/>
              </a:spcBef>
              <a:spcAft>
                <a:spcPts val="800"/>
              </a:spcAft>
            </a:pPr>
            <a:r>
              <a:rPr lang="en-US" sz="1800" dirty="0" err="1">
                <a:latin typeface="Arial" panose="020B0604020202020204" pitchFamily="34" charset="0"/>
                <a:ea typeface="Calibri" panose="020F0502020204030204" pitchFamily="34" charset="0"/>
                <a:cs typeface="Times New Roman" panose="02020603050405020304" pitchFamily="18" charset="0"/>
              </a:rPr>
              <a:t>Các</a:t>
            </a:r>
            <a:r>
              <a:rPr lang="en-US" sz="1800" dirty="0">
                <a:latin typeface="Arial" panose="020B0604020202020204" pitchFamily="34" charset="0"/>
                <a:ea typeface="Calibri" panose="020F0502020204030204" pitchFamily="34" charset="0"/>
                <a:cs typeface="Times New Roman" panose="02020603050405020304" pitchFamily="18" charset="0"/>
              </a:rPr>
              <a:t> dependency </a:t>
            </a:r>
            <a:r>
              <a:rPr lang="en-US" sz="1800" dirty="0" err="1">
                <a:latin typeface="Arial" panose="020B0604020202020204" pitchFamily="34" charset="0"/>
                <a:ea typeface="Calibri" panose="020F0502020204030204" pitchFamily="34" charset="0"/>
                <a:cs typeface="Times New Roman" panose="02020603050405020304" pitchFamily="18" charset="0"/>
              </a:rPr>
              <a:t>được</a:t>
            </a:r>
            <a:r>
              <a:rPr lang="en-US" sz="1800" dirty="0">
                <a:latin typeface="Arial" panose="020B0604020202020204" pitchFamily="34" charset="0"/>
                <a:ea typeface="Calibri" panose="020F0502020204030204" pitchFamily="34" charset="0"/>
                <a:cs typeface="Times New Roman" panose="02020603050405020304" pitchFamily="18" charset="0"/>
              </a:rPr>
              <a:t> </a:t>
            </a:r>
            <a:r>
              <a:rPr lang="en-US" sz="1800" dirty="0" err="1">
                <a:latin typeface="Arial" panose="020B0604020202020204" pitchFamily="34" charset="0"/>
                <a:ea typeface="Calibri" panose="020F0502020204030204" pitchFamily="34" charset="0"/>
                <a:cs typeface="Times New Roman" panose="02020603050405020304" pitchFamily="18" charset="0"/>
              </a:rPr>
              <a:t>truyền</a:t>
            </a:r>
            <a:r>
              <a:rPr lang="en-US" sz="1800" dirty="0">
                <a:latin typeface="Arial" panose="020B0604020202020204" pitchFamily="34" charset="0"/>
                <a:ea typeface="Calibri" panose="020F0502020204030204" pitchFamily="34" charset="0"/>
                <a:cs typeface="Times New Roman" panose="02020603050405020304" pitchFamily="18" charset="0"/>
              </a:rPr>
              <a:t> </a:t>
            </a:r>
            <a:r>
              <a:rPr lang="en-US" sz="1800" dirty="0" err="1">
                <a:latin typeface="Arial" panose="020B0604020202020204" pitchFamily="34" charset="0"/>
                <a:ea typeface="Calibri" panose="020F0502020204030204" pitchFamily="34" charset="0"/>
                <a:cs typeface="Times New Roman" panose="02020603050405020304" pitchFamily="18" charset="0"/>
              </a:rPr>
              <a:t>vào</a:t>
            </a:r>
            <a:r>
              <a:rPr lang="en-US" sz="1800" dirty="0">
                <a:latin typeface="Arial" panose="020B0604020202020204" pitchFamily="34" charset="0"/>
                <a:ea typeface="Calibri" panose="020F0502020204030204" pitchFamily="34" charset="0"/>
                <a:cs typeface="Times New Roman" panose="02020603050405020304" pitchFamily="18" charset="0"/>
              </a:rPr>
              <a:t> </a:t>
            </a:r>
            <a:r>
              <a:rPr lang="en-US" sz="1800" dirty="0" err="1">
                <a:latin typeface="Arial" panose="020B0604020202020204" pitchFamily="34" charset="0"/>
                <a:ea typeface="Calibri" panose="020F0502020204030204" pitchFamily="34" charset="0"/>
                <a:cs typeface="Times New Roman" panose="02020603050405020304" pitchFamily="18" charset="0"/>
              </a:rPr>
              <a:t>một</a:t>
            </a:r>
            <a:r>
              <a:rPr lang="en-US" sz="1800" dirty="0">
                <a:latin typeface="Arial" panose="020B0604020202020204" pitchFamily="34" charset="0"/>
                <a:ea typeface="Calibri" panose="020F0502020204030204" pitchFamily="34" charset="0"/>
                <a:cs typeface="Times New Roman" panose="02020603050405020304" pitchFamily="18" charset="0"/>
              </a:rPr>
              <a:t> </a:t>
            </a:r>
            <a:r>
              <a:rPr lang="en-US" sz="1800" dirty="0" err="1">
                <a:latin typeface="Arial" panose="020B0604020202020204" pitchFamily="34" charset="0"/>
                <a:ea typeface="Calibri" panose="020F0502020204030204" pitchFamily="34" charset="0"/>
                <a:cs typeface="Times New Roman" panose="02020603050405020304" pitchFamily="18" charset="0"/>
              </a:rPr>
              <a:t>lớp</a:t>
            </a:r>
            <a:r>
              <a:rPr lang="en-US" sz="1800" dirty="0">
                <a:latin typeface="Arial" panose="020B0604020202020204" pitchFamily="34" charset="0"/>
                <a:ea typeface="Calibri" panose="020F0502020204030204" pitchFamily="34" charset="0"/>
                <a:cs typeface="Times New Roman" panose="02020603050405020304" pitchFamily="18" charset="0"/>
              </a:rPr>
              <a:t> </a:t>
            </a:r>
            <a:r>
              <a:rPr lang="en-US" sz="1800" dirty="0" err="1">
                <a:latin typeface="Arial" panose="020B0604020202020204" pitchFamily="34" charset="0"/>
                <a:ea typeface="Calibri" panose="020F0502020204030204" pitchFamily="34" charset="0"/>
                <a:cs typeface="Times New Roman" panose="02020603050405020304" pitchFamily="18" charset="0"/>
              </a:rPr>
              <a:t>thông</a:t>
            </a:r>
            <a:r>
              <a:rPr lang="en-US" sz="1800" dirty="0">
                <a:latin typeface="Arial" panose="020B0604020202020204" pitchFamily="34" charset="0"/>
                <a:ea typeface="Calibri" panose="020F0502020204030204" pitchFamily="34" charset="0"/>
                <a:cs typeface="Times New Roman" panose="02020603050405020304" pitchFamily="18" charset="0"/>
              </a:rPr>
              <a:t> qua </a:t>
            </a:r>
            <a:r>
              <a:rPr lang="en-US" sz="1800" dirty="0" err="1">
                <a:latin typeface="Arial" panose="020B0604020202020204" pitchFamily="34" charset="0"/>
                <a:ea typeface="Calibri" panose="020F0502020204030204" pitchFamily="34" charset="0"/>
                <a:cs typeface="Times New Roman" panose="02020603050405020304" pitchFamily="18" charset="0"/>
              </a:rPr>
              <a:t>các</a:t>
            </a:r>
            <a:r>
              <a:rPr lang="en-US" sz="1800" dirty="0">
                <a:latin typeface="Arial" panose="020B0604020202020204" pitchFamily="34" charset="0"/>
                <a:ea typeface="Calibri" panose="020F0502020204030204" pitchFamily="34" charset="0"/>
                <a:cs typeface="Times New Roman" panose="02020603050405020304" pitchFamily="18" charset="0"/>
              </a:rPr>
              <a:t> </a:t>
            </a:r>
            <a:r>
              <a:rPr lang="en-US" sz="1800" dirty="0" err="1">
                <a:latin typeface="Arial" panose="020B0604020202020204" pitchFamily="34" charset="0"/>
                <a:ea typeface="Calibri" panose="020F0502020204030204" pitchFamily="34" charset="0"/>
                <a:cs typeface="Times New Roman" panose="02020603050405020304" pitchFamily="18" charset="0"/>
              </a:rPr>
              <a:t>hàm</a:t>
            </a:r>
            <a:r>
              <a:rPr lang="en-US" sz="1800" dirty="0">
                <a:latin typeface="Arial" panose="020B0604020202020204" pitchFamily="34" charset="0"/>
                <a:ea typeface="Calibri" panose="020F0502020204030204" pitchFamily="34" charset="0"/>
                <a:cs typeface="Times New Roman" panose="02020603050405020304" pitchFamily="18" charset="0"/>
              </a:rPr>
              <a:t> setter.</a:t>
            </a:r>
          </a:p>
        </p:txBody>
      </p:sp>
      <p:pic>
        <p:nvPicPr>
          <p:cNvPr id="7" name="Picture 2" descr="Spring Dependency Injection - Types of Spring DI &amp;amp; Example"/>
          <p:cNvPicPr>
            <a:picLocks noChangeAspect="1" noChangeArrowheads="1"/>
          </p:cNvPicPr>
          <p:nvPr/>
        </p:nvPicPr>
        <p:blipFill rotWithShape="1">
          <a:blip r:embed="rId2">
            <a:extLst>
              <a:ext uri="{28A0092B-C50C-407E-A947-70E740481C1C}">
                <a14:useLocalDpi xmlns:a14="http://schemas.microsoft.com/office/drawing/2010/main" val="0"/>
              </a:ext>
            </a:extLst>
          </a:blip>
          <a:srcRect l="30532" t="24121" r="43852" b="25421"/>
          <a:stretch/>
        </p:blipFill>
        <p:spPr bwMode="auto">
          <a:xfrm>
            <a:off x="3627120" y="3185160"/>
            <a:ext cx="1751366" cy="1804634"/>
          </a:xfrm>
          <a:prstGeom prst="rect">
            <a:avLst/>
          </a:prstGeom>
          <a:noFill/>
          <a:ln>
            <a:solidFill>
              <a:srgbClr val="FF0000"/>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759041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297180" y="445025"/>
            <a:ext cx="8458920" cy="572700"/>
          </a:xfrm>
          <a:extLst>
            <a:ext uri="{FAA26D3D-D897-4be2-8F04-BA451C77F1D7}">
              <ma14:placeholderFlag xmlns="" xmlns:ma14="http://schemas.microsoft.com/office/mac/drawingml/2011/main" val="1"/>
            </a:ext>
          </a:extLst>
        </p:spPr>
        <p:txBody>
          <a:bodyPr anchor="b">
            <a:noAutofit/>
          </a:bodyPr>
          <a:lstStyle/>
          <a:p>
            <a:r>
              <a:rPr lang="vi-VN" altLang="en-US" sz="2200" dirty="0"/>
              <a:t>KHÁI NIỆM SPRING BOOT</a:t>
            </a:r>
            <a:endParaRPr lang="en-US" altLang="en-US" sz="2200" dirty="0"/>
          </a:p>
        </p:txBody>
      </p:sp>
      <p:sp>
        <p:nvSpPr>
          <p:cNvPr id="8" name="Rectangle 7"/>
          <p:cNvSpPr/>
          <p:nvPr/>
        </p:nvSpPr>
        <p:spPr>
          <a:xfrm>
            <a:off x="106680" y="1198029"/>
            <a:ext cx="8823960" cy="2950872"/>
          </a:xfrm>
          <a:prstGeom prst="rect">
            <a:avLst/>
          </a:prstGeom>
        </p:spPr>
        <p:txBody>
          <a:bodyPr wrap="square">
            <a:spAutoFit/>
          </a:bodyPr>
          <a:lstStyle/>
          <a:p>
            <a:pPr algn="just">
              <a:lnSpc>
                <a:spcPct val="150000"/>
              </a:lnSpc>
              <a:spcBef>
                <a:spcPts val="800"/>
              </a:spcBef>
              <a:spcAft>
                <a:spcPts val="800"/>
              </a:spcAft>
            </a:pP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Spring Boot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là</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một</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phần</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mở</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rộng</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của</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Spring framework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đã</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loại</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bỏ</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các</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cấu</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hình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soạn</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sẵn</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cần</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thiết</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để</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thiết</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lập</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ứng</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dụng</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Spring.</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Bef>
                <a:spcPts val="800"/>
              </a:spcBef>
              <a:spcAft>
                <a:spcPts val="800"/>
              </a:spcAft>
            </a:pP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Spring Boot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là</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một</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framework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giúp</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các</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nhà</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phát</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triển</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xây</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dựng</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các</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ứng</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dụng</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dựa</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trên</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Spring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một</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cách</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nhanh</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chóng</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và</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dễ</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dàng</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p>
          <a:p>
            <a:pPr algn="just">
              <a:lnSpc>
                <a:spcPct val="150000"/>
              </a:lnSpc>
              <a:spcBef>
                <a:spcPts val="800"/>
              </a:spcBef>
              <a:spcAft>
                <a:spcPts val="800"/>
              </a:spcAft>
            </a:pP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Mục</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tiêu</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chính</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của</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Spring Boot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là</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tạo</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nhanh</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các</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ứng</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dụng</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dựa</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trên</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Spring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mà</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không</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yêu</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cầu</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các</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nhà</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phát</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triển</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viết</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đi</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viết</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lại</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cùng</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một</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cấu</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hình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soạn</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sẵn</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a:t>
            </a:r>
            <a:endParaRPr lang="en-US" sz="18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93258418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53340" y="452645"/>
            <a:ext cx="8100060" cy="537955"/>
          </a:xfrm>
          <a:extLst>
            <a:ext uri="{FAA26D3D-D897-4be2-8F04-BA451C77F1D7}">
              <ma14:placeholderFlag xmlns="" xmlns:ma14="http://schemas.microsoft.com/office/mac/drawingml/2011/main" val="1"/>
            </a:ext>
          </a:extLst>
        </p:spPr>
        <p:txBody>
          <a:bodyPr anchor="b">
            <a:noAutofit/>
          </a:bodyPr>
          <a:lstStyle/>
          <a:p>
            <a:r>
              <a:rPr lang="vi-VN" altLang="en-US" sz="2200" dirty="0"/>
              <a:t>PHƯƠNG PHÁP SỬ DỤNG PHƯƠNG THỨC SETTER</a:t>
            </a:r>
            <a:endParaRPr lang="en-US" altLang="en-US" sz="2200" dirty="0"/>
          </a:p>
        </p:txBody>
      </p:sp>
      <p:sp>
        <p:nvSpPr>
          <p:cNvPr id="2" name="Rectangle 1"/>
          <p:cNvSpPr/>
          <p:nvPr/>
        </p:nvSpPr>
        <p:spPr>
          <a:xfrm>
            <a:off x="108563" y="1315307"/>
            <a:ext cx="2369559" cy="307777"/>
          </a:xfrm>
          <a:prstGeom prst="rect">
            <a:avLst/>
          </a:prstGeom>
        </p:spPr>
        <p:txBody>
          <a:bodyPr wrap="none">
            <a:spAutoFit/>
          </a:bodyPr>
          <a:lstStyle/>
          <a:p>
            <a:r>
              <a:rPr lang="en-US" b="1" dirty="0">
                <a:latin typeface="Nunito"/>
              </a:rPr>
              <a:t>Bước 1: </a:t>
            </a:r>
            <a:r>
              <a:rPr lang="en-US" dirty="0">
                <a:latin typeface="Nunito"/>
              </a:rPr>
              <a:t>Tạo </a:t>
            </a:r>
            <a:r>
              <a:rPr lang="en-US" dirty="0" err="1">
                <a:latin typeface="Nunito"/>
              </a:rPr>
              <a:t>lớp</a:t>
            </a:r>
            <a:r>
              <a:rPr lang="en-US" dirty="0">
                <a:latin typeface="Nunito"/>
              </a:rPr>
              <a:t> Customer</a:t>
            </a:r>
            <a:endParaRPr lang="en-US" dirty="0"/>
          </a:p>
        </p:txBody>
      </p:sp>
      <p:pic>
        <p:nvPicPr>
          <p:cNvPr id="3" name="Picture 2"/>
          <p:cNvPicPr>
            <a:picLocks noChangeAspect="1"/>
          </p:cNvPicPr>
          <p:nvPr/>
        </p:nvPicPr>
        <p:blipFill>
          <a:blip r:embed="rId2"/>
          <a:stretch>
            <a:fillRect/>
          </a:stretch>
        </p:blipFill>
        <p:spPr>
          <a:xfrm>
            <a:off x="2113150" y="1657533"/>
            <a:ext cx="3670430" cy="3425007"/>
          </a:xfrm>
          <a:prstGeom prst="rect">
            <a:avLst/>
          </a:prstGeom>
          <a:ln>
            <a:solidFill>
              <a:srgbClr val="FF0000"/>
            </a:solidFill>
          </a:ln>
        </p:spPr>
      </p:pic>
    </p:spTree>
    <p:extLst>
      <p:ext uri="{BB962C8B-B14F-4D97-AF65-F5344CB8AC3E}">
        <p14:creationId xmlns:p14="http://schemas.microsoft.com/office/powerpoint/2010/main" val="275802043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53340" y="452645"/>
            <a:ext cx="8100060" cy="537955"/>
          </a:xfrm>
          <a:extLst>
            <a:ext uri="{FAA26D3D-D897-4be2-8F04-BA451C77F1D7}">
              <ma14:placeholderFlag xmlns="" xmlns:ma14="http://schemas.microsoft.com/office/mac/drawingml/2011/main" val="1"/>
            </a:ext>
          </a:extLst>
        </p:spPr>
        <p:txBody>
          <a:bodyPr anchor="b">
            <a:noAutofit/>
          </a:bodyPr>
          <a:lstStyle/>
          <a:p>
            <a:r>
              <a:rPr lang="vi-VN" altLang="en-US" sz="2200" dirty="0"/>
              <a:t>PHƯƠNG PHÁP SỬ DỤNG PHƯƠNG THỨC SETTER</a:t>
            </a:r>
            <a:endParaRPr lang="en-US" altLang="en-US" sz="2200" dirty="0"/>
          </a:p>
        </p:txBody>
      </p:sp>
      <p:sp>
        <p:nvSpPr>
          <p:cNvPr id="2" name="Rectangle 1"/>
          <p:cNvSpPr/>
          <p:nvPr/>
        </p:nvSpPr>
        <p:spPr>
          <a:xfrm>
            <a:off x="148422" y="1259622"/>
            <a:ext cx="3914854" cy="307777"/>
          </a:xfrm>
          <a:prstGeom prst="rect">
            <a:avLst/>
          </a:prstGeom>
        </p:spPr>
        <p:txBody>
          <a:bodyPr wrap="none">
            <a:spAutoFit/>
          </a:bodyPr>
          <a:lstStyle/>
          <a:p>
            <a:r>
              <a:rPr lang="en-US" b="1" dirty="0" err="1">
                <a:latin typeface="Nunito"/>
              </a:rPr>
              <a:t>Bước</a:t>
            </a:r>
            <a:r>
              <a:rPr lang="en-US" b="1" dirty="0">
                <a:latin typeface="Nunito"/>
              </a:rPr>
              <a:t> 2: </a:t>
            </a:r>
            <a:r>
              <a:rPr lang="en-US" dirty="0">
                <a:latin typeface="Nunito"/>
              </a:rPr>
              <a:t>C</a:t>
            </a:r>
            <a:r>
              <a:rPr lang="vi-VN" dirty="0">
                <a:latin typeface="Nunito"/>
              </a:rPr>
              <a:t>ấu hình </a:t>
            </a:r>
            <a:r>
              <a:rPr lang="en-US" dirty="0" err="1">
                <a:latin typeface="Nunito"/>
              </a:rPr>
              <a:t>tệp</a:t>
            </a:r>
            <a:r>
              <a:rPr lang="en-US" dirty="0">
                <a:latin typeface="Nunito"/>
              </a:rPr>
              <a:t> </a:t>
            </a:r>
            <a:r>
              <a:rPr lang="vi-VN" dirty="0">
                <a:latin typeface="Nunito"/>
              </a:rPr>
              <a:t>appContextCustom.xml </a:t>
            </a:r>
            <a:endParaRPr lang="en-US" dirty="0"/>
          </a:p>
        </p:txBody>
      </p:sp>
      <p:pic>
        <p:nvPicPr>
          <p:cNvPr id="3" name="Picture 2"/>
          <p:cNvPicPr>
            <a:picLocks noChangeAspect="1"/>
          </p:cNvPicPr>
          <p:nvPr/>
        </p:nvPicPr>
        <p:blipFill>
          <a:blip r:embed="rId2"/>
          <a:stretch>
            <a:fillRect/>
          </a:stretch>
        </p:blipFill>
        <p:spPr>
          <a:xfrm>
            <a:off x="1194831" y="1683842"/>
            <a:ext cx="6036549" cy="3332001"/>
          </a:xfrm>
          <a:prstGeom prst="rect">
            <a:avLst/>
          </a:prstGeom>
          <a:ln>
            <a:solidFill>
              <a:srgbClr val="FF0000"/>
            </a:solidFill>
          </a:ln>
        </p:spPr>
      </p:pic>
    </p:spTree>
    <p:extLst>
      <p:ext uri="{BB962C8B-B14F-4D97-AF65-F5344CB8AC3E}">
        <p14:creationId xmlns:p14="http://schemas.microsoft.com/office/powerpoint/2010/main" val="380547956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8422" y="1259622"/>
            <a:ext cx="2558714" cy="307777"/>
          </a:xfrm>
          <a:prstGeom prst="rect">
            <a:avLst/>
          </a:prstGeom>
        </p:spPr>
        <p:txBody>
          <a:bodyPr wrap="none">
            <a:spAutoFit/>
          </a:bodyPr>
          <a:lstStyle/>
          <a:p>
            <a:r>
              <a:rPr lang="en-US" b="1" dirty="0" err="1">
                <a:latin typeface="Nunito"/>
              </a:rPr>
              <a:t>Bước</a:t>
            </a:r>
            <a:r>
              <a:rPr lang="en-US" b="1" dirty="0">
                <a:latin typeface="Nunito"/>
              </a:rPr>
              <a:t> 3: </a:t>
            </a:r>
            <a:r>
              <a:rPr lang="en-US" dirty="0">
                <a:latin typeface="Nunito"/>
              </a:rPr>
              <a:t>Tạo </a:t>
            </a:r>
            <a:r>
              <a:rPr lang="en-US" dirty="0" err="1">
                <a:latin typeface="Nunito"/>
              </a:rPr>
              <a:t>lớp</a:t>
            </a:r>
            <a:r>
              <a:rPr lang="en-US" dirty="0">
                <a:latin typeface="Nunito"/>
              </a:rPr>
              <a:t> </a:t>
            </a:r>
            <a:r>
              <a:rPr lang="en-US" dirty="0" err="1">
                <a:latin typeface="Nunito"/>
              </a:rPr>
              <a:t>TestCustom</a:t>
            </a:r>
            <a:endParaRPr lang="en-US" dirty="0"/>
          </a:p>
        </p:txBody>
      </p:sp>
      <p:sp>
        <p:nvSpPr>
          <p:cNvPr id="7" name="Rectangle 2"/>
          <p:cNvSpPr>
            <a:spLocks noGrp="1" noChangeArrowheads="1"/>
          </p:cNvSpPr>
          <p:nvPr>
            <p:ph type="title"/>
          </p:nvPr>
        </p:nvSpPr>
        <p:spPr>
          <a:xfrm>
            <a:off x="144780" y="220981"/>
            <a:ext cx="8100060" cy="784860"/>
          </a:xfrm>
          <a:extLst>
            <a:ext uri="{FAA26D3D-D897-4be2-8F04-BA451C77F1D7}">
              <ma14:placeholderFlag xmlns="" xmlns:ma14="http://schemas.microsoft.com/office/mac/drawingml/2011/main" val="1"/>
            </a:ext>
          </a:extLst>
        </p:spPr>
        <p:txBody>
          <a:bodyPr anchor="b">
            <a:noAutofit/>
          </a:bodyPr>
          <a:lstStyle/>
          <a:p>
            <a:r>
              <a:rPr lang="vi-VN" altLang="en-US" sz="2200" dirty="0"/>
              <a:t>PHƯƠNG PHÁP SỬ DỤNG PHƯƠNG THỨC SETTER</a:t>
            </a:r>
            <a:endParaRPr lang="en-US" altLang="en-US" sz="2200" dirty="0"/>
          </a:p>
        </p:txBody>
      </p:sp>
      <p:pic>
        <p:nvPicPr>
          <p:cNvPr id="3" name="Picture 2"/>
          <p:cNvPicPr>
            <a:picLocks noChangeAspect="1"/>
          </p:cNvPicPr>
          <p:nvPr/>
        </p:nvPicPr>
        <p:blipFill>
          <a:blip r:embed="rId2"/>
          <a:stretch>
            <a:fillRect/>
          </a:stretch>
        </p:blipFill>
        <p:spPr>
          <a:xfrm>
            <a:off x="673888" y="1783857"/>
            <a:ext cx="7339716" cy="2666223"/>
          </a:xfrm>
          <a:prstGeom prst="rect">
            <a:avLst/>
          </a:prstGeom>
          <a:ln>
            <a:solidFill>
              <a:srgbClr val="FF0000"/>
            </a:solidFill>
          </a:ln>
        </p:spPr>
      </p:pic>
    </p:spTree>
    <p:extLst>
      <p:ext uri="{BB962C8B-B14F-4D97-AF65-F5344CB8AC3E}">
        <p14:creationId xmlns:p14="http://schemas.microsoft.com/office/powerpoint/2010/main" val="332298580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35"/>
          <p:cNvSpPr txBox="1">
            <a:spLocks noGrp="1"/>
          </p:cNvSpPr>
          <p:nvPr>
            <p:ph type="title"/>
          </p:nvPr>
        </p:nvSpPr>
        <p:spPr>
          <a:xfrm>
            <a:off x="490250" y="526350"/>
            <a:ext cx="7122130" cy="4090800"/>
          </a:xfrm>
          <a:prstGeom prst="rect">
            <a:avLst/>
          </a:prstGeom>
        </p:spPr>
        <p:txBody>
          <a:bodyPr spcFirstLastPara="1" wrap="square" lIns="91425" tIns="91425" rIns="91425" bIns="91425" anchor="ctr" anchorCtr="0">
            <a:normAutofit/>
          </a:bodyPr>
          <a:lstStyle/>
          <a:p>
            <a:pPr lvl="0">
              <a:lnSpc>
                <a:spcPct val="115000"/>
              </a:lnSpc>
            </a:pPr>
            <a:r>
              <a:rPr lang="en-US" dirty="0" err="1"/>
              <a:t>Các</a:t>
            </a:r>
            <a:r>
              <a:rPr lang="en-US" dirty="0"/>
              <a:t> </a:t>
            </a:r>
            <a:r>
              <a:rPr lang="en-US" dirty="0" err="1"/>
              <a:t>thuộc</a:t>
            </a:r>
            <a:r>
              <a:rPr lang="en-US" dirty="0"/>
              <a:t> </a:t>
            </a:r>
            <a:r>
              <a:rPr lang="en-US" dirty="0" err="1"/>
              <a:t>tính</a:t>
            </a:r>
            <a:r>
              <a:rPr lang="en-US" dirty="0"/>
              <a:t> </a:t>
            </a:r>
            <a:r>
              <a:rPr lang="en-US" dirty="0" err="1"/>
              <a:t>ứng</a:t>
            </a:r>
            <a:r>
              <a:rPr lang="en-US" dirty="0"/>
              <a:t> </a:t>
            </a:r>
            <a:r>
              <a:rPr lang="en-US" dirty="0" err="1"/>
              <a:t>dụng</a:t>
            </a:r>
            <a:r>
              <a:rPr lang="en-US" dirty="0"/>
              <a:t> </a:t>
            </a:r>
            <a:endParaRPr lang="vi-VN" dirty="0"/>
          </a:p>
        </p:txBody>
      </p:sp>
    </p:spTree>
    <p:extLst>
      <p:ext uri="{BB962C8B-B14F-4D97-AF65-F5344CB8AC3E}">
        <p14:creationId xmlns:p14="http://schemas.microsoft.com/office/powerpoint/2010/main" val="115474700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a:xfrm>
            <a:off x="144780" y="220981"/>
            <a:ext cx="8100060" cy="784860"/>
          </a:xfrm>
          <a:extLst>
            <a:ext uri="{FAA26D3D-D897-4be2-8F04-BA451C77F1D7}">
              <ma14:placeholderFlag xmlns="" xmlns:ma14="http://schemas.microsoft.com/office/mac/drawingml/2011/main" val="1"/>
            </a:ext>
          </a:extLst>
        </p:spPr>
        <p:txBody>
          <a:bodyPr anchor="b">
            <a:noAutofit/>
          </a:bodyPr>
          <a:lstStyle/>
          <a:p>
            <a:r>
              <a:rPr lang="en-US" altLang="en-US" sz="2200" dirty="0"/>
              <a:t>T</a:t>
            </a:r>
            <a:r>
              <a:rPr lang="vi-VN" altLang="en-US" sz="2200" dirty="0"/>
              <a:t>ỆP APPLICATION.PROPERTIES </a:t>
            </a:r>
            <a:endParaRPr lang="en-US" altLang="en-US" sz="2200" dirty="0"/>
          </a:p>
        </p:txBody>
      </p:sp>
      <p:sp>
        <p:nvSpPr>
          <p:cNvPr id="4" name="Rectangle 3"/>
          <p:cNvSpPr/>
          <p:nvPr/>
        </p:nvSpPr>
        <p:spPr>
          <a:xfrm>
            <a:off x="175260" y="1418773"/>
            <a:ext cx="8663940" cy="2236253"/>
          </a:xfrm>
          <a:prstGeom prst="rect">
            <a:avLst/>
          </a:prstGeom>
        </p:spPr>
        <p:txBody>
          <a:bodyPr wrap="square">
            <a:spAutoFit/>
          </a:bodyPr>
          <a:lstStyle/>
          <a:p>
            <a:pPr algn="just">
              <a:lnSpc>
                <a:spcPct val="107000"/>
              </a:lnSpc>
              <a:spcAft>
                <a:spcPts val="800"/>
              </a:spcAft>
            </a:pP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Spring Boot Framework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có</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cơ</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chế</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tích</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hợp</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sẵn</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để</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cấu</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hình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ứng</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dụng</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bằng</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tệp</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có</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tên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application.properties</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p>
          <a:p>
            <a:pPr algn="just">
              <a:lnSpc>
                <a:spcPct val="107000"/>
              </a:lnSpc>
              <a:spcAft>
                <a:spcPts val="800"/>
              </a:spcAft>
            </a:pP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Sử</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dụng</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tệp</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application.properties</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để</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a:t>
            </a:r>
          </a:p>
          <a:p>
            <a:pPr algn="just">
              <a:lnSpc>
                <a:spcPct val="107000"/>
              </a:lnSpc>
              <a:spcAft>
                <a:spcPts val="800"/>
              </a:spcAft>
            </a:pP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Xác</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định</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cấu</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hình Spring Boot framework</a:t>
            </a:r>
          </a:p>
          <a:p>
            <a:pPr algn="just">
              <a:lnSpc>
                <a:spcPct val="107000"/>
              </a:lnSpc>
              <a:spcAft>
                <a:spcPts val="800"/>
              </a:spcAft>
            </a:pP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Xác</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định</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thuộc</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tính</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cấu</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hình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tùy</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chọn</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cho</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ứng</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dụng</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p>
          <a:p>
            <a:pPr algn="just">
              <a:lnSpc>
                <a:spcPct val="107000"/>
              </a:lnSpc>
              <a:spcAft>
                <a:spcPts val="800"/>
              </a:spcAft>
            </a:pP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9" name="Picture 8" descr="Spring Boot application properties"/>
          <p:cNvPicPr/>
          <p:nvPr/>
        </p:nvPicPr>
        <p:blipFill>
          <a:blip r:embed="rId2">
            <a:extLst>
              <a:ext uri="{28A0092B-C50C-407E-A947-70E740481C1C}">
                <a14:useLocalDpi xmlns:a14="http://schemas.microsoft.com/office/drawing/2010/main" val="0"/>
              </a:ext>
            </a:extLst>
          </a:blip>
          <a:srcRect/>
          <a:stretch>
            <a:fillRect/>
          </a:stretch>
        </p:blipFill>
        <p:spPr bwMode="auto">
          <a:xfrm>
            <a:off x="6006464" y="1894205"/>
            <a:ext cx="3084195" cy="3195955"/>
          </a:xfrm>
          <a:prstGeom prst="rect">
            <a:avLst/>
          </a:prstGeom>
          <a:noFill/>
          <a:ln>
            <a:noFill/>
          </a:ln>
        </p:spPr>
      </p:pic>
    </p:spTree>
    <p:extLst>
      <p:ext uri="{BB962C8B-B14F-4D97-AF65-F5344CB8AC3E}">
        <p14:creationId xmlns:p14="http://schemas.microsoft.com/office/powerpoint/2010/main" val="271776962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a:xfrm>
            <a:off x="144780" y="220981"/>
            <a:ext cx="8100060" cy="784860"/>
          </a:xfrm>
          <a:extLst>
            <a:ext uri="{FAA26D3D-D897-4be2-8F04-BA451C77F1D7}">
              <ma14:placeholderFlag xmlns="" xmlns:ma14="http://schemas.microsoft.com/office/mac/drawingml/2011/main" val="1"/>
            </a:ext>
          </a:extLst>
        </p:spPr>
        <p:txBody>
          <a:bodyPr anchor="b">
            <a:noAutofit/>
          </a:bodyPr>
          <a:lstStyle/>
          <a:p>
            <a:r>
              <a:rPr lang="en-US" altLang="en-US" sz="2200" dirty="0"/>
              <a:t>VÍ </a:t>
            </a:r>
            <a:r>
              <a:rPr lang="en-US" altLang="en-US" sz="2200" dirty="0" err="1"/>
              <a:t>DỤ</a:t>
            </a:r>
            <a:endParaRPr lang="en-US" altLang="en-US" sz="2200" dirty="0"/>
          </a:p>
        </p:txBody>
      </p:sp>
      <p:sp>
        <p:nvSpPr>
          <p:cNvPr id="11" name="Rectangle 10"/>
          <p:cNvSpPr/>
          <p:nvPr/>
        </p:nvSpPr>
        <p:spPr>
          <a:xfrm>
            <a:off x="2270760" y="2525951"/>
            <a:ext cx="4572000" cy="1760675"/>
          </a:xfrm>
          <a:prstGeom prst="rect">
            <a:avLst/>
          </a:prstGeom>
          <a:ln>
            <a:solidFill>
              <a:srgbClr val="FF0000"/>
            </a:solidFill>
          </a:ln>
        </p:spPr>
        <p:txBody>
          <a:bodyPr>
            <a:spAutoFit/>
          </a:bodyPr>
          <a:lstStyle/>
          <a:p>
            <a:pPr algn="just">
              <a:lnSpc>
                <a:spcPct val="150000"/>
              </a:lnSpc>
              <a:spcBef>
                <a:spcPts val="300"/>
              </a:spcBef>
              <a:spcAft>
                <a:spcPts val="300"/>
              </a:spcAft>
            </a:pPr>
            <a:r>
              <a:rPr lang="en-US" sz="1600" dirty="0">
                <a:latin typeface="Segoe UI" panose="020B0502040204020203" pitchFamily="34" charset="0"/>
                <a:ea typeface="Times New Roman" panose="02020603050405020304" pitchFamily="18" charset="0"/>
                <a:cs typeface="Times New Roman" panose="02020603050405020304" pitchFamily="18" charset="0"/>
              </a:rPr>
              <a:t>#configuring application name  </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Bef>
                <a:spcPts val="300"/>
              </a:spcBef>
              <a:spcAft>
                <a:spcPts val="300"/>
              </a:spcAft>
            </a:pPr>
            <a:r>
              <a:rPr lang="en-US" sz="1600" dirty="0">
                <a:latin typeface="Segoe UI" panose="020B0502040204020203" pitchFamily="34" charset="0"/>
                <a:ea typeface="Times New Roman" panose="02020603050405020304" pitchFamily="18" charset="0"/>
                <a:cs typeface="Times New Roman" panose="02020603050405020304" pitchFamily="18" charset="0"/>
              </a:rPr>
              <a:t>spring.application.name = </a:t>
            </a:r>
            <a:r>
              <a:rPr lang="en-US" sz="1600" dirty="0" err="1">
                <a:latin typeface="Segoe UI" panose="020B0502040204020203" pitchFamily="34" charset="0"/>
                <a:ea typeface="Times New Roman" panose="02020603050405020304" pitchFamily="18" charset="0"/>
                <a:cs typeface="Times New Roman" panose="02020603050405020304" pitchFamily="18" charset="0"/>
              </a:rPr>
              <a:t>demoApplication</a:t>
            </a:r>
            <a:r>
              <a:rPr lang="en-US" sz="1600" dirty="0">
                <a:latin typeface="Segoe UI" panose="020B0502040204020203" pitchFamily="34" charset="0"/>
                <a:ea typeface="Times New Roman" panose="02020603050405020304" pitchFamily="18" charset="0"/>
                <a:cs typeface="Times New Roman" panose="02020603050405020304" pitchFamily="18" charset="0"/>
              </a:rPr>
              <a:t>  </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Bef>
                <a:spcPts val="300"/>
              </a:spcBef>
              <a:spcAft>
                <a:spcPts val="300"/>
              </a:spcAft>
            </a:pPr>
            <a:r>
              <a:rPr lang="en-US" sz="1600" dirty="0">
                <a:latin typeface="Segoe UI" panose="020B0502040204020203" pitchFamily="34" charset="0"/>
                <a:ea typeface="Times New Roman" panose="02020603050405020304" pitchFamily="18" charset="0"/>
                <a:cs typeface="Times New Roman" panose="02020603050405020304" pitchFamily="18" charset="0"/>
              </a:rPr>
              <a:t>#configuring port  </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Bef>
                <a:spcPts val="300"/>
              </a:spcBef>
              <a:spcAft>
                <a:spcPts val="300"/>
              </a:spcAft>
            </a:pPr>
            <a:r>
              <a:rPr lang="en-US" sz="1600" dirty="0" err="1">
                <a:latin typeface="Segoe UI" panose="020B0502040204020203" pitchFamily="34" charset="0"/>
                <a:ea typeface="Times New Roman" panose="02020603050405020304" pitchFamily="18" charset="0"/>
                <a:cs typeface="Times New Roman" panose="02020603050405020304" pitchFamily="18" charset="0"/>
              </a:rPr>
              <a:t>server.port</a:t>
            </a:r>
            <a:r>
              <a:rPr lang="en-US" sz="1600" dirty="0">
                <a:latin typeface="Segoe UI" panose="020B0502040204020203" pitchFamily="34" charset="0"/>
                <a:ea typeface="Times New Roman" panose="02020603050405020304" pitchFamily="18" charset="0"/>
                <a:cs typeface="Times New Roman" panose="02020603050405020304" pitchFamily="18" charset="0"/>
              </a:rPr>
              <a:t> = </a:t>
            </a:r>
            <a:r>
              <a:rPr lang="en-US" sz="1600" dirty="0">
                <a:solidFill>
                  <a:srgbClr val="C00000"/>
                </a:solidFill>
                <a:latin typeface="Segoe UI" panose="020B0502040204020203" pitchFamily="34" charset="0"/>
                <a:ea typeface="Times New Roman" panose="02020603050405020304" pitchFamily="18" charset="0"/>
                <a:cs typeface="Times New Roman" panose="02020603050405020304" pitchFamily="18" charset="0"/>
              </a:rPr>
              <a:t>8081</a:t>
            </a:r>
            <a:r>
              <a:rPr lang="en-US" sz="1600" dirty="0">
                <a:latin typeface="Segoe UI" panose="020B0502040204020203" pitchFamily="34" charset="0"/>
                <a:ea typeface="Times New Roman" panose="02020603050405020304" pitchFamily="18" charset="0"/>
                <a:cs typeface="Times New Roman" panose="02020603050405020304" pitchFamily="18" charset="0"/>
              </a:rPr>
              <a:t>  </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3" name="Rectangle 12"/>
          <p:cNvSpPr/>
          <p:nvPr/>
        </p:nvSpPr>
        <p:spPr>
          <a:xfrm>
            <a:off x="175260" y="1379717"/>
            <a:ext cx="8823960" cy="781561"/>
          </a:xfrm>
          <a:prstGeom prst="rect">
            <a:avLst/>
          </a:prstGeom>
        </p:spPr>
        <p:txBody>
          <a:bodyPr wrap="square">
            <a:spAutoFit/>
          </a:bodyPr>
          <a:lstStyle/>
          <a:p>
            <a:pPr algn="just">
              <a:lnSpc>
                <a:spcPct val="130000"/>
              </a:lnSpc>
              <a:spcBef>
                <a:spcPts val="600"/>
              </a:spcBef>
              <a:spcAft>
                <a:spcPts val="600"/>
              </a:spcAft>
            </a:pP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Ví</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dụ</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file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cấu</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hình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thuộc</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tính</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Cấu</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hình tên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ứng</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dụng</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và</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cổng</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Cổng</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8081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xác</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định</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ứng</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dụng</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chạy</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trên</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cổng</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8081.</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07053777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a:xfrm>
            <a:off x="144780" y="220981"/>
            <a:ext cx="8100060" cy="784860"/>
          </a:xfrm>
          <a:extLst>
            <a:ext uri="{FAA26D3D-D897-4be2-8F04-BA451C77F1D7}">
              <ma14:placeholderFlag xmlns="" xmlns:ma14="http://schemas.microsoft.com/office/mac/drawingml/2011/main" val="1"/>
            </a:ext>
          </a:extLst>
        </p:spPr>
        <p:txBody>
          <a:bodyPr anchor="b">
            <a:noAutofit/>
          </a:bodyPr>
          <a:lstStyle/>
          <a:p>
            <a:r>
              <a:rPr lang="en-US" altLang="en-US" sz="2200" dirty="0"/>
              <a:t>CÁC </a:t>
            </a:r>
            <a:r>
              <a:rPr lang="en-US" altLang="en-US" sz="2200" dirty="0" err="1"/>
              <a:t>THUỘC</a:t>
            </a:r>
            <a:r>
              <a:rPr lang="en-US" altLang="en-US" sz="2200" dirty="0"/>
              <a:t> </a:t>
            </a:r>
            <a:r>
              <a:rPr lang="en-US" altLang="en-US" sz="2200" dirty="0" err="1"/>
              <a:t>TÍNH</a:t>
            </a:r>
            <a:r>
              <a:rPr lang="en-US" altLang="en-US" sz="2200" dirty="0"/>
              <a:t> </a:t>
            </a:r>
            <a:r>
              <a:rPr lang="en-US" altLang="en-US" sz="2200" dirty="0" err="1"/>
              <a:t>THÔNG</a:t>
            </a:r>
            <a:r>
              <a:rPr lang="en-US" altLang="en-US" sz="2200" dirty="0"/>
              <a:t> </a:t>
            </a:r>
            <a:r>
              <a:rPr lang="en-US" altLang="en-US" sz="2200" dirty="0" err="1"/>
              <a:t>DỤNG</a:t>
            </a:r>
            <a:endParaRPr lang="en-US" altLang="en-US" sz="2200" dirty="0"/>
          </a:p>
        </p:txBody>
      </p:sp>
      <p:sp>
        <p:nvSpPr>
          <p:cNvPr id="5" name="Rectangle 4"/>
          <p:cNvSpPr/>
          <p:nvPr/>
        </p:nvSpPr>
        <p:spPr>
          <a:xfrm>
            <a:off x="883920" y="1408110"/>
            <a:ext cx="3261360" cy="3029034"/>
          </a:xfrm>
          <a:prstGeom prst="rect">
            <a:avLst/>
          </a:prstGeom>
          <a:ln>
            <a:solidFill>
              <a:srgbClr val="FF0000"/>
            </a:solidFill>
          </a:ln>
        </p:spPr>
        <p:txBody>
          <a:bodyPr wrap="square">
            <a:spAutoFit/>
          </a:bodyPr>
          <a:lstStyle/>
          <a:p>
            <a:pPr marL="342900" lvl="0" indent="-342900" algn="just">
              <a:lnSpc>
                <a:spcPts val="1875"/>
              </a:lnSpc>
              <a:spcBef>
                <a:spcPts val="300"/>
              </a:spcBef>
              <a:spcAft>
                <a:spcPts val="800"/>
              </a:spcAft>
              <a:buFont typeface="+mj-lt"/>
              <a:buAutoNum type="arabicPeriod"/>
              <a:tabLst>
                <a:tab pos="457200" algn="l"/>
              </a:tabLst>
            </a:pPr>
            <a:r>
              <a:rPr lang="en-US" sz="1600" dirty="0">
                <a:latin typeface="Segoe UI" panose="020B0502040204020203" pitchFamily="34" charset="0"/>
                <a:ea typeface="Times New Roman" panose="02020603050405020304" pitchFamily="18" charset="0"/>
                <a:cs typeface="Times New Roman" panose="02020603050405020304" pitchFamily="18" charset="0"/>
              </a:rPr>
              <a:t>Core Properties</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ts val="1875"/>
              </a:lnSpc>
              <a:spcBef>
                <a:spcPts val="300"/>
              </a:spcBef>
              <a:spcAft>
                <a:spcPts val="800"/>
              </a:spcAft>
              <a:buFont typeface="+mj-lt"/>
              <a:buAutoNum type="arabicPeriod"/>
              <a:tabLst>
                <a:tab pos="457200" algn="l"/>
              </a:tabLst>
            </a:pPr>
            <a:r>
              <a:rPr lang="en-US" sz="1600" dirty="0">
                <a:latin typeface="Segoe UI" panose="020B0502040204020203" pitchFamily="34" charset="0"/>
                <a:ea typeface="Times New Roman" panose="02020603050405020304" pitchFamily="18" charset="0"/>
                <a:cs typeface="Times New Roman" panose="02020603050405020304" pitchFamily="18" charset="0"/>
              </a:rPr>
              <a:t>Cache Properties</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ts val="1875"/>
              </a:lnSpc>
              <a:spcBef>
                <a:spcPts val="300"/>
              </a:spcBef>
              <a:spcAft>
                <a:spcPts val="800"/>
              </a:spcAft>
              <a:buFont typeface="+mj-lt"/>
              <a:buAutoNum type="arabicPeriod"/>
              <a:tabLst>
                <a:tab pos="457200" algn="l"/>
              </a:tabLst>
            </a:pPr>
            <a:r>
              <a:rPr lang="en-US" sz="1600" dirty="0">
                <a:latin typeface="Segoe UI" panose="020B0502040204020203" pitchFamily="34" charset="0"/>
                <a:ea typeface="Times New Roman" panose="02020603050405020304" pitchFamily="18" charset="0"/>
                <a:cs typeface="Times New Roman" panose="02020603050405020304" pitchFamily="18" charset="0"/>
              </a:rPr>
              <a:t>Mail Properties</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ts val="1875"/>
              </a:lnSpc>
              <a:spcBef>
                <a:spcPts val="300"/>
              </a:spcBef>
              <a:spcAft>
                <a:spcPts val="800"/>
              </a:spcAft>
              <a:buFont typeface="+mj-lt"/>
              <a:buAutoNum type="arabicPeriod"/>
              <a:tabLst>
                <a:tab pos="457200" algn="l"/>
              </a:tabLst>
            </a:pPr>
            <a:r>
              <a:rPr lang="en-US" sz="1600" dirty="0" err="1">
                <a:latin typeface="Segoe UI" panose="020B0502040204020203" pitchFamily="34" charset="0"/>
                <a:ea typeface="Times New Roman" panose="02020603050405020304" pitchFamily="18" charset="0"/>
                <a:cs typeface="Times New Roman" panose="02020603050405020304" pitchFamily="18" charset="0"/>
              </a:rPr>
              <a:t>JSON</a:t>
            </a:r>
            <a:r>
              <a:rPr lang="en-US" sz="1600" dirty="0">
                <a:latin typeface="Segoe UI" panose="020B0502040204020203" pitchFamily="34" charset="0"/>
                <a:ea typeface="Times New Roman" panose="02020603050405020304" pitchFamily="18" charset="0"/>
                <a:cs typeface="Times New Roman" panose="02020603050405020304" pitchFamily="18" charset="0"/>
              </a:rPr>
              <a:t> Properties</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ts val="1875"/>
              </a:lnSpc>
              <a:spcBef>
                <a:spcPts val="300"/>
              </a:spcBef>
              <a:spcAft>
                <a:spcPts val="800"/>
              </a:spcAft>
              <a:buFont typeface="+mj-lt"/>
              <a:buAutoNum type="arabicPeriod"/>
              <a:tabLst>
                <a:tab pos="457200" algn="l"/>
              </a:tabLst>
            </a:pPr>
            <a:r>
              <a:rPr lang="en-US" sz="1600" dirty="0">
                <a:latin typeface="Segoe UI" panose="020B0502040204020203" pitchFamily="34" charset="0"/>
                <a:ea typeface="Times New Roman" panose="02020603050405020304" pitchFamily="18" charset="0"/>
                <a:cs typeface="Times New Roman" panose="02020603050405020304" pitchFamily="18" charset="0"/>
              </a:rPr>
              <a:t>Data Properties</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ts val="1875"/>
              </a:lnSpc>
              <a:spcBef>
                <a:spcPts val="300"/>
              </a:spcBef>
              <a:spcAft>
                <a:spcPts val="800"/>
              </a:spcAft>
              <a:buFont typeface="+mj-lt"/>
              <a:buAutoNum type="arabicPeriod"/>
              <a:tabLst>
                <a:tab pos="457200" algn="l"/>
              </a:tabLst>
            </a:pPr>
            <a:r>
              <a:rPr lang="en-US" sz="1600" dirty="0">
                <a:latin typeface="Segoe UI" panose="020B0502040204020203" pitchFamily="34" charset="0"/>
                <a:ea typeface="Times New Roman" panose="02020603050405020304" pitchFamily="18" charset="0"/>
                <a:cs typeface="Times New Roman" panose="02020603050405020304" pitchFamily="18" charset="0"/>
              </a:rPr>
              <a:t>Transaction Properties</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ts val="1875"/>
              </a:lnSpc>
              <a:spcBef>
                <a:spcPts val="300"/>
              </a:spcBef>
              <a:spcAft>
                <a:spcPts val="800"/>
              </a:spcAft>
              <a:buFont typeface="+mj-lt"/>
              <a:buAutoNum type="arabicPeriod"/>
              <a:tabLst>
                <a:tab pos="457200" algn="l"/>
              </a:tabLst>
            </a:pPr>
            <a:r>
              <a:rPr lang="en-US" sz="1600" dirty="0">
                <a:latin typeface="Segoe UI" panose="020B0502040204020203" pitchFamily="34" charset="0"/>
                <a:ea typeface="Times New Roman" panose="02020603050405020304" pitchFamily="18" charset="0"/>
                <a:cs typeface="Times New Roman" panose="02020603050405020304" pitchFamily="18" charset="0"/>
              </a:rPr>
              <a:t>Data Migration Properties</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ts val="1875"/>
              </a:lnSpc>
              <a:spcBef>
                <a:spcPts val="300"/>
              </a:spcBef>
              <a:spcAft>
                <a:spcPts val="800"/>
              </a:spcAft>
              <a:buFont typeface="+mj-lt"/>
              <a:buAutoNum type="arabicPeriod"/>
              <a:tabLst>
                <a:tab pos="457200" algn="l"/>
              </a:tabLst>
            </a:pPr>
            <a:r>
              <a:rPr lang="en-US" sz="1600" dirty="0">
                <a:latin typeface="Segoe UI" panose="020B0502040204020203" pitchFamily="34" charset="0"/>
                <a:ea typeface="Times New Roman" panose="02020603050405020304" pitchFamily="18" charset="0"/>
                <a:cs typeface="Times New Roman" panose="02020603050405020304" pitchFamily="18" charset="0"/>
              </a:rPr>
              <a:t>Integration Properties</a:t>
            </a: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6" name="Rectangle 5"/>
          <p:cNvSpPr/>
          <p:nvPr/>
        </p:nvSpPr>
        <p:spPr>
          <a:xfrm>
            <a:off x="5204460" y="1407753"/>
            <a:ext cx="2834640" cy="3029034"/>
          </a:xfrm>
          <a:prstGeom prst="rect">
            <a:avLst/>
          </a:prstGeom>
          <a:ln>
            <a:solidFill>
              <a:srgbClr val="FF0000"/>
            </a:solidFill>
          </a:ln>
        </p:spPr>
        <p:txBody>
          <a:bodyPr wrap="square">
            <a:spAutoFit/>
          </a:bodyPr>
          <a:lstStyle/>
          <a:p>
            <a:pPr lvl="0" algn="just">
              <a:lnSpc>
                <a:spcPts val="1875"/>
              </a:lnSpc>
              <a:spcBef>
                <a:spcPts val="300"/>
              </a:spcBef>
              <a:spcAft>
                <a:spcPts val="800"/>
              </a:spcAft>
              <a:tabLst>
                <a:tab pos="457200" algn="l"/>
              </a:tabLst>
            </a:pPr>
            <a:r>
              <a:rPr lang="en-US" sz="1600" dirty="0">
                <a:latin typeface="Segoe UI" panose="020B0502040204020203" pitchFamily="34" charset="0"/>
                <a:ea typeface="Times New Roman" panose="02020603050405020304" pitchFamily="18" charset="0"/>
                <a:cs typeface="Times New Roman" panose="02020603050405020304" pitchFamily="18" charset="0"/>
              </a:rPr>
              <a:t>9.  Web Properties</a:t>
            </a:r>
            <a:endParaRPr lang="en-US" dirty="0">
              <a:latin typeface="Calibri" panose="020F0502020204030204" pitchFamily="34" charset="0"/>
              <a:ea typeface="Calibri" panose="020F0502020204030204" pitchFamily="34" charset="0"/>
              <a:cs typeface="Times New Roman" panose="02020603050405020304" pitchFamily="18" charset="0"/>
            </a:endParaRPr>
          </a:p>
          <a:p>
            <a:pPr lvl="0" algn="just">
              <a:lnSpc>
                <a:spcPts val="1875"/>
              </a:lnSpc>
              <a:spcBef>
                <a:spcPts val="300"/>
              </a:spcBef>
              <a:spcAft>
                <a:spcPts val="800"/>
              </a:spcAft>
              <a:tabLst>
                <a:tab pos="457200" algn="l"/>
              </a:tabLst>
            </a:pPr>
            <a:r>
              <a:rPr lang="en-US" sz="1600" dirty="0">
                <a:latin typeface="Segoe UI" panose="020B0502040204020203" pitchFamily="34" charset="0"/>
                <a:ea typeface="Times New Roman" panose="02020603050405020304" pitchFamily="18" charset="0"/>
                <a:cs typeface="Times New Roman" panose="02020603050405020304" pitchFamily="18" charset="0"/>
              </a:rPr>
              <a:t>10. </a:t>
            </a:r>
            <a:r>
              <a:rPr lang="en-US" sz="1600" dirty="0" err="1">
                <a:latin typeface="Segoe UI" panose="020B0502040204020203" pitchFamily="34" charset="0"/>
                <a:ea typeface="Times New Roman" panose="02020603050405020304" pitchFamily="18" charset="0"/>
                <a:cs typeface="Times New Roman" panose="02020603050405020304" pitchFamily="18" charset="0"/>
              </a:rPr>
              <a:t>Templating</a:t>
            </a:r>
            <a:r>
              <a:rPr lang="en-US" sz="1600" dirty="0">
                <a:latin typeface="Segoe UI" panose="020B0502040204020203" pitchFamily="34" charset="0"/>
                <a:ea typeface="Times New Roman" panose="02020603050405020304" pitchFamily="18" charset="0"/>
                <a:cs typeface="Times New Roman" panose="02020603050405020304" pitchFamily="18" charset="0"/>
              </a:rPr>
              <a:t> Properties</a:t>
            </a:r>
            <a:endParaRPr lang="en-US" dirty="0">
              <a:latin typeface="Calibri" panose="020F0502020204030204" pitchFamily="34" charset="0"/>
              <a:ea typeface="Calibri" panose="020F0502020204030204" pitchFamily="34" charset="0"/>
              <a:cs typeface="Times New Roman" panose="02020603050405020304" pitchFamily="18" charset="0"/>
            </a:endParaRPr>
          </a:p>
          <a:p>
            <a:pPr lvl="0" algn="just">
              <a:lnSpc>
                <a:spcPts val="1875"/>
              </a:lnSpc>
              <a:spcBef>
                <a:spcPts val="300"/>
              </a:spcBef>
              <a:spcAft>
                <a:spcPts val="800"/>
              </a:spcAft>
              <a:tabLst>
                <a:tab pos="457200" algn="l"/>
              </a:tabLst>
            </a:pPr>
            <a:r>
              <a:rPr lang="en-US" sz="1600" dirty="0">
                <a:latin typeface="Segoe UI" panose="020B0502040204020203" pitchFamily="34" charset="0"/>
                <a:ea typeface="Times New Roman" panose="02020603050405020304" pitchFamily="18" charset="0"/>
                <a:cs typeface="Times New Roman" panose="02020603050405020304" pitchFamily="18" charset="0"/>
              </a:rPr>
              <a:t>11. Server Properties</a:t>
            </a:r>
            <a:endParaRPr lang="en-US" dirty="0">
              <a:latin typeface="Calibri" panose="020F0502020204030204" pitchFamily="34" charset="0"/>
              <a:ea typeface="Calibri" panose="020F0502020204030204" pitchFamily="34" charset="0"/>
              <a:cs typeface="Times New Roman" panose="02020603050405020304" pitchFamily="18" charset="0"/>
            </a:endParaRPr>
          </a:p>
          <a:p>
            <a:pPr lvl="0" algn="just">
              <a:lnSpc>
                <a:spcPts val="1875"/>
              </a:lnSpc>
              <a:spcBef>
                <a:spcPts val="300"/>
              </a:spcBef>
              <a:spcAft>
                <a:spcPts val="800"/>
              </a:spcAft>
              <a:tabLst>
                <a:tab pos="457200" algn="l"/>
              </a:tabLst>
            </a:pPr>
            <a:r>
              <a:rPr lang="en-US" sz="1600" dirty="0">
                <a:latin typeface="Segoe UI" panose="020B0502040204020203" pitchFamily="34" charset="0"/>
                <a:ea typeface="Times New Roman" panose="02020603050405020304" pitchFamily="18" charset="0"/>
                <a:cs typeface="Times New Roman" panose="02020603050405020304" pitchFamily="18" charset="0"/>
              </a:rPr>
              <a:t>12. Security Properties</a:t>
            </a:r>
            <a:endParaRPr lang="en-US" dirty="0">
              <a:latin typeface="Calibri" panose="020F0502020204030204" pitchFamily="34" charset="0"/>
              <a:ea typeface="Calibri" panose="020F0502020204030204" pitchFamily="34" charset="0"/>
              <a:cs typeface="Times New Roman" panose="02020603050405020304" pitchFamily="18" charset="0"/>
            </a:endParaRPr>
          </a:p>
          <a:p>
            <a:pPr lvl="0" algn="just">
              <a:lnSpc>
                <a:spcPts val="1875"/>
              </a:lnSpc>
              <a:spcBef>
                <a:spcPts val="300"/>
              </a:spcBef>
              <a:spcAft>
                <a:spcPts val="800"/>
              </a:spcAft>
              <a:tabLst>
                <a:tab pos="457200" algn="l"/>
              </a:tabLst>
            </a:pPr>
            <a:r>
              <a:rPr lang="en-US" sz="1600" dirty="0">
                <a:latin typeface="Segoe UI" panose="020B0502040204020203" pitchFamily="34" charset="0"/>
                <a:ea typeface="Times New Roman" panose="02020603050405020304" pitchFamily="18" charset="0"/>
                <a:cs typeface="Times New Roman" panose="02020603050405020304" pitchFamily="18" charset="0"/>
              </a:rPr>
              <a:t>13. </a:t>
            </a:r>
            <a:r>
              <a:rPr lang="en-US" sz="1600" dirty="0" err="1">
                <a:latin typeface="Segoe UI" panose="020B0502040204020203" pitchFamily="34" charset="0"/>
                <a:ea typeface="Times New Roman" panose="02020603050405020304" pitchFamily="18" charset="0"/>
                <a:cs typeface="Times New Roman" panose="02020603050405020304" pitchFamily="18" charset="0"/>
              </a:rPr>
              <a:t>RSocket</a:t>
            </a:r>
            <a:r>
              <a:rPr lang="en-US" sz="1600" dirty="0">
                <a:latin typeface="Segoe UI" panose="020B0502040204020203" pitchFamily="34" charset="0"/>
                <a:ea typeface="Times New Roman" panose="02020603050405020304" pitchFamily="18" charset="0"/>
                <a:cs typeface="Times New Roman" panose="02020603050405020304" pitchFamily="18" charset="0"/>
              </a:rPr>
              <a:t> Properties</a:t>
            </a:r>
            <a:endParaRPr lang="en-US" dirty="0">
              <a:latin typeface="Calibri" panose="020F0502020204030204" pitchFamily="34" charset="0"/>
              <a:ea typeface="Calibri" panose="020F0502020204030204" pitchFamily="34" charset="0"/>
              <a:cs typeface="Times New Roman" panose="02020603050405020304" pitchFamily="18" charset="0"/>
            </a:endParaRPr>
          </a:p>
          <a:p>
            <a:pPr lvl="0" algn="just">
              <a:lnSpc>
                <a:spcPts val="1875"/>
              </a:lnSpc>
              <a:spcBef>
                <a:spcPts val="300"/>
              </a:spcBef>
              <a:spcAft>
                <a:spcPts val="800"/>
              </a:spcAft>
              <a:tabLst>
                <a:tab pos="457200" algn="l"/>
              </a:tabLst>
            </a:pPr>
            <a:r>
              <a:rPr lang="en-US" sz="1600" dirty="0">
                <a:latin typeface="Segoe UI" panose="020B0502040204020203" pitchFamily="34" charset="0"/>
                <a:ea typeface="Times New Roman" panose="02020603050405020304" pitchFamily="18" charset="0"/>
                <a:cs typeface="Times New Roman" panose="02020603050405020304" pitchFamily="18" charset="0"/>
              </a:rPr>
              <a:t>14. Actuator Properties</a:t>
            </a:r>
            <a:endParaRPr lang="en-US" dirty="0">
              <a:latin typeface="Calibri" panose="020F0502020204030204" pitchFamily="34" charset="0"/>
              <a:ea typeface="Calibri" panose="020F0502020204030204" pitchFamily="34" charset="0"/>
              <a:cs typeface="Times New Roman" panose="02020603050405020304" pitchFamily="18" charset="0"/>
            </a:endParaRPr>
          </a:p>
          <a:p>
            <a:pPr lvl="0" algn="just">
              <a:lnSpc>
                <a:spcPts val="1875"/>
              </a:lnSpc>
              <a:spcBef>
                <a:spcPts val="300"/>
              </a:spcBef>
              <a:spcAft>
                <a:spcPts val="800"/>
              </a:spcAft>
              <a:tabLst>
                <a:tab pos="457200" algn="l"/>
              </a:tabLst>
            </a:pPr>
            <a:r>
              <a:rPr lang="en-US" sz="1600" dirty="0">
                <a:latin typeface="Segoe UI" panose="020B0502040204020203" pitchFamily="34" charset="0"/>
                <a:ea typeface="Times New Roman" panose="02020603050405020304" pitchFamily="18" charset="0"/>
                <a:cs typeface="Times New Roman" panose="02020603050405020304" pitchFamily="18" charset="0"/>
              </a:rPr>
              <a:t>15. </a:t>
            </a:r>
            <a:r>
              <a:rPr lang="en-US" sz="1600" dirty="0" err="1">
                <a:latin typeface="Segoe UI" panose="020B0502040204020203" pitchFamily="34" charset="0"/>
                <a:ea typeface="Times New Roman" panose="02020603050405020304" pitchFamily="18" charset="0"/>
                <a:cs typeface="Times New Roman" panose="02020603050405020304" pitchFamily="18" charset="0"/>
              </a:rPr>
              <a:t>DevTools</a:t>
            </a:r>
            <a:r>
              <a:rPr lang="en-US" sz="1600" dirty="0">
                <a:latin typeface="Segoe UI" panose="020B0502040204020203" pitchFamily="34" charset="0"/>
                <a:ea typeface="Times New Roman" panose="02020603050405020304" pitchFamily="18" charset="0"/>
                <a:cs typeface="Times New Roman" panose="02020603050405020304" pitchFamily="18" charset="0"/>
              </a:rPr>
              <a:t> Properties</a:t>
            </a:r>
            <a:endParaRPr lang="en-US" dirty="0">
              <a:latin typeface="Calibri" panose="020F0502020204030204" pitchFamily="34" charset="0"/>
              <a:ea typeface="Calibri" panose="020F0502020204030204" pitchFamily="34" charset="0"/>
              <a:cs typeface="Times New Roman" panose="02020603050405020304" pitchFamily="18" charset="0"/>
            </a:endParaRPr>
          </a:p>
          <a:p>
            <a:pPr lvl="0" algn="just">
              <a:lnSpc>
                <a:spcPts val="1875"/>
              </a:lnSpc>
              <a:spcBef>
                <a:spcPts val="300"/>
              </a:spcBef>
              <a:spcAft>
                <a:spcPts val="800"/>
              </a:spcAft>
              <a:tabLst>
                <a:tab pos="457200" algn="l"/>
              </a:tabLst>
            </a:pPr>
            <a:r>
              <a:rPr lang="en-US" sz="1600" dirty="0">
                <a:latin typeface="Segoe UI" panose="020B0502040204020203" pitchFamily="34" charset="0"/>
                <a:ea typeface="Times New Roman" panose="02020603050405020304" pitchFamily="18" charset="0"/>
                <a:cs typeface="Times New Roman" panose="02020603050405020304" pitchFamily="18" charset="0"/>
              </a:rPr>
              <a:t>16. Testing Properties</a:t>
            </a: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76463862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a:xfrm>
            <a:off x="144780" y="220981"/>
            <a:ext cx="8100060" cy="784860"/>
          </a:xfrm>
          <a:extLst>
            <a:ext uri="{FAA26D3D-D897-4be2-8F04-BA451C77F1D7}">
              <ma14:placeholderFlag xmlns="" xmlns:ma14="http://schemas.microsoft.com/office/mac/drawingml/2011/main" val="1"/>
            </a:ext>
          </a:extLst>
        </p:spPr>
        <p:txBody>
          <a:bodyPr anchor="b">
            <a:noAutofit/>
          </a:bodyPr>
          <a:lstStyle/>
          <a:p>
            <a:r>
              <a:rPr lang="en-US" altLang="en-US" sz="2200" dirty="0"/>
              <a:t>CORE PROPERTIES</a:t>
            </a:r>
          </a:p>
        </p:txBody>
      </p:sp>
      <p:graphicFrame>
        <p:nvGraphicFramePr>
          <p:cNvPr id="3" name="Table 2"/>
          <p:cNvGraphicFramePr>
            <a:graphicFrameLocks noGrp="1"/>
          </p:cNvGraphicFramePr>
          <p:nvPr>
            <p:extLst>
              <p:ext uri="{D42A27DB-BD31-4B8C-83A1-F6EECF244321}">
                <p14:modId xmlns:p14="http://schemas.microsoft.com/office/powerpoint/2010/main" val="3160426457"/>
              </p:ext>
            </p:extLst>
          </p:nvPr>
        </p:nvGraphicFramePr>
        <p:xfrm>
          <a:off x="173364" y="1358265"/>
          <a:ext cx="8635355" cy="2818061"/>
        </p:xfrm>
        <a:graphic>
          <a:graphicData uri="http://schemas.openxmlformats.org/drawingml/2006/table">
            <a:tbl>
              <a:tblPr firstRow="1" firstCol="1" bandRow="1">
                <a:tableStyleId>{0660B408-B3CF-4A94-85FC-2B1E0A45F4A2}</a:tableStyleId>
              </a:tblPr>
              <a:tblGrid>
                <a:gridCol w="3171621">
                  <a:extLst>
                    <a:ext uri="{9D8B030D-6E8A-4147-A177-3AD203B41FA5}">
                      <a16:colId xmlns:a16="http://schemas.microsoft.com/office/drawing/2014/main" val="20000"/>
                    </a:ext>
                  </a:extLst>
                </a:gridCol>
                <a:gridCol w="4579815">
                  <a:extLst>
                    <a:ext uri="{9D8B030D-6E8A-4147-A177-3AD203B41FA5}">
                      <a16:colId xmlns:a16="http://schemas.microsoft.com/office/drawing/2014/main" val="20001"/>
                    </a:ext>
                  </a:extLst>
                </a:gridCol>
                <a:gridCol w="883919">
                  <a:extLst>
                    <a:ext uri="{9D8B030D-6E8A-4147-A177-3AD203B41FA5}">
                      <a16:colId xmlns:a16="http://schemas.microsoft.com/office/drawing/2014/main" val="20002"/>
                    </a:ext>
                  </a:extLst>
                </a:gridCol>
              </a:tblGrid>
              <a:tr h="332460">
                <a:tc>
                  <a:txBody>
                    <a:bodyPr/>
                    <a:lstStyle/>
                    <a:p>
                      <a:pPr algn="ctr">
                        <a:lnSpc>
                          <a:spcPct val="107000"/>
                        </a:lnSpc>
                        <a:spcAft>
                          <a:spcPts val="0"/>
                        </a:spcAft>
                      </a:pPr>
                      <a:r>
                        <a:rPr lang="en-US" sz="1800" dirty="0">
                          <a:effectLst/>
                        </a:rPr>
                        <a:t>Name</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348" marR="7348" marT="7348" marB="7348" anchor="ctr"/>
                </a:tc>
                <a:tc>
                  <a:txBody>
                    <a:bodyPr/>
                    <a:lstStyle/>
                    <a:p>
                      <a:pPr algn="ctr">
                        <a:lnSpc>
                          <a:spcPct val="107000"/>
                        </a:lnSpc>
                        <a:spcAft>
                          <a:spcPts val="0"/>
                        </a:spcAft>
                      </a:pPr>
                      <a:r>
                        <a:rPr lang="en-US" sz="1800" dirty="0">
                          <a:effectLst/>
                        </a:rPr>
                        <a:t>Description</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348" marR="7348" marT="7348" marB="7348" anchor="ctr"/>
                </a:tc>
                <a:tc>
                  <a:txBody>
                    <a:bodyPr/>
                    <a:lstStyle/>
                    <a:p>
                      <a:pPr>
                        <a:lnSpc>
                          <a:spcPct val="107000"/>
                        </a:lnSpc>
                        <a:spcAft>
                          <a:spcPts val="0"/>
                        </a:spcAft>
                      </a:pPr>
                      <a:r>
                        <a:rPr lang="en-US" sz="1800">
                          <a:effectLst/>
                        </a:rPr>
                        <a:t>Default Value</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7348" marR="7348" marT="7348" marB="7348"/>
                </a:tc>
                <a:extLst>
                  <a:ext uri="{0D108BD9-81ED-4DB2-BD59-A6C34878D82A}">
                    <a16:rowId xmlns:a16="http://schemas.microsoft.com/office/drawing/2014/main" val="10000"/>
                  </a:ext>
                </a:extLst>
              </a:tr>
              <a:tr h="226818">
                <a:tc>
                  <a:txBody>
                    <a:bodyPr/>
                    <a:lstStyle/>
                    <a:p>
                      <a:pPr>
                        <a:lnSpc>
                          <a:spcPct val="107000"/>
                        </a:lnSpc>
                        <a:spcAft>
                          <a:spcPts val="0"/>
                        </a:spcAft>
                      </a:pPr>
                      <a:r>
                        <a:rPr lang="en-US" sz="1600" b="0" dirty="0">
                          <a:solidFill>
                            <a:schemeClr val="bg2">
                              <a:lumMod val="50000"/>
                            </a:schemeClr>
                          </a:solidFill>
                          <a:effectLst/>
                          <a:latin typeface="var(--monospace-font-family)"/>
                          <a:ea typeface="Times New Roman" panose="02020603050405020304" pitchFamily="18" charset="0"/>
                          <a:cs typeface="Courier New" panose="02070309020205020404" pitchFamily="49" charset="0"/>
                        </a:rPr>
                        <a:t>logging.config</a:t>
                      </a:r>
                      <a:endParaRPr lang="en-US" sz="1600" b="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pPr>
                      <a:r>
                        <a:rPr lang="en-US" sz="1600" b="0" dirty="0" err="1">
                          <a:solidFill>
                            <a:schemeClr val="bg2">
                              <a:lumMod val="50000"/>
                            </a:schemeClr>
                          </a:solidFill>
                          <a:effectLst/>
                        </a:rPr>
                        <a:t>Vị</a:t>
                      </a:r>
                      <a:r>
                        <a:rPr lang="en-US" sz="1600" b="0" dirty="0">
                          <a:solidFill>
                            <a:schemeClr val="bg2">
                              <a:lumMod val="50000"/>
                            </a:schemeClr>
                          </a:solidFill>
                          <a:effectLst/>
                        </a:rPr>
                        <a:t> </a:t>
                      </a:r>
                      <a:r>
                        <a:rPr lang="en-US" sz="1600" b="0" dirty="0" err="1">
                          <a:solidFill>
                            <a:schemeClr val="bg2">
                              <a:lumMod val="50000"/>
                            </a:schemeClr>
                          </a:solidFill>
                          <a:effectLst/>
                        </a:rPr>
                        <a:t>trí</a:t>
                      </a:r>
                      <a:r>
                        <a:rPr lang="en-US" sz="1600" b="0" dirty="0">
                          <a:solidFill>
                            <a:schemeClr val="bg2">
                              <a:lumMod val="50000"/>
                            </a:schemeClr>
                          </a:solidFill>
                          <a:effectLst/>
                        </a:rPr>
                        <a:t> </a:t>
                      </a:r>
                      <a:r>
                        <a:rPr lang="en-US" sz="1600" b="0" dirty="0" err="1">
                          <a:solidFill>
                            <a:schemeClr val="bg2">
                              <a:lumMod val="50000"/>
                            </a:schemeClr>
                          </a:solidFill>
                          <a:effectLst/>
                        </a:rPr>
                        <a:t>của</a:t>
                      </a:r>
                      <a:r>
                        <a:rPr lang="en-US" sz="1600" b="0" dirty="0">
                          <a:solidFill>
                            <a:schemeClr val="bg2">
                              <a:lumMod val="50000"/>
                            </a:schemeClr>
                          </a:solidFill>
                          <a:effectLst/>
                        </a:rPr>
                        <a:t> </a:t>
                      </a:r>
                      <a:r>
                        <a:rPr lang="en-US" sz="1600" b="0" dirty="0" err="1">
                          <a:solidFill>
                            <a:schemeClr val="bg2">
                              <a:lumMod val="50000"/>
                            </a:schemeClr>
                          </a:solidFill>
                          <a:effectLst/>
                        </a:rPr>
                        <a:t>tệp</a:t>
                      </a:r>
                      <a:r>
                        <a:rPr lang="en-US" sz="1600" b="0" dirty="0">
                          <a:solidFill>
                            <a:schemeClr val="bg2">
                              <a:lumMod val="50000"/>
                            </a:schemeClr>
                          </a:solidFill>
                          <a:effectLst/>
                        </a:rPr>
                        <a:t> </a:t>
                      </a:r>
                      <a:r>
                        <a:rPr lang="en-US" sz="1600" b="0" dirty="0" err="1">
                          <a:solidFill>
                            <a:schemeClr val="bg2">
                              <a:lumMod val="50000"/>
                            </a:schemeClr>
                          </a:solidFill>
                          <a:effectLst/>
                        </a:rPr>
                        <a:t>cấu</a:t>
                      </a:r>
                      <a:r>
                        <a:rPr lang="en-US" sz="1600" b="0" dirty="0">
                          <a:solidFill>
                            <a:schemeClr val="bg2">
                              <a:lumMod val="50000"/>
                            </a:schemeClr>
                          </a:solidFill>
                          <a:effectLst/>
                        </a:rPr>
                        <a:t> hình </a:t>
                      </a:r>
                      <a:r>
                        <a:rPr lang="en-US" sz="1600" b="0" dirty="0" err="1">
                          <a:solidFill>
                            <a:schemeClr val="bg2">
                              <a:lumMod val="50000"/>
                            </a:schemeClr>
                          </a:solidFill>
                          <a:effectLst/>
                        </a:rPr>
                        <a:t>ghi</a:t>
                      </a:r>
                      <a:r>
                        <a:rPr lang="en-US" sz="1600" b="0" dirty="0">
                          <a:solidFill>
                            <a:schemeClr val="bg2">
                              <a:lumMod val="50000"/>
                            </a:schemeClr>
                          </a:solidFill>
                          <a:effectLst/>
                        </a:rPr>
                        <a:t> </a:t>
                      </a:r>
                      <a:r>
                        <a:rPr lang="en-US" sz="1600" b="0" dirty="0" err="1">
                          <a:solidFill>
                            <a:schemeClr val="bg2">
                              <a:lumMod val="50000"/>
                            </a:schemeClr>
                          </a:solidFill>
                          <a:effectLst/>
                        </a:rPr>
                        <a:t>nhật</a:t>
                      </a:r>
                      <a:r>
                        <a:rPr lang="en-US" sz="1600" b="0" dirty="0">
                          <a:solidFill>
                            <a:schemeClr val="bg2">
                              <a:lumMod val="50000"/>
                            </a:schemeClr>
                          </a:solidFill>
                          <a:effectLst/>
                        </a:rPr>
                        <a:t> </a:t>
                      </a:r>
                      <a:r>
                        <a:rPr lang="en-US" sz="1600" b="0" dirty="0" err="1">
                          <a:solidFill>
                            <a:schemeClr val="bg2">
                              <a:lumMod val="50000"/>
                            </a:schemeClr>
                          </a:solidFill>
                          <a:effectLst/>
                        </a:rPr>
                        <a:t>ký</a:t>
                      </a:r>
                      <a:r>
                        <a:rPr lang="en-US" sz="1600" b="0" dirty="0">
                          <a:solidFill>
                            <a:schemeClr val="bg2">
                              <a:lumMod val="50000"/>
                            </a:schemeClr>
                          </a:solidFill>
                          <a:effectLst/>
                        </a:rPr>
                        <a:t>.</a:t>
                      </a:r>
                      <a:endParaRPr lang="en-US" sz="1600" b="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7348" marR="7348" marT="7348" marB="7348" anchor="ctr"/>
                </a:tc>
                <a:tc>
                  <a:txBody>
                    <a:bodyPr/>
                    <a:lstStyle/>
                    <a:p>
                      <a:pPr>
                        <a:lnSpc>
                          <a:spcPct val="107000"/>
                        </a:lnSpc>
                      </a:pPr>
                      <a:endParaRPr lang="en-US" sz="1600" b="0">
                        <a:solidFill>
                          <a:schemeClr val="bg2">
                            <a:lumMod val="50000"/>
                          </a:schemeClr>
                        </a:solidFill>
                        <a:effectLst/>
                        <a:latin typeface="Calibri" panose="020F0502020204030204" pitchFamily="34" charset="0"/>
                        <a:cs typeface="Times New Roman" panose="02020603050405020304" pitchFamily="18" charset="0"/>
                      </a:endParaRPr>
                    </a:p>
                  </a:txBody>
                  <a:tcPr marL="7348" marR="7348" marT="7348" marB="7348" anchor="ctr"/>
                </a:tc>
                <a:extLst>
                  <a:ext uri="{0D108BD9-81ED-4DB2-BD59-A6C34878D82A}">
                    <a16:rowId xmlns:a16="http://schemas.microsoft.com/office/drawing/2014/main" val="10001"/>
                  </a:ext>
                </a:extLst>
              </a:tr>
              <a:tr h="226818">
                <a:tc>
                  <a:txBody>
                    <a:bodyPr/>
                    <a:lstStyle/>
                    <a:p>
                      <a:pPr>
                        <a:lnSpc>
                          <a:spcPct val="107000"/>
                        </a:lnSpc>
                        <a:spcAft>
                          <a:spcPts val="0"/>
                        </a:spcAft>
                      </a:pPr>
                      <a:r>
                        <a:rPr lang="en-US" sz="1600" b="0" dirty="0">
                          <a:solidFill>
                            <a:schemeClr val="bg2">
                              <a:lumMod val="50000"/>
                            </a:schemeClr>
                          </a:solidFill>
                          <a:effectLst/>
                          <a:latin typeface="var(--monospace-font-family)"/>
                          <a:ea typeface="Times New Roman" panose="02020603050405020304" pitchFamily="18" charset="0"/>
                          <a:cs typeface="Courier New" panose="02070309020205020404" pitchFamily="49" charset="0"/>
                        </a:rPr>
                        <a:t>logging.file.name</a:t>
                      </a:r>
                      <a:endParaRPr lang="en-US" sz="1600" b="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pPr>
                      <a:r>
                        <a:rPr lang="en-US" sz="1600" b="0" dirty="0">
                          <a:solidFill>
                            <a:schemeClr val="bg2">
                              <a:lumMod val="50000"/>
                            </a:schemeClr>
                          </a:solidFill>
                          <a:effectLst/>
                        </a:rPr>
                        <a:t>Tên </a:t>
                      </a:r>
                      <a:r>
                        <a:rPr lang="en-US" sz="1600" b="0" dirty="0" err="1">
                          <a:solidFill>
                            <a:schemeClr val="bg2">
                              <a:lumMod val="50000"/>
                            </a:schemeClr>
                          </a:solidFill>
                          <a:effectLst/>
                        </a:rPr>
                        <a:t>tệp</a:t>
                      </a:r>
                      <a:r>
                        <a:rPr lang="en-US" sz="1600" b="0" dirty="0">
                          <a:solidFill>
                            <a:schemeClr val="bg2">
                              <a:lumMod val="50000"/>
                            </a:schemeClr>
                          </a:solidFill>
                          <a:effectLst/>
                        </a:rPr>
                        <a:t> </a:t>
                      </a:r>
                      <a:r>
                        <a:rPr lang="en-US" sz="1600" b="0" dirty="0" err="1">
                          <a:solidFill>
                            <a:schemeClr val="bg2">
                              <a:lumMod val="50000"/>
                            </a:schemeClr>
                          </a:solidFill>
                          <a:effectLst/>
                        </a:rPr>
                        <a:t>nhật</a:t>
                      </a:r>
                      <a:r>
                        <a:rPr lang="en-US" sz="1600" b="0" dirty="0">
                          <a:solidFill>
                            <a:schemeClr val="bg2">
                              <a:lumMod val="50000"/>
                            </a:schemeClr>
                          </a:solidFill>
                          <a:effectLst/>
                        </a:rPr>
                        <a:t> </a:t>
                      </a:r>
                      <a:r>
                        <a:rPr lang="en-US" sz="1600" b="0" dirty="0" err="1">
                          <a:solidFill>
                            <a:schemeClr val="bg2">
                              <a:lumMod val="50000"/>
                            </a:schemeClr>
                          </a:solidFill>
                          <a:effectLst/>
                        </a:rPr>
                        <a:t>ký</a:t>
                      </a:r>
                      <a:r>
                        <a:rPr lang="en-US" sz="1600" b="0" dirty="0">
                          <a:solidFill>
                            <a:schemeClr val="bg2">
                              <a:lumMod val="50000"/>
                            </a:schemeClr>
                          </a:solidFill>
                          <a:effectLst/>
                        </a:rPr>
                        <a:t> </a:t>
                      </a:r>
                      <a:endParaRPr lang="en-US" sz="1600" b="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7348" marR="7348" marT="7348" marB="7348" anchor="ctr"/>
                </a:tc>
                <a:tc>
                  <a:txBody>
                    <a:bodyPr/>
                    <a:lstStyle/>
                    <a:p>
                      <a:pPr>
                        <a:lnSpc>
                          <a:spcPct val="107000"/>
                        </a:lnSpc>
                      </a:pPr>
                      <a:endParaRPr lang="en-US" sz="1600" b="0">
                        <a:solidFill>
                          <a:schemeClr val="bg2">
                            <a:lumMod val="50000"/>
                          </a:schemeClr>
                        </a:solidFill>
                        <a:effectLst/>
                        <a:latin typeface="Calibri" panose="020F0502020204030204" pitchFamily="34" charset="0"/>
                        <a:cs typeface="Times New Roman" panose="02020603050405020304" pitchFamily="18" charset="0"/>
                      </a:endParaRPr>
                    </a:p>
                  </a:txBody>
                  <a:tcPr marL="7348" marR="7348" marT="7348" marB="7348" anchor="ctr"/>
                </a:tc>
                <a:extLst>
                  <a:ext uri="{0D108BD9-81ED-4DB2-BD59-A6C34878D82A}">
                    <a16:rowId xmlns:a16="http://schemas.microsoft.com/office/drawing/2014/main" val="10002"/>
                  </a:ext>
                </a:extLst>
              </a:tr>
              <a:tr h="226818">
                <a:tc>
                  <a:txBody>
                    <a:bodyPr/>
                    <a:lstStyle/>
                    <a:p>
                      <a:pPr>
                        <a:lnSpc>
                          <a:spcPct val="107000"/>
                        </a:lnSpc>
                        <a:spcAft>
                          <a:spcPts val="0"/>
                        </a:spcAft>
                      </a:pPr>
                      <a:r>
                        <a:rPr lang="en-US" sz="1600" b="0" u="none" strike="noStrike" dirty="0">
                          <a:solidFill>
                            <a:schemeClr val="bg2">
                              <a:lumMod val="50000"/>
                            </a:schemeClr>
                          </a:solidFill>
                          <a:effectLst/>
                          <a:latin typeface="var(--monospace-font-family)"/>
                          <a:ea typeface="Times New Roman" panose="02020603050405020304" pitchFamily="18" charset="0"/>
                          <a:cs typeface="Courier New" panose="02070309020205020404" pitchFamily="49" charset="0"/>
                        </a:rPr>
                        <a:t>logging.file.path</a:t>
                      </a:r>
                      <a:endParaRPr lang="en-US" sz="1600" b="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pPr>
                      <a:r>
                        <a:rPr lang="en-US" sz="1600" b="0" dirty="0" err="1">
                          <a:solidFill>
                            <a:schemeClr val="bg2">
                              <a:lumMod val="50000"/>
                            </a:schemeClr>
                          </a:solidFill>
                          <a:effectLst/>
                        </a:rPr>
                        <a:t>Vị</a:t>
                      </a:r>
                      <a:r>
                        <a:rPr lang="en-US" sz="1600" b="0" dirty="0">
                          <a:solidFill>
                            <a:schemeClr val="bg2">
                              <a:lumMod val="50000"/>
                            </a:schemeClr>
                          </a:solidFill>
                          <a:effectLst/>
                        </a:rPr>
                        <a:t> </a:t>
                      </a:r>
                      <a:r>
                        <a:rPr lang="en-US" sz="1600" b="0" dirty="0" err="1">
                          <a:solidFill>
                            <a:schemeClr val="bg2">
                              <a:lumMod val="50000"/>
                            </a:schemeClr>
                          </a:solidFill>
                          <a:effectLst/>
                        </a:rPr>
                        <a:t>trí</a:t>
                      </a:r>
                      <a:r>
                        <a:rPr lang="en-US" sz="1600" b="0" dirty="0">
                          <a:solidFill>
                            <a:schemeClr val="bg2">
                              <a:lumMod val="50000"/>
                            </a:schemeClr>
                          </a:solidFill>
                          <a:effectLst/>
                        </a:rPr>
                        <a:t> </a:t>
                      </a:r>
                      <a:r>
                        <a:rPr lang="en-US" sz="1600" b="0" dirty="0" err="1">
                          <a:solidFill>
                            <a:schemeClr val="bg2">
                              <a:lumMod val="50000"/>
                            </a:schemeClr>
                          </a:solidFill>
                          <a:effectLst/>
                        </a:rPr>
                        <a:t>của</a:t>
                      </a:r>
                      <a:r>
                        <a:rPr lang="en-US" sz="1600" b="0" dirty="0">
                          <a:solidFill>
                            <a:schemeClr val="bg2">
                              <a:lumMod val="50000"/>
                            </a:schemeClr>
                          </a:solidFill>
                          <a:effectLst/>
                        </a:rPr>
                        <a:t> </a:t>
                      </a:r>
                      <a:r>
                        <a:rPr lang="en-US" sz="1600" b="0" dirty="0" err="1">
                          <a:solidFill>
                            <a:schemeClr val="bg2">
                              <a:lumMod val="50000"/>
                            </a:schemeClr>
                          </a:solidFill>
                          <a:effectLst/>
                        </a:rPr>
                        <a:t>tệp</a:t>
                      </a:r>
                      <a:r>
                        <a:rPr lang="en-US" sz="1600" b="0" dirty="0">
                          <a:solidFill>
                            <a:schemeClr val="bg2">
                              <a:lumMod val="50000"/>
                            </a:schemeClr>
                          </a:solidFill>
                          <a:effectLst/>
                        </a:rPr>
                        <a:t> </a:t>
                      </a:r>
                      <a:r>
                        <a:rPr lang="en-US" sz="1600" b="0" dirty="0" err="1">
                          <a:solidFill>
                            <a:schemeClr val="bg2">
                              <a:lumMod val="50000"/>
                            </a:schemeClr>
                          </a:solidFill>
                          <a:effectLst/>
                        </a:rPr>
                        <a:t>nhật</a:t>
                      </a:r>
                      <a:r>
                        <a:rPr lang="en-US" sz="1600" b="0" dirty="0">
                          <a:solidFill>
                            <a:schemeClr val="bg2">
                              <a:lumMod val="50000"/>
                            </a:schemeClr>
                          </a:solidFill>
                          <a:effectLst/>
                        </a:rPr>
                        <a:t> </a:t>
                      </a:r>
                      <a:r>
                        <a:rPr lang="en-US" sz="1600" b="0" dirty="0" err="1">
                          <a:solidFill>
                            <a:schemeClr val="bg2">
                              <a:lumMod val="50000"/>
                            </a:schemeClr>
                          </a:solidFill>
                          <a:effectLst/>
                        </a:rPr>
                        <a:t>ký</a:t>
                      </a:r>
                      <a:r>
                        <a:rPr lang="en-US" sz="1600" b="0" dirty="0">
                          <a:solidFill>
                            <a:schemeClr val="bg2">
                              <a:lumMod val="50000"/>
                            </a:schemeClr>
                          </a:solidFill>
                          <a:effectLst/>
                        </a:rPr>
                        <a:t>. </a:t>
                      </a:r>
                      <a:endParaRPr lang="en-US" sz="1600" b="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7348" marR="7348" marT="7348" marB="7348" anchor="ctr"/>
                </a:tc>
                <a:tc>
                  <a:txBody>
                    <a:bodyPr/>
                    <a:lstStyle/>
                    <a:p>
                      <a:pPr>
                        <a:lnSpc>
                          <a:spcPct val="107000"/>
                        </a:lnSpc>
                      </a:pPr>
                      <a:endParaRPr lang="en-US" sz="1600" b="0">
                        <a:solidFill>
                          <a:schemeClr val="bg2">
                            <a:lumMod val="50000"/>
                          </a:schemeClr>
                        </a:solidFill>
                        <a:effectLst/>
                        <a:latin typeface="Calibri" panose="020F0502020204030204" pitchFamily="34" charset="0"/>
                        <a:cs typeface="Times New Roman" panose="02020603050405020304" pitchFamily="18" charset="0"/>
                      </a:endParaRPr>
                    </a:p>
                  </a:txBody>
                  <a:tcPr marL="7348" marR="7348" marT="7348" marB="7348" anchor="ctr"/>
                </a:tc>
                <a:extLst>
                  <a:ext uri="{0D108BD9-81ED-4DB2-BD59-A6C34878D82A}">
                    <a16:rowId xmlns:a16="http://schemas.microsoft.com/office/drawing/2014/main" val="10003"/>
                  </a:ext>
                </a:extLst>
              </a:tr>
              <a:tr h="232475">
                <a:tc>
                  <a:txBody>
                    <a:bodyPr/>
                    <a:lstStyle/>
                    <a:p>
                      <a:pPr>
                        <a:lnSpc>
                          <a:spcPct val="107000"/>
                        </a:lnSpc>
                        <a:spcAft>
                          <a:spcPts val="0"/>
                        </a:spcAft>
                      </a:pPr>
                      <a:r>
                        <a:rPr lang="en-US" sz="1600" b="0" dirty="0">
                          <a:solidFill>
                            <a:schemeClr val="bg2">
                              <a:lumMod val="50000"/>
                            </a:schemeClr>
                          </a:solidFill>
                          <a:effectLst/>
                          <a:latin typeface="var(--monospace-font-family)"/>
                          <a:ea typeface="Times New Roman" panose="02020603050405020304" pitchFamily="18" charset="0"/>
                          <a:cs typeface="Courier New" panose="02070309020205020404" pitchFamily="49" charset="0"/>
                        </a:rPr>
                        <a:t>spring.application.admin.enabled</a:t>
                      </a:r>
                      <a:endParaRPr lang="en-US" sz="1600" b="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pPr>
                      <a:r>
                        <a:rPr lang="en-US" sz="1600" b="0" dirty="0" err="1">
                          <a:solidFill>
                            <a:schemeClr val="bg2">
                              <a:lumMod val="50000"/>
                            </a:schemeClr>
                          </a:solidFill>
                          <a:effectLst/>
                        </a:rPr>
                        <a:t>Có</a:t>
                      </a:r>
                      <a:r>
                        <a:rPr lang="en-US" sz="1600" b="0" dirty="0">
                          <a:solidFill>
                            <a:schemeClr val="bg2">
                              <a:lumMod val="50000"/>
                            </a:schemeClr>
                          </a:solidFill>
                          <a:effectLst/>
                        </a:rPr>
                        <a:t> </a:t>
                      </a:r>
                      <a:r>
                        <a:rPr lang="en-US" sz="1600" b="0" dirty="0" err="1">
                          <a:solidFill>
                            <a:schemeClr val="bg2">
                              <a:lumMod val="50000"/>
                            </a:schemeClr>
                          </a:solidFill>
                          <a:effectLst/>
                        </a:rPr>
                        <a:t>bật</a:t>
                      </a:r>
                      <a:r>
                        <a:rPr lang="en-US" sz="1600" b="0" dirty="0">
                          <a:solidFill>
                            <a:schemeClr val="bg2">
                              <a:lumMod val="50000"/>
                            </a:schemeClr>
                          </a:solidFill>
                          <a:effectLst/>
                        </a:rPr>
                        <a:t> </a:t>
                      </a:r>
                      <a:r>
                        <a:rPr lang="en-US" sz="1600" b="0" dirty="0" err="1">
                          <a:solidFill>
                            <a:schemeClr val="bg2">
                              <a:lumMod val="50000"/>
                            </a:schemeClr>
                          </a:solidFill>
                          <a:effectLst/>
                        </a:rPr>
                        <a:t>tính</a:t>
                      </a:r>
                      <a:r>
                        <a:rPr lang="en-US" sz="1600" b="0" dirty="0">
                          <a:solidFill>
                            <a:schemeClr val="bg2">
                              <a:lumMod val="50000"/>
                            </a:schemeClr>
                          </a:solidFill>
                          <a:effectLst/>
                        </a:rPr>
                        <a:t> </a:t>
                      </a:r>
                      <a:r>
                        <a:rPr lang="en-US" sz="1600" b="0" dirty="0" err="1">
                          <a:solidFill>
                            <a:schemeClr val="bg2">
                              <a:lumMod val="50000"/>
                            </a:schemeClr>
                          </a:solidFill>
                          <a:effectLst/>
                        </a:rPr>
                        <a:t>năng</a:t>
                      </a:r>
                      <a:r>
                        <a:rPr lang="en-US" sz="1600" b="0" dirty="0">
                          <a:solidFill>
                            <a:schemeClr val="bg2">
                              <a:lumMod val="50000"/>
                            </a:schemeClr>
                          </a:solidFill>
                          <a:effectLst/>
                        </a:rPr>
                        <a:t> </a:t>
                      </a:r>
                      <a:r>
                        <a:rPr lang="en-US" sz="1600" b="0" dirty="0" err="1">
                          <a:solidFill>
                            <a:schemeClr val="bg2">
                              <a:lumMod val="50000"/>
                            </a:schemeClr>
                          </a:solidFill>
                          <a:effectLst/>
                        </a:rPr>
                        <a:t>quản</a:t>
                      </a:r>
                      <a:r>
                        <a:rPr lang="en-US" sz="1600" b="0" dirty="0">
                          <a:solidFill>
                            <a:schemeClr val="bg2">
                              <a:lumMod val="50000"/>
                            </a:schemeClr>
                          </a:solidFill>
                          <a:effectLst/>
                        </a:rPr>
                        <a:t> </a:t>
                      </a:r>
                      <a:r>
                        <a:rPr lang="en-US" sz="1600" b="0" dirty="0" err="1">
                          <a:solidFill>
                            <a:schemeClr val="bg2">
                              <a:lumMod val="50000"/>
                            </a:schemeClr>
                          </a:solidFill>
                          <a:effectLst/>
                        </a:rPr>
                        <a:t>trị</a:t>
                      </a:r>
                      <a:r>
                        <a:rPr lang="en-US" sz="1600" b="0" dirty="0">
                          <a:solidFill>
                            <a:schemeClr val="bg2">
                              <a:lumMod val="50000"/>
                            </a:schemeClr>
                          </a:solidFill>
                          <a:effectLst/>
                        </a:rPr>
                        <a:t> </a:t>
                      </a:r>
                      <a:r>
                        <a:rPr lang="en-US" sz="1600" b="0" dirty="0" err="1">
                          <a:solidFill>
                            <a:schemeClr val="bg2">
                              <a:lumMod val="50000"/>
                            </a:schemeClr>
                          </a:solidFill>
                          <a:effectLst/>
                        </a:rPr>
                        <a:t>cho</a:t>
                      </a:r>
                      <a:r>
                        <a:rPr lang="en-US" sz="1600" b="0" dirty="0">
                          <a:solidFill>
                            <a:schemeClr val="bg2">
                              <a:lumMod val="50000"/>
                            </a:schemeClr>
                          </a:solidFill>
                          <a:effectLst/>
                        </a:rPr>
                        <a:t> </a:t>
                      </a:r>
                      <a:r>
                        <a:rPr lang="en-US" sz="1600" b="0" dirty="0" err="1">
                          <a:solidFill>
                            <a:schemeClr val="bg2">
                              <a:lumMod val="50000"/>
                            </a:schemeClr>
                          </a:solidFill>
                          <a:effectLst/>
                        </a:rPr>
                        <a:t>ứng</a:t>
                      </a:r>
                      <a:r>
                        <a:rPr lang="en-US" sz="1600" b="0" dirty="0">
                          <a:solidFill>
                            <a:schemeClr val="bg2">
                              <a:lumMod val="50000"/>
                            </a:schemeClr>
                          </a:solidFill>
                          <a:effectLst/>
                        </a:rPr>
                        <a:t> </a:t>
                      </a:r>
                      <a:r>
                        <a:rPr lang="en-US" sz="1600" b="0" dirty="0" err="1">
                          <a:solidFill>
                            <a:schemeClr val="bg2">
                              <a:lumMod val="50000"/>
                            </a:schemeClr>
                          </a:solidFill>
                          <a:effectLst/>
                        </a:rPr>
                        <a:t>dụng</a:t>
                      </a:r>
                      <a:r>
                        <a:rPr lang="en-US" sz="1600" b="0" dirty="0">
                          <a:solidFill>
                            <a:schemeClr val="bg2">
                              <a:lumMod val="50000"/>
                            </a:schemeClr>
                          </a:solidFill>
                          <a:effectLst/>
                        </a:rPr>
                        <a:t> hay </a:t>
                      </a:r>
                      <a:r>
                        <a:rPr lang="en-US" sz="1600" b="0" dirty="0" err="1">
                          <a:solidFill>
                            <a:schemeClr val="bg2">
                              <a:lumMod val="50000"/>
                            </a:schemeClr>
                          </a:solidFill>
                          <a:effectLst/>
                        </a:rPr>
                        <a:t>không</a:t>
                      </a:r>
                      <a:r>
                        <a:rPr lang="en-US" sz="1600" b="0" dirty="0">
                          <a:solidFill>
                            <a:schemeClr val="bg2">
                              <a:lumMod val="50000"/>
                            </a:schemeClr>
                          </a:solidFill>
                          <a:effectLst/>
                        </a:rPr>
                        <a:t>.</a:t>
                      </a:r>
                      <a:endParaRPr lang="en-US" sz="1600" b="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7348" marR="7348" marT="7348" marB="7348" anchor="ctr"/>
                </a:tc>
                <a:tc>
                  <a:txBody>
                    <a:bodyPr/>
                    <a:lstStyle/>
                    <a:p>
                      <a:pPr>
                        <a:lnSpc>
                          <a:spcPct val="107000"/>
                        </a:lnSpc>
                        <a:spcAft>
                          <a:spcPts val="0"/>
                        </a:spcAft>
                      </a:pPr>
                      <a:r>
                        <a:rPr lang="en-US" sz="1800" b="0">
                          <a:solidFill>
                            <a:schemeClr val="bg2">
                              <a:lumMod val="50000"/>
                            </a:schemeClr>
                          </a:solidFill>
                          <a:effectLst/>
                        </a:rPr>
                        <a:t>false</a:t>
                      </a:r>
                      <a:endParaRPr lang="en-US" sz="1600" b="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7348" marR="7348" marT="7348" marB="7348" anchor="ctr"/>
                </a:tc>
                <a:extLst>
                  <a:ext uri="{0D108BD9-81ED-4DB2-BD59-A6C34878D82A}">
                    <a16:rowId xmlns:a16="http://schemas.microsoft.com/office/drawing/2014/main" val="10004"/>
                  </a:ext>
                </a:extLst>
              </a:tr>
              <a:tr h="226818">
                <a:tc>
                  <a:txBody>
                    <a:bodyPr/>
                    <a:lstStyle/>
                    <a:p>
                      <a:pPr>
                        <a:lnSpc>
                          <a:spcPct val="107000"/>
                        </a:lnSpc>
                        <a:spcAft>
                          <a:spcPts val="0"/>
                        </a:spcAft>
                      </a:pPr>
                      <a:r>
                        <a:rPr lang="en-US" sz="1600" b="0">
                          <a:solidFill>
                            <a:schemeClr val="bg2">
                              <a:lumMod val="50000"/>
                            </a:schemeClr>
                          </a:solidFill>
                          <a:effectLst/>
                          <a:latin typeface="var(--monospace-font-family)"/>
                          <a:ea typeface="Times New Roman" panose="02020603050405020304" pitchFamily="18" charset="0"/>
                          <a:cs typeface="Courier New" panose="02070309020205020404" pitchFamily="49" charset="0"/>
                        </a:rPr>
                        <a:t>spring.application.name</a:t>
                      </a:r>
                      <a:endParaRPr lang="en-US" sz="1600" b="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pPr>
                      <a:r>
                        <a:rPr lang="en-US" sz="1600" b="0" dirty="0">
                          <a:solidFill>
                            <a:schemeClr val="bg2">
                              <a:lumMod val="50000"/>
                            </a:schemeClr>
                          </a:solidFill>
                          <a:effectLst/>
                        </a:rPr>
                        <a:t>Tên </a:t>
                      </a:r>
                      <a:r>
                        <a:rPr lang="en-US" sz="1600" b="0" dirty="0" err="1">
                          <a:solidFill>
                            <a:schemeClr val="bg2">
                              <a:lumMod val="50000"/>
                            </a:schemeClr>
                          </a:solidFill>
                          <a:effectLst/>
                        </a:rPr>
                        <a:t>ứng</a:t>
                      </a:r>
                      <a:r>
                        <a:rPr lang="en-US" sz="1600" b="0" dirty="0">
                          <a:solidFill>
                            <a:schemeClr val="bg2">
                              <a:lumMod val="50000"/>
                            </a:schemeClr>
                          </a:solidFill>
                          <a:effectLst/>
                        </a:rPr>
                        <a:t> </a:t>
                      </a:r>
                      <a:r>
                        <a:rPr lang="en-US" sz="1600" b="0" dirty="0" err="1">
                          <a:solidFill>
                            <a:schemeClr val="bg2">
                              <a:lumMod val="50000"/>
                            </a:schemeClr>
                          </a:solidFill>
                          <a:effectLst/>
                        </a:rPr>
                        <a:t>dụng</a:t>
                      </a:r>
                      <a:r>
                        <a:rPr lang="en-US" sz="1600" b="0" dirty="0">
                          <a:solidFill>
                            <a:schemeClr val="bg2">
                              <a:lumMod val="50000"/>
                            </a:schemeClr>
                          </a:solidFill>
                          <a:effectLst/>
                        </a:rPr>
                        <a:t>.</a:t>
                      </a:r>
                      <a:endParaRPr lang="en-US" sz="1600" b="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7348" marR="7348" marT="7348" marB="7348" anchor="ctr"/>
                </a:tc>
                <a:tc>
                  <a:txBody>
                    <a:bodyPr/>
                    <a:lstStyle/>
                    <a:p>
                      <a:pPr>
                        <a:lnSpc>
                          <a:spcPct val="107000"/>
                        </a:lnSpc>
                      </a:pPr>
                      <a:endParaRPr lang="en-US" sz="1600" b="0">
                        <a:solidFill>
                          <a:schemeClr val="bg2">
                            <a:lumMod val="50000"/>
                          </a:schemeClr>
                        </a:solidFill>
                        <a:effectLst/>
                        <a:latin typeface="Calibri" panose="020F0502020204030204" pitchFamily="34" charset="0"/>
                        <a:cs typeface="Times New Roman" panose="02020603050405020304" pitchFamily="18" charset="0"/>
                      </a:endParaRPr>
                    </a:p>
                  </a:txBody>
                  <a:tcPr marL="7348" marR="7348" marT="7348" marB="7348" anchor="ctr"/>
                </a:tc>
                <a:extLst>
                  <a:ext uri="{0D108BD9-81ED-4DB2-BD59-A6C34878D82A}">
                    <a16:rowId xmlns:a16="http://schemas.microsoft.com/office/drawing/2014/main" val="10005"/>
                  </a:ext>
                </a:extLst>
              </a:tr>
              <a:tr h="226818">
                <a:tc>
                  <a:txBody>
                    <a:bodyPr/>
                    <a:lstStyle/>
                    <a:p>
                      <a:pPr>
                        <a:lnSpc>
                          <a:spcPct val="107000"/>
                        </a:lnSpc>
                        <a:spcAft>
                          <a:spcPts val="0"/>
                        </a:spcAft>
                      </a:pPr>
                      <a:r>
                        <a:rPr lang="en-US" sz="1600" b="0">
                          <a:solidFill>
                            <a:schemeClr val="bg2">
                              <a:lumMod val="50000"/>
                            </a:schemeClr>
                          </a:solidFill>
                          <a:effectLst/>
                          <a:latin typeface="var(--monospace-font-family)"/>
                          <a:ea typeface="Times New Roman" panose="02020603050405020304" pitchFamily="18" charset="0"/>
                          <a:cs typeface="Courier New" panose="02070309020205020404" pitchFamily="49" charset="0"/>
                        </a:rPr>
                        <a:t>spring.config.import</a:t>
                      </a:r>
                      <a:endParaRPr lang="en-US" sz="1600" b="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pPr>
                      <a:r>
                        <a:rPr lang="en-US" sz="1600" b="0" dirty="0" err="1">
                          <a:solidFill>
                            <a:schemeClr val="bg2">
                              <a:lumMod val="50000"/>
                            </a:schemeClr>
                          </a:solidFill>
                          <a:effectLst/>
                        </a:rPr>
                        <a:t>Nhập</a:t>
                      </a:r>
                      <a:r>
                        <a:rPr lang="en-US" sz="1600" b="0" dirty="0">
                          <a:solidFill>
                            <a:schemeClr val="bg2">
                              <a:lumMod val="50000"/>
                            </a:schemeClr>
                          </a:solidFill>
                          <a:effectLst/>
                        </a:rPr>
                        <a:t> </a:t>
                      </a:r>
                      <a:r>
                        <a:rPr lang="en-US" sz="1600" b="0" dirty="0" err="1">
                          <a:solidFill>
                            <a:schemeClr val="bg2">
                              <a:lumMod val="50000"/>
                            </a:schemeClr>
                          </a:solidFill>
                          <a:effectLst/>
                        </a:rPr>
                        <a:t>dữ</a:t>
                      </a:r>
                      <a:r>
                        <a:rPr lang="en-US" sz="1600" b="0" dirty="0">
                          <a:solidFill>
                            <a:schemeClr val="bg2">
                              <a:lumMod val="50000"/>
                            </a:schemeClr>
                          </a:solidFill>
                          <a:effectLst/>
                        </a:rPr>
                        <a:t> </a:t>
                      </a:r>
                      <a:r>
                        <a:rPr lang="en-US" sz="1600" b="0" dirty="0" err="1">
                          <a:solidFill>
                            <a:schemeClr val="bg2">
                              <a:lumMod val="50000"/>
                            </a:schemeClr>
                          </a:solidFill>
                          <a:effectLst/>
                        </a:rPr>
                        <a:t>liệu</a:t>
                      </a:r>
                      <a:r>
                        <a:rPr lang="en-US" sz="1600" b="0" dirty="0">
                          <a:solidFill>
                            <a:schemeClr val="bg2">
                              <a:lumMod val="50000"/>
                            </a:schemeClr>
                          </a:solidFill>
                          <a:effectLst/>
                        </a:rPr>
                        <a:t> </a:t>
                      </a:r>
                      <a:r>
                        <a:rPr lang="en-US" sz="1600" b="0" dirty="0" err="1">
                          <a:solidFill>
                            <a:schemeClr val="bg2">
                              <a:lumMod val="50000"/>
                            </a:schemeClr>
                          </a:solidFill>
                          <a:effectLst/>
                        </a:rPr>
                        <a:t>cấu</a:t>
                      </a:r>
                      <a:r>
                        <a:rPr lang="en-US" sz="1600" b="0" dirty="0">
                          <a:solidFill>
                            <a:schemeClr val="bg2">
                              <a:lumMod val="50000"/>
                            </a:schemeClr>
                          </a:solidFill>
                          <a:effectLst/>
                        </a:rPr>
                        <a:t> hình </a:t>
                      </a:r>
                      <a:r>
                        <a:rPr lang="en-US" sz="1600" b="0" dirty="0" err="1">
                          <a:solidFill>
                            <a:schemeClr val="bg2">
                              <a:lumMod val="50000"/>
                            </a:schemeClr>
                          </a:solidFill>
                          <a:effectLst/>
                        </a:rPr>
                        <a:t>bổ</a:t>
                      </a:r>
                      <a:r>
                        <a:rPr lang="en-US" sz="1600" b="0" dirty="0">
                          <a:solidFill>
                            <a:schemeClr val="bg2">
                              <a:lumMod val="50000"/>
                            </a:schemeClr>
                          </a:solidFill>
                          <a:effectLst/>
                        </a:rPr>
                        <a:t> sung.</a:t>
                      </a:r>
                      <a:endParaRPr lang="en-US" sz="1600" b="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7348" marR="7348" marT="7348" marB="7348" anchor="ctr"/>
                </a:tc>
                <a:tc>
                  <a:txBody>
                    <a:bodyPr/>
                    <a:lstStyle/>
                    <a:p>
                      <a:pPr>
                        <a:lnSpc>
                          <a:spcPct val="107000"/>
                        </a:lnSpc>
                      </a:pPr>
                      <a:endParaRPr lang="en-US" sz="1600" b="0">
                        <a:solidFill>
                          <a:schemeClr val="bg2">
                            <a:lumMod val="50000"/>
                          </a:schemeClr>
                        </a:solidFill>
                        <a:effectLst/>
                        <a:latin typeface="Calibri" panose="020F0502020204030204" pitchFamily="34" charset="0"/>
                        <a:cs typeface="Times New Roman" panose="02020603050405020304" pitchFamily="18" charset="0"/>
                      </a:endParaRPr>
                    </a:p>
                  </a:txBody>
                  <a:tcPr marL="7348" marR="7348" marT="7348" marB="7348" anchor="ctr"/>
                </a:tc>
                <a:extLst>
                  <a:ext uri="{0D108BD9-81ED-4DB2-BD59-A6C34878D82A}">
                    <a16:rowId xmlns:a16="http://schemas.microsoft.com/office/drawing/2014/main" val="10006"/>
                  </a:ext>
                </a:extLst>
              </a:tr>
              <a:tr h="226818">
                <a:tc>
                  <a:txBody>
                    <a:bodyPr/>
                    <a:lstStyle/>
                    <a:p>
                      <a:pPr>
                        <a:lnSpc>
                          <a:spcPct val="107000"/>
                        </a:lnSpc>
                        <a:spcAft>
                          <a:spcPts val="0"/>
                        </a:spcAft>
                      </a:pPr>
                      <a:r>
                        <a:rPr lang="en-US" sz="1600" b="0">
                          <a:solidFill>
                            <a:schemeClr val="bg2">
                              <a:lumMod val="50000"/>
                            </a:schemeClr>
                          </a:solidFill>
                          <a:effectLst/>
                          <a:latin typeface="var(--monospace-font-family)"/>
                          <a:ea typeface="Times New Roman" panose="02020603050405020304" pitchFamily="18" charset="0"/>
                          <a:cs typeface="Courier New" panose="02070309020205020404" pitchFamily="49" charset="0"/>
                        </a:rPr>
                        <a:t>spring.config.location</a:t>
                      </a:r>
                      <a:endParaRPr lang="en-US" sz="1600" b="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pPr>
                      <a:r>
                        <a:rPr lang="en-US" sz="1600" b="0" dirty="0" err="1">
                          <a:solidFill>
                            <a:schemeClr val="bg2">
                              <a:lumMod val="50000"/>
                            </a:schemeClr>
                          </a:solidFill>
                          <a:effectLst/>
                        </a:rPr>
                        <a:t>Định</a:t>
                      </a:r>
                      <a:r>
                        <a:rPr lang="en-US" sz="1600" b="0" dirty="0">
                          <a:solidFill>
                            <a:schemeClr val="bg2">
                              <a:lumMod val="50000"/>
                            </a:schemeClr>
                          </a:solidFill>
                          <a:effectLst/>
                        </a:rPr>
                        <a:t> </a:t>
                      </a:r>
                      <a:r>
                        <a:rPr lang="en-US" sz="1600" b="0" dirty="0" err="1">
                          <a:solidFill>
                            <a:schemeClr val="bg2">
                              <a:lumMod val="50000"/>
                            </a:schemeClr>
                          </a:solidFill>
                          <a:effectLst/>
                        </a:rPr>
                        <a:t>cấu</a:t>
                      </a:r>
                      <a:r>
                        <a:rPr lang="en-US" sz="1600" b="0" dirty="0">
                          <a:solidFill>
                            <a:schemeClr val="bg2">
                              <a:lumMod val="50000"/>
                            </a:schemeClr>
                          </a:solidFill>
                          <a:effectLst/>
                        </a:rPr>
                        <a:t> hình </a:t>
                      </a:r>
                      <a:r>
                        <a:rPr lang="en-US" sz="1600" b="0" dirty="0" err="1">
                          <a:solidFill>
                            <a:schemeClr val="bg2">
                              <a:lumMod val="50000"/>
                            </a:schemeClr>
                          </a:solidFill>
                          <a:effectLst/>
                        </a:rPr>
                        <a:t>vị</a:t>
                      </a:r>
                      <a:r>
                        <a:rPr lang="en-US" sz="1600" b="0" dirty="0">
                          <a:solidFill>
                            <a:schemeClr val="bg2">
                              <a:lumMod val="50000"/>
                            </a:schemeClr>
                          </a:solidFill>
                          <a:effectLst/>
                        </a:rPr>
                        <a:t> </a:t>
                      </a:r>
                      <a:r>
                        <a:rPr lang="en-US" sz="1600" b="0" dirty="0" err="1">
                          <a:solidFill>
                            <a:schemeClr val="bg2">
                              <a:lumMod val="50000"/>
                            </a:schemeClr>
                          </a:solidFill>
                          <a:effectLst/>
                        </a:rPr>
                        <a:t>trí</a:t>
                      </a:r>
                      <a:r>
                        <a:rPr lang="en-US" sz="1600" b="0" dirty="0">
                          <a:solidFill>
                            <a:schemeClr val="bg2">
                              <a:lumMod val="50000"/>
                            </a:schemeClr>
                          </a:solidFill>
                          <a:effectLst/>
                        </a:rPr>
                        <a:t> </a:t>
                      </a:r>
                      <a:r>
                        <a:rPr lang="en-US" sz="1600" b="0" dirty="0" err="1">
                          <a:solidFill>
                            <a:schemeClr val="bg2">
                              <a:lumMod val="50000"/>
                            </a:schemeClr>
                          </a:solidFill>
                          <a:effectLst/>
                        </a:rPr>
                        <a:t>tệp</a:t>
                      </a:r>
                      <a:r>
                        <a:rPr lang="en-US" sz="1600" b="0" dirty="0">
                          <a:solidFill>
                            <a:schemeClr val="bg2">
                              <a:lumMod val="50000"/>
                            </a:schemeClr>
                          </a:solidFill>
                          <a:effectLst/>
                        </a:rPr>
                        <a:t> </a:t>
                      </a:r>
                      <a:r>
                        <a:rPr lang="en-US" sz="1600" b="0" dirty="0" err="1">
                          <a:solidFill>
                            <a:schemeClr val="bg2">
                              <a:lumMod val="50000"/>
                            </a:schemeClr>
                          </a:solidFill>
                          <a:effectLst/>
                        </a:rPr>
                        <a:t>thay</a:t>
                      </a:r>
                      <a:r>
                        <a:rPr lang="en-US" sz="1600" b="0" dirty="0">
                          <a:solidFill>
                            <a:schemeClr val="bg2">
                              <a:lumMod val="50000"/>
                            </a:schemeClr>
                          </a:solidFill>
                          <a:effectLst/>
                        </a:rPr>
                        <a:t> </a:t>
                      </a:r>
                      <a:r>
                        <a:rPr lang="en-US" sz="1600" b="0" dirty="0" err="1">
                          <a:solidFill>
                            <a:schemeClr val="bg2">
                              <a:lumMod val="50000"/>
                            </a:schemeClr>
                          </a:solidFill>
                          <a:effectLst/>
                        </a:rPr>
                        <a:t>thế</a:t>
                      </a:r>
                      <a:r>
                        <a:rPr lang="en-US" sz="1600" b="0" dirty="0">
                          <a:solidFill>
                            <a:schemeClr val="bg2">
                              <a:lumMod val="50000"/>
                            </a:schemeClr>
                          </a:solidFill>
                          <a:effectLst/>
                        </a:rPr>
                        <a:t> </a:t>
                      </a:r>
                      <a:r>
                        <a:rPr lang="en-US" sz="1600" b="0" dirty="0" err="1">
                          <a:solidFill>
                            <a:schemeClr val="bg2">
                              <a:lumMod val="50000"/>
                            </a:schemeClr>
                          </a:solidFill>
                          <a:effectLst/>
                        </a:rPr>
                        <a:t>mặc</a:t>
                      </a:r>
                      <a:r>
                        <a:rPr lang="en-US" sz="1600" b="0" dirty="0">
                          <a:solidFill>
                            <a:schemeClr val="bg2">
                              <a:lumMod val="50000"/>
                            </a:schemeClr>
                          </a:solidFill>
                          <a:effectLst/>
                        </a:rPr>
                        <a:t> </a:t>
                      </a:r>
                      <a:r>
                        <a:rPr lang="en-US" sz="1600" b="0" dirty="0" err="1">
                          <a:solidFill>
                            <a:schemeClr val="bg2">
                              <a:lumMod val="50000"/>
                            </a:schemeClr>
                          </a:solidFill>
                          <a:effectLst/>
                        </a:rPr>
                        <a:t>định</a:t>
                      </a:r>
                      <a:r>
                        <a:rPr lang="en-US" sz="1600" b="0" dirty="0">
                          <a:solidFill>
                            <a:schemeClr val="bg2">
                              <a:lumMod val="50000"/>
                            </a:schemeClr>
                          </a:solidFill>
                          <a:effectLst/>
                        </a:rPr>
                        <a:t>.</a:t>
                      </a:r>
                      <a:endParaRPr lang="en-US" sz="1600" b="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7348" marR="7348" marT="7348" marB="7348" anchor="ctr"/>
                </a:tc>
                <a:tc>
                  <a:txBody>
                    <a:bodyPr/>
                    <a:lstStyle/>
                    <a:p>
                      <a:pPr>
                        <a:lnSpc>
                          <a:spcPct val="107000"/>
                        </a:lnSpc>
                      </a:pPr>
                      <a:endParaRPr lang="en-US" sz="1600" b="0" dirty="0">
                        <a:solidFill>
                          <a:schemeClr val="bg2">
                            <a:lumMod val="50000"/>
                          </a:schemeClr>
                        </a:solidFill>
                        <a:effectLst/>
                        <a:latin typeface="Calibri" panose="020F0502020204030204" pitchFamily="34" charset="0"/>
                        <a:cs typeface="Times New Roman" panose="02020603050405020304" pitchFamily="18" charset="0"/>
                      </a:endParaRPr>
                    </a:p>
                  </a:txBody>
                  <a:tcPr marL="7348" marR="7348" marT="7348" marB="7348" anchor="ct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4269897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a:xfrm>
            <a:off x="144780" y="220981"/>
            <a:ext cx="8100060" cy="784860"/>
          </a:xfrm>
          <a:extLst>
            <a:ext uri="{FAA26D3D-D897-4be2-8F04-BA451C77F1D7}">
              <ma14:placeholderFlag xmlns="" xmlns:ma14="http://schemas.microsoft.com/office/mac/drawingml/2011/main" val="1"/>
            </a:ext>
          </a:extLst>
        </p:spPr>
        <p:txBody>
          <a:bodyPr anchor="b">
            <a:noAutofit/>
          </a:bodyPr>
          <a:lstStyle/>
          <a:p>
            <a:r>
              <a:rPr lang="en-US" altLang="en-US" sz="2200" dirty="0"/>
              <a:t>CORE PROPERTIES</a:t>
            </a:r>
          </a:p>
        </p:txBody>
      </p:sp>
      <p:graphicFrame>
        <p:nvGraphicFramePr>
          <p:cNvPr id="3" name="Table 2"/>
          <p:cNvGraphicFramePr>
            <a:graphicFrameLocks noGrp="1"/>
          </p:cNvGraphicFramePr>
          <p:nvPr>
            <p:extLst>
              <p:ext uri="{D42A27DB-BD31-4B8C-83A1-F6EECF244321}">
                <p14:modId xmlns:p14="http://schemas.microsoft.com/office/powerpoint/2010/main" val="1444912316"/>
              </p:ext>
            </p:extLst>
          </p:nvPr>
        </p:nvGraphicFramePr>
        <p:xfrm>
          <a:off x="173364" y="1417320"/>
          <a:ext cx="8635355" cy="3405516"/>
        </p:xfrm>
        <a:graphic>
          <a:graphicData uri="http://schemas.openxmlformats.org/drawingml/2006/table">
            <a:tbl>
              <a:tblPr firstRow="1" firstCol="1" bandRow="1">
                <a:tableStyleId>{0660B408-B3CF-4A94-85FC-2B1E0A45F4A2}</a:tableStyleId>
              </a:tblPr>
              <a:tblGrid>
                <a:gridCol w="3065136">
                  <a:extLst>
                    <a:ext uri="{9D8B030D-6E8A-4147-A177-3AD203B41FA5}">
                      <a16:colId xmlns:a16="http://schemas.microsoft.com/office/drawing/2014/main" val="20000"/>
                    </a:ext>
                  </a:extLst>
                </a:gridCol>
                <a:gridCol w="4686300">
                  <a:extLst>
                    <a:ext uri="{9D8B030D-6E8A-4147-A177-3AD203B41FA5}">
                      <a16:colId xmlns:a16="http://schemas.microsoft.com/office/drawing/2014/main" val="20001"/>
                    </a:ext>
                  </a:extLst>
                </a:gridCol>
                <a:gridCol w="883919">
                  <a:extLst>
                    <a:ext uri="{9D8B030D-6E8A-4147-A177-3AD203B41FA5}">
                      <a16:colId xmlns:a16="http://schemas.microsoft.com/office/drawing/2014/main" val="20002"/>
                    </a:ext>
                  </a:extLst>
                </a:gridCol>
              </a:tblGrid>
              <a:tr h="347055">
                <a:tc>
                  <a:txBody>
                    <a:bodyPr/>
                    <a:lstStyle/>
                    <a:p>
                      <a:pPr algn="ctr">
                        <a:lnSpc>
                          <a:spcPct val="107000"/>
                        </a:lnSpc>
                        <a:spcAft>
                          <a:spcPts val="0"/>
                        </a:spcAft>
                      </a:pPr>
                      <a:r>
                        <a:rPr lang="en-US" sz="1800" dirty="0">
                          <a:effectLst/>
                        </a:rPr>
                        <a:t>Name</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348" marR="7348" marT="7348" marB="7348" anchor="ctr"/>
                </a:tc>
                <a:tc>
                  <a:txBody>
                    <a:bodyPr/>
                    <a:lstStyle/>
                    <a:p>
                      <a:pPr algn="ctr">
                        <a:lnSpc>
                          <a:spcPct val="107000"/>
                        </a:lnSpc>
                        <a:spcAft>
                          <a:spcPts val="0"/>
                        </a:spcAft>
                      </a:pPr>
                      <a:r>
                        <a:rPr lang="en-US" sz="1800" dirty="0">
                          <a:effectLst/>
                        </a:rPr>
                        <a:t>Description</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348" marR="7348" marT="7348" marB="7348" anchor="ctr"/>
                </a:tc>
                <a:tc>
                  <a:txBody>
                    <a:bodyPr/>
                    <a:lstStyle/>
                    <a:p>
                      <a:pPr>
                        <a:lnSpc>
                          <a:spcPct val="107000"/>
                        </a:lnSpc>
                        <a:spcAft>
                          <a:spcPts val="0"/>
                        </a:spcAft>
                      </a:pPr>
                      <a:r>
                        <a:rPr lang="en-US" sz="1800">
                          <a:effectLst/>
                        </a:rPr>
                        <a:t>Default Value</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7348" marR="7348" marT="7348" marB="7348"/>
                </a:tc>
                <a:extLst>
                  <a:ext uri="{0D108BD9-81ED-4DB2-BD59-A6C34878D82A}">
                    <a16:rowId xmlns:a16="http://schemas.microsoft.com/office/drawing/2014/main" val="10000"/>
                  </a:ext>
                </a:extLst>
              </a:tr>
              <a:tr h="226818">
                <a:tc>
                  <a:txBody>
                    <a:bodyPr/>
                    <a:lstStyle/>
                    <a:p>
                      <a:pPr>
                        <a:lnSpc>
                          <a:spcPct val="107000"/>
                        </a:lnSpc>
                        <a:spcAft>
                          <a:spcPts val="0"/>
                        </a:spcAft>
                      </a:pPr>
                      <a:r>
                        <a:rPr lang="en-US" sz="1600" b="0" dirty="0" err="1">
                          <a:solidFill>
                            <a:schemeClr val="bg2">
                              <a:lumMod val="50000"/>
                            </a:schemeClr>
                          </a:solidFill>
                          <a:effectLst/>
                          <a:latin typeface="var(--monospace-font-family)"/>
                          <a:ea typeface="Times New Roman" panose="02020603050405020304" pitchFamily="18" charset="0"/>
                          <a:cs typeface="Courier New" panose="02070309020205020404" pitchFamily="49" charset="0"/>
                        </a:rPr>
                        <a:t>spring.config.name</a:t>
                      </a:r>
                      <a:endParaRPr lang="en-US" sz="1600" b="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pPr>
                      <a:r>
                        <a:rPr lang="en-US" sz="1600" b="0" dirty="0">
                          <a:solidFill>
                            <a:schemeClr val="bg2">
                              <a:lumMod val="50000"/>
                            </a:schemeClr>
                          </a:solidFill>
                          <a:effectLst/>
                        </a:rPr>
                        <a:t>Tên </a:t>
                      </a:r>
                      <a:r>
                        <a:rPr lang="en-US" sz="1600" b="0" dirty="0" err="1">
                          <a:solidFill>
                            <a:schemeClr val="bg2">
                              <a:lumMod val="50000"/>
                            </a:schemeClr>
                          </a:solidFill>
                          <a:effectLst/>
                        </a:rPr>
                        <a:t>tệp</a:t>
                      </a:r>
                      <a:r>
                        <a:rPr lang="en-US" sz="1600" b="0" dirty="0">
                          <a:solidFill>
                            <a:schemeClr val="bg2">
                              <a:lumMod val="50000"/>
                            </a:schemeClr>
                          </a:solidFill>
                          <a:effectLst/>
                        </a:rPr>
                        <a:t> </a:t>
                      </a:r>
                      <a:r>
                        <a:rPr lang="en-US" sz="1600" b="0" dirty="0" err="1">
                          <a:solidFill>
                            <a:schemeClr val="bg2">
                              <a:lumMod val="50000"/>
                            </a:schemeClr>
                          </a:solidFill>
                          <a:effectLst/>
                        </a:rPr>
                        <a:t>cấu</a:t>
                      </a:r>
                      <a:r>
                        <a:rPr lang="en-US" sz="1600" b="0" dirty="0">
                          <a:solidFill>
                            <a:schemeClr val="bg2">
                              <a:lumMod val="50000"/>
                            </a:schemeClr>
                          </a:solidFill>
                          <a:effectLst/>
                        </a:rPr>
                        <a:t> hình.</a:t>
                      </a:r>
                      <a:endParaRPr lang="en-US" sz="1600" b="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7348" marR="7348" marT="7348" marB="7348" anchor="ctr"/>
                </a:tc>
                <a:tc>
                  <a:txBody>
                    <a:bodyPr/>
                    <a:lstStyle/>
                    <a:p>
                      <a:pPr>
                        <a:lnSpc>
                          <a:spcPct val="107000"/>
                        </a:lnSpc>
                        <a:spcAft>
                          <a:spcPts val="0"/>
                        </a:spcAft>
                      </a:pPr>
                      <a:r>
                        <a:rPr lang="en-US" sz="1800" b="0">
                          <a:solidFill>
                            <a:schemeClr val="bg2">
                              <a:lumMod val="50000"/>
                            </a:schemeClr>
                          </a:solidFill>
                          <a:effectLst/>
                        </a:rPr>
                        <a:t>application</a:t>
                      </a:r>
                      <a:endParaRPr lang="en-US" sz="1600" b="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7348" marR="7348" marT="7348" marB="7348" anchor="ctr"/>
                </a:tc>
                <a:extLst>
                  <a:ext uri="{0D108BD9-81ED-4DB2-BD59-A6C34878D82A}">
                    <a16:rowId xmlns:a16="http://schemas.microsoft.com/office/drawing/2014/main" val="10001"/>
                  </a:ext>
                </a:extLst>
              </a:tr>
              <a:tr h="232475">
                <a:tc>
                  <a:txBody>
                    <a:bodyPr/>
                    <a:lstStyle/>
                    <a:p>
                      <a:pPr>
                        <a:lnSpc>
                          <a:spcPct val="107000"/>
                        </a:lnSpc>
                        <a:spcAft>
                          <a:spcPts val="0"/>
                        </a:spcAft>
                      </a:pPr>
                      <a:r>
                        <a:rPr lang="en-US" sz="1600" b="0" u="none" strike="noStrike" dirty="0" err="1">
                          <a:solidFill>
                            <a:schemeClr val="bg2">
                              <a:lumMod val="50000"/>
                            </a:schemeClr>
                          </a:solidFill>
                          <a:effectLst/>
                          <a:latin typeface="var(--monospace-font-family)"/>
                          <a:ea typeface="Times New Roman" panose="02020603050405020304" pitchFamily="18" charset="0"/>
                          <a:cs typeface="Courier New" panose="02070309020205020404" pitchFamily="49" charset="0"/>
                        </a:rPr>
                        <a:t>spring.main.sources</a:t>
                      </a:r>
                      <a:endParaRPr lang="en-US" sz="1600" b="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pPr>
                      <a:r>
                        <a:rPr lang="en-US" sz="1600" b="0" dirty="0" err="1">
                          <a:solidFill>
                            <a:schemeClr val="bg2">
                              <a:lumMod val="50000"/>
                            </a:schemeClr>
                          </a:solidFill>
                          <a:effectLst/>
                        </a:rPr>
                        <a:t>Nguồn</a:t>
                      </a:r>
                      <a:r>
                        <a:rPr lang="en-US" sz="1600" b="0" dirty="0">
                          <a:solidFill>
                            <a:schemeClr val="bg2">
                              <a:lumMod val="50000"/>
                            </a:schemeClr>
                          </a:solidFill>
                          <a:effectLst/>
                        </a:rPr>
                        <a:t> </a:t>
                      </a:r>
                      <a:r>
                        <a:rPr lang="en-US" sz="1600" b="0" dirty="0" err="1">
                          <a:solidFill>
                            <a:schemeClr val="bg2">
                              <a:lumMod val="50000"/>
                            </a:schemeClr>
                          </a:solidFill>
                          <a:effectLst/>
                        </a:rPr>
                        <a:t>để</a:t>
                      </a:r>
                      <a:r>
                        <a:rPr lang="en-US" sz="1600" b="0" dirty="0">
                          <a:solidFill>
                            <a:schemeClr val="bg2">
                              <a:lumMod val="50000"/>
                            </a:schemeClr>
                          </a:solidFill>
                          <a:effectLst/>
                        </a:rPr>
                        <a:t> </a:t>
                      </a:r>
                      <a:r>
                        <a:rPr lang="en-US" sz="1600" b="0" dirty="0" err="1">
                          <a:solidFill>
                            <a:schemeClr val="bg2">
                              <a:lumMod val="50000"/>
                            </a:schemeClr>
                          </a:solidFill>
                          <a:effectLst/>
                        </a:rPr>
                        <a:t>đưa</a:t>
                      </a:r>
                      <a:r>
                        <a:rPr lang="en-US" sz="1600" b="0" dirty="0">
                          <a:solidFill>
                            <a:schemeClr val="bg2">
                              <a:lumMod val="50000"/>
                            </a:schemeClr>
                          </a:solidFill>
                          <a:effectLst/>
                        </a:rPr>
                        <a:t> </a:t>
                      </a:r>
                      <a:r>
                        <a:rPr lang="en-US" sz="1600" b="0" dirty="0" err="1">
                          <a:solidFill>
                            <a:schemeClr val="bg2">
                              <a:lumMod val="50000"/>
                            </a:schemeClr>
                          </a:solidFill>
                          <a:effectLst/>
                        </a:rPr>
                        <a:t>vào</a:t>
                      </a:r>
                      <a:r>
                        <a:rPr lang="en-US" sz="1600" b="0" dirty="0">
                          <a:solidFill>
                            <a:schemeClr val="bg2">
                              <a:lumMod val="50000"/>
                            </a:schemeClr>
                          </a:solidFill>
                          <a:effectLst/>
                        </a:rPr>
                        <a:t> </a:t>
                      </a:r>
                      <a:r>
                        <a:rPr lang="en-US" sz="1600" b="0" dirty="0" err="1">
                          <a:solidFill>
                            <a:schemeClr val="bg2">
                              <a:lumMod val="50000"/>
                            </a:schemeClr>
                          </a:solidFill>
                          <a:effectLst/>
                        </a:rPr>
                        <a:t>ApplicationContext</a:t>
                      </a:r>
                      <a:r>
                        <a:rPr lang="en-US" sz="1600" b="0" dirty="0">
                          <a:solidFill>
                            <a:schemeClr val="bg2">
                              <a:lumMod val="50000"/>
                            </a:schemeClr>
                          </a:solidFill>
                          <a:effectLst/>
                        </a:rPr>
                        <a:t>.</a:t>
                      </a:r>
                      <a:endParaRPr lang="en-US" sz="1600" b="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7348" marR="7348" marT="7348" marB="7348" anchor="ctr"/>
                </a:tc>
                <a:tc>
                  <a:txBody>
                    <a:bodyPr/>
                    <a:lstStyle/>
                    <a:p>
                      <a:pPr>
                        <a:lnSpc>
                          <a:spcPct val="107000"/>
                        </a:lnSpc>
                      </a:pPr>
                      <a:endParaRPr lang="en-US" sz="1600" b="0">
                        <a:solidFill>
                          <a:schemeClr val="bg2">
                            <a:lumMod val="50000"/>
                          </a:schemeClr>
                        </a:solidFill>
                        <a:effectLst/>
                        <a:latin typeface="Calibri" panose="020F0502020204030204" pitchFamily="34" charset="0"/>
                        <a:cs typeface="Times New Roman" panose="02020603050405020304" pitchFamily="18" charset="0"/>
                      </a:endParaRPr>
                    </a:p>
                  </a:txBody>
                  <a:tcPr marL="7348" marR="7348" marT="7348" marB="7348" anchor="ctr"/>
                </a:tc>
                <a:extLst>
                  <a:ext uri="{0D108BD9-81ED-4DB2-BD59-A6C34878D82A}">
                    <a16:rowId xmlns:a16="http://schemas.microsoft.com/office/drawing/2014/main" val="10002"/>
                  </a:ext>
                </a:extLst>
              </a:tr>
              <a:tr h="368257">
                <a:tc>
                  <a:txBody>
                    <a:bodyPr/>
                    <a:lstStyle/>
                    <a:p>
                      <a:pPr>
                        <a:lnSpc>
                          <a:spcPct val="107000"/>
                        </a:lnSpc>
                        <a:spcAft>
                          <a:spcPts val="0"/>
                        </a:spcAft>
                      </a:pPr>
                      <a:r>
                        <a:rPr lang="en-US" sz="1600" b="0">
                          <a:solidFill>
                            <a:schemeClr val="bg2">
                              <a:lumMod val="50000"/>
                            </a:schemeClr>
                          </a:solidFill>
                          <a:effectLst/>
                          <a:latin typeface="var(--monospace-font-family)"/>
                          <a:ea typeface="Times New Roman" panose="02020603050405020304" pitchFamily="18" charset="0"/>
                          <a:cs typeface="Courier New" panose="02070309020205020404" pitchFamily="49" charset="0"/>
                        </a:rPr>
                        <a:t>spring.profiles.default</a:t>
                      </a:r>
                      <a:endParaRPr lang="en-US" sz="1600" b="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pPr>
                      <a:r>
                        <a:rPr lang="en-US" sz="1600" b="0" dirty="0">
                          <a:solidFill>
                            <a:schemeClr val="bg2">
                              <a:lumMod val="50000"/>
                            </a:schemeClr>
                          </a:solidFill>
                          <a:effectLst/>
                        </a:rPr>
                        <a:t>Tên </a:t>
                      </a:r>
                      <a:r>
                        <a:rPr lang="en-US" sz="1600" b="0" dirty="0" err="1">
                          <a:solidFill>
                            <a:schemeClr val="bg2">
                              <a:lumMod val="50000"/>
                            </a:schemeClr>
                          </a:solidFill>
                          <a:effectLst/>
                        </a:rPr>
                        <a:t>của</a:t>
                      </a:r>
                      <a:r>
                        <a:rPr lang="en-US" sz="1600" b="0" dirty="0">
                          <a:solidFill>
                            <a:schemeClr val="bg2">
                              <a:lumMod val="50000"/>
                            </a:schemeClr>
                          </a:solidFill>
                          <a:effectLst/>
                        </a:rPr>
                        <a:t> </a:t>
                      </a:r>
                      <a:r>
                        <a:rPr lang="en-US" sz="1600" b="0" dirty="0" err="1">
                          <a:solidFill>
                            <a:schemeClr val="bg2">
                              <a:lumMod val="50000"/>
                            </a:schemeClr>
                          </a:solidFill>
                          <a:effectLst/>
                        </a:rPr>
                        <a:t>cấu</a:t>
                      </a:r>
                      <a:r>
                        <a:rPr lang="en-US" sz="1600" b="0" dirty="0">
                          <a:solidFill>
                            <a:schemeClr val="bg2">
                              <a:lumMod val="50000"/>
                            </a:schemeClr>
                          </a:solidFill>
                          <a:effectLst/>
                        </a:rPr>
                        <a:t> hình </a:t>
                      </a:r>
                      <a:r>
                        <a:rPr lang="en-US" sz="1600" b="0" dirty="0" err="1">
                          <a:solidFill>
                            <a:schemeClr val="bg2">
                              <a:lumMod val="50000"/>
                            </a:schemeClr>
                          </a:solidFill>
                          <a:effectLst/>
                        </a:rPr>
                        <a:t>để</a:t>
                      </a:r>
                      <a:r>
                        <a:rPr lang="en-US" sz="1600" b="0" dirty="0">
                          <a:solidFill>
                            <a:schemeClr val="bg2">
                              <a:lumMod val="50000"/>
                            </a:schemeClr>
                          </a:solidFill>
                          <a:effectLst/>
                        </a:rPr>
                        <a:t> </a:t>
                      </a:r>
                      <a:r>
                        <a:rPr lang="en-US" sz="1600" b="0" dirty="0" err="1">
                          <a:solidFill>
                            <a:schemeClr val="bg2">
                              <a:lumMod val="50000"/>
                            </a:schemeClr>
                          </a:solidFill>
                          <a:effectLst/>
                        </a:rPr>
                        <a:t>bật</a:t>
                      </a:r>
                      <a:r>
                        <a:rPr lang="en-US" sz="1600" b="0" dirty="0">
                          <a:solidFill>
                            <a:schemeClr val="bg2">
                              <a:lumMod val="50000"/>
                            </a:schemeClr>
                          </a:solidFill>
                          <a:effectLst/>
                        </a:rPr>
                        <a:t> </a:t>
                      </a:r>
                      <a:r>
                        <a:rPr lang="en-US" sz="1600" b="0" dirty="0" err="1">
                          <a:solidFill>
                            <a:schemeClr val="bg2">
                              <a:lumMod val="50000"/>
                            </a:schemeClr>
                          </a:solidFill>
                          <a:effectLst/>
                        </a:rPr>
                        <a:t>nếu</a:t>
                      </a:r>
                      <a:r>
                        <a:rPr lang="en-US" sz="1600" b="0" dirty="0">
                          <a:solidFill>
                            <a:schemeClr val="bg2">
                              <a:lumMod val="50000"/>
                            </a:schemeClr>
                          </a:solidFill>
                          <a:effectLst/>
                        </a:rPr>
                        <a:t> </a:t>
                      </a:r>
                      <a:r>
                        <a:rPr lang="en-US" sz="1600" b="0" dirty="0" err="1">
                          <a:solidFill>
                            <a:schemeClr val="bg2">
                              <a:lumMod val="50000"/>
                            </a:schemeClr>
                          </a:solidFill>
                          <a:effectLst/>
                        </a:rPr>
                        <a:t>không</a:t>
                      </a:r>
                      <a:r>
                        <a:rPr lang="en-US" sz="1600" b="0" dirty="0">
                          <a:solidFill>
                            <a:schemeClr val="bg2">
                              <a:lumMod val="50000"/>
                            </a:schemeClr>
                          </a:solidFill>
                          <a:effectLst/>
                        </a:rPr>
                        <a:t> </a:t>
                      </a:r>
                      <a:r>
                        <a:rPr lang="en-US" sz="1600" b="0" dirty="0" err="1">
                          <a:solidFill>
                            <a:schemeClr val="bg2">
                              <a:lumMod val="50000"/>
                            </a:schemeClr>
                          </a:solidFill>
                          <a:effectLst/>
                        </a:rPr>
                        <a:t>có</a:t>
                      </a:r>
                      <a:r>
                        <a:rPr lang="en-US" sz="1600" b="0" dirty="0">
                          <a:solidFill>
                            <a:schemeClr val="bg2">
                              <a:lumMod val="50000"/>
                            </a:schemeClr>
                          </a:solidFill>
                          <a:effectLst/>
                        </a:rPr>
                        <a:t> </a:t>
                      </a:r>
                      <a:r>
                        <a:rPr lang="en-US" sz="1600" b="0" dirty="0" err="1">
                          <a:solidFill>
                            <a:schemeClr val="bg2">
                              <a:lumMod val="50000"/>
                            </a:schemeClr>
                          </a:solidFill>
                          <a:effectLst/>
                        </a:rPr>
                        <a:t>cấu</a:t>
                      </a:r>
                      <a:r>
                        <a:rPr lang="en-US" sz="1600" b="0" dirty="0">
                          <a:solidFill>
                            <a:schemeClr val="bg2">
                              <a:lumMod val="50000"/>
                            </a:schemeClr>
                          </a:solidFill>
                          <a:effectLst/>
                        </a:rPr>
                        <a:t> hình </a:t>
                      </a:r>
                      <a:r>
                        <a:rPr lang="en-US" sz="1600" b="0" dirty="0" err="1">
                          <a:solidFill>
                            <a:schemeClr val="bg2">
                              <a:lumMod val="50000"/>
                            </a:schemeClr>
                          </a:solidFill>
                          <a:effectLst/>
                        </a:rPr>
                        <a:t>nào</a:t>
                      </a:r>
                      <a:r>
                        <a:rPr lang="en-US" sz="1600" b="0" dirty="0">
                          <a:solidFill>
                            <a:schemeClr val="bg2">
                              <a:lumMod val="50000"/>
                            </a:schemeClr>
                          </a:solidFill>
                          <a:effectLst/>
                        </a:rPr>
                        <a:t> </a:t>
                      </a:r>
                      <a:r>
                        <a:rPr lang="en-US" sz="1600" b="0" dirty="0" err="1">
                          <a:solidFill>
                            <a:schemeClr val="bg2">
                              <a:lumMod val="50000"/>
                            </a:schemeClr>
                          </a:solidFill>
                          <a:effectLst/>
                        </a:rPr>
                        <a:t>đang</a:t>
                      </a:r>
                      <a:r>
                        <a:rPr lang="en-US" sz="1600" b="0" dirty="0">
                          <a:solidFill>
                            <a:schemeClr val="bg2">
                              <a:lumMod val="50000"/>
                            </a:schemeClr>
                          </a:solidFill>
                          <a:effectLst/>
                        </a:rPr>
                        <a:t> </a:t>
                      </a:r>
                      <a:r>
                        <a:rPr lang="en-US" sz="1600" b="0" dirty="0" err="1">
                          <a:solidFill>
                            <a:schemeClr val="bg2">
                              <a:lumMod val="50000"/>
                            </a:schemeClr>
                          </a:solidFill>
                          <a:effectLst/>
                        </a:rPr>
                        <a:t>hoạt</a:t>
                      </a:r>
                      <a:r>
                        <a:rPr lang="en-US" sz="1600" b="0" dirty="0">
                          <a:solidFill>
                            <a:schemeClr val="bg2">
                              <a:lumMod val="50000"/>
                            </a:schemeClr>
                          </a:solidFill>
                          <a:effectLst/>
                        </a:rPr>
                        <a:t> </a:t>
                      </a:r>
                      <a:r>
                        <a:rPr lang="en-US" sz="1600" b="0" dirty="0" err="1">
                          <a:solidFill>
                            <a:schemeClr val="bg2">
                              <a:lumMod val="50000"/>
                            </a:schemeClr>
                          </a:solidFill>
                          <a:effectLst/>
                        </a:rPr>
                        <a:t>động</a:t>
                      </a:r>
                      <a:r>
                        <a:rPr lang="en-US" sz="1600" b="0" dirty="0">
                          <a:solidFill>
                            <a:schemeClr val="bg2">
                              <a:lumMod val="50000"/>
                            </a:schemeClr>
                          </a:solidFill>
                          <a:effectLst/>
                        </a:rPr>
                        <a:t>.</a:t>
                      </a:r>
                      <a:endParaRPr lang="en-US" sz="1600" b="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7348" marR="7348" marT="7348" marB="7348" anchor="ctr"/>
                </a:tc>
                <a:tc>
                  <a:txBody>
                    <a:bodyPr/>
                    <a:lstStyle/>
                    <a:p>
                      <a:pPr>
                        <a:lnSpc>
                          <a:spcPct val="107000"/>
                        </a:lnSpc>
                        <a:spcAft>
                          <a:spcPts val="0"/>
                        </a:spcAft>
                      </a:pPr>
                      <a:r>
                        <a:rPr lang="en-US" sz="1800" b="0">
                          <a:solidFill>
                            <a:schemeClr val="bg2">
                              <a:lumMod val="50000"/>
                            </a:schemeClr>
                          </a:solidFill>
                          <a:effectLst/>
                        </a:rPr>
                        <a:t>default</a:t>
                      </a:r>
                      <a:endParaRPr lang="en-US" sz="1600" b="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7348" marR="7348" marT="7348" marB="7348" anchor="ctr"/>
                </a:tc>
                <a:extLst>
                  <a:ext uri="{0D108BD9-81ED-4DB2-BD59-A6C34878D82A}">
                    <a16:rowId xmlns:a16="http://schemas.microsoft.com/office/drawing/2014/main" val="10003"/>
                  </a:ext>
                </a:extLst>
              </a:tr>
              <a:tr h="380087">
                <a:tc>
                  <a:txBody>
                    <a:bodyPr/>
                    <a:lstStyle/>
                    <a:p>
                      <a:pPr>
                        <a:lnSpc>
                          <a:spcPct val="107000"/>
                        </a:lnSpc>
                        <a:spcAft>
                          <a:spcPts val="0"/>
                        </a:spcAft>
                      </a:pPr>
                      <a:r>
                        <a:rPr lang="en-US" sz="1600" b="0" dirty="0" err="1">
                          <a:solidFill>
                            <a:schemeClr val="bg2">
                              <a:lumMod val="50000"/>
                            </a:schemeClr>
                          </a:solidFill>
                          <a:effectLst/>
                          <a:latin typeface="var(--monospace-font-family)"/>
                          <a:ea typeface="Times New Roman" panose="02020603050405020304" pitchFamily="18" charset="0"/>
                          <a:cs typeface="Courier New" panose="02070309020205020404" pitchFamily="49" charset="0"/>
                        </a:rPr>
                        <a:t>spring.profiles.include</a:t>
                      </a:r>
                      <a:endParaRPr lang="en-US" sz="1600" b="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pPr>
                      <a:r>
                        <a:rPr lang="en-US" sz="1600" b="0" dirty="0" err="1">
                          <a:solidFill>
                            <a:schemeClr val="bg2">
                              <a:lumMod val="50000"/>
                            </a:schemeClr>
                          </a:solidFill>
                          <a:effectLst/>
                        </a:rPr>
                        <a:t>Kích</a:t>
                      </a:r>
                      <a:r>
                        <a:rPr lang="en-US" sz="1600" b="0" dirty="0">
                          <a:solidFill>
                            <a:schemeClr val="bg2">
                              <a:lumMod val="50000"/>
                            </a:schemeClr>
                          </a:solidFill>
                          <a:effectLst/>
                        </a:rPr>
                        <a:t> </a:t>
                      </a:r>
                      <a:r>
                        <a:rPr lang="en-US" sz="1600" b="0" dirty="0" err="1">
                          <a:solidFill>
                            <a:schemeClr val="bg2">
                              <a:lumMod val="50000"/>
                            </a:schemeClr>
                          </a:solidFill>
                          <a:effectLst/>
                        </a:rPr>
                        <a:t>hoạt</a:t>
                      </a:r>
                      <a:r>
                        <a:rPr lang="en-US" sz="1600" b="0" dirty="0">
                          <a:solidFill>
                            <a:schemeClr val="bg2">
                              <a:lumMod val="50000"/>
                            </a:schemeClr>
                          </a:solidFill>
                          <a:effectLst/>
                        </a:rPr>
                        <a:t> </a:t>
                      </a:r>
                      <a:r>
                        <a:rPr lang="en-US" sz="1600" b="0" dirty="0" err="1">
                          <a:solidFill>
                            <a:schemeClr val="bg2">
                              <a:lumMod val="50000"/>
                            </a:schemeClr>
                          </a:solidFill>
                          <a:effectLst/>
                        </a:rPr>
                        <a:t>vô</a:t>
                      </a:r>
                      <a:r>
                        <a:rPr lang="en-US" sz="1600" b="0" dirty="0">
                          <a:solidFill>
                            <a:schemeClr val="bg2">
                              <a:lumMod val="50000"/>
                            </a:schemeClr>
                          </a:solidFill>
                          <a:effectLst/>
                        </a:rPr>
                        <a:t> </a:t>
                      </a:r>
                      <a:r>
                        <a:rPr lang="en-US" sz="1600" b="0" dirty="0" err="1">
                          <a:solidFill>
                            <a:schemeClr val="bg2">
                              <a:lumMod val="50000"/>
                            </a:schemeClr>
                          </a:solidFill>
                          <a:effectLst/>
                        </a:rPr>
                        <a:t>điều</a:t>
                      </a:r>
                      <a:r>
                        <a:rPr lang="en-US" sz="1600" b="0" dirty="0">
                          <a:solidFill>
                            <a:schemeClr val="bg2">
                              <a:lumMod val="50000"/>
                            </a:schemeClr>
                          </a:solidFill>
                          <a:effectLst/>
                        </a:rPr>
                        <a:t> </a:t>
                      </a:r>
                      <a:r>
                        <a:rPr lang="en-US" sz="1600" b="0" dirty="0" err="1">
                          <a:solidFill>
                            <a:schemeClr val="bg2">
                              <a:lumMod val="50000"/>
                            </a:schemeClr>
                          </a:solidFill>
                          <a:effectLst/>
                        </a:rPr>
                        <a:t>kiện</a:t>
                      </a:r>
                      <a:r>
                        <a:rPr lang="en-US" sz="1600" b="0" dirty="0">
                          <a:solidFill>
                            <a:schemeClr val="bg2">
                              <a:lumMod val="50000"/>
                            </a:schemeClr>
                          </a:solidFill>
                          <a:effectLst/>
                        </a:rPr>
                        <a:t> </a:t>
                      </a:r>
                      <a:r>
                        <a:rPr lang="en-US" sz="1600" b="0" dirty="0" err="1">
                          <a:solidFill>
                            <a:schemeClr val="bg2">
                              <a:lumMod val="50000"/>
                            </a:schemeClr>
                          </a:solidFill>
                          <a:effectLst/>
                        </a:rPr>
                        <a:t>danh</a:t>
                      </a:r>
                      <a:r>
                        <a:rPr lang="en-US" sz="1600" b="0" dirty="0">
                          <a:solidFill>
                            <a:schemeClr val="bg2">
                              <a:lumMod val="50000"/>
                            </a:schemeClr>
                          </a:solidFill>
                          <a:effectLst/>
                        </a:rPr>
                        <a:t> </a:t>
                      </a:r>
                      <a:r>
                        <a:rPr lang="en-US" sz="1600" b="0" dirty="0" err="1">
                          <a:solidFill>
                            <a:schemeClr val="bg2">
                              <a:lumMod val="50000"/>
                            </a:schemeClr>
                          </a:solidFill>
                          <a:effectLst/>
                        </a:rPr>
                        <a:t>sách</a:t>
                      </a:r>
                      <a:r>
                        <a:rPr lang="en-US" sz="1600" b="0" dirty="0">
                          <a:solidFill>
                            <a:schemeClr val="bg2">
                              <a:lumMod val="50000"/>
                            </a:schemeClr>
                          </a:solidFill>
                          <a:effectLst/>
                        </a:rPr>
                        <a:t> </a:t>
                      </a:r>
                      <a:r>
                        <a:rPr lang="en-US" sz="1600" b="0" dirty="0" err="1">
                          <a:solidFill>
                            <a:schemeClr val="bg2">
                              <a:lumMod val="50000"/>
                            </a:schemeClr>
                          </a:solidFill>
                          <a:effectLst/>
                        </a:rPr>
                        <a:t>cấu</a:t>
                      </a:r>
                      <a:r>
                        <a:rPr lang="en-US" sz="1600" b="0" dirty="0">
                          <a:solidFill>
                            <a:schemeClr val="bg2">
                              <a:lumMod val="50000"/>
                            </a:schemeClr>
                          </a:solidFill>
                          <a:effectLst/>
                        </a:rPr>
                        <a:t> hình </a:t>
                      </a:r>
                      <a:r>
                        <a:rPr lang="en-US" sz="1600" b="0" dirty="0" err="1">
                          <a:solidFill>
                            <a:schemeClr val="bg2">
                              <a:lumMod val="50000"/>
                            </a:schemeClr>
                          </a:solidFill>
                          <a:effectLst/>
                        </a:rPr>
                        <a:t>được</a:t>
                      </a:r>
                      <a:r>
                        <a:rPr lang="en-US" sz="1600" b="0" dirty="0">
                          <a:solidFill>
                            <a:schemeClr val="bg2">
                              <a:lumMod val="50000"/>
                            </a:schemeClr>
                          </a:solidFill>
                          <a:effectLst/>
                        </a:rPr>
                        <a:t> </a:t>
                      </a:r>
                      <a:r>
                        <a:rPr lang="en-US" sz="1600" b="0" dirty="0" err="1">
                          <a:solidFill>
                            <a:schemeClr val="bg2">
                              <a:lumMod val="50000"/>
                            </a:schemeClr>
                          </a:solidFill>
                          <a:effectLst/>
                        </a:rPr>
                        <a:t>phân</a:t>
                      </a:r>
                      <a:r>
                        <a:rPr lang="en-US" sz="1600" b="0" dirty="0">
                          <a:solidFill>
                            <a:schemeClr val="bg2">
                              <a:lumMod val="50000"/>
                            </a:schemeClr>
                          </a:solidFill>
                          <a:effectLst/>
                        </a:rPr>
                        <a:t> </a:t>
                      </a:r>
                      <a:r>
                        <a:rPr lang="en-US" sz="1600" b="0" dirty="0" err="1">
                          <a:solidFill>
                            <a:schemeClr val="bg2">
                              <a:lumMod val="50000"/>
                            </a:schemeClr>
                          </a:solidFill>
                          <a:effectLst/>
                        </a:rPr>
                        <a:t>tách</a:t>
                      </a:r>
                      <a:r>
                        <a:rPr lang="en-US" sz="1600" b="0" dirty="0">
                          <a:solidFill>
                            <a:schemeClr val="bg2">
                              <a:lumMod val="50000"/>
                            </a:schemeClr>
                          </a:solidFill>
                          <a:effectLst/>
                        </a:rPr>
                        <a:t> </a:t>
                      </a:r>
                      <a:r>
                        <a:rPr lang="en-US" sz="1600" b="0" dirty="0" err="1">
                          <a:solidFill>
                            <a:schemeClr val="bg2">
                              <a:lumMod val="50000"/>
                            </a:schemeClr>
                          </a:solidFill>
                          <a:effectLst/>
                        </a:rPr>
                        <a:t>bằng</a:t>
                      </a:r>
                      <a:r>
                        <a:rPr lang="en-US" sz="1600" b="0" dirty="0">
                          <a:solidFill>
                            <a:schemeClr val="bg2">
                              <a:lumMod val="50000"/>
                            </a:schemeClr>
                          </a:solidFill>
                          <a:effectLst/>
                        </a:rPr>
                        <a:t> </a:t>
                      </a:r>
                      <a:r>
                        <a:rPr lang="en-US" sz="1600" b="0" dirty="0" err="1">
                          <a:solidFill>
                            <a:schemeClr val="bg2">
                              <a:lumMod val="50000"/>
                            </a:schemeClr>
                          </a:solidFill>
                          <a:effectLst/>
                        </a:rPr>
                        <a:t>dấu</a:t>
                      </a:r>
                      <a:r>
                        <a:rPr lang="en-US" sz="1600" b="0" dirty="0">
                          <a:solidFill>
                            <a:schemeClr val="bg2">
                              <a:lumMod val="50000"/>
                            </a:schemeClr>
                          </a:solidFill>
                          <a:effectLst/>
                        </a:rPr>
                        <a:t> </a:t>
                      </a:r>
                      <a:r>
                        <a:rPr lang="en-US" sz="1600" b="0" dirty="0" err="1">
                          <a:solidFill>
                            <a:schemeClr val="bg2">
                              <a:lumMod val="50000"/>
                            </a:schemeClr>
                          </a:solidFill>
                          <a:effectLst/>
                        </a:rPr>
                        <a:t>phẩy</a:t>
                      </a:r>
                      <a:endParaRPr lang="en-US" sz="1600" b="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7348" marR="7348" marT="7348" marB="7348" anchor="ctr"/>
                </a:tc>
                <a:tc>
                  <a:txBody>
                    <a:bodyPr/>
                    <a:lstStyle/>
                    <a:p>
                      <a:pPr>
                        <a:lnSpc>
                          <a:spcPct val="107000"/>
                        </a:lnSpc>
                      </a:pPr>
                      <a:endParaRPr lang="en-US" sz="1600" b="0">
                        <a:solidFill>
                          <a:schemeClr val="bg2">
                            <a:lumMod val="50000"/>
                          </a:schemeClr>
                        </a:solidFill>
                        <a:effectLst/>
                        <a:latin typeface="Calibri" panose="020F0502020204030204" pitchFamily="34" charset="0"/>
                        <a:cs typeface="Times New Roman" panose="02020603050405020304" pitchFamily="18" charset="0"/>
                      </a:endParaRPr>
                    </a:p>
                  </a:txBody>
                  <a:tcPr marL="7348" marR="7348" marT="7348" marB="7348" anchor="ctr"/>
                </a:tc>
                <a:extLst>
                  <a:ext uri="{0D108BD9-81ED-4DB2-BD59-A6C34878D82A}">
                    <a16:rowId xmlns:a16="http://schemas.microsoft.com/office/drawing/2014/main" val="10004"/>
                  </a:ext>
                </a:extLst>
              </a:tr>
              <a:tr h="226818">
                <a:tc>
                  <a:txBody>
                    <a:bodyPr/>
                    <a:lstStyle/>
                    <a:p>
                      <a:pPr>
                        <a:lnSpc>
                          <a:spcPct val="107000"/>
                        </a:lnSpc>
                        <a:spcAft>
                          <a:spcPts val="0"/>
                        </a:spcAft>
                      </a:pPr>
                      <a:r>
                        <a:rPr lang="en-US" sz="1600" b="0">
                          <a:solidFill>
                            <a:schemeClr val="bg2">
                              <a:lumMod val="50000"/>
                            </a:schemeClr>
                          </a:solidFill>
                          <a:effectLst/>
                          <a:latin typeface="var(--monospace-font-family)"/>
                          <a:ea typeface="Times New Roman" panose="02020603050405020304" pitchFamily="18" charset="0"/>
                          <a:cs typeface="Courier New" panose="02070309020205020404" pitchFamily="49" charset="0"/>
                        </a:rPr>
                        <a:t>spring.task.execution.pool.core-size</a:t>
                      </a:r>
                      <a:endParaRPr lang="en-US" sz="1600" b="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pPr>
                      <a:r>
                        <a:rPr lang="en-US" sz="1600" b="0" dirty="0" err="1">
                          <a:solidFill>
                            <a:schemeClr val="bg2">
                              <a:lumMod val="50000"/>
                            </a:schemeClr>
                          </a:solidFill>
                          <a:effectLst/>
                        </a:rPr>
                        <a:t>Số</a:t>
                      </a:r>
                      <a:r>
                        <a:rPr lang="en-US" sz="1600" b="0" dirty="0">
                          <a:solidFill>
                            <a:schemeClr val="bg2">
                              <a:lumMod val="50000"/>
                            </a:schemeClr>
                          </a:solidFill>
                          <a:effectLst/>
                        </a:rPr>
                        <a:t> </a:t>
                      </a:r>
                      <a:r>
                        <a:rPr lang="en-US" sz="1600" b="0" dirty="0" err="1">
                          <a:solidFill>
                            <a:schemeClr val="bg2">
                              <a:lumMod val="50000"/>
                            </a:schemeClr>
                          </a:solidFill>
                          <a:effectLst/>
                        </a:rPr>
                        <a:t>lõi</a:t>
                      </a:r>
                      <a:r>
                        <a:rPr lang="en-US" sz="1600" b="0" dirty="0">
                          <a:solidFill>
                            <a:schemeClr val="bg2">
                              <a:lumMod val="50000"/>
                            </a:schemeClr>
                          </a:solidFill>
                          <a:effectLst/>
                        </a:rPr>
                        <a:t> </a:t>
                      </a:r>
                      <a:r>
                        <a:rPr lang="en-US" sz="1600" b="0" dirty="0" err="1">
                          <a:solidFill>
                            <a:schemeClr val="bg2">
                              <a:lumMod val="50000"/>
                            </a:schemeClr>
                          </a:solidFill>
                          <a:effectLst/>
                        </a:rPr>
                        <a:t>của</a:t>
                      </a:r>
                      <a:r>
                        <a:rPr lang="en-US" sz="1600" b="0" dirty="0">
                          <a:solidFill>
                            <a:schemeClr val="bg2">
                              <a:lumMod val="50000"/>
                            </a:schemeClr>
                          </a:solidFill>
                          <a:effectLst/>
                        </a:rPr>
                        <a:t> </a:t>
                      </a:r>
                      <a:r>
                        <a:rPr lang="en-US" sz="1600" b="0" dirty="0" err="1">
                          <a:solidFill>
                            <a:schemeClr val="bg2">
                              <a:lumMod val="50000"/>
                            </a:schemeClr>
                          </a:solidFill>
                          <a:effectLst/>
                        </a:rPr>
                        <a:t>chủ</a:t>
                      </a:r>
                      <a:r>
                        <a:rPr lang="en-US" sz="1600" b="0" dirty="0">
                          <a:solidFill>
                            <a:schemeClr val="bg2">
                              <a:lumMod val="50000"/>
                            </a:schemeClr>
                          </a:solidFill>
                          <a:effectLst/>
                        </a:rPr>
                        <a:t> </a:t>
                      </a:r>
                      <a:r>
                        <a:rPr lang="en-US" sz="1600" b="0" dirty="0" err="1">
                          <a:solidFill>
                            <a:schemeClr val="bg2">
                              <a:lumMod val="50000"/>
                            </a:schemeClr>
                          </a:solidFill>
                          <a:effectLst/>
                        </a:rPr>
                        <a:t>đề</a:t>
                      </a:r>
                      <a:r>
                        <a:rPr lang="en-US" sz="1600" b="0" dirty="0">
                          <a:solidFill>
                            <a:schemeClr val="bg2">
                              <a:lumMod val="50000"/>
                            </a:schemeClr>
                          </a:solidFill>
                          <a:effectLst/>
                        </a:rPr>
                        <a:t>.</a:t>
                      </a:r>
                      <a:endParaRPr lang="en-US" sz="1600" b="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7348" marR="7348" marT="7348" marB="7348" anchor="ctr"/>
                </a:tc>
                <a:tc>
                  <a:txBody>
                    <a:bodyPr/>
                    <a:lstStyle/>
                    <a:p>
                      <a:pPr>
                        <a:lnSpc>
                          <a:spcPct val="107000"/>
                        </a:lnSpc>
                        <a:spcAft>
                          <a:spcPts val="0"/>
                        </a:spcAft>
                      </a:pPr>
                      <a:r>
                        <a:rPr lang="en-US" sz="1800" b="0" dirty="0">
                          <a:solidFill>
                            <a:schemeClr val="bg2">
                              <a:lumMod val="50000"/>
                            </a:schemeClr>
                          </a:solidFill>
                          <a:effectLst/>
                        </a:rPr>
                        <a:t>8</a:t>
                      </a:r>
                      <a:endParaRPr lang="en-US" sz="1600" b="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7348" marR="7348" marT="7348" marB="7348" anchor="ctr"/>
                </a:tc>
                <a:extLst>
                  <a:ext uri="{0D108BD9-81ED-4DB2-BD59-A6C34878D82A}">
                    <a16:rowId xmlns:a16="http://schemas.microsoft.com/office/drawing/2014/main" val="10005"/>
                  </a:ext>
                </a:extLst>
              </a:tr>
              <a:tr h="226818">
                <a:tc>
                  <a:txBody>
                    <a:bodyPr/>
                    <a:lstStyle/>
                    <a:p>
                      <a:pPr>
                        <a:lnSpc>
                          <a:spcPct val="107000"/>
                        </a:lnSpc>
                        <a:spcAft>
                          <a:spcPts val="0"/>
                        </a:spcAft>
                      </a:pPr>
                      <a:r>
                        <a:rPr lang="en-US" sz="1600" b="0" dirty="0" err="1">
                          <a:solidFill>
                            <a:schemeClr val="bg2">
                              <a:lumMod val="50000"/>
                            </a:schemeClr>
                          </a:solidFill>
                          <a:effectLst/>
                          <a:latin typeface="var(--monospace-font-family)"/>
                          <a:ea typeface="Times New Roman" panose="02020603050405020304" pitchFamily="18" charset="0"/>
                          <a:cs typeface="Courier New" panose="02070309020205020404" pitchFamily="49" charset="0"/>
                        </a:rPr>
                        <a:t>spring.task.scheduling.pool.size</a:t>
                      </a:r>
                      <a:endParaRPr lang="en-US" sz="1600" b="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tc>
                  <a:txBody>
                    <a:bodyPr/>
                    <a:lstStyle/>
                    <a:p>
                      <a:pPr>
                        <a:lnSpc>
                          <a:spcPct val="107000"/>
                        </a:lnSpc>
                        <a:spcAft>
                          <a:spcPts val="800"/>
                        </a:spcAft>
                      </a:pPr>
                      <a:r>
                        <a:rPr lang="en-US" sz="1600" b="0" dirty="0" err="1">
                          <a:solidFill>
                            <a:schemeClr val="bg2">
                              <a:lumMod val="50000"/>
                            </a:schemeClr>
                          </a:solidFill>
                          <a:effectLst/>
                        </a:rPr>
                        <a:t>Số</a:t>
                      </a:r>
                      <a:r>
                        <a:rPr lang="en-US" sz="1600" b="0" dirty="0">
                          <a:solidFill>
                            <a:schemeClr val="bg2">
                              <a:lumMod val="50000"/>
                            </a:schemeClr>
                          </a:solidFill>
                          <a:effectLst/>
                        </a:rPr>
                        <a:t> </a:t>
                      </a:r>
                      <a:r>
                        <a:rPr lang="en-US" sz="1600" b="0" dirty="0" err="1">
                          <a:solidFill>
                            <a:schemeClr val="bg2">
                              <a:lumMod val="50000"/>
                            </a:schemeClr>
                          </a:solidFill>
                          <a:effectLst/>
                        </a:rPr>
                        <a:t>lượng</a:t>
                      </a:r>
                      <a:r>
                        <a:rPr lang="en-US" sz="1600" b="0" dirty="0">
                          <a:solidFill>
                            <a:schemeClr val="bg2">
                              <a:lumMod val="50000"/>
                            </a:schemeClr>
                          </a:solidFill>
                          <a:effectLst/>
                        </a:rPr>
                        <a:t> </a:t>
                      </a:r>
                      <a:r>
                        <a:rPr lang="en-US" sz="1600" b="0" dirty="0" err="1">
                          <a:solidFill>
                            <a:schemeClr val="bg2">
                              <a:lumMod val="50000"/>
                            </a:schemeClr>
                          </a:solidFill>
                          <a:effectLst/>
                        </a:rPr>
                        <a:t>chủ</a:t>
                      </a:r>
                      <a:r>
                        <a:rPr lang="en-US" sz="1600" b="0" dirty="0">
                          <a:solidFill>
                            <a:schemeClr val="bg2">
                              <a:lumMod val="50000"/>
                            </a:schemeClr>
                          </a:solidFill>
                          <a:effectLst/>
                        </a:rPr>
                        <a:t> </a:t>
                      </a:r>
                      <a:r>
                        <a:rPr lang="en-US" sz="1600" b="0" dirty="0" err="1">
                          <a:solidFill>
                            <a:schemeClr val="bg2">
                              <a:lumMod val="50000"/>
                            </a:schemeClr>
                          </a:solidFill>
                          <a:effectLst/>
                        </a:rPr>
                        <a:t>đề</a:t>
                      </a:r>
                      <a:r>
                        <a:rPr lang="en-US" sz="1600" b="0" dirty="0">
                          <a:solidFill>
                            <a:schemeClr val="bg2">
                              <a:lumMod val="50000"/>
                            </a:schemeClr>
                          </a:solidFill>
                          <a:effectLst/>
                        </a:rPr>
                        <a:t> </a:t>
                      </a:r>
                      <a:r>
                        <a:rPr lang="en-US" sz="1600" b="0" dirty="0" err="1">
                          <a:solidFill>
                            <a:schemeClr val="bg2">
                              <a:lumMod val="50000"/>
                            </a:schemeClr>
                          </a:solidFill>
                          <a:effectLst/>
                        </a:rPr>
                        <a:t>tối</a:t>
                      </a:r>
                      <a:r>
                        <a:rPr lang="en-US" sz="1600" b="0" dirty="0">
                          <a:solidFill>
                            <a:schemeClr val="bg2">
                              <a:lumMod val="50000"/>
                            </a:schemeClr>
                          </a:solidFill>
                          <a:effectLst/>
                        </a:rPr>
                        <a:t> </a:t>
                      </a:r>
                      <a:r>
                        <a:rPr lang="en-US" sz="1600" b="0" dirty="0" err="1">
                          <a:solidFill>
                            <a:schemeClr val="bg2">
                              <a:lumMod val="50000"/>
                            </a:schemeClr>
                          </a:solidFill>
                          <a:effectLst/>
                        </a:rPr>
                        <a:t>đa</a:t>
                      </a:r>
                      <a:r>
                        <a:rPr lang="en-US" sz="1600" b="0" dirty="0">
                          <a:solidFill>
                            <a:schemeClr val="bg2">
                              <a:lumMod val="50000"/>
                            </a:schemeClr>
                          </a:solidFill>
                          <a:effectLst/>
                        </a:rPr>
                        <a:t> </a:t>
                      </a:r>
                      <a:r>
                        <a:rPr lang="en-US" sz="1600" b="0" dirty="0" err="1">
                          <a:solidFill>
                            <a:schemeClr val="bg2">
                              <a:lumMod val="50000"/>
                            </a:schemeClr>
                          </a:solidFill>
                          <a:effectLst/>
                        </a:rPr>
                        <a:t>cho</a:t>
                      </a:r>
                      <a:r>
                        <a:rPr lang="en-US" sz="1600" b="0" dirty="0">
                          <a:solidFill>
                            <a:schemeClr val="bg2">
                              <a:lumMod val="50000"/>
                            </a:schemeClr>
                          </a:solidFill>
                          <a:effectLst/>
                        </a:rPr>
                        <a:t> </a:t>
                      </a:r>
                      <a:r>
                        <a:rPr lang="en-US" sz="1600" b="0" dirty="0" err="1">
                          <a:solidFill>
                            <a:schemeClr val="bg2">
                              <a:lumMod val="50000"/>
                            </a:schemeClr>
                          </a:solidFill>
                          <a:effectLst/>
                        </a:rPr>
                        <a:t>phép</a:t>
                      </a:r>
                      <a:r>
                        <a:rPr lang="en-US" sz="1600" b="0" dirty="0">
                          <a:solidFill>
                            <a:schemeClr val="bg2">
                              <a:lumMod val="50000"/>
                            </a:schemeClr>
                          </a:solidFill>
                          <a:effectLst/>
                        </a:rPr>
                        <a:t>.</a:t>
                      </a:r>
                      <a:endParaRPr lang="en-US" sz="1600" b="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7348" marR="7348" marT="7348" marB="7348"/>
                </a:tc>
                <a:tc>
                  <a:txBody>
                    <a:bodyPr/>
                    <a:lstStyle/>
                    <a:p>
                      <a:pPr>
                        <a:lnSpc>
                          <a:spcPct val="107000"/>
                        </a:lnSpc>
                        <a:spcAft>
                          <a:spcPts val="0"/>
                        </a:spcAft>
                      </a:pPr>
                      <a:r>
                        <a:rPr lang="en-US" sz="1800" b="0" dirty="0">
                          <a:solidFill>
                            <a:schemeClr val="bg2">
                              <a:lumMod val="50000"/>
                            </a:schemeClr>
                          </a:solidFill>
                          <a:effectLst/>
                        </a:rPr>
                        <a:t>1</a:t>
                      </a:r>
                      <a:endParaRPr lang="en-US" sz="1600" b="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7348" marR="7348" marT="7348" marB="7348"/>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286244228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a:xfrm>
            <a:off x="144780" y="220981"/>
            <a:ext cx="8100060" cy="784860"/>
          </a:xfrm>
          <a:extLst>
            <a:ext uri="{FAA26D3D-D897-4be2-8F04-BA451C77F1D7}">
              <ma14:placeholderFlag xmlns="" xmlns:ma14="http://schemas.microsoft.com/office/mac/drawingml/2011/main" val="1"/>
            </a:ext>
          </a:extLst>
        </p:spPr>
        <p:txBody>
          <a:bodyPr anchor="b">
            <a:noAutofit/>
          </a:bodyPr>
          <a:lstStyle/>
          <a:p>
            <a:r>
              <a:rPr lang="en-US" altLang="en-US" sz="2200" dirty="0"/>
              <a:t>DATA PROPERTIES</a:t>
            </a:r>
          </a:p>
        </p:txBody>
      </p:sp>
      <p:graphicFrame>
        <p:nvGraphicFramePr>
          <p:cNvPr id="3" name="Table 2"/>
          <p:cNvGraphicFramePr>
            <a:graphicFrameLocks noGrp="1"/>
          </p:cNvGraphicFramePr>
          <p:nvPr>
            <p:extLst>
              <p:ext uri="{D42A27DB-BD31-4B8C-83A1-F6EECF244321}">
                <p14:modId xmlns:p14="http://schemas.microsoft.com/office/powerpoint/2010/main" val="1285609342"/>
              </p:ext>
            </p:extLst>
          </p:nvPr>
        </p:nvGraphicFramePr>
        <p:xfrm>
          <a:off x="126471" y="1217588"/>
          <a:ext cx="8806513" cy="3401786"/>
        </p:xfrm>
        <a:graphic>
          <a:graphicData uri="http://schemas.openxmlformats.org/drawingml/2006/table">
            <a:tbl>
              <a:tblPr firstRow="1" firstCol="1" bandRow="1">
                <a:tableStyleId>{0660B408-B3CF-4A94-85FC-2B1E0A45F4A2}</a:tableStyleId>
              </a:tblPr>
              <a:tblGrid>
                <a:gridCol w="3960975">
                  <a:extLst>
                    <a:ext uri="{9D8B030D-6E8A-4147-A177-3AD203B41FA5}">
                      <a16:colId xmlns:a16="http://schemas.microsoft.com/office/drawing/2014/main" val="20000"/>
                    </a:ext>
                  </a:extLst>
                </a:gridCol>
                <a:gridCol w="4845538">
                  <a:extLst>
                    <a:ext uri="{9D8B030D-6E8A-4147-A177-3AD203B41FA5}">
                      <a16:colId xmlns:a16="http://schemas.microsoft.com/office/drawing/2014/main" val="20001"/>
                    </a:ext>
                  </a:extLst>
                </a:gridCol>
              </a:tblGrid>
              <a:tr h="332460">
                <a:tc>
                  <a:txBody>
                    <a:bodyPr/>
                    <a:lstStyle/>
                    <a:p>
                      <a:pPr>
                        <a:lnSpc>
                          <a:spcPct val="150000"/>
                        </a:lnSpc>
                        <a:spcBef>
                          <a:spcPts val="600"/>
                        </a:spcBef>
                        <a:spcAft>
                          <a:spcPts val="600"/>
                        </a:spcAft>
                      </a:pPr>
                      <a:r>
                        <a:rPr lang="en-US" sz="1600" dirty="0">
                          <a:effectLst/>
                        </a:rPr>
                        <a:t>Name</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348" marR="7348" marT="7348" marB="7348"/>
                </a:tc>
                <a:tc>
                  <a:txBody>
                    <a:bodyPr/>
                    <a:lstStyle/>
                    <a:p>
                      <a:pPr>
                        <a:lnSpc>
                          <a:spcPct val="150000"/>
                        </a:lnSpc>
                        <a:spcBef>
                          <a:spcPts val="600"/>
                        </a:spcBef>
                        <a:spcAft>
                          <a:spcPts val="600"/>
                        </a:spcAft>
                      </a:pPr>
                      <a:r>
                        <a:rPr lang="en-US" sz="1600">
                          <a:effectLst/>
                        </a:rPr>
                        <a:t>Description</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7348" marR="7348" marT="7348" marB="7348"/>
                </a:tc>
                <a:extLst>
                  <a:ext uri="{0D108BD9-81ED-4DB2-BD59-A6C34878D82A}">
                    <a16:rowId xmlns:a16="http://schemas.microsoft.com/office/drawing/2014/main" val="10000"/>
                  </a:ext>
                </a:extLst>
              </a:tr>
              <a:tr h="226818">
                <a:tc>
                  <a:txBody>
                    <a:bodyPr/>
                    <a:lstStyle/>
                    <a:p>
                      <a:pPr>
                        <a:lnSpc>
                          <a:spcPct val="150000"/>
                        </a:lnSpc>
                        <a:spcBef>
                          <a:spcPts val="600"/>
                        </a:spcBef>
                        <a:spcAft>
                          <a:spcPts val="600"/>
                        </a:spcAft>
                      </a:pPr>
                      <a:r>
                        <a:rPr lang="en-US" sz="1600" b="0" spc="-5" dirty="0" err="1">
                          <a:solidFill>
                            <a:schemeClr val="bg2">
                              <a:lumMod val="50000"/>
                            </a:schemeClr>
                          </a:solidFill>
                          <a:effectLst/>
                          <a:latin typeface="var(--monospace-font-family)"/>
                          <a:ea typeface="Times New Roman" panose="02020603050405020304" pitchFamily="18" charset="0"/>
                          <a:cs typeface="Times New Roman" panose="02020603050405020304" pitchFamily="18" charset="0"/>
                        </a:rPr>
                        <a:t>spring.datasource.name</a:t>
                      </a:r>
                      <a:endParaRPr lang="en-US" sz="1600" b="0" dirty="0">
                        <a:solidFill>
                          <a:schemeClr val="bg2">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a:lnSpc>
                          <a:spcPct val="150000"/>
                        </a:lnSpc>
                        <a:spcBef>
                          <a:spcPts val="600"/>
                        </a:spcBef>
                        <a:spcAft>
                          <a:spcPts val="600"/>
                        </a:spcAft>
                      </a:pPr>
                      <a:r>
                        <a:rPr lang="en-US" sz="1600" b="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Tên </a:t>
                      </a:r>
                      <a:r>
                        <a:rPr lang="en-US" sz="1600" b="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nguồn</a:t>
                      </a:r>
                      <a:r>
                        <a:rPr lang="en-US" sz="1600" b="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600" b="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dữ</a:t>
                      </a:r>
                      <a:r>
                        <a:rPr lang="en-US" sz="1600" b="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600" b="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liệu</a:t>
                      </a:r>
                      <a:r>
                        <a:rPr lang="en-US" sz="1600" b="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600" b="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sẽ</a:t>
                      </a:r>
                      <a:r>
                        <a:rPr lang="en-US" sz="1600" b="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600" b="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sử</a:t>
                      </a:r>
                      <a:r>
                        <a:rPr lang="en-US" sz="1600" b="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600" b="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dụng</a:t>
                      </a:r>
                      <a:r>
                        <a:rPr lang="en-US" sz="1600" b="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600" b="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nếu</a:t>
                      </a:r>
                      <a:r>
                        <a:rPr lang="en-US" sz="1600" b="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"generate-unique-name" </a:t>
                      </a:r>
                      <a:r>
                        <a:rPr lang="en-US" sz="1600" b="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là</a:t>
                      </a:r>
                      <a:r>
                        <a:rPr lang="en-US" sz="1600" b="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600" b="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sai</a:t>
                      </a:r>
                      <a:r>
                        <a:rPr lang="en-US" sz="1600" b="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600" b="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Mặc</a:t>
                      </a:r>
                      <a:r>
                        <a:rPr lang="en-US" sz="1600" b="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600" b="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định</a:t>
                      </a:r>
                      <a:r>
                        <a:rPr lang="en-US" sz="1600" b="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600" b="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là</a:t>
                      </a:r>
                      <a:r>
                        <a:rPr lang="en-US" sz="1600" b="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600" b="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testdb</a:t>
                      </a:r>
                      <a:r>
                        <a:rPr lang="en-US" sz="1600" b="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600" b="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khi</a:t>
                      </a:r>
                      <a:r>
                        <a:rPr lang="en-US" sz="1600" b="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600" b="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sử</a:t>
                      </a:r>
                      <a:r>
                        <a:rPr lang="en-US" sz="1600" b="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600" b="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dụng</a:t>
                      </a:r>
                      <a:r>
                        <a:rPr lang="en-US" sz="1600" b="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600" b="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cơ</a:t>
                      </a:r>
                      <a:r>
                        <a:rPr lang="en-US" sz="1600" b="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600" b="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sở</a:t>
                      </a:r>
                      <a:r>
                        <a:rPr lang="en-US" sz="1600" b="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600" b="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dữ</a:t>
                      </a:r>
                      <a:r>
                        <a:rPr lang="en-US" sz="1600" b="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600" b="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liệu</a:t>
                      </a:r>
                      <a:r>
                        <a:rPr lang="en-US" sz="1600" b="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600" b="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nhúng</a:t>
                      </a:r>
                      <a:r>
                        <a:rPr lang="en-US" sz="1600" b="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600" b="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nếu</a:t>
                      </a:r>
                      <a:r>
                        <a:rPr lang="en-US" sz="1600" b="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600" b="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không</a:t>
                      </a:r>
                      <a:r>
                        <a:rPr lang="en-US" sz="1600" b="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600" b="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thì</a:t>
                      </a:r>
                      <a:r>
                        <a:rPr lang="en-US" sz="1600" b="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600" b="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không</a:t>
                      </a:r>
                      <a:r>
                        <a:rPr lang="en-US" sz="1600" b="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a:t>
                      </a:r>
                    </a:p>
                  </a:txBody>
                  <a:tcPr marL="9525" marR="9525" marT="9525" marB="9525" anchor="ctr"/>
                </a:tc>
                <a:extLst>
                  <a:ext uri="{0D108BD9-81ED-4DB2-BD59-A6C34878D82A}">
                    <a16:rowId xmlns:a16="http://schemas.microsoft.com/office/drawing/2014/main" val="10001"/>
                  </a:ext>
                </a:extLst>
              </a:tr>
              <a:tr h="226818">
                <a:tc>
                  <a:txBody>
                    <a:bodyPr/>
                    <a:lstStyle/>
                    <a:p>
                      <a:pPr>
                        <a:lnSpc>
                          <a:spcPct val="150000"/>
                        </a:lnSpc>
                        <a:spcBef>
                          <a:spcPts val="600"/>
                        </a:spcBef>
                        <a:spcAft>
                          <a:spcPts val="600"/>
                        </a:spcAft>
                      </a:pPr>
                      <a:r>
                        <a:rPr lang="en-US" sz="1600" b="0" spc="-5">
                          <a:solidFill>
                            <a:schemeClr val="bg2">
                              <a:lumMod val="50000"/>
                            </a:schemeClr>
                          </a:solidFill>
                          <a:effectLst/>
                          <a:latin typeface="var(--monospace-font-family)"/>
                          <a:ea typeface="Times New Roman" panose="02020603050405020304" pitchFamily="18" charset="0"/>
                          <a:cs typeface="Times New Roman" panose="02020603050405020304" pitchFamily="18" charset="0"/>
                        </a:rPr>
                        <a:t>spring.datasource.password</a:t>
                      </a:r>
                      <a:endParaRPr lang="en-US" sz="1600" b="0">
                        <a:solidFill>
                          <a:schemeClr val="bg2">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a:lnSpc>
                          <a:spcPct val="150000"/>
                        </a:lnSpc>
                        <a:spcBef>
                          <a:spcPts val="600"/>
                        </a:spcBef>
                        <a:spcAft>
                          <a:spcPts val="600"/>
                        </a:spcAft>
                      </a:pPr>
                      <a:r>
                        <a:rPr lang="en-US" sz="1600" b="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Mật khẩu đăng nhập của cơ sở dữ liệu.</a:t>
                      </a:r>
                    </a:p>
                  </a:txBody>
                  <a:tcPr marL="9525" marR="9525" marT="9525" marB="9525" anchor="ctr"/>
                </a:tc>
                <a:extLst>
                  <a:ext uri="{0D108BD9-81ED-4DB2-BD59-A6C34878D82A}">
                    <a16:rowId xmlns:a16="http://schemas.microsoft.com/office/drawing/2014/main" val="10002"/>
                  </a:ext>
                </a:extLst>
              </a:tr>
              <a:tr h="232475">
                <a:tc>
                  <a:txBody>
                    <a:bodyPr/>
                    <a:lstStyle/>
                    <a:p>
                      <a:pPr>
                        <a:lnSpc>
                          <a:spcPct val="150000"/>
                        </a:lnSpc>
                        <a:spcBef>
                          <a:spcPts val="600"/>
                        </a:spcBef>
                        <a:spcAft>
                          <a:spcPts val="600"/>
                        </a:spcAft>
                      </a:pPr>
                      <a:r>
                        <a:rPr lang="en-US" sz="1600" b="0" spc="-5">
                          <a:solidFill>
                            <a:schemeClr val="bg2">
                              <a:lumMod val="50000"/>
                            </a:schemeClr>
                          </a:solidFill>
                          <a:effectLst/>
                          <a:latin typeface="var(--monospace-font-family)"/>
                          <a:ea typeface="Times New Roman" panose="02020603050405020304" pitchFamily="18" charset="0"/>
                          <a:cs typeface="Times New Roman" panose="02020603050405020304" pitchFamily="18" charset="0"/>
                        </a:rPr>
                        <a:t>spring.datasource.type</a:t>
                      </a:r>
                      <a:endParaRPr lang="en-US" sz="1600" b="0">
                        <a:solidFill>
                          <a:schemeClr val="bg2">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a:lnSpc>
                          <a:spcPct val="150000"/>
                        </a:lnSpc>
                        <a:spcBef>
                          <a:spcPts val="600"/>
                        </a:spcBef>
                        <a:spcAft>
                          <a:spcPts val="600"/>
                        </a:spcAft>
                      </a:pPr>
                      <a:r>
                        <a:rPr lang="en-US" sz="1600" b="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Tên </a:t>
                      </a:r>
                      <a:r>
                        <a:rPr lang="en-US" sz="1600" b="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đủ</a:t>
                      </a:r>
                      <a:r>
                        <a:rPr lang="en-US" sz="1600" b="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600" b="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điều</a:t>
                      </a:r>
                      <a:r>
                        <a:rPr lang="en-US" sz="1600" b="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600" b="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kiện</a:t>
                      </a:r>
                      <a:r>
                        <a:rPr lang="en-US" sz="1600" b="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600" b="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của</a:t>
                      </a:r>
                      <a:r>
                        <a:rPr lang="en-US" sz="1600" b="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600" b="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việc</a:t>
                      </a:r>
                      <a:r>
                        <a:rPr lang="en-US" sz="1600" b="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600" b="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triển</a:t>
                      </a:r>
                      <a:r>
                        <a:rPr lang="en-US" sz="1600" b="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600" b="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khai</a:t>
                      </a:r>
                      <a:r>
                        <a:rPr lang="en-US" sz="1600" b="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600" b="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nhóm</a:t>
                      </a:r>
                      <a:r>
                        <a:rPr lang="en-US" sz="1600" b="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600" b="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kết</a:t>
                      </a:r>
                      <a:r>
                        <a:rPr lang="en-US" sz="1600" b="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600" b="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nối</a:t>
                      </a:r>
                      <a:r>
                        <a:rPr lang="en-US" sz="1600" b="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600" b="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để</a:t>
                      </a:r>
                      <a:r>
                        <a:rPr lang="en-US" sz="1600" b="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600" b="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sử</a:t>
                      </a:r>
                      <a:r>
                        <a:rPr lang="en-US" sz="1600" b="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600" b="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dụng</a:t>
                      </a:r>
                      <a:r>
                        <a:rPr lang="en-US" sz="1600" b="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a:t>
                      </a:r>
                      <a:r>
                        <a:rPr lang="en-US" sz="1600" b="0" baseline="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600" b="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được</a:t>
                      </a:r>
                      <a:r>
                        <a:rPr lang="en-US" sz="1600" b="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600" b="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tự</a:t>
                      </a:r>
                      <a:r>
                        <a:rPr lang="en-US" sz="1600" b="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600" b="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động</a:t>
                      </a:r>
                      <a:r>
                        <a:rPr lang="en-US" sz="1600" b="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600" b="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phát</a:t>
                      </a:r>
                      <a:r>
                        <a:rPr lang="en-US" sz="1600" b="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600" b="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hiện</a:t>
                      </a:r>
                      <a:r>
                        <a:rPr lang="en-US" sz="1600" b="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600" b="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từ</a:t>
                      </a:r>
                      <a:r>
                        <a:rPr lang="en-US" sz="1600" b="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600" b="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đường</a:t>
                      </a:r>
                      <a:r>
                        <a:rPr lang="en-US" sz="1600" b="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600" b="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dẫn</a:t>
                      </a:r>
                      <a:r>
                        <a:rPr lang="en-US" sz="1600" b="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600" b="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lớp</a:t>
                      </a:r>
                      <a:r>
                        <a:rPr lang="en-US" sz="1600" b="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a:t>
                      </a:r>
                    </a:p>
                  </a:txBody>
                  <a:tcPr marL="9525" marR="9525" marT="9525" marB="9525" anchor="ctr"/>
                </a:tc>
                <a:extLst>
                  <a:ext uri="{0D108BD9-81ED-4DB2-BD59-A6C34878D82A}">
                    <a16:rowId xmlns:a16="http://schemas.microsoft.com/office/drawing/2014/main" val="10003"/>
                  </a:ext>
                </a:extLst>
              </a:tr>
              <a:tr h="368257">
                <a:tc>
                  <a:txBody>
                    <a:bodyPr/>
                    <a:lstStyle/>
                    <a:p>
                      <a:pPr>
                        <a:lnSpc>
                          <a:spcPct val="150000"/>
                        </a:lnSpc>
                        <a:spcBef>
                          <a:spcPts val="600"/>
                        </a:spcBef>
                        <a:spcAft>
                          <a:spcPts val="600"/>
                        </a:spcAft>
                      </a:pPr>
                      <a:r>
                        <a:rPr lang="en-US" sz="1600" b="0" spc="-5">
                          <a:solidFill>
                            <a:schemeClr val="bg2">
                              <a:lumMod val="50000"/>
                            </a:schemeClr>
                          </a:solidFill>
                          <a:effectLst/>
                          <a:latin typeface="var(--monospace-font-family)"/>
                          <a:ea typeface="Times New Roman" panose="02020603050405020304" pitchFamily="18" charset="0"/>
                          <a:cs typeface="Times New Roman" panose="02020603050405020304" pitchFamily="18" charset="0"/>
                        </a:rPr>
                        <a:t>spring.datasource.url</a:t>
                      </a:r>
                      <a:endParaRPr lang="en-US" sz="1600" b="0">
                        <a:solidFill>
                          <a:schemeClr val="bg2">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a:lnSpc>
                          <a:spcPct val="150000"/>
                        </a:lnSpc>
                        <a:spcBef>
                          <a:spcPts val="600"/>
                        </a:spcBef>
                        <a:spcAft>
                          <a:spcPts val="600"/>
                        </a:spcAft>
                      </a:pPr>
                      <a:r>
                        <a:rPr lang="en-US" sz="1600" b="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URL </a:t>
                      </a:r>
                      <a:r>
                        <a:rPr lang="en-US" sz="1600" b="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JDBC</a:t>
                      </a:r>
                      <a:r>
                        <a:rPr lang="en-US" sz="1600" b="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600" b="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của</a:t>
                      </a:r>
                      <a:r>
                        <a:rPr lang="en-US" sz="1600" b="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600" b="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cơ</a:t>
                      </a:r>
                      <a:r>
                        <a:rPr lang="en-US" sz="1600" b="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600" b="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sở</a:t>
                      </a:r>
                      <a:r>
                        <a:rPr lang="en-US" sz="1600" b="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600" b="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dữ</a:t>
                      </a:r>
                      <a:r>
                        <a:rPr lang="en-US" sz="1600" b="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600" b="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liệu</a:t>
                      </a:r>
                      <a:r>
                        <a:rPr lang="en-US" sz="1600" b="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a:t>
                      </a:r>
                    </a:p>
                  </a:txBody>
                  <a:tcPr marL="9525" marR="9525" marT="9525" marB="9525" anchor="ctr"/>
                </a:tc>
                <a:extLst>
                  <a:ext uri="{0D108BD9-81ED-4DB2-BD59-A6C34878D82A}">
                    <a16:rowId xmlns:a16="http://schemas.microsoft.com/office/drawing/2014/main" val="10004"/>
                  </a:ext>
                </a:extLst>
              </a:tr>
              <a:tr h="380087">
                <a:tc>
                  <a:txBody>
                    <a:bodyPr/>
                    <a:lstStyle/>
                    <a:p>
                      <a:pPr>
                        <a:lnSpc>
                          <a:spcPct val="150000"/>
                        </a:lnSpc>
                        <a:spcBef>
                          <a:spcPts val="600"/>
                        </a:spcBef>
                        <a:spcAft>
                          <a:spcPts val="600"/>
                        </a:spcAft>
                      </a:pPr>
                      <a:r>
                        <a:rPr lang="en-US" sz="1600" b="0" spc="-5">
                          <a:solidFill>
                            <a:schemeClr val="bg2">
                              <a:lumMod val="50000"/>
                            </a:schemeClr>
                          </a:solidFill>
                          <a:effectLst/>
                          <a:latin typeface="var(--monospace-font-family)"/>
                          <a:ea typeface="Times New Roman" panose="02020603050405020304" pitchFamily="18" charset="0"/>
                          <a:cs typeface="Times New Roman" panose="02020603050405020304" pitchFamily="18" charset="0"/>
                        </a:rPr>
                        <a:t>spring.datasource.username</a:t>
                      </a:r>
                      <a:endParaRPr lang="en-US" sz="1600" b="0">
                        <a:solidFill>
                          <a:schemeClr val="bg2">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a:lnSpc>
                          <a:spcPct val="150000"/>
                        </a:lnSpc>
                        <a:spcBef>
                          <a:spcPts val="600"/>
                        </a:spcBef>
                        <a:spcAft>
                          <a:spcPts val="600"/>
                        </a:spcAft>
                      </a:pPr>
                      <a:r>
                        <a:rPr lang="en-US" sz="1600" b="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Tên </a:t>
                      </a:r>
                      <a:r>
                        <a:rPr lang="en-US" sz="1600" b="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người</a:t>
                      </a:r>
                      <a:r>
                        <a:rPr lang="en-US" sz="1600" b="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600" b="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dùng</a:t>
                      </a:r>
                      <a:r>
                        <a:rPr lang="en-US" sz="1600" b="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600" b="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đăng</a:t>
                      </a:r>
                      <a:r>
                        <a:rPr lang="en-US" sz="1600" b="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600" b="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nhập</a:t>
                      </a:r>
                      <a:r>
                        <a:rPr lang="en-US" sz="1600" b="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600" b="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của</a:t>
                      </a:r>
                      <a:r>
                        <a:rPr lang="en-US" sz="1600" b="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600" b="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cơ</a:t>
                      </a:r>
                      <a:r>
                        <a:rPr lang="en-US" sz="1600" b="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600" b="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sở</a:t>
                      </a:r>
                      <a:r>
                        <a:rPr lang="en-US" sz="1600" b="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600" b="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dữ</a:t>
                      </a:r>
                      <a:r>
                        <a:rPr lang="en-US" sz="1600" b="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600" b="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liệu</a:t>
                      </a:r>
                      <a:r>
                        <a:rPr lang="en-US" sz="1600" b="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a:t>
                      </a:r>
                    </a:p>
                  </a:txBody>
                  <a:tcPr marL="9525" marR="9525" marT="9525" marB="9525" anchor="ct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1814283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297180" y="445025"/>
            <a:ext cx="8458920" cy="572700"/>
          </a:xfrm>
          <a:extLst>
            <a:ext uri="{FAA26D3D-D897-4be2-8F04-BA451C77F1D7}">
              <ma14:placeholderFlag xmlns="" xmlns:ma14="http://schemas.microsoft.com/office/mac/drawingml/2011/main" val="1"/>
            </a:ext>
          </a:extLst>
        </p:spPr>
        <p:txBody>
          <a:bodyPr anchor="b">
            <a:noAutofit/>
          </a:bodyPr>
          <a:lstStyle/>
          <a:p>
            <a:r>
              <a:rPr lang="vi-VN" altLang="en-US" sz="2200" dirty="0"/>
              <a:t>KHÁI NIỆM SPRING BOOT</a:t>
            </a:r>
            <a:endParaRPr lang="en-US" altLang="en-US" sz="2200" dirty="0"/>
          </a:p>
        </p:txBody>
      </p:sp>
      <p:sp>
        <p:nvSpPr>
          <p:cNvPr id="8" name="Rectangle 7"/>
          <p:cNvSpPr/>
          <p:nvPr/>
        </p:nvSpPr>
        <p:spPr>
          <a:xfrm>
            <a:off x="106680" y="1198029"/>
            <a:ext cx="8823960" cy="1984518"/>
          </a:xfrm>
          <a:prstGeom prst="rect">
            <a:avLst/>
          </a:prstGeom>
        </p:spPr>
        <p:txBody>
          <a:bodyPr wrap="square">
            <a:spAutoFit/>
          </a:bodyPr>
          <a:lstStyle/>
          <a:p>
            <a:pPr algn="just">
              <a:lnSpc>
                <a:spcPct val="107000"/>
              </a:lnSpc>
              <a:spcBef>
                <a:spcPts val="800"/>
              </a:spcBef>
              <a:spcAft>
                <a:spcPts val="800"/>
              </a:spcAft>
            </a:pP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Spring Boot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là</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một</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mô-đun</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Spring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cung</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cấp</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tính</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năng</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RAD (Rapid Application Development)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cho</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Spring Framework. </a:t>
            </a:r>
          </a:p>
          <a:p>
            <a:pPr algn="just">
              <a:lnSpc>
                <a:spcPct val="107000"/>
              </a:lnSpc>
              <a:spcBef>
                <a:spcPts val="800"/>
              </a:spcBef>
              <a:spcAft>
                <a:spcPts val="800"/>
              </a:spcAft>
            </a:pP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Spring Boot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được</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sử</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dụng</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để</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tạo</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một</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ứng</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dụng</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dựa</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trên</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Spring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độc</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lập</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mà</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ứng</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dụng</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có</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thể</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chạy</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vì</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nó</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cần</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cấu</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hình Spring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tối</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thiểu</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a:t>
            </a:r>
          </a:p>
          <a:p>
            <a:pPr algn="just">
              <a:lnSpc>
                <a:spcPct val="107000"/>
              </a:lnSpc>
              <a:spcBef>
                <a:spcPts val="800"/>
              </a:spcBef>
              <a:spcAft>
                <a:spcPts val="800"/>
              </a:spcAft>
            </a:pP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Spring Boot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là</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sự</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kết</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hợp</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giữa</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Spring Framework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và</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Embedded Servers.</a:t>
            </a:r>
          </a:p>
        </p:txBody>
      </p:sp>
      <p:pic>
        <p:nvPicPr>
          <p:cNvPr id="5" name="Picture 4" descr="What is Spring Boot"/>
          <p:cNvPicPr/>
          <p:nvPr/>
        </p:nvPicPr>
        <p:blipFill rotWithShape="1">
          <a:blip r:embed="rId2">
            <a:extLst>
              <a:ext uri="{28A0092B-C50C-407E-A947-70E740481C1C}">
                <a14:useLocalDpi xmlns:a14="http://schemas.microsoft.com/office/drawing/2010/main" val="0"/>
              </a:ext>
            </a:extLst>
          </a:blip>
          <a:srcRect t="10375" b="15889"/>
          <a:stretch/>
        </p:blipFill>
        <p:spPr bwMode="auto">
          <a:xfrm>
            <a:off x="1503044" y="3418840"/>
            <a:ext cx="6322695" cy="1419860"/>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408353518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a:xfrm>
            <a:off x="144780" y="220981"/>
            <a:ext cx="8100060" cy="784860"/>
          </a:xfrm>
          <a:extLst>
            <a:ext uri="{FAA26D3D-D897-4be2-8F04-BA451C77F1D7}">
              <ma14:placeholderFlag xmlns="" xmlns:ma14="http://schemas.microsoft.com/office/mac/drawingml/2011/main" val="1"/>
            </a:ext>
          </a:extLst>
        </p:spPr>
        <p:txBody>
          <a:bodyPr anchor="b">
            <a:noAutofit/>
          </a:bodyPr>
          <a:lstStyle/>
          <a:p>
            <a:r>
              <a:rPr lang="en-US" altLang="en-US" sz="2200" dirty="0"/>
              <a:t>DATA PROPERTIES</a:t>
            </a:r>
          </a:p>
        </p:txBody>
      </p:sp>
      <p:graphicFrame>
        <p:nvGraphicFramePr>
          <p:cNvPr id="3" name="Table 2"/>
          <p:cNvGraphicFramePr>
            <a:graphicFrameLocks noGrp="1"/>
          </p:cNvGraphicFramePr>
          <p:nvPr>
            <p:extLst>
              <p:ext uri="{D42A27DB-BD31-4B8C-83A1-F6EECF244321}">
                <p14:modId xmlns:p14="http://schemas.microsoft.com/office/powerpoint/2010/main" val="3526114033"/>
              </p:ext>
            </p:extLst>
          </p:nvPr>
        </p:nvGraphicFramePr>
        <p:xfrm>
          <a:off x="126471" y="1273907"/>
          <a:ext cx="8806513" cy="3055076"/>
        </p:xfrm>
        <a:graphic>
          <a:graphicData uri="http://schemas.openxmlformats.org/drawingml/2006/table">
            <a:tbl>
              <a:tblPr firstRow="1" firstCol="1" bandRow="1">
                <a:tableStyleId>{0660B408-B3CF-4A94-85FC-2B1E0A45F4A2}</a:tableStyleId>
              </a:tblPr>
              <a:tblGrid>
                <a:gridCol w="4726883">
                  <a:extLst>
                    <a:ext uri="{9D8B030D-6E8A-4147-A177-3AD203B41FA5}">
                      <a16:colId xmlns:a16="http://schemas.microsoft.com/office/drawing/2014/main" val="20000"/>
                    </a:ext>
                  </a:extLst>
                </a:gridCol>
                <a:gridCol w="4079630">
                  <a:extLst>
                    <a:ext uri="{9D8B030D-6E8A-4147-A177-3AD203B41FA5}">
                      <a16:colId xmlns:a16="http://schemas.microsoft.com/office/drawing/2014/main" val="20001"/>
                    </a:ext>
                  </a:extLst>
                </a:gridCol>
              </a:tblGrid>
              <a:tr h="276140">
                <a:tc>
                  <a:txBody>
                    <a:bodyPr/>
                    <a:lstStyle/>
                    <a:p>
                      <a:pPr algn="ctr">
                        <a:lnSpc>
                          <a:spcPct val="150000"/>
                        </a:lnSpc>
                        <a:spcBef>
                          <a:spcPts val="600"/>
                        </a:spcBef>
                        <a:spcAft>
                          <a:spcPts val="600"/>
                        </a:spcAft>
                      </a:pPr>
                      <a:r>
                        <a:rPr lang="en-US" sz="1600" dirty="0">
                          <a:effectLst/>
                        </a:rPr>
                        <a:t>Name</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348" marR="7348" marT="7348" marB="7348"/>
                </a:tc>
                <a:tc>
                  <a:txBody>
                    <a:bodyPr/>
                    <a:lstStyle/>
                    <a:p>
                      <a:pPr algn="ctr">
                        <a:lnSpc>
                          <a:spcPct val="150000"/>
                        </a:lnSpc>
                        <a:spcBef>
                          <a:spcPts val="600"/>
                        </a:spcBef>
                        <a:spcAft>
                          <a:spcPts val="600"/>
                        </a:spcAft>
                      </a:pPr>
                      <a:r>
                        <a:rPr lang="en-US" sz="1600" dirty="0">
                          <a:effectLst/>
                        </a:rPr>
                        <a:t>Description</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348" marR="7348" marT="7348" marB="7348"/>
                </a:tc>
                <a:extLst>
                  <a:ext uri="{0D108BD9-81ED-4DB2-BD59-A6C34878D82A}">
                    <a16:rowId xmlns:a16="http://schemas.microsoft.com/office/drawing/2014/main" val="10000"/>
                  </a:ext>
                </a:extLst>
              </a:tr>
              <a:tr h="226818">
                <a:tc>
                  <a:txBody>
                    <a:bodyPr/>
                    <a:lstStyle/>
                    <a:p>
                      <a:pPr>
                        <a:lnSpc>
                          <a:spcPct val="150000"/>
                        </a:lnSpc>
                        <a:spcBef>
                          <a:spcPts val="600"/>
                        </a:spcBef>
                        <a:spcAft>
                          <a:spcPts val="600"/>
                        </a:spcAft>
                      </a:pPr>
                      <a:r>
                        <a:rPr lang="en-US" sz="1600" b="0" spc="-5" dirty="0" err="1">
                          <a:solidFill>
                            <a:schemeClr val="bg2">
                              <a:lumMod val="50000"/>
                            </a:schemeClr>
                          </a:solidFill>
                          <a:effectLst/>
                          <a:latin typeface="var(--monospace-font-family)"/>
                          <a:ea typeface="Times New Roman" panose="02020603050405020304" pitchFamily="18" charset="0"/>
                          <a:cs typeface="Times New Roman" panose="02020603050405020304" pitchFamily="18" charset="0"/>
                        </a:rPr>
                        <a:t>spring.data.jdbc.repositories.enabled</a:t>
                      </a:r>
                      <a:endParaRPr lang="en-US" sz="1600" b="0" dirty="0">
                        <a:solidFill>
                          <a:schemeClr val="bg2">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a:lnSpc>
                          <a:spcPct val="150000"/>
                        </a:lnSpc>
                        <a:spcBef>
                          <a:spcPts val="600"/>
                        </a:spcBef>
                        <a:spcAft>
                          <a:spcPts val="600"/>
                        </a:spcAft>
                      </a:pPr>
                      <a:r>
                        <a:rPr lang="en-US" sz="1600" b="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Có bật kho lưu trữ JDBC hay không.</a:t>
                      </a:r>
                    </a:p>
                  </a:txBody>
                  <a:tcPr marL="9525" marR="9525" marT="9525" marB="9525" anchor="ctr"/>
                </a:tc>
                <a:extLst>
                  <a:ext uri="{0D108BD9-81ED-4DB2-BD59-A6C34878D82A}">
                    <a16:rowId xmlns:a16="http://schemas.microsoft.com/office/drawing/2014/main" val="10001"/>
                  </a:ext>
                </a:extLst>
              </a:tr>
              <a:tr h="266570">
                <a:tc>
                  <a:txBody>
                    <a:bodyPr/>
                    <a:lstStyle/>
                    <a:p>
                      <a:pPr>
                        <a:lnSpc>
                          <a:spcPct val="150000"/>
                        </a:lnSpc>
                        <a:spcBef>
                          <a:spcPts val="600"/>
                        </a:spcBef>
                        <a:spcAft>
                          <a:spcPts val="600"/>
                        </a:spcAft>
                      </a:pPr>
                      <a:r>
                        <a:rPr lang="en-US" sz="1600" b="0" spc="-5" dirty="0" err="1">
                          <a:solidFill>
                            <a:schemeClr val="bg2">
                              <a:lumMod val="50000"/>
                            </a:schemeClr>
                          </a:solidFill>
                          <a:effectLst/>
                          <a:latin typeface="var(--monospace-font-family)"/>
                          <a:ea typeface="Times New Roman" panose="02020603050405020304" pitchFamily="18" charset="0"/>
                          <a:cs typeface="Times New Roman" panose="02020603050405020304" pitchFamily="18" charset="0"/>
                        </a:rPr>
                        <a:t>spring.data.jpa.repositories.bootstrap</a:t>
                      </a:r>
                      <a:r>
                        <a:rPr lang="en-US" sz="1600" b="0" spc="-5" dirty="0">
                          <a:solidFill>
                            <a:schemeClr val="bg2">
                              <a:lumMod val="50000"/>
                            </a:schemeClr>
                          </a:solidFill>
                          <a:effectLst/>
                          <a:latin typeface="var(--monospace-font-family)"/>
                          <a:ea typeface="Times New Roman" panose="02020603050405020304" pitchFamily="18" charset="0"/>
                          <a:cs typeface="Times New Roman" panose="02020603050405020304" pitchFamily="18" charset="0"/>
                        </a:rPr>
                        <a:t>-mode</a:t>
                      </a:r>
                      <a:endParaRPr lang="en-US" sz="1600" b="0" dirty="0">
                        <a:solidFill>
                          <a:schemeClr val="bg2">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a:lnSpc>
                          <a:spcPct val="150000"/>
                        </a:lnSpc>
                        <a:spcBef>
                          <a:spcPts val="600"/>
                        </a:spcBef>
                        <a:spcAft>
                          <a:spcPts val="600"/>
                        </a:spcAft>
                      </a:pPr>
                      <a:r>
                        <a:rPr lang="en-US" sz="1600" b="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Chế</a:t>
                      </a:r>
                      <a:r>
                        <a:rPr lang="en-US" sz="1600" b="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600" b="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độ</a:t>
                      </a:r>
                      <a:r>
                        <a:rPr lang="en-US" sz="1600" b="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Bootstrap </a:t>
                      </a:r>
                      <a:r>
                        <a:rPr lang="en-US" sz="1600" b="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cho</a:t>
                      </a:r>
                      <a:r>
                        <a:rPr lang="en-US" sz="1600" b="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600" b="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kho</a:t>
                      </a:r>
                      <a:r>
                        <a:rPr lang="en-US" sz="1600" b="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JPA.</a:t>
                      </a:r>
                    </a:p>
                  </a:txBody>
                  <a:tcPr marL="9525" marR="9525" marT="9525" marB="9525" anchor="ctr"/>
                </a:tc>
                <a:extLst>
                  <a:ext uri="{0D108BD9-81ED-4DB2-BD59-A6C34878D82A}">
                    <a16:rowId xmlns:a16="http://schemas.microsoft.com/office/drawing/2014/main" val="10002"/>
                  </a:ext>
                </a:extLst>
              </a:tr>
              <a:tr h="226818">
                <a:tc>
                  <a:txBody>
                    <a:bodyPr/>
                    <a:lstStyle/>
                    <a:p>
                      <a:pPr>
                        <a:lnSpc>
                          <a:spcPct val="150000"/>
                        </a:lnSpc>
                        <a:spcBef>
                          <a:spcPts val="600"/>
                        </a:spcBef>
                        <a:spcAft>
                          <a:spcPts val="600"/>
                        </a:spcAft>
                      </a:pPr>
                      <a:r>
                        <a:rPr lang="en-US" sz="1600" b="0" spc="-5">
                          <a:solidFill>
                            <a:schemeClr val="bg2">
                              <a:lumMod val="50000"/>
                            </a:schemeClr>
                          </a:solidFill>
                          <a:effectLst/>
                          <a:latin typeface="var(--monospace-font-family)"/>
                          <a:ea typeface="Times New Roman" panose="02020603050405020304" pitchFamily="18" charset="0"/>
                          <a:cs typeface="Times New Roman" panose="02020603050405020304" pitchFamily="18" charset="0"/>
                        </a:rPr>
                        <a:t>spring.data.jpa.repositories.enabled</a:t>
                      </a:r>
                      <a:endParaRPr lang="en-US" sz="1600" b="0">
                        <a:solidFill>
                          <a:schemeClr val="bg2">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a:lnSpc>
                          <a:spcPct val="150000"/>
                        </a:lnSpc>
                        <a:spcBef>
                          <a:spcPts val="600"/>
                        </a:spcBef>
                        <a:spcAft>
                          <a:spcPts val="600"/>
                        </a:spcAft>
                      </a:pPr>
                      <a:r>
                        <a:rPr lang="en-US" sz="1600" b="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Có</a:t>
                      </a:r>
                      <a:r>
                        <a:rPr lang="en-US" sz="1600" b="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600" b="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bật</a:t>
                      </a:r>
                      <a:r>
                        <a:rPr lang="en-US" sz="1600" b="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600" b="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kho</a:t>
                      </a:r>
                      <a:r>
                        <a:rPr lang="en-US" sz="1600" b="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600" b="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lưu</a:t>
                      </a:r>
                      <a:r>
                        <a:rPr lang="en-US" sz="1600" b="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600" b="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trữ</a:t>
                      </a:r>
                      <a:r>
                        <a:rPr lang="en-US" sz="1600" b="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JPA hay </a:t>
                      </a:r>
                      <a:r>
                        <a:rPr lang="en-US" sz="1600" b="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không</a:t>
                      </a:r>
                      <a:r>
                        <a:rPr lang="en-US" sz="1600" b="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a:t>
                      </a:r>
                    </a:p>
                  </a:txBody>
                  <a:tcPr marL="9525" marR="9525" marT="9525" marB="9525" anchor="ctr"/>
                </a:tc>
                <a:extLst>
                  <a:ext uri="{0D108BD9-81ED-4DB2-BD59-A6C34878D82A}">
                    <a16:rowId xmlns:a16="http://schemas.microsoft.com/office/drawing/2014/main" val="10003"/>
                  </a:ext>
                </a:extLst>
              </a:tr>
              <a:tr h="232475">
                <a:tc>
                  <a:txBody>
                    <a:bodyPr/>
                    <a:lstStyle/>
                    <a:p>
                      <a:pPr>
                        <a:lnSpc>
                          <a:spcPct val="150000"/>
                        </a:lnSpc>
                        <a:spcBef>
                          <a:spcPts val="600"/>
                        </a:spcBef>
                        <a:spcAft>
                          <a:spcPts val="600"/>
                        </a:spcAft>
                      </a:pPr>
                      <a:r>
                        <a:rPr lang="en-US" sz="1600" b="0" spc="-5" dirty="0" err="1">
                          <a:solidFill>
                            <a:schemeClr val="bg2">
                              <a:lumMod val="50000"/>
                            </a:schemeClr>
                          </a:solidFill>
                          <a:effectLst/>
                          <a:latin typeface="var(--monospace-font-family)"/>
                          <a:ea typeface="Times New Roman" panose="02020603050405020304" pitchFamily="18" charset="0"/>
                          <a:cs typeface="Times New Roman" panose="02020603050405020304" pitchFamily="18" charset="0"/>
                        </a:rPr>
                        <a:t>spring.datasource.driver</a:t>
                      </a:r>
                      <a:r>
                        <a:rPr lang="en-US" sz="1600" b="0" spc="-5" dirty="0">
                          <a:solidFill>
                            <a:schemeClr val="bg2">
                              <a:lumMod val="50000"/>
                            </a:schemeClr>
                          </a:solidFill>
                          <a:effectLst/>
                          <a:latin typeface="var(--monospace-font-family)"/>
                          <a:ea typeface="Times New Roman" panose="02020603050405020304" pitchFamily="18" charset="0"/>
                          <a:cs typeface="Times New Roman" panose="02020603050405020304" pitchFamily="18" charset="0"/>
                        </a:rPr>
                        <a:t>-class-name</a:t>
                      </a:r>
                      <a:endParaRPr lang="en-US" sz="1600" b="0" dirty="0">
                        <a:solidFill>
                          <a:schemeClr val="bg2">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a:lnSpc>
                          <a:spcPct val="150000"/>
                        </a:lnSpc>
                        <a:spcBef>
                          <a:spcPts val="600"/>
                        </a:spcBef>
                        <a:spcAft>
                          <a:spcPts val="600"/>
                        </a:spcAft>
                      </a:pPr>
                      <a:r>
                        <a:rPr lang="en-US" sz="1600" b="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Tên </a:t>
                      </a:r>
                      <a:r>
                        <a:rPr lang="en-US" sz="1600" b="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đầy</a:t>
                      </a:r>
                      <a:r>
                        <a:rPr lang="en-US" sz="1600" b="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600" b="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đủ</a:t>
                      </a:r>
                      <a:r>
                        <a:rPr lang="en-US" sz="1600" b="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600" b="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của</a:t>
                      </a:r>
                      <a:r>
                        <a:rPr lang="en-US" sz="1600" b="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600" b="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trình</a:t>
                      </a:r>
                      <a:r>
                        <a:rPr lang="en-US" sz="1600" b="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600" b="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điều</a:t>
                      </a:r>
                      <a:r>
                        <a:rPr lang="en-US" sz="1600" b="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600" b="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khiển</a:t>
                      </a:r>
                      <a:r>
                        <a:rPr lang="en-US" sz="1600" b="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600" b="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JDBC</a:t>
                      </a:r>
                      <a:r>
                        <a:rPr lang="en-US" sz="1600" b="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600" b="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Tự</a:t>
                      </a:r>
                      <a:r>
                        <a:rPr lang="en-US" sz="1600" b="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600" b="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động</a:t>
                      </a:r>
                      <a:r>
                        <a:rPr lang="en-US" sz="1600" b="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600" b="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phát</a:t>
                      </a:r>
                      <a:r>
                        <a:rPr lang="en-US" sz="1600" b="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600" b="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hiện</a:t>
                      </a:r>
                      <a:r>
                        <a:rPr lang="en-US" sz="1600" b="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600" b="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dựa</a:t>
                      </a:r>
                      <a:r>
                        <a:rPr lang="en-US" sz="1600" b="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600" b="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trên</a:t>
                      </a:r>
                      <a:r>
                        <a:rPr lang="en-US" sz="1600" b="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URL </a:t>
                      </a:r>
                      <a:r>
                        <a:rPr lang="en-US" sz="1600" b="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theo</a:t>
                      </a:r>
                      <a:r>
                        <a:rPr lang="en-US" sz="1600" b="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600" b="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mặc</a:t>
                      </a:r>
                      <a:r>
                        <a:rPr lang="en-US" sz="1600" b="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600" b="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định</a:t>
                      </a:r>
                      <a:r>
                        <a:rPr lang="en-US" sz="1600" b="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a:t>
                      </a:r>
                    </a:p>
                  </a:txBody>
                  <a:tcPr marL="9525" marR="9525" marT="9525" marB="9525" anchor="ctr"/>
                </a:tc>
                <a:extLst>
                  <a:ext uri="{0D108BD9-81ED-4DB2-BD59-A6C34878D82A}">
                    <a16:rowId xmlns:a16="http://schemas.microsoft.com/office/drawing/2014/main" val="10004"/>
                  </a:ext>
                </a:extLst>
              </a:tr>
              <a:tr h="226818">
                <a:tc>
                  <a:txBody>
                    <a:bodyPr/>
                    <a:lstStyle/>
                    <a:p>
                      <a:pPr>
                        <a:lnSpc>
                          <a:spcPct val="150000"/>
                        </a:lnSpc>
                        <a:spcBef>
                          <a:spcPts val="600"/>
                        </a:spcBef>
                        <a:spcAft>
                          <a:spcPts val="600"/>
                        </a:spcAft>
                      </a:pPr>
                      <a:r>
                        <a:rPr lang="en-US" sz="1600" b="0" spc="-5">
                          <a:solidFill>
                            <a:schemeClr val="bg2">
                              <a:lumMod val="50000"/>
                            </a:schemeClr>
                          </a:solidFill>
                          <a:effectLst/>
                          <a:latin typeface="var(--monospace-font-family)"/>
                          <a:ea typeface="Times New Roman" panose="02020603050405020304" pitchFamily="18" charset="0"/>
                          <a:cs typeface="Times New Roman" panose="02020603050405020304" pitchFamily="18" charset="0"/>
                        </a:rPr>
                        <a:t>spring.datasource.embedded-database-connection</a:t>
                      </a:r>
                      <a:endParaRPr lang="en-US" sz="1600" b="0">
                        <a:solidFill>
                          <a:schemeClr val="bg2">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a:lnSpc>
                          <a:spcPct val="150000"/>
                        </a:lnSpc>
                        <a:spcBef>
                          <a:spcPts val="600"/>
                        </a:spcBef>
                        <a:spcAft>
                          <a:spcPts val="600"/>
                        </a:spcAft>
                      </a:pPr>
                      <a:r>
                        <a:rPr lang="en-US" sz="1600" b="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Chi </a:t>
                      </a:r>
                      <a:r>
                        <a:rPr lang="en-US" sz="1600" b="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tiết</a:t>
                      </a:r>
                      <a:r>
                        <a:rPr lang="en-US" sz="1600" b="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600" b="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kết</a:t>
                      </a:r>
                      <a:r>
                        <a:rPr lang="en-US" sz="1600" b="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600" b="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nối</a:t>
                      </a:r>
                      <a:r>
                        <a:rPr lang="en-US" sz="1600" b="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600" b="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cho</a:t>
                      </a:r>
                      <a:r>
                        <a:rPr lang="en-US" sz="1600" b="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600" b="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cơ</a:t>
                      </a:r>
                      <a:r>
                        <a:rPr lang="en-US" sz="1600" b="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600" b="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sở</a:t>
                      </a:r>
                      <a:r>
                        <a:rPr lang="en-US" sz="1600" b="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600" b="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dữ</a:t>
                      </a:r>
                      <a:r>
                        <a:rPr lang="en-US" sz="1600" b="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600" b="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liệu</a:t>
                      </a:r>
                      <a:r>
                        <a:rPr lang="en-US" sz="1600" b="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600" b="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nhúng</a:t>
                      </a:r>
                      <a:r>
                        <a:rPr lang="en-US" sz="1600" b="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p>
                  </a:txBody>
                  <a:tcPr marL="9525" marR="9525" marT="9525" marB="9525" anchor="ctr"/>
                </a:tc>
                <a:extLst>
                  <a:ext uri="{0D108BD9-81ED-4DB2-BD59-A6C34878D82A}">
                    <a16:rowId xmlns:a16="http://schemas.microsoft.com/office/drawing/2014/main" val="10005"/>
                  </a:ext>
                </a:extLst>
              </a:tr>
              <a:tr h="226818">
                <a:tc>
                  <a:txBody>
                    <a:bodyPr/>
                    <a:lstStyle/>
                    <a:p>
                      <a:pPr>
                        <a:lnSpc>
                          <a:spcPct val="150000"/>
                        </a:lnSpc>
                        <a:spcBef>
                          <a:spcPts val="600"/>
                        </a:spcBef>
                        <a:spcAft>
                          <a:spcPts val="600"/>
                        </a:spcAft>
                      </a:pPr>
                      <a:r>
                        <a:rPr lang="en-US" sz="1600" b="0" spc="-5">
                          <a:solidFill>
                            <a:schemeClr val="bg2">
                              <a:lumMod val="50000"/>
                            </a:schemeClr>
                          </a:solidFill>
                          <a:effectLst/>
                          <a:latin typeface="var(--monospace-font-family)"/>
                          <a:ea typeface="Times New Roman" panose="02020603050405020304" pitchFamily="18" charset="0"/>
                          <a:cs typeface="Times New Roman" panose="02020603050405020304" pitchFamily="18" charset="0"/>
                        </a:rPr>
                        <a:t>spring.datasource.generate-unique-name</a:t>
                      </a:r>
                      <a:endParaRPr lang="en-US" sz="1600" b="0">
                        <a:solidFill>
                          <a:schemeClr val="bg2">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a:lnSpc>
                          <a:spcPct val="150000"/>
                        </a:lnSpc>
                        <a:spcBef>
                          <a:spcPts val="600"/>
                        </a:spcBef>
                        <a:spcAft>
                          <a:spcPts val="600"/>
                        </a:spcAft>
                      </a:pPr>
                      <a:r>
                        <a:rPr lang="en-US" sz="1600" b="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Có</a:t>
                      </a:r>
                      <a:r>
                        <a:rPr lang="en-US" sz="1600" b="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600" b="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tạo</a:t>
                      </a:r>
                      <a:r>
                        <a:rPr lang="en-US" sz="1600" b="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tên </a:t>
                      </a:r>
                      <a:r>
                        <a:rPr lang="en-US" sz="1600" b="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nguồn</a:t>
                      </a:r>
                      <a:r>
                        <a:rPr lang="en-US" sz="1600" b="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600" b="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dữ</a:t>
                      </a:r>
                      <a:r>
                        <a:rPr lang="en-US" sz="1600" b="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600" b="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liệu</a:t>
                      </a:r>
                      <a:r>
                        <a:rPr lang="en-US" sz="1600" b="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600" b="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ngẫu</a:t>
                      </a:r>
                      <a:r>
                        <a:rPr lang="en-US" sz="1600" b="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600" b="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nhiên</a:t>
                      </a:r>
                      <a:r>
                        <a:rPr lang="en-US" sz="1600" b="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hay </a:t>
                      </a:r>
                      <a:r>
                        <a:rPr lang="en-US" sz="1600" b="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không</a:t>
                      </a:r>
                      <a:r>
                        <a:rPr lang="en-US" sz="1600" b="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a:t>
                      </a:r>
                    </a:p>
                  </a:txBody>
                  <a:tcPr marL="9525" marR="9525" marT="9525" marB="9525" anchor="ct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97003833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a:xfrm>
            <a:off x="144780" y="220981"/>
            <a:ext cx="8100060" cy="784860"/>
          </a:xfrm>
          <a:extLst>
            <a:ext uri="{FAA26D3D-D897-4be2-8F04-BA451C77F1D7}">
              <ma14:placeholderFlag xmlns="" xmlns:ma14="http://schemas.microsoft.com/office/mac/drawingml/2011/main" val="1"/>
            </a:ext>
          </a:extLst>
        </p:spPr>
        <p:txBody>
          <a:bodyPr anchor="b">
            <a:noAutofit/>
          </a:bodyPr>
          <a:lstStyle/>
          <a:p>
            <a:r>
              <a:rPr lang="en-US" altLang="en-US" sz="2200" dirty="0"/>
              <a:t>WEB PROPERTIES</a:t>
            </a:r>
          </a:p>
        </p:txBody>
      </p:sp>
      <p:graphicFrame>
        <p:nvGraphicFramePr>
          <p:cNvPr id="4" name="Table 3"/>
          <p:cNvGraphicFramePr>
            <a:graphicFrameLocks noGrp="1"/>
          </p:cNvGraphicFramePr>
          <p:nvPr>
            <p:extLst>
              <p:ext uri="{D42A27DB-BD31-4B8C-83A1-F6EECF244321}">
                <p14:modId xmlns:p14="http://schemas.microsoft.com/office/powerpoint/2010/main" val="541423917"/>
              </p:ext>
            </p:extLst>
          </p:nvPr>
        </p:nvGraphicFramePr>
        <p:xfrm>
          <a:off x="244173" y="1190264"/>
          <a:ext cx="8798226" cy="3764568"/>
        </p:xfrm>
        <a:graphic>
          <a:graphicData uri="http://schemas.openxmlformats.org/drawingml/2006/table">
            <a:tbl>
              <a:tblPr firstRow="1" firstCol="1" bandRow="1">
                <a:tableStyleId>{0660B408-B3CF-4A94-85FC-2B1E0A45F4A2}</a:tableStyleId>
              </a:tblPr>
              <a:tblGrid>
                <a:gridCol w="3413427">
                  <a:extLst>
                    <a:ext uri="{9D8B030D-6E8A-4147-A177-3AD203B41FA5}">
                      <a16:colId xmlns:a16="http://schemas.microsoft.com/office/drawing/2014/main" val="20000"/>
                    </a:ext>
                  </a:extLst>
                </a:gridCol>
                <a:gridCol w="5384799">
                  <a:extLst>
                    <a:ext uri="{9D8B030D-6E8A-4147-A177-3AD203B41FA5}">
                      <a16:colId xmlns:a16="http://schemas.microsoft.com/office/drawing/2014/main" val="20001"/>
                    </a:ext>
                  </a:extLst>
                </a:gridCol>
              </a:tblGrid>
              <a:tr h="204819">
                <a:tc>
                  <a:txBody>
                    <a:bodyPr/>
                    <a:lstStyle/>
                    <a:p>
                      <a:pPr algn="ctr">
                        <a:lnSpc>
                          <a:spcPct val="150000"/>
                        </a:lnSpc>
                        <a:spcBef>
                          <a:spcPts val="600"/>
                        </a:spcBef>
                        <a:spcAft>
                          <a:spcPts val="600"/>
                        </a:spcAft>
                      </a:pPr>
                      <a:r>
                        <a:rPr lang="en-US" sz="1600" spc="-5" dirty="0">
                          <a:effectLst/>
                        </a:rPr>
                        <a:t>Name</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8914" marR="8914" marT="8914" marB="8914"/>
                </a:tc>
                <a:tc>
                  <a:txBody>
                    <a:bodyPr/>
                    <a:lstStyle/>
                    <a:p>
                      <a:pPr algn="ctr">
                        <a:lnSpc>
                          <a:spcPct val="150000"/>
                        </a:lnSpc>
                        <a:spcBef>
                          <a:spcPts val="600"/>
                        </a:spcBef>
                        <a:spcAft>
                          <a:spcPts val="600"/>
                        </a:spcAft>
                      </a:pPr>
                      <a:r>
                        <a:rPr lang="en-US" sz="1600" spc="-5" dirty="0">
                          <a:effectLst/>
                        </a:rPr>
                        <a:t>Description</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8914" marR="8914" marT="8914" marB="8914"/>
                </a:tc>
                <a:extLst>
                  <a:ext uri="{0D108BD9-81ED-4DB2-BD59-A6C34878D82A}">
                    <a16:rowId xmlns:a16="http://schemas.microsoft.com/office/drawing/2014/main" val="10000"/>
                  </a:ext>
                </a:extLst>
              </a:tr>
              <a:tr h="508314">
                <a:tc>
                  <a:txBody>
                    <a:bodyPr/>
                    <a:lstStyle/>
                    <a:p>
                      <a:pPr>
                        <a:lnSpc>
                          <a:spcPct val="150000"/>
                        </a:lnSpc>
                        <a:spcBef>
                          <a:spcPts val="600"/>
                        </a:spcBef>
                        <a:spcAft>
                          <a:spcPts val="600"/>
                        </a:spcAft>
                      </a:pPr>
                      <a:r>
                        <a:rPr lang="en-US" sz="1600" b="0" dirty="0" err="1">
                          <a:solidFill>
                            <a:srgbClr val="000000"/>
                          </a:solidFill>
                          <a:effectLst/>
                        </a:rPr>
                        <a:t>spring.graphql.cors.allow</a:t>
                      </a:r>
                      <a:r>
                        <a:rPr lang="en-US" sz="1600" b="0" dirty="0">
                          <a:solidFill>
                            <a:srgbClr val="000000"/>
                          </a:solidFill>
                          <a:effectLst/>
                        </a:rPr>
                        <a:t>-credentials</a:t>
                      </a:r>
                      <a:endParaRPr lang="en-US" sz="1600" b="0" dirty="0">
                        <a:solidFill>
                          <a:srgbClr val="000000"/>
                        </a:solidFill>
                        <a:effectLst/>
                        <a:latin typeface="+mj-lt"/>
                        <a:ea typeface="Calibri" panose="020F0502020204030204" pitchFamily="34" charset="0"/>
                        <a:cs typeface="Times New Roman" panose="02020603050405020304" pitchFamily="18" charset="0"/>
                      </a:endParaRPr>
                    </a:p>
                  </a:txBody>
                  <a:tcPr marL="8914" marR="8914" marT="8914" marB="8914" anchor="ctr"/>
                </a:tc>
                <a:tc>
                  <a:txBody>
                    <a:bodyPr/>
                    <a:lstStyle/>
                    <a:p>
                      <a:pPr>
                        <a:lnSpc>
                          <a:spcPct val="150000"/>
                        </a:lnSpc>
                        <a:spcBef>
                          <a:spcPts val="600"/>
                        </a:spcBef>
                        <a:spcAft>
                          <a:spcPts val="600"/>
                        </a:spcAft>
                      </a:pPr>
                      <a:r>
                        <a:rPr lang="en-US" sz="1600" b="0" dirty="0" err="1">
                          <a:solidFill>
                            <a:srgbClr val="000000"/>
                          </a:solidFill>
                          <a:effectLst/>
                        </a:rPr>
                        <a:t>Thông</a:t>
                      </a:r>
                      <a:r>
                        <a:rPr lang="en-US" sz="1600" b="0" dirty="0">
                          <a:solidFill>
                            <a:srgbClr val="000000"/>
                          </a:solidFill>
                          <a:effectLst/>
                        </a:rPr>
                        <a:t> tin </a:t>
                      </a:r>
                      <a:r>
                        <a:rPr lang="en-US" sz="1600" b="0" dirty="0" err="1">
                          <a:solidFill>
                            <a:srgbClr val="000000"/>
                          </a:solidFill>
                          <a:effectLst/>
                        </a:rPr>
                        <a:t>đăng</a:t>
                      </a:r>
                      <a:r>
                        <a:rPr lang="en-US" sz="1600" b="0" dirty="0">
                          <a:solidFill>
                            <a:srgbClr val="000000"/>
                          </a:solidFill>
                          <a:effectLst/>
                        </a:rPr>
                        <a:t> </a:t>
                      </a:r>
                      <a:r>
                        <a:rPr lang="en-US" sz="1600" b="0" dirty="0" err="1">
                          <a:solidFill>
                            <a:srgbClr val="000000"/>
                          </a:solidFill>
                          <a:effectLst/>
                        </a:rPr>
                        <a:t>nhập</a:t>
                      </a:r>
                      <a:r>
                        <a:rPr lang="en-US" sz="1600" b="0" dirty="0">
                          <a:solidFill>
                            <a:srgbClr val="000000"/>
                          </a:solidFill>
                          <a:effectLst/>
                        </a:rPr>
                        <a:t> </a:t>
                      </a:r>
                      <a:r>
                        <a:rPr lang="en-US" sz="1600" b="0" dirty="0" err="1">
                          <a:solidFill>
                            <a:srgbClr val="000000"/>
                          </a:solidFill>
                          <a:effectLst/>
                        </a:rPr>
                        <a:t>có</a:t>
                      </a:r>
                      <a:r>
                        <a:rPr lang="en-US" sz="1600" b="0" dirty="0">
                          <a:solidFill>
                            <a:srgbClr val="000000"/>
                          </a:solidFill>
                          <a:effectLst/>
                        </a:rPr>
                        <a:t> </a:t>
                      </a:r>
                      <a:r>
                        <a:rPr lang="en-US" sz="1600" b="0" dirty="0" err="1">
                          <a:solidFill>
                            <a:srgbClr val="000000"/>
                          </a:solidFill>
                          <a:effectLst/>
                        </a:rPr>
                        <a:t>được</a:t>
                      </a:r>
                      <a:r>
                        <a:rPr lang="en-US" sz="1600" b="0" dirty="0">
                          <a:solidFill>
                            <a:srgbClr val="000000"/>
                          </a:solidFill>
                          <a:effectLst/>
                        </a:rPr>
                        <a:t> </a:t>
                      </a:r>
                      <a:r>
                        <a:rPr lang="en-US" sz="1600" b="0" dirty="0" err="1">
                          <a:solidFill>
                            <a:srgbClr val="000000"/>
                          </a:solidFill>
                          <a:effectLst/>
                        </a:rPr>
                        <a:t>hỗ</a:t>
                      </a:r>
                      <a:r>
                        <a:rPr lang="en-US" sz="1600" b="0" dirty="0">
                          <a:solidFill>
                            <a:srgbClr val="000000"/>
                          </a:solidFill>
                          <a:effectLst/>
                        </a:rPr>
                        <a:t> </a:t>
                      </a:r>
                      <a:r>
                        <a:rPr lang="en-US" sz="1600" b="0" dirty="0" err="1">
                          <a:solidFill>
                            <a:srgbClr val="000000"/>
                          </a:solidFill>
                          <a:effectLst/>
                        </a:rPr>
                        <a:t>trợ</a:t>
                      </a:r>
                      <a:r>
                        <a:rPr lang="en-US" sz="1600" b="0" dirty="0">
                          <a:solidFill>
                            <a:srgbClr val="000000"/>
                          </a:solidFill>
                          <a:effectLst/>
                        </a:rPr>
                        <a:t> hay </a:t>
                      </a:r>
                      <a:r>
                        <a:rPr lang="en-US" sz="1600" b="0" dirty="0" err="1">
                          <a:solidFill>
                            <a:srgbClr val="000000"/>
                          </a:solidFill>
                          <a:effectLst/>
                        </a:rPr>
                        <a:t>không</a:t>
                      </a:r>
                      <a:r>
                        <a:rPr lang="en-US" sz="1600" b="0" dirty="0">
                          <a:solidFill>
                            <a:srgbClr val="000000"/>
                          </a:solidFill>
                          <a:effectLst/>
                        </a:rPr>
                        <a:t>. </a:t>
                      </a:r>
                      <a:r>
                        <a:rPr lang="en-US" sz="1600" b="0" dirty="0" err="1">
                          <a:solidFill>
                            <a:srgbClr val="000000"/>
                          </a:solidFill>
                          <a:effectLst/>
                        </a:rPr>
                        <a:t>Khi</a:t>
                      </a:r>
                      <a:r>
                        <a:rPr lang="en-US" sz="1600" b="0" dirty="0">
                          <a:solidFill>
                            <a:srgbClr val="000000"/>
                          </a:solidFill>
                          <a:effectLst/>
                        </a:rPr>
                        <a:t> </a:t>
                      </a:r>
                      <a:r>
                        <a:rPr lang="en-US" sz="1600" b="0" dirty="0" err="1">
                          <a:solidFill>
                            <a:srgbClr val="000000"/>
                          </a:solidFill>
                          <a:effectLst/>
                        </a:rPr>
                        <a:t>không</a:t>
                      </a:r>
                      <a:r>
                        <a:rPr lang="en-US" sz="1600" b="0" dirty="0">
                          <a:solidFill>
                            <a:srgbClr val="000000"/>
                          </a:solidFill>
                          <a:effectLst/>
                        </a:rPr>
                        <a:t> </a:t>
                      </a:r>
                      <a:r>
                        <a:rPr lang="en-US" sz="1600" b="0" dirty="0" err="1">
                          <a:solidFill>
                            <a:srgbClr val="000000"/>
                          </a:solidFill>
                          <a:effectLst/>
                        </a:rPr>
                        <a:t>được</a:t>
                      </a:r>
                      <a:r>
                        <a:rPr lang="en-US" sz="1600" b="0" dirty="0">
                          <a:solidFill>
                            <a:srgbClr val="000000"/>
                          </a:solidFill>
                          <a:effectLst/>
                        </a:rPr>
                        <a:t> </a:t>
                      </a:r>
                      <a:r>
                        <a:rPr lang="en-US" sz="1600" b="0" dirty="0" err="1">
                          <a:solidFill>
                            <a:srgbClr val="000000"/>
                          </a:solidFill>
                          <a:effectLst/>
                        </a:rPr>
                        <a:t>đặt</a:t>
                      </a:r>
                      <a:r>
                        <a:rPr lang="en-US" sz="1600" b="0" dirty="0">
                          <a:solidFill>
                            <a:srgbClr val="000000"/>
                          </a:solidFill>
                          <a:effectLst/>
                        </a:rPr>
                        <a:t>, </a:t>
                      </a:r>
                      <a:r>
                        <a:rPr lang="en-US" sz="1600" b="0" dirty="0" err="1">
                          <a:solidFill>
                            <a:srgbClr val="000000"/>
                          </a:solidFill>
                          <a:effectLst/>
                        </a:rPr>
                        <a:t>thông</a:t>
                      </a:r>
                      <a:r>
                        <a:rPr lang="en-US" sz="1600" b="0" dirty="0">
                          <a:solidFill>
                            <a:srgbClr val="000000"/>
                          </a:solidFill>
                          <a:effectLst/>
                        </a:rPr>
                        <a:t> tin </a:t>
                      </a:r>
                      <a:r>
                        <a:rPr lang="en-US" sz="1600" b="0" dirty="0" err="1">
                          <a:solidFill>
                            <a:srgbClr val="000000"/>
                          </a:solidFill>
                          <a:effectLst/>
                        </a:rPr>
                        <a:t>đăng</a:t>
                      </a:r>
                      <a:r>
                        <a:rPr lang="en-US" sz="1600" b="0" dirty="0">
                          <a:solidFill>
                            <a:srgbClr val="000000"/>
                          </a:solidFill>
                          <a:effectLst/>
                        </a:rPr>
                        <a:t> </a:t>
                      </a:r>
                      <a:r>
                        <a:rPr lang="en-US" sz="1600" b="0" dirty="0" err="1">
                          <a:solidFill>
                            <a:srgbClr val="000000"/>
                          </a:solidFill>
                          <a:effectLst/>
                        </a:rPr>
                        <a:t>nhập</a:t>
                      </a:r>
                      <a:r>
                        <a:rPr lang="en-US" sz="1600" b="0" dirty="0">
                          <a:solidFill>
                            <a:srgbClr val="000000"/>
                          </a:solidFill>
                          <a:effectLst/>
                        </a:rPr>
                        <a:t> </a:t>
                      </a:r>
                      <a:r>
                        <a:rPr lang="en-US" sz="1600" b="0" dirty="0" err="1">
                          <a:solidFill>
                            <a:srgbClr val="000000"/>
                          </a:solidFill>
                          <a:effectLst/>
                        </a:rPr>
                        <a:t>không</a:t>
                      </a:r>
                      <a:r>
                        <a:rPr lang="en-US" sz="1600" b="0" dirty="0">
                          <a:solidFill>
                            <a:srgbClr val="000000"/>
                          </a:solidFill>
                          <a:effectLst/>
                        </a:rPr>
                        <a:t> </a:t>
                      </a:r>
                      <a:r>
                        <a:rPr lang="en-US" sz="1600" b="0" dirty="0" err="1">
                          <a:solidFill>
                            <a:srgbClr val="000000"/>
                          </a:solidFill>
                          <a:effectLst/>
                        </a:rPr>
                        <a:t>được</a:t>
                      </a:r>
                      <a:r>
                        <a:rPr lang="en-US" sz="1600" b="0" dirty="0">
                          <a:solidFill>
                            <a:srgbClr val="000000"/>
                          </a:solidFill>
                          <a:effectLst/>
                        </a:rPr>
                        <a:t> </a:t>
                      </a:r>
                      <a:r>
                        <a:rPr lang="en-US" sz="1600" b="0" dirty="0" err="1">
                          <a:solidFill>
                            <a:srgbClr val="000000"/>
                          </a:solidFill>
                          <a:effectLst/>
                        </a:rPr>
                        <a:t>hỗ</a:t>
                      </a:r>
                      <a:r>
                        <a:rPr lang="en-US" sz="1600" b="0" dirty="0">
                          <a:solidFill>
                            <a:srgbClr val="000000"/>
                          </a:solidFill>
                          <a:effectLst/>
                        </a:rPr>
                        <a:t> </a:t>
                      </a:r>
                      <a:r>
                        <a:rPr lang="en-US" sz="1600" b="0" dirty="0" err="1">
                          <a:solidFill>
                            <a:srgbClr val="000000"/>
                          </a:solidFill>
                          <a:effectLst/>
                        </a:rPr>
                        <a:t>trợ</a:t>
                      </a:r>
                      <a:r>
                        <a:rPr lang="en-US" sz="1600" b="0" dirty="0">
                          <a:solidFill>
                            <a:srgbClr val="000000"/>
                          </a:solidFill>
                          <a:effectLst/>
                        </a:rPr>
                        <a:t>.</a:t>
                      </a:r>
                      <a:endParaRPr lang="en-US" sz="1600" b="0" dirty="0">
                        <a:solidFill>
                          <a:srgbClr val="000000"/>
                        </a:solidFill>
                        <a:effectLst/>
                        <a:latin typeface="+mj-lt"/>
                        <a:ea typeface="Calibri" panose="020F0502020204030204" pitchFamily="34" charset="0"/>
                        <a:cs typeface="Times New Roman" panose="02020603050405020304" pitchFamily="18" charset="0"/>
                      </a:endParaRPr>
                    </a:p>
                  </a:txBody>
                  <a:tcPr marL="8914" marR="8914" marT="8914" marB="8914" anchor="ctr"/>
                </a:tc>
                <a:extLst>
                  <a:ext uri="{0D108BD9-81ED-4DB2-BD59-A6C34878D82A}">
                    <a16:rowId xmlns:a16="http://schemas.microsoft.com/office/drawing/2014/main" val="10001"/>
                  </a:ext>
                </a:extLst>
              </a:tr>
              <a:tr h="674499">
                <a:tc>
                  <a:txBody>
                    <a:bodyPr/>
                    <a:lstStyle/>
                    <a:p>
                      <a:pPr>
                        <a:lnSpc>
                          <a:spcPct val="150000"/>
                        </a:lnSpc>
                        <a:spcBef>
                          <a:spcPts val="600"/>
                        </a:spcBef>
                        <a:spcAft>
                          <a:spcPts val="600"/>
                        </a:spcAft>
                      </a:pPr>
                      <a:r>
                        <a:rPr lang="en-US" sz="1600" b="0" dirty="0" err="1">
                          <a:solidFill>
                            <a:srgbClr val="000000"/>
                          </a:solidFill>
                          <a:effectLst/>
                        </a:rPr>
                        <a:t>spring.graphql.cors.allowed</a:t>
                      </a:r>
                      <a:r>
                        <a:rPr lang="en-US" sz="1600" b="0" dirty="0">
                          <a:solidFill>
                            <a:srgbClr val="000000"/>
                          </a:solidFill>
                          <a:effectLst/>
                        </a:rPr>
                        <a:t>-methods</a:t>
                      </a:r>
                      <a:endParaRPr lang="en-US" sz="1600" b="0" dirty="0">
                        <a:solidFill>
                          <a:srgbClr val="000000"/>
                        </a:solidFill>
                        <a:effectLst/>
                        <a:latin typeface="+mj-lt"/>
                        <a:ea typeface="Calibri" panose="020F0502020204030204" pitchFamily="34" charset="0"/>
                        <a:cs typeface="Times New Roman" panose="02020603050405020304" pitchFamily="18" charset="0"/>
                      </a:endParaRPr>
                    </a:p>
                  </a:txBody>
                  <a:tcPr marL="8914" marR="8914" marT="8914" marB="8914" anchor="ctr"/>
                </a:tc>
                <a:tc>
                  <a:txBody>
                    <a:bodyPr/>
                    <a:lstStyle/>
                    <a:p>
                      <a:pPr>
                        <a:lnSpc>
                          <a:spcPct val="150000"/>
                        </a:lnSpc>
                        <a:spcBef>
                          <a:spcPts val="600"/>
                        </a:spcBef>
                        <a:spcAft>
                          <a:spcPts val="600"/>
                        </a:spcAft>
                      </a:pPr>
                      <a:r>
                        <a:rPr lang="en-US" sz="1600" b="0" dirty="0" err="1">
                          <a:solidFill>
                            <a:srgbClr val="000000"/>
                          </a:solidFill>
                          <a:effectLst/>
                        </a:rPr>
                        <a:t>Danh</a:t>
                      </a:r>
                      <a:r>
                        <a:rPr lang="en-US" sz="1600" b="0" dirty="0">
                          <a:solidFill>
                            <a:srgbClr val="000000"/>
                          </a:solidFill>
                          <a:effectLst/>
                        </a:rPr>
                        <a:t> </a:t>
                      </a:r>
                      <a:r>
                        <a:rPr lang="en-US" sz="1600" b="0" dirty="0" err="1">
                          <a:solidFill>
                            <a:srgbClr val="000000"/>
                          </a:solidFill>
                          <a:effectLst/>
                        </a:rPr>
                        <a:t>sách</a:t>
                      </a:r>
                      <a:r>
                        <a:rPr lang="en-US" sz="1600" b="0" dirty="0">
                          <a:solidFill>
                            <a:srgbClr val="000000"/>
                          </a:solidFill>
                          <a:effectLst/>
                        </a:rPr>
                        <a:t> </a:t>
                      </a:r>
                      <a:r>
                        <a:rPr lang="en-US" sz="1600" b="0" dirty="0" err="1">
                          <a:solidFill>
                            <a:srgbClr val="000000"/>
                          </a:solidFill>
                          <a:effectLst/>
                        </a:rPr>
                        <a:t>các</a:t>
                      </a:r>
                      <a:r>
                        <a:rPr lang="en-US" sz="1600" b="0" dirty="0">
                          <a:solidFill>
                            <a:srgbClr val="000000"/>
                          </a:solidFill>
                          <a:effectLst/>
                        </a:rPr>
                        <a:t> </a:t>
                      </a:r>
                      <a:r>
                        <a:rPr lang="en-US" sz="1600" b="0" dirty="0" err="1">
                          <a:solidFill>
                            <a:srgbClr val="000000"/>
                          </a:solidFill>
                          <a:effectLst/>
                        </a:rPr>
                        <a:t>phương</a:t>
                      </a:r>
                      <a:r>
                        <a:rPr lang="en-US" sz="1600" b="0" dirty="0">
                          <a:solidFill>
                            <a:srgbClr val="000000"/>
                          </a:solidFill>
                          <a:effectLst/>
                        </a:rPr>
                        <a:t> </a:t>
                      </a:r>
                      <a:r>
                        <a:rPr lang="en-US" sz="1600" b="0" dirty="0" err="1">
                          <a:solidFill>
                            <a:srgbClr val="000000"/>
                          </a:solidFill>
                          <a:effectLst/>
                        </a:rPr>
                        <a:t>thức</a:t>
                      </a:r>
                      <a:r>
                        <a:rPr lang="en-US" sz="1600" b="0" dirty="0">
                          <a:solidFill>
                            <a:srgbClr val="000000"/>
                          </a:solidFill>
                          <a:effectLst/>
                        </a:rPr>
                        <a:t> HTTP </a:t>
                      </a:r>
                      <a:r>
                        <a:rPr lang="en-US" sz="1600" b="0" dirty="0" err="1">
                          <a:solidFill>
                            <a:srgbClr val="000000"/>
                          </a:solidFill>
                          <a:effectLst/>
                        </a:rPr>
                        <a:t>được</a:t>
                      </a:r>
                      <a:r>
                        <a:rPr lang="en-US" sz="1600" b="0" dirty="0">
                          <a:solidFill>
                            <a:srgbClr val="000000"/>
                          </a:solidFill>
                          <a:effectLst/>
                        </a:rPr>
                        <a:t> </a:t>
                      </a:r>
                      <a:r>
                        <a:rPr lang="en-US" sz="1600" b="0" dirty="0" err="1">
                          <a:solidFill>
                            <a:srgbClr val="000000"/>
                          </a:solidFill>
                          <a:effectLst/>
                        </a:rPr>
                        <a:t>phân</a:t>
                      </a:r>
                      <a:r>
                        <a:rPr lang="en-US" sz="1600" b="0" dirty="0">
                          <a:solidFill>
                            <a:srgbClr val="000000"/>
                          </a:solidFill>
                          <a:effectLst/>
                        </a:rPr>
                        <a:t> </a:t>
                      </a:r>
                      <a:r>
                        <a:rPr lang="en-US" sz="1600" b="0" dirty="0" err="1">
                          <a:solidFill>
                            <a:srgbClr val="000000"/>
                          </a:solidFill>
                          <a:effectLst/>
                        </a:rPr>
                        <a:t>tách</a:t>
                      </a:r>
                      <a:r>
                        <a:rPr lang="en-US" sz="1600" b="0" dirty="0">
                          <a:solidFill>
                            <a:srgbClr val="000000"/>
                          </a:solidFill>
                          <a:effectLst/>
                        </a:rPr>
                        <a:t> </a:t>
                      </a:r>
                      <a:r>
                        <a:rPr lang="en-US" sz="1600" b="0" dirty="0" err="1">
                          <a:solidFill>
                            <a:srgbClr val="000000"/>
                          </a:solidFill>
                          <a:effectLst/>
                        </a:rPr>
                        <a:t>bằng</a:t>
                      </a:r>
                      <a:r>
                        <a:rPr lang="en-US" sz="1600" b="0" dirty="0">
                          <a:solidFill>
                            <a:srgbClr val="000000"/>
                          </a:solidFill>
                          <a:effectLst/>
                        </a:rPr>
                        <a:t> </a:t>
                      </a:r>
                      <a:r>
                        <a:rPr lang="en-US" sz="1600" b="0" dirty="0" err="1">
                          <a:solidFill>
                            <a:srgbClr val="000000"/>
                          </a:solidFill>
                          <a:effectLst/>
                        </a:rPr>
                        <a:t>dấu</a:t>
                      </a:r>
                      <a:r>
                        <a:rPr lang="en-US" sz="1600" b="0" dirty="0">
                          <a:solidFill>
                            <a:srgbClr val="000000"/>
                          </a:solidFill>
                          <a:effectLst/>
                        </a:rPr>
                        <a:t> </a:t>
                      </a:r>
                      <a:r>
                        <a:rPr lang="en-US" sz="1600" b="0" dirty="0" err="1">
                          <a:solidFill>
                            <a:srgbClr val="000000"/>
                          </a:solidFill>
                          <a:effectLst/>
                        </a:rPr>
                        <a:t>phẩy</a:t>
                      </a:r>
                      <a:r>
                        <a:rPr lang="en-US" sz="1600" b="0" dirty="0">
                          <a:solidFill>
                            <a:srgbClr val="000000"/>
                          </a:solidFill>
                          <a:effectLst/>
                        </a:rPr>
                        <a:t> </a:t>
                      </a:r>
                      <a:r>
                        <a:rPr lang="en-US" sz="1600" b="0" dirty="0" err="1">
                          <a:solidFill>
                            <a:srgbClr val="000000"/>
                          </a:solidFill>
                          <a:effectLst/>
                        </a:rPr>
                        <a:t>để</a:t>
                      </a:r>
                      <a:r>
                        <a:rPr lang="en-US" sz="1600" b="0" dirty="0">
                          <a:solidFill>
                            <a:srgbClr val="000000"/>
                          </a:solidFill>
                          <a:effectLst/>
                        </a:rPr>
                        <a:t> </a:t>
                      </a:r>
                      <a:r>
                        <a:rPr lang="en-US" sz="1600" b="0" dirty="0" err="1">
                          <a:solidFill>
                            <a:srgbClr val="000000"/>
                          </a:solidFill>
                          <a:effectLst/>
                        </a:rPr>
                        <a:t>cho</a:t>
                      </a:r>
                      <a:r>
                        <a:rPr lang="en-US" sz="1600" b="0" dirty="0">
                          <a:solidFill>
                            <a:srgbClr val="000000"/>
                          </a:solidFill>
                          <a:effectLst/>
                        </a:rPr>
                        <a:t> </a:t>
                      </a:r>
                      <a:r>
                        <a:rPr lang="en-US" sz="1600" b="0" dirty="0" err="1">
                          <a:solidFill>
                            <a:srgbClr val="000000"/>
                          </a:solidFill>
                          <a:effectLst/>
                        </a:rPr>
                        <a:t>phép</a:t>
                      </a:r>
                      <a:r>
                        <a:rPr lang="en-US" sz="1600" b="0" dirty="0">
                          <a:solidFill>
                            <a:srgbClr val="000000"/>
                          </a:solidFill>
                          <a:effectLst/>
                        </a:rPr>
                        <a:t>. '*' </a:t>
                      </a:r>
                      <a:r>
                        <a:rPr lang="en-US" sz="1600" b="0" dirty="0" err="1">
                          <a:solidFill>
                            <a:srgbClr val="000000"/>
                          </a:solidFill>
                          <a:effectLst/>
                        </a:rPr>
                        <a:t>cho</a:t>
                      </a:r>
                      <a:r>
                        <a:rPr lang="en-US" sz="1600" b="0" dirty="0">
                          <a:solidFill>
                            <a:srgbClr val="000000"/>
                          </a:solidFill>
                          <a:effectLst/>
                        </a:rPr>
                        <a:t> </a:t>
                      </a:r>
                      <a:r>
                        <a:rPr lang="en-US" sz="1600" b="0" dirty="0" err="1">
                          <a:solidFill>
                            <a:srgbClr val="000000"/>
                          </a:solidFill>
                          <a:effectLst/>
                        </a:rPr>
                        <a:t>phép</a:t>
                      </a:r>
                      <a:r>
                        <a:rPr lang="en-US" sz="1600" b="0" dirty="0">
                          <a:solidFill>
                            <a:srgbClr val="000000"/>
                          </a:solidFill>
                          <a:effectLst/>
                        </a:rPr>
                        <a:t> </a:t>
                      </a:r>
                      <a:r>
                        <a:rPr lang="en-US" sz="1600" b="0" dirty="0" err="1">
                          <a:solidFill>
                            <a:srgbClr val="000000"/>
                          </a:solidFill>
                          <a:effectLst/>
                        </a:rPr>
                        <a:t>tất</a:t>
                      </a:r>
                      <a:r>
                        <a:rPr lang="en-US" sz="1600" b="0" dirty="0">
                          <a:solidFill>
                            <a:srgbClr val="000000"/>
                          </a:solidFill>
                          <a:effectLst/>
                        </a:rPr>
                        <a:t> </a:t>
                      </a:r>
                      <a:r>
                        <a:rPr lang="en-US" sz="1600" b="0" dirty="0" err="1">
                          <a:solidFill>
                            <a:srgbClr val="000000"/>
                          </a:solidFill>
                          <a:effectLst/>
                        </a:rPr>
                        <a:t>cả</a:t>
                      </a:r>
                      <a:r>
                        <a:rPr lang="en-US" sz="1600" b="0" dirty="0">
                          <a:solidFill>
                            <a:srgbClr val="000000"/>
                          </a:solidFill>
                          <a:effectLst/>
                        </a:rPr>
                        <a:t> </a:t>
                      </a:r>
                      <a:r>
                        <a:rPr lang="en-US" sz="1600" b="0" dirty="0" err="1">
                          <a:solidFill>
                            <a:srgbClr val="000000"/>
                          </a:solidFill>
                          <a:effectLst/>
                        </a:rPr>
                        <a:t>các</a:t>
                      </a:r>
                      <a:r>
                        <a:rPr lang="en-US" sz="1600" b="0" dirty="0">
                          <a:solidFill>
                            <a:srgbClr val="000000"/>
                          </a:solidFill>
                          <a:effectLst/>
                        </a:rPr>
                        <a:t> </a:t>
                      </a:r>
                      <a:r>
                        <a:rPr lang="en-US" sz="1600" b="0" dirty="0" err="1">
                          <a:solidFill>
                            <a:srgbClr val="000000"/>
                          </a:solidFill>
                          <a:effectLst/>
                        </a:rPr>
                        <a:t>phương</a:t>
                      </a:r>
                      <a:r>
                        <a:rPr lang="en-US" sz="1600" b="0" dirty="0">
                          <a:solidFill>
                            <a:srgbClr val="000000"/>
                          </a:solidFill>
                          <a:effectLst/>
                        </a:rPr>
                        <a:t> </a:t>
                      </a:r>
                      <a:r>
                        <a:rPr lang="en-US" sz="1600" b="0" dirty="0" err="1">
                          <a:solidFill>
                            <a:srgbClr val="000000"/>
                          </a:solidFill>
                          <a:effectLst/>
                        </a:rPr>
                        <a:t>pháp</a:t>
                      </a:r>
                      <a:r>
                        <a:rPr lang="en-US" sz="1600" b="0" dirty="0">
                          <a:solidFill>
                            <a:srgbClr val="000000"/>
                          </a:solidFill>
                          <a:effectLst/>
                        </a:rPr>
                        <a:t>. </a:t>
                      </a:r>
                      <a:r>
                        <a:rPr lang="en-US" sz="1600" b="0" dirty="0" err="1">
                          <a:solidFill>
                            <a:srgbClr val="000000"/>
                          </a:solidFill>
                          <a:effectLst/>
                        </a:rPr>
                        <a:t>Khi</a:t>
                      </a:r>
                      <a:r>
                        <a:rPr lang="en-US" sz="1600" b="0" dirty="0">
                          <a:solidFill>
                            <a:srgbClr val="000000"/>
                          </a:solidFill>
                          <a:effectLst/>
                        </a:rPr>
                        <a:t> </a:t>
                      </a:r>
                      <a:r>
                        <a:rPr lang="en-US" sz="1600" b="0" dirty="0" err="1">
                          <a:solidFill>
                            <a:srgbClr val="000000"/>
                          </a:solidFill>
                          <a:effectLst/>
                        </a:rPr>
                        <a:t>không</a:t>
                      </a:r>
                      <a:r>
                        <a:rPr lang="en-US" sz="1600" b="0" dirty="0">
                          <a:solidFill>
                            <a:srgbClr val="000000"/>
                          </a:solidFill>
                          <a:effectLst/>
                        </a:rPr>
                        <a:t> </a:t>
                      </a:r>
                      <a:r>
                        <a:rPr lang="en-US" sz="1600" b="0" dirty="0" err="1">
                          <a:solidFill>
                            <a:srgbClr val="000000"/>
                          </a:solidFill>
                          <a:effectLst/>
                        </a:rPr>
                        <a:t>được</a:t>
                      </a:r>
                      <a:r>
                        <a:rPr lang="en-US" sz="1600" b="0" dirty="0">
                          <a:solidFill>
                            <a:srgbClr val="000000"/>
                          </a:solidFill>
                          <a:effectLst/>
                        </a:rPr>
                        <a:t> </a:t>
                      </a:r>
                      <a:r>
                        <a:rPr lang="en-US" sz="1600" b="0" dirty="0" err="1">
                          <a:solidFill>
                            <a:srgbClr val="000000"/>
                          </a:solidFill>
                          <a:effectLst/>
                        </a:rPr>
                        <a:t>đặt</a:t>
                      </a:r>
                      <a:r>
                        <a:rPr lang="en-US" sz="1600" b="0" dirty="0">
                          <a:solidFill>
                            <a:srgbClr val="000000"/>
                          </a:solidFill>
                          <a:effectLst/>
                        </a:rPr>
                        <a:t>, </a:t>
                      </a:r>
                      <a:r>
                        <a:rPr lang="en-US" sz="1600" b="0" dirty="0" err="1">
                          <a:solidFill>
                            <a:srgbClr val="000000"/>
                          </a:solidFill>
                          <a:effectLst/>
                        </a:rPr>
                        <a:t>giá</a:t>
                      </a:r>
                      <a:r>
                        <a:rPr lang="en-US" sz="1600" b="0" dirty="0">
                          <a:solidFill>
                            <a:srgbClr val="000000"/>
                          </a:solidFill>
                          <a:effectLst/>
                        </a:rPr>
                        <a:t> </a:t>
                      </a:r>
                      <a:r>
                        <a:rPr lang="en-US" sz="1600" b="0" dirty="0" err="1">
                          <a:solidFill>
                            <a:srgbClr val="000000"/>
                          </a:solidFill>
                          <a:effectLst/>
                        </a:rPr>
                        <a:t>trị</a:t>
                      </a:r>
                      <a:r>
                        <a:rPr lang="en-US" sz="1600" b="0" dirty="0">
                          <a:solidFill>
                            <a:srgbClr val="000000"/>
                          </a:solidFill>
                          <a:effectLst/>
                        </a:rPr>
                        <a:t> </a:t>
                      </a:r>
                      <a:r>
                        <a:rPr lang="en-US" sz="1600" b="0" dirty="0" err="1">
                          <a:solidFill>
                            <a:srgbClr val="000000"/>
                          </a:solidFill>
                          <a:effectLst/>
                        </a:rPr>
                        <a:t>mặc</a:t>
                      </a:r>
                      <a:r>
                        <a:rPr lang="en-US" sz="1600" b="0" dirty="0">
                          <a:solidFill>
                            <a:srgbClr val="000000"/>
                          </a:solidFill>
                          <a:effectLst/>
                        </a:rPr>
                        <a:t> </a:t>
                      </a:r>
                      <a:r>
                        <a:rPr lang="en-US" sz="1600" b="0" dirty="0" err="1">
                          <a:solidFill>
                            <a:srgbClr val="000000"/>
                          </a:solidFill>
                          <a:effectLst/>
                        </a:rPr>
                        <a:t>định</a:t>
                      </a:r>
                      <a:r>
                        <a:rPr lang="en-US" sz="1600" b="0" dirty="0">
                          <a:solidFill>
                            <a:srgbClr val="000000"/>
                          </a:solidFill>
                          <a:effectLst/>
                        </a:rPr>
                        <a:t> </a:t>
                      </a:r>
                      <a:r>
                        <a:rPr lang="en-US" sz="1600" b="0" dirty="0" err="1">
                          <a:solidFill>
                            <a:srgbClr val="000000"/>
                          </a:solidFill>
                          <a:effectLst/>
                        </a:rPr>
                        <a:t>là</a:t>
                      </a:r>
                      <a:r>
                        <a:rPr lang="en-US" sz="1600" b="0" dirty="0">
                          <a:solidFill>
                            <a:srgbClr val="000000"/>
                          </a:solidFill>
                          <a:effectLst/>
                        </a:rPr>
                        <a:t> GET.</a:t>
                      </a:r>
                      <a:endParaRPr lang="en-US" sz="1600" b="0" dirty="0">
                        <a:solidFill>
                          <a:srgbClr val="000000"/>
                        </a:solidFill>
                        <a:effectLst/>
                        <a:latin typeface="+mj-lt"/>
                        <a:ea typeface="Calibri" panose="020F0502020204030204" pitchFamily="34" charset="0"/>
                        <a:cs typeface="Times New Roman" panose="02020603050405020304" pitchFamily="18" charset="0"/>
                      </a:endParaRPr>
                    </a:p>
                  </a:txBody>
                  <a:tcPr marL="8914" marR="8914" marT="8914" marB="8914" anchor="ctr"/>
                </a:tc>
                <a:extLst>
                  <a:ext uri="{0D108BD9-81ED-4DB2-BD59-A6C34878D82A}">
                    <a16:rowId xmlns:a16="http://schemas.microsoft.com/office/drawing/2014/main" val="10002"/>
                  </a:ext>
                </a:extLst>
              </a:tr>
              <a:tr h="189255">
                <a:tc>
                  <a:txBody>
                    <a:bodyPr/>
                    <a:lstStyle/>
                    <a:p>
                      <a:pPr>
                        <a:lnSpc>
                          <a:spcPct val="150000"/>
                        </a:lnSpc>
                        <a:spcBef>
                          <a:spcPts val="600"/>
                        </a:spcBef>
                        <a:spcAft>
                          <a:spcPts val="600"/>
                        </a:spcAft>
                      </a:pPr>
                      <a:r>
                        <a:rPr lang="en-US" sz="1600" b="0" dirty="0" err="1">
                          <a:solidFill>
                            <a:srgbClr val="000000"/>
                          </a:solidFill>
                          <a:effectLst/>
                        </a:rPr>
                        <a:t>spring.graphql.cors.allowed</a:t>
                      </a:r>
                      <a:r>
                        <a:rPr lang="en-US" sz="1600" b="0" dirty="0">
                          <a:solidFill>
                            <a:srgbClr val="000000"/>
                          </a:solidFill>
                          <a:effectLst/>
                        </a:rPr>
                        <a:t>-headers</a:t>
                      </a:r>
                      <a:endParaRPr lang="en-US" sz="1600" b="0" dirty="0">
                        <a:solidFill>
                          <a:srgbClr val="000000"/>
                        </a:solidFill>
                        <a:effectLst/>
                        <a:latin typeface="+mj-lt"/>
                        <a:ea typeface="Calibri" panose="020F0502020204030204" pitchFamily="34" charset="0"/>
                        <a:cs typeface="Times New Roman" panose="02020603050405020304" pitchFamily="18" charset="0"/>
                      </a:endParaRPr>
                    </a:p>
                  </a:txBody>
                  <a:tcPr marL="8914" marR="8914" marT="8914" marB="8914" anchor="ctr"/>
                </a:tc>
                <a:tc>
                  <a:txBody>
                    <a:bodyPr/>
                    <a:lstStyle/>
                    <a:p>
                      <a:pPr>
                        <a:lnSpc>
                          <a:spcPct val="150000"/>
                        </a:lnSpc>
                        <a:spcBef>
                          <a:spcPts val="600"/>
                        </a:spcBef>
                        <a:spcAft>
                          <a:spcPts val="600"/>
                        </a:spcAft>
                      </a:pPr>
                      <a:r>
                        <a:rPr lang="en-US" sz="1600" b="0" dirty="0" err="1">
                          <a:solidFill>
                            <a:srgbClr val="000000"/>
                          </a:solidFill>
                          <a:effectLst/>
                        </a:rPr>
                        <a:t>spring.graphql.cors.allowed</a:t>
                      </a:r>
                      <a:r>
                        <a:rPr lang="en-US" sz="1600" b="0" dirty="0">
                          <a:solidFill>
                            <a:srgbClr val="000000"/>
                          </a:solidFill>
                          <a:effectLst/>
                        </a:rPr>
                        <a:t>-headers</a:t>
                      </a:r>
                      <a:endParaRPr lang="en-US" sz="1600" b="0" dirty="0">
                        <a:solidFill>
                          <a:srgbClr val="000000"/>
                        </a:solidFill>
                        <a:effectLst/>
                        <a:latin typeface="+mj-lt"/>
                        <a:ea typeface="Calibri" panose="020F0502020204030204" pitchFamily="34" charset="0"/>
                        <a:cs typeface="Times New Roman" panose="02020603050405020304" pitchFamily="18" charset="0"/>
                      </a:endParaRPr>
                    </a:p>
                  </a:txBody>
                  <a:tcPr marL="8914" marR="8914" marT="8914" marB="8914" anchor="ctr"/>
                </a:tc>
                <a:extLst>
                  <a:ext uri="{0D108BD9-81ED-4DB2-BD59-A6C34878D82A}">
                    <a16:rowId xmlns:a16="http://schemas.microsoft.com/office/drawing/2014/main" val="10003"/>
                  </a:ext>
                </a:extLst>
              </a:tr>
              <a:tr h="508314">
                <a:tc>
                  <a:txBody>
                    <a:bodyPr/>
                    <a:lstStyle/>
                    <a:p>
                      <a:pPr>
                        <a:lnSpc>
                          <a:spcPct val="150000"/>
                        </a:lnSpc>
                        <a:spcBef>
                          <a:spcPts val="600"/>
                        </a:spcBef>
                        <a:spcAft>
                          <a:spcPts val="600"/>
                        </a:spcAft>
                      </a:pPr>
                      <a:r>
                        <a:rPr lang="en-US" sz="1600" b="0" spc="-5" dirty="0" err="1">
                          <a:solidFill>
                            <a:srgbClr val="000000"/>
                          </a:solidFill>
                          <a:effectLst/>
                        </a:rPr>
                        <a:t>spring.jersey.application</a:t>
                      </a:r>
                      <a:r>
                        <a:rPr lang="en-US" sz="1600" b="0" spc="-5" dirty="0">
                          <a:solidFill>
                            <a:srgbClr val="000000"/>
                          </a:solidFill>
                          <a:effectLst/>
                        </a:rPr>
                        <a:t>-path</a:t>
                      </a:r>
                      <a:endParaRPr lang="en-US" sz="1600" b="0" dirty="0">
                        <a:solidFill>
                          <a:srgbClr val="000000"/>
                        </a:solidFill>
                        <a:effectLst/>
                        <a:latin typeface="+mj-lt"/>
                        <a:ea typeface="Times New Roman" panose="02020603050405020304" pitchFamily="18" charset="0"/>
                        <a:cs typeface="Times New Roman" panose="02020603050405020304" pitchFamily="18" charset="0"/>
                      </a:endParaRPr>
                    </a:p>
                  </a:txBody>
                  <a:tcPr marL="8914" marR="8914" marT="8914" marB="8914" anchor="ctr"/>
                </a:tc>
                <a:tc>
                  <a:txBody>
                    <a:bodyPr/>
                    <a:lstStyle/>
                    <a:p>
                      <a:pPr>
                        <a:lnSpc>
                          <a:spcPct val="150000"/>
                        </a:lnSpc>
                        <a:spcBef>
                          <a:spcPts val="600"/>
                        </a:spcBef>
                        <a:spcAft>
                          <a:spcPts val="600"/>
                        </a:spcAft>
                      </a:pPr>
                      <a:r>
                        <a:rPr lang="en-US" sz="1600" b="0" dirty="0" err="1">
                          <a:solidFill>
                            <a:srgbClr val="000000"/>
                          </a:solidFill>
                          <a:effectLst/>
                        </a:rPr>
                        <a:t>Đường</a:t>
                      </a:r>
                      <a:r>
                        <a:rPr lang="en-US" sz="1600" b="0" dirty="0">
                          <a:solidFill>
                            <a:srgbClr val="000000"/>
                          </a:solidFill>
                          <a:effectLst/>
                        </a:rPr>
                        <a:t> </a:t>
                      </a:r>
                      <a:r>
                        <a:rPr lang="en-US" sz="1600" b="0" dirty="0" err="1">
                          <a:solidFill>
                            <a:srgbClr val="000000"/>
                          </a:solidFill>
                          <a:effectLst/>
                        </a:rPr>
                        <a:t>dẫn</a:t>
                      </a:r>
                      <a:r>
                        <a:rPr lang="en-US" sz="1600" b="0" dirty="0">
                          <a:solidFill>
                            <a:srgbClr val="000000"/>
                          </a:solidFill>
                          <a:effectLst/>
                        </a:rPr>
                        <a:t> </a:t>
                      </a:r>
                      <a:r>
                        <a:rPr lang="en-US" sz="1600" b="0" dirty="0" err="1">
                          <a:solidFill>
                            <a:srgbClr val="000000"/>
                          </a:solidFill>
                          <a:effectLst/>
                        </a:rPr>
                        <a:t>đóng</a:t>
                      </a:r>
                      <a:r>
                        <a:rPr lang="en-US" sz="1600" b="0" dirty="0">
                          <a:solidFill>
                            <a:srgbClr val="000000"/>
                          </a:solidFill>
                          <a:effectLst/>
                        </a:rPr>
                        <a:t> </a:t>
                      </a:r>
                      <a:r>
                        <a:rPr lang="en-US" sz="1600" b="0" dirty="0" err="1">
                          <a:solidFill>
                            <a:srgbClr val="000000"/>
                          </a:solidFill>
                          <a:effectLst/>
                        </a:rPr>
                        <a:t>vai</a:t>
                      </a:r>
                      <a:r>
                        <a:rPr lang="en-US" sz="1600" b="0" dirty="0">
                          <a:solidFill>
                            <a:srgbClr val="000000"/>
                          </a:solidFill>
                          <a:effectLst/>
                        </a:rPr>
                        <a:t> </a:t>
                      </a:r>
                      <a:r>
                        <a:rPr lang="en-US" sz="1600" b="0" dirty="0" err="1">
                          <a:solidFill>
                            <a:srgbClr val="000000"/>
                          </a:solidFill>
                          <a:effectLst/>
                        </a:rPr>
                        <a:t>trò</a:t>
                      </a:r>
                      <a:r>
                        <a:rPr lang="en-US" sz="1600" b="0" dirty="0">
                          <a:solidFill>
                            <a:srgbClr val="000000"/>
                          </a:solidFill>
                          <a:effectLst/>
                        </a:rPr>
                        <a:t> </a:t>
                      </a:r>
                      <a:r>
                        <a:rPr lang="en-US" sz="1600" b="0" dirty="0" err="1">
                          <a:solidFill>
                            <a:srgbClr val="000000"/>
                          </a:solidFill>
                          <a:effectLst/>
                        </a:rPr>
                        <a:t>là</a:t>
                      </a:r>
                      <a:r>
                        <a:rPr lang="en-US" sz="1600" b="0" dirty="0">
                          <a:solidFill>
                            <a:srgbClr val="000000"/>
                          </a:solidFill>
                          <a:effectLst/>
                        </a:rPr>
                        <a:t> URI </a:t>
                      </a:r>
                      <a:r>
                        <a:rPr lang="en-US" sz="1600" b="0" dirty="0" err="1">
                          <a:solidFill>
                            <a:srgbClr val="000000"/>
                          </a:solidFill>
                          <a:effectLst/>
                        </a:rPr>
                        <a:t>cơ</a:t>
                      </a:r>
                      <a:r>
                        <a:rPr lang="en-US" sz="1600" b="0" dirty="0">
                          <a:solidFill>
                            <a:srgbClr val="000000"/>
                          </a:solidFill>
                          <a:effectLst/>
                        </a:rPr>
                        <a:t> </a:t>
                      </a:r>
                      <a:r>
                        <a:rPr lang="en-US" sz="1600" b="0" dirty="0" err="1">
                          <a:solidFill>
                            <a:srgbClr val="000000"/>
                          </a:solidFill>
                          <a:effectLst/>
                        </a:rPr>
                        <a:t>sở</a:t>
                      </a:r>
                      <a:r>
                        <a:rPr lang="en-US" sz="1600" b="0" dirty="0">
                          <a:solidFill>
                            <a:srgbClr val="000000"/>
                          </a:solidFill>
                          <a:effectLst/>
                        </a:rPr>
                        <a:t> </a:t>
                      </a:r>
                      <a:r>
                        <a:rPr lang="en-US" sz="1600" b="0" dirty="0" err="1">
                          <a:solidFill>
                            <a:srgbClr val="000000"/>
                          </a:solidFill>
                          <a:effectLst/>
                        </a:rPr>
                        <a:t>cho</a:t>
                      </a:r>
                      <a:r>
                        <a:rPr lang="en-US" sz="1600" b="0" dirty="0">
                          <a:solidFill>
                            <a:srgbClr val="000000"/>
                          </a:solidFill>
                          <a:effectLst/>
                        </a:rPr>
                        <a:t> </a:t>
                      </a:r>
                      <a:r>
                        <a:rPr lang="en-US" sz="1600" b="0" dirty="0" err="1">
                          <a:solidFill>
                            <a:srgbClr val="000000"/>
                          </a:solidFill>
                          <a:effectLst/>
                        </a:rPr>
                        <a:t>ứng</a:t>
                      </a:r>
                      <a:r>
                        <a:rPr lang="en-US" sz="1600" b="0" dirty="0">
                          <a:solidFill>
                            <a:srgbClr val="000000"/>
                          </a:solidFill>
                          <a:effectLst/>
                        </a:rPr>
                        <a:t> </a:t>
                      </a:r>
                      <a:r>
                        <a:rPr lang="en-US" sz="1600" b="0" dirty="0" err="1">
                          <a:solidFill>
                            <a:srgbClr val="000000"/>
                          </a:solidFill>
                          <a:effectLst/>
                        </a:rPr>
                        <a:t>dụng</a:t>
                      </a:r>
                      <a:r>
                        <a:rPr lang="en-US" sz="1600" b="0" dirty="0">
                          <a:solidFill>
                            <a:srgbClr val="000000"/>
                          </a:solidFill>
                          <a:effectLst/>
                        </a:rPr>
                        <a:t>. </a:t>
                      </a:r>
                      <a:r>
                        <a:rPr lang="en-US" sz="1600" b="0" dirty="0" err="1">
                          <a:solidFill>
                            <a:srgbClr val="000000"/>
                          </a:solidFill>
                          <a:effectLst/>
                        </a:rPr>
                        <a:t>Nếu</a:t>
                      </a:r>
                      <a:r>
                        <a:rPr lang="en-US" sz="1600" b="0" dirty="0">
                          <a:solidFill>
                            <a:srgbClr val="000000"/>
                          </a:solidFill>
                          <a:effectLst/>
                        </a:rPr>
                        <a:t> </a:t>
                      </a:r>
                      <a:r>
                        <a:rPr lang="en-US" sz="1600" b="0" dirty="0" err="1">
                          <a:solidFill>
                            <a:srgbClr val="000000"/>
                          </a:solidFill>
                          <a:effectLst/>
                        </a:rPr>
                        <a:t>được</a:t>
                      </a:r>
                      <a:r>
                        <a:rPr lang="en-US" sz="1600" b="0" dirty="0">
                          <a:solidFill>
                            <a:srgbClr val="000000"/>
                          </a:solidFill>
                          <a:effectLst/>
                        </a:rPr>
                        <a:t> </a:t>
                      </a:r>
                      <a:r>
                        <a:rPr lang="en-US" sz="1600" b="0" dirty="0" err="1">
                          <a:solidFill>
                            <a:srgbClr val="000000"/>
                          </a:solidFill>
                          <a:effectLst/>
                        </a:rPr>
                        <a:t>chỉ</a:t>
                      </a:r>
                      <a:r>
                        <a:rPr lang="en-US" sz="1600" b="0" dirty="0">
                          <a:solidFill>
                            <a:srgbClr val="000000"/>
                          </a:solidFill>
                          <a:effectLst/>
                        </a:rPr>
                        <a:t> </a:t>
                      </a:r>
                      <a:r>
                        <a:rPr lang="en-US" sz="1600" b="0" dirty="0" err="1">
                          <a:solidFill>
                            <a:srgbClr val="000000"/>
                          </a:solidFill>
                          <a:effectLst/>
                        </a:rPr>
                        <a:t>định</a:t>
                      </a:r>
                      <a:r>
                        <a:rPr lang="en-US" sz="1600" b="0" dirty="0">
                          <a:solidFill>
                            <a:srgbClr val="000000"/>
                          </a:solidFill>
                          <a:effectLst/>
                        </a:rPr>
                        <a:t>, </a:t>
                      </a:r>
                      <a:r>
                        <a:rPr lang="en-US" sz="1600" b="0" dirty="0" err="1">
                          <a:solidFill>
                            <a:srgbClr val="000000"/>
                          </a:solidFill>
                          <a:effectLst/>
                        </a:rPr>
                        <a:t>ghi</a:t>
                      </a:r>
                      <a:r>
                        <a:rPr lang="en-US" sz="1600" b="0" dirty="0">
                          <a:solidFill>
                            <a:srgbClr val="000000"/>
                          </a:solidFill>
                          <a:effectLst/>
                        </a:rPr>
                        <a:t> </a:t>
                      </a:r>
                      <a:r>
                        <a:rPr lang="en-US" sz="1600" b="0" dirty="0" err="1">
                          <a:solidFill>
                            <a:srgbClr val="000000"/>
                          </a:solidFill>
                          <a:effectLst/>
                        </a:rPr>
                        <a:t>đè</a:t>
                      </a:r>
                      <a:r>
                        <a:rPr lang="en-US" sz="1600" b="0" dirty="0">
                          <a:solidFill>
                            <a:srgbClr val="000000"/>
                          </a:solidFill>
                          <a:effectLst/>
                        </a:rPr>
                        <a:t> </a:t>
                      </a:r>
                      <a:r>
                        <a:rPr lang="en-US" sz="1600" b="0" dirty="0" err="1">
                          <a:solidFill>
                            <a:srgbClr val="000000"/>
                          </a:solidFill>
                          <a:effectLst/>
                        </a:rPr>
                        <a:t>giá</a:t>
                      </a:r>
                      <a:r>
                        <a:rPr lang="en-US" sz="1600" b="0" dirty="0">
                          <a:solidFill>
                            <a:srgbClr val="000000"/>
                          </a:solidFill>
                          <a:effectLst/>
                        </a:rPr>
                        <a:t> </a:t>
                      </a:r>
                      <a:r>
                        <a:rPr lang="en-US" sz="1600" b="0" dirty="0" err="1">
                          <a:solidFill>
                            <a:srgbClr val="000000"/>
                          </a:solidFill>
                          <a:effectLst/>
                        </a:rPr>
                        <a:t>trị</a:t>
                      </a:r>
                      <a:r>
                        <a:rPr lang="en-US" sz="1600" b="0" dirty="0">
                          <a:solidFill>
                            <a:srgbClr val="000000"/>
                          </a:solidFill>
                          <a:effectLst/>
                        </a:rPr>
                        <a:t> </a:t>
                      </a:r>
                      <a:r>
                        <a:rPr lang="en-US" sz="1600" b="0" dirty="0" err="1">
                          <a:solidFill>
                            <a:srgbClr val="000000"/>
                          </a:solidFill>
                          <a:effectLst/>
                        </a:rPr>
                        <a:t>của</a:t>
                      </a:r>
                      <a:r>
                        <a:rPr lang="en-US" sz="1600" b="0" dirty="0">
                          <a:solidFill>
                            <a:srgbClr val="000000"/>
                          </a:solidFill>
                          <a:effectLst/>
                        </a:rPr>
                        <a:t> "@</a:t>
                      </a:r>
                      <a:r>
                        <a:rPr lang="en-US" sz="1600" b="0" dirty="0" err="1">
                          <a:solidFill>
                            <a:srgbClr val="000000"/>
                          </a:solidFill>
                          <a:effectLst/>
                        </a:rPr>
                        <a:t>ApplicationPath</a:t>
                      </a:r>
                      <a:r>
                        <a:rPr lang="en-US" sz="1600" b="0" dirty="0">
                          <a:solidFill>
                            <a:srgbClr val="000000"/>
                          </a:solidFill>
                          <a:effectLst/>
                        </a:rPr>
                        <a:t>".</a:t>
                      </a:r>
                      <a:endParaRPr lang="en-US" sz="1600" b="0" dirty="0">
                        <a:solidFill>
                          <a:srgbClr val="000000"/>
                        </a:solidFill>
                        <a:effectLst/>
                        <a:latin typeface="+mj-lt"/>
                        <a:ea typeface="Calibri" panose="020F0502020204030204" pitchFamily="34" charset="0"/>
                        <a:cs typeface="Times New Roman" panose="02020603050405020304" pitchFamily="18" charset="0"/>
                      </a:endParaRPr>
                    </a:p>
                  </a:txBody>
                  <a:tcPr marL="8914" marR="8914" marT="8914" marB="8914" anchor="ctr"/>
                </a:tc>
                <a:extLst>
                  <a:ext uri="{0D108BD9-81ED-4DB2-BD59-A6C34878D82A}">
                    <a16:rowId xmlns:a16="http://schemas.microsoft.com/office/drawing/2014/main" val="10004"/>
                  </a:ext>
                </a:extLst>
              </a:tr>
              <a:tr h="189255">
                <a:tc>
                  <a:txBody>
                    <a:bodyPr/>
                    <a:lstStyle/>
                    <a:p>
                      <a:pPr>
                        <a:lnSpc>
                          <a:spcPct val="150000"/>
                        </a:lnSpc>
                        <a:spcBef>
                          <a:spcPts val="600"/>
                        </a:spcBef>
                        <a:spcAft>
                          <a:spcPts val="600"/>
                        </a:spcAft>
                      </a:pPr>
                      <a:r>
                        <a:rPr lang="en-US" sz="1600" b="0">
                          <a:solidFill>
                            <a:srgbClr val="000000"/>
                          </a:solidFill>
                          <a:effectLst/>
                        </a:rPr>
                        <a:t>spring.mvc.format.date</a:t>
                      </a:r>
                      <a:endParaRPr lang="en-US" sz="1600" b="0">
                        <a:solidFill>
                          <a:srgbClr val="000000"/>
                        </a:solidFill>
                        <a:effectLst/>
                        <a:latin typeface="+mj-lt"/>
                        <a:ea typeface="Calibri" panose="020F0502020204030204" pitchFamily="34" charset="0"/>
                        <a:cs typeface="Times New Roman" panose="02020603050405020304" pitchFamily="18" charset="0"/>
                      </a:endParaRPr>
                    </a:p>
                  </a:txBody>
                  <a:tcPr marL="8914" marR="8914" marT="8914" marB="8914" anchor="ctr"/>
                </a:tc>
                <a:tc>
                  <a:txBody>
                    <a:bodyPr/>
                    <a:lstStyle/>
                    <a:p>
                      <a:pPr>
                        <a:lnSpc>
                          <a:spcPct val="150000"/>
                        </a:lnSpc>
                        <a:spcBef>
                          <a:spcPts val="600"/>
                        </a:spcBef>
                        <a:spcAft>
                          <a:spcPts val="600"/>
                        </a:spcAft>
                      </a:pPr>
                      <a:r>
                        <a:rPr lang="en-US" sz="1600" b="0" dirty="0" err="1">
                          <a:solidFill>
                            <a:srgbClr val="000000"/>
                          </a:solidFill>
                          <a:effectLst/>
                        </a:rPr>
                        <a:t>Định</a:t>
                      </a:r>
                      <a:r>
                        <a:rPr lang="en-US" sz="1600" b="0" dirty="0">
                          <a:solidFill>
                            <a:srgbClr val="000000"/>
                          </a:solidFill>
                          <a:effectLst/>
                        </a:rPr>
                        <a:t> </a:t>
                      </a:r>
                      <a:r>
                        <a:rPr lang="en-US" sz="1600" b="0" dirty="0" err="1">
                          <a:solidFill>
                            <a:srgbClr val="000000"/>
                          </a:solidFill>
                          <a:effectLst/>
                        </a:rPr>
                        <a:t>dạng</a:t>
                      </a:r>
                      <a:r>
                        <a:rPr lang="en-US" sz="1600" b="0" dirty="0">
                          <a:solidFill>
                            <a:srgbClr val="000000"/>
                          </a:solidFill>
                          <a:effectLst/>
                        </a:rPr>
                        <a:t> </a:t>
                      </a:r>
                      <a:r>
                        <a:rPr lang="en-US" sz="1600" b="0" dirty="0" err="1">
                          <a:solidFill>
                            <a:srgbClr val="000000"/>
                          </a:solidFill>
                          <a:effectLst/>
                        </a:rPr>
                        <a:t>ngày</a:t>
                      </a:r>
                      <a:r>
                        <a:rPr lang="en-US" sz="1600" b="0" dirty="0">
                          <a:solidFill>
                            <a:srgbClr val="000000"/>
                          </a:solidFill>
                          <a:effectLst/>
                        </a:rPr>
                        <a:t> </a:t>
                      </a:r>
                      <a:r>
                        <a:rPr lang="en-US" sz="1600" b="0" dirty="0" err="1">
                          <a:solidFill>
                            <a:srgbClr val="000000"/>
                          </a:solidFill>
                          <a:effectLst/>
                        </a:rPr>
                        <a:t>để</a:t>
                      </a:r>
                      <a:r>
                        <a:rPr lang="en-US" sz="1600" b="0" dirty="0">
                          <a:solidFill>
                            <a:srgbClr val="000000"/>
                          </a:solidFill>
                          <a:effectLst/>
                        </a:rPr>
                        <a:t> </a:t>
                      </a:r>
                      <a:r>
                        <a:rPr lang="en-US" sz="1600" b="0" dirty="0" err="1">
                          <a:solidFill>
                            <a:srgbClr val="000000"/>
                          </a:solidFill>
                          <a:effectLst/>
                        </a:rPr>
                        <a:t>sử</a:t>
                      </a:r>
                      <a:r>
                        <a:rPr lang="en-US" sz="1600" b="0" dirty="0">
                          <a:solidFill>
                            <a:srgbClr val="000000"/>
                          </a:solidFill>
                          <a:effectLst/>
                        </a:rPr>
                        <a:t> </a:t>
                      </a:r>
                      <a:r>
                        <a:rPr lang="en-US" sz="1600" b="0" dirty="0" err="1">
                          <a:solidFill>
                            <a:srgbClr val="000000"/>
                          </a:solidFill>
                          <a:effectLst/>
                        </a:rPr>
                        <a:t>dụng</a:t>
                      </a:r>
                      <a:r>
                        <a:rPr lang="en-US" sz="1600" b="0" dirty="0">
                          <a:solidFill>
                            <a:srgbClr val="000000"/>
                          </a:solidFill>
                          <a:effectLst/>
                        </a:rPr>
                        <a:t>, </a:t>
                      </a:r>
                      <a:r>
                        <a:rPr lang="en-US" sz="1600" b="0" dirty="0" err="1">
                          <a:solidFill>
                            <a:srgbClr val="000000"/>
                          </a:solidFill>
                          <a:effectLst/>
                        </a:rPr>
                        <a:t>ví</a:t>
                      </a:r>
                      <a:r>
                        <a:rPr lang="en-US" sz="1600" b="0" dirty="0">
                          <a:solidFill>
                            <a:srgbClr val="000000"/>
                          </a:solidFill>
                          <a:effectLst/>
                        </a:rPr>
                        <a:t> </a:t>
                      </a:r>
                      <a:r>
                        <a:rPr lang="en-US" sz="1600" b="0" dirty="0" err="1">
                          <a:solidFill>
                            <a:srgbClr val="000000"/>
                          </a:solidFill>
                          <a:effectLst/>
                        </a:rPr>
                        <a:t>dụ</a:t>
                      </a:r>
                      <a:r>
                        <a:rPr lang="en-US" sz="1600" b="0" dirty="0">
                          <a:solidFill>
                            <a:srgbClr val="000000"/>
                          </a:solidFill>
                          <a:effectLst/>
                        </a:rPr>
                        <a:t> '</a:t>
                      </a:r>
                      <a:r>
                        <a:rPr lang="en-US" sz="1600" b="0" dirty="0" err="1">
                          <a:solidFill>
                            <a:srgbClr val="000000"/>
                          </a:solidFill>
                          <a:effectLst/>
                        </a:rPr>
                        <a:t>dd</a:t>
                      </a:r>
                      <a:r>
                        <a:rPr lang="en-US" sz="1600" b="0" dirty="0">
                          <a:solidFill>
                            <a:srgbClr val="000000"/>
                          </a:solidFill>
                          <a:effectLst/>
                        </a:rPr>
                        <a:t>/MM/</a:t>
                      </a:r>
                      <a:r>
                        <a:rPr lang="en-US" sz="1600" b="0" dirty="0" err="1">
                          <a:solidFill>
                            <a:srgbClr val="000000"/>
                          </a:solidFill>
                          <a:effectLst/>
                        </a:rPr>
                        <a:t>yyyy</a:t>
                      </a:r>
                      <a:r>
                        <a:rPr lang="en-US" sz="1600" b="0" dirty="0">
                          <a:solidFill>
                            <a:srgbClr val="000000"/>
                          </a:solidFill>
                          <a:effectLst/>
                        </a:rPr>
                        <a:t>'.</a:t>
                      </a:r>
                      <a:endParaRPr lang="en-US" sz="1600" b="0" dirty="0">
                        <a:solidFill>
                          <a:srgbClr val="000000"/>
                        </a:solidFill>
                        <a:effectLst/>
                        <a:latin typeface="+mj-lt"/>
                        <a:ea typeface="Calibri" panose="020F0502020204030204" pitchFamily="34" charset="0"/>
                        <a:cs typeface="Times New Roman" panose="02020603050405020304" pitchFamily="18" charset="0"/>
                      </a:endParaRPr>
                    </a:p>
                  </a:txBody>
                  <a:tcPr marL="8914" marR="8914" marT="8914" marB="8914" anchor="ct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10137423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a:xfrm>
            <a:off x="144780" y="220981"/>
            <a:ext cx="8100060" cy="784860"/>
          </a:xfrm>
          <a:extLst>
            <a:ext uri="{FAA26D3D-D897-4be2-8F04-BA451C77F1D7}">
              <ma14:placeholderFlag xmlns="" xmlns:ma14="http://schemas.microsoft.com/office/mac/drawingml/2011/main" val="1"/>
            </a:ext>
          </a:extLst>
        </p:spPr>
        <p:txBody>
          <a:bodyPr anchor="b">
            <a:noAutofit/>
          </a:bodyPr>
          <a:lstStyle/>
          <a:p>
            <a:r>
              <a:rPr lang="en-US" altLang="en-US" sz="2200" dirty="0"/>
              <a:t>WEB PROPERTIES</a:t>
            </a:r>
          </a:p>
        </p:txBody>
      </p:sp>
      <p:graphicFrame>
        <p:nvGraphicFramePr>
          <p:cNvPr id="4" name="Table 3"/>
          <p:cNvGraphicFramePr>
            <a:graphicFrameLocks noGrp="1"/>
          </p:cNvGraphicFramePr>
          <p:nvPr>
            <p:extLst>
              <p:ext uri="{D42A27DB-BD31-4B8C-83A1-F6EECF244321}">
                <p14:modId xmlns:p14="http://schemas.microsoft.com/office/powerpoint/2010/main" val="541423917"/>
              </p:ext>
            </p:extLst>
          </p:nvPr>
        </p:nvGraphicFramePr>
        <p:xfrm>
          <a:off x="244173" y="1190264"/>
          <a:ext cx="8798226" cy="3764568"/>
        </p:xfrm>
        <a:graphic>
          <a:graphicData uri="http://schemas.openxmlformats.org/drawingml/2006/table">
            <a:tbl>
              <a:tblPr firstRow="1" firstCol="1" bandRow="1">
                <a:tableStyleId>{0660B408-B3CF-4A94-85FC-2B1E0A45F4A2}</a:tableStyleId>
              </a:tblPr>
              <a:tblGrid>
                <a:gridCol w="3413427">
                  <a:extLst>
                    <a:ext uri="{9D8B030D-6E8A-4147-A177-3AD203B41FA5}">
                      <a16:colId xmlns:a16="http://schemas.microsoft.com/office/drawing/2014/main" val="20000"/>
                    </a:ext>
                  </a:extLst>
                </a:gridCol>
                <a:gridCol w="5384799">
                  <a:extLst>
                    <a:ext uri="{9D8B030D-6E8A-4147-A177-3AD203B41FA5}">
                      <a16:colId xmlns:a16="http://schemas.microsoft.com/office/drawing/2014/main" val="20001"/>
                    </a:ext>
                  </a:extLst>
                </a:gridCol>
              </a:tblGrid>
              <a:tr h="204819">
                <a:tc>
                  <a:txBody>
                    <a:bodyPr/>
                    <a:lstStyle/>
                    <a:p>
                      <a:pPr algn="ctr">
                        <a:lnSpc>
                          <a:spcPct val="150000"/>
                        </a:lnSpc>
                        <a:spcBef>
                          <a:spcPts val="600"/>
                        </a:spcBef>
                        <a:spcAft>
                          <a:spcPts val="600"/>
                        </a:spcAft>
                      </a:pPr>
                      <a:r>
                        <a:rPr lang="en-US" sz="1600" spc="-5" dirty="0">
                          <a:effectLst/>
                        </a:rPr>
                        <a:t>Name</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8914" marR="8914" marT="8914" marB="8914"/>
                </a:tc>
                <a:tc>
                  <a:txBody>
                    <a:bodyPr/>
                    <a:lstStyle/>
                    <a:p>
                      <a:pPr algn="ctr">
                        <a:lnSpc>
                          <a:spcPct val="150000"/>
                        </a:lnSpc>
                        <a:spcBef>
                          <a:spcPts val="600"/>
                        </a:spcBef>
                        <a:spcAft>
                          <a:spcPts val="600"/>
                        </a:spcAft>
                      </a:pPr>
                      <a:r>
                        <a:rPr lang="en-US" sz="1600" spc="-5" dirty="0">
                          <a:effectLst/>
                        </a:rPr>
                        <a:t>Description</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8914" marR="8914" marT="8914" marB="8914"/>
                </a:tc>
                <a:extLst>
                  <a:ext uri="{0D108BD9-81ED-4DB2-BD59-A6C34878D82A}">
                    <a16:rowId xmlns:a16="http://schemas.microsoft.com/office/drawing/2014/main" val="10000"/>
                  </a:ext>
                </a:extLst>
              </a:tr>
              <a:tr h="189255">
                <a:tc>
                  <a:txBody>
                    <a:bodyPr/>
                    <a:lstStyle/>
                    <a:p>
                      <a:pPr>
                        <a:lnSpc>
                          <a:spcPct val="150000"/>
                        </a:lnSpc>
                        <a:spcBef>
                          <a:spcPts val="600"/>
                        </a:spcBef>
                        <a:spcAft>
                          <a:spcPts val="600"/>
                        </a:spcAft>
                      </a:pPr>
                      <a:r>
                        <a:rPr lang="en-US" sz="1600" b="0" dirty="0" err="1">
                          <a:solidFill>
                            <a:srgbClr val="000000"/>
                          </a:solidFill>
                          <a:effectLst/>
                        </a:rPr>
                        <a:t>spring.webservices.path</a:t>
                      </a:r>
                      <a:endParaRPr lang="en-US" sz="1600" b="0" dirty="0">
                        <a:solidFill>
                          <a:srgbClr val="000000"/>
                        </a:solidFill>
                        <a:effectLst/>
                        <a:latin typeface="+mj-lt"/>
                        <a:ea typeface="Calibri" panose="020F0502020204030204" pitchFamily="34" charset="0"/>
                        <a:cs typeface="Times New Roman" panose="02020603050405020304" pitchFamily="18" charset="0"/>
                      </a:endParaRPr>
                    </a:p>
                  </a:txBody>
                  <a:tcPr marL="8914" marR="8914" marT="8914" marB="8914" anchor="ctr"/>
                </a:tc>
                <a:tc>
                  <a:txBody>
                    <a:bodyPr/>
                    <a:lstStyle/>
                    <a:p>
                      <a:pPr>
                        <a:lnSpc>
                          <a:spcPct val="150000"/>
                        </a:lnSpc>
                        <a:spcBef>
                          <a:spcPts val="600"/>
                        </a:spcBef>
                        <a:spcAft>
                          <a:spcPts val="600"/>
                        </a:spcAft>
                      </a:pPr>
                      <a:r>
                        <a:rPr lang="en-US" sz="1600" b="0" dirty="0" err="1">
                          <a:solidFill>
                            <a:srgbClr val="000000"/>
                          </a:solidFill>
                          <a:effectLst/>
                        </a:rPr>
                        <a:t>spring.webservices.path</a:t>
                      </a:r>
                      <a:endParaRPr lang="en-US" sz="1600" b="0" dirty="0">
                        <a:solidFill>
                          <a:srgbClr val="000000"/>
                        </a:solidFill>
                        <a:effectLst/>
                        <a:latin typeface="+mj-lt"/>
                        <a:ea typeface="Calibri" panose="020F0502020204030204" pitchFamily="34" charset="0"/>
                        <a:cs typeface="Times New Roman" panose="02020603050405020304" pitchFamily="18" charset="0"/>
                      </a:endParaRPr>
                    </a:p>
                  </a:txBody>
                  <a:tcPr marL="8914" marR="8914" marT="8914" marB="8914" anchor="ctr"/>
                </a:tc>
                <a:extLst>
                  <a:ext uri="{0D108BD9-81ED-4DB2-BD59-A6C34878D82A}">
                    <a16:rowId xmlns:a16="http://schemas.microsoft.com/office/drawing/2014/main" val="10001"/>
                  </a:ext>
                </a:extLst>
              </a:tr>
              <a:tr h="531427">
                <a:tc>
                  <a:txBody>
                    <a:bodyPr/>
                    <a:lstStyle/>
                    <a:p>
                      <a:pPr>
                        <a:lnSpc>
                          <a:spcPct val="150000"/>
                        </a:lnSpc>
                        <a:spcBef>
                          <a:spcPts val="600"/>
                        </a:spcBef>
                        <a:spcAft>
                          <a:spcPts val="600"/>
                        </a:spcAft>
                      </a:pPr>
                      <a:r>
                        <a:rPr lang="en-US" sz="1600" b="0" spc="-5">
                          <a:solidFill>
                            <a:srgbClr val="000000"/>
                          </a:solidFill>
                          <a:effectLst/>
                        </a:rPr>
                        <a:t>spring.graphql.cors.allowed-headers</a:t>
                      </a:r>
                      <a:endParaRPr lang="en-US" sz="1600" b="0">
                        <a:solidFill>
                          <a:srgbClr val="000000"/>
                        </a:solidFill>
                        <a:effectLst/>
                        <a:latin typeface="+mj-lt"/>
                        <a:ea typeface="Times New Roman" panose="02020603050405020304" pitchFamily="18" charset="0"/>
                        <a:cs typeface="Times New Roman" panose="02020603050405020304" pitchFamily="18" charset="0"/>
                      </a:endParaRPr>
                    </a:p>
                  </a:txBody>
                  <a:tcPr marL="8914" marR="8914" marT="8914" marB="8914" anchor="ctr"/>
                </a:tc>
                <a:tc>
                  <a:txBody>
                    <a:bodyPr/>
                    <a:lstStyle/>
                    <a:p>
                      <a:pPr>
                        <a:lnSpc>
                          <a:spcPct val="150000"/>
                        </a:lnSpc>
                        <a:spcBef>
                          <a:spcPts val="600"/>
                        </a:spcBef>
                        <a:spcAft>
                          <a:spcPts val="600"/>
                        </a:spcAft>
                      </a:pPr>
                      <a:r>
                        <a:rPr lang="en-US" sz="1600" b="0" dirty="0" err="1">
                          <a:solidFill>
                            <a:srgbClr val="000000"/>
                          </a:solidFill>
                          <a:effectLst/>
                        </a:rPr>
                        <a:t>Danh</a:t>
                      </a:r>
                      <a:r>
                        <a:rPr lang="en-US" sz="1600" b="0" dirty="0">
                          <a:solidFill>
                            <a:srgbClr val="000000"/>
                          </a:solidFill>
                          <a:effectLst/>
                        </a:rPr>
                        <a:t> </a:t>
                      </a:r>
                      <a:r>
                        <a:rPr lang="en-US" sz="1600" b="0" dirty="0" err="1">
                          <a:solidFill>
                            <a:srgbClr val="000000"/>
                          </a:solidFill>
                          <a:effectLst/>
                        </a:rPr>
                        <a:t>sách</a:t>
                      </a:r>
                      <a:r>
                        <a:rPr lang="en-US" sz="1600" b="0" dirty="0">
                          <a:solidFill>
                            <a:srgbClr val="000000"/>
                          </a:solidFill>
                          <a:effectLst/>
                        </a:rPr>
                        <a:t> </a:t>
                      </a:r>
                      <a:r>
                        <a:rPr lang="en-US" sz="1600" b="0" dirty="0" err="1">
                          <a:solidFill>
                            <a:srgbClr val="000000"/>
                          </a:solidFill>
                          <a:effectLst/>
                        </a:rPr>
                        <a:t>các</a:t>
                      </a:r>
                      <a:r>
                        <a:rPr lang="en-US" sz="1600" b="0" dirty="0">
                          <a:solidFill>
                            <a:srgbClr val="000000"/>
                          </a:solidFill>
                          <a:effectLst/>
                        </a:rPr>
                        <a:t> </a:t>
                      </a:r>
                      <a:r>
                        <a:rPr lang="en-US" sz="1600" b="0" dirty="0" err="1">
                          <a:solidFill>
                            <a:srgbClr val="000000"/>
                          </a:solidFill>
                          <a:effectLst/>
                        </a:rPr>
                        <a:t>tiêu</a:t>
                      </a:r>
                      <a:r>
                        <a:rPr lang="en-US" sz="1600" b="0" dirty="0">
                          <a:solidFill>
                            <a:srgbClr val="000000"/>
                          </a:solidFill>
                          <a:effectLst/>
                        </a:rPr>
                        <a:t> </a:t>
                      </a:r>
                      <a:r>
                        <a:rPr lang="en-US" sz="1600" b="0" dirty="0" err="1">
                          <a:solidFill>
                            <a:srgbClr val="000000"/>
                          </a:solidFill>
                          <a:effectLst/>
                        </a:rPr>
                        <a:t>đề</a:t>
                      </a:r>
                      <a:r>
                        <a:rPr lang="en-US" sz="1600" b="0" dirty="0">
                          <a:solidFill>
                            <a:srgbClr val="000000"/>
                          </a:solidFill>
                          <a:effectLst/>
                        </a:rPr>
                        <a:t> HTTP </a:t>
                      </a:r>
                      <a:r>
                        <a:rPr lang="en-US" sz="1600" b="0" dirty="0" err="1">
                          <a:solidFill>
                            <a:srgbClr val="000000"/>
                          </a:solidFill>
                          <a:effectLst/>
                        </a:rPr>
                        <a:t>được</a:t>
                      </a:r>
                      <a:r>
                        <a:rPr lang="en-US" sz="1600" b="0" dirty="0">
                          <a:solidFill>
                            <a:srgbClr val="000000"/>
                          </a:solidFill>
                          <a:effectLst/>
                        </a:rPr>
                        <a:t> </a:t>
                      </a:r>
                      <a:r>
                        <a:rPr lang="en-US" sz="1600" b="0" dirty="0" err="1">
                          <a:solidFill>
                            <a:srgbClr val="000000"/>
                          </a:solidFill>
                          <a:effectLst/>
                        </a:rPr>
                        <a:t>phân</a:t>
                      </a:r>
                      <a:r>
                        <a:rPr lang="en-US" sz="1600" b="0" dirty="0">
                          <a:solidFill>
                            <a:srgbClr val="000000"/>
                          </a:solidFill>
                          <a:effectLst/>
                        </a:rPr>
                        <a:t> </a:t>
                      </a:r>
                      <a:r>
                        <a:rPr lang="en-US" sz="1600" b="0" dirty="0" err="1">
                          <a:solidFill>
                            <a:srgbClr val="000000"/>
                          </a:solidFill>
                          <a:effectLst/>
                        </a:rPr>
                        <a:t>tách</a:t>
                      </a:r>
                      <a:r>
                        <a:rPr lang="en-US" sz="1600" b="0" dirty="0">
                          <a:solidFill>
                            <a:srgbClr val="000000"/>
                          </a:solidFill>
                          <a:effectLst/>
                        </a:rPr>
                        <a:t> </a:t>
                      </a:r>
                      <a:r>
                        <a:rPr lang="en-US" sz="1600" b="0" dirty="0" err="1">
                          <a:solidFill>
                            <a:srgbClr val="000000"/>
                          </a:solidFill>
                          <a:effectLst/>
                        </a:rPr>
                        <a:t>bằng</a:t>
                      </a:r>
                      <a:r>
                        <a:rPr lang="en-US" sz="1600" b="0" dirty="0">
                          <a:solidFill>
                            <a:srgbClr val="000000"/>
                          </a:solidFill>
                          <a:effectLst/>
                        </a:rPr>
                        <a:t> </a:t>
                      </a:r>
                      <a:r>
                        <a:rPr lang="en-US" sz="1600" b="0" dirty="0" err="1">
                          <a:solidFill>
                            <a:srgbClr val="000000"/>
                          </a:solidFill>
                          <a:effectLst/>
                        </a:rPr>
                        <a:t>dấu</a:t>
                      </a:r>
                      <a:r>
                        <a:rPr lang="en-US" sz="1600" b="0" dirty="0">
                          <a:solidFill>
                            <a:srgbClr val="000000"/>
                          </a:solidFill>
                          <a:effectLst/>
                        </a:rPr>
                        <a:t> </a:t>
                      </a:r>
                      <a:r>
                        <a:rPr lang="en-US" sz="1600" b="0" dirty="0" err="1">
                          <a:solidFill>
                            <a:srgbClr val="000000"/>
                          </a:solidFill>
                          <a:effectLst/>
                        </a:rPr>
                        <a:t>phẩy</a:t>
                      </a:r>
                      <a:r>
                        <a:rPr lang="en-US" sz="1600" b="0" dirty="0">
                          <a:solidFill>
                            <a:srgbClr val="000000"/>
                          </a:solidFill>
                          <a:effectLst/>
                        </a:rPr>
                        <a:t> </a:t>
                      </a:r>
                      <a:r>
                        <a:rPr lang="en-US" sz="1600" b="0" dirty="0" err="1">
                          <a:solidFill>
                            <a:srgbClr val="000000"/>
                          </a:solidFill>
                          <a:effectLst/>
                        </a:rPr>
                        <a:t>để</a:t>
                      </a:r>
                      <a:r>
                        <a:rPr lang="en-US" sz="1600" b="0" dirty="0">
                          <a:solidFill>
                            <a:srgbClr val="000000"/>
                          </a:solidFill>
                          <a:effectLst/>
                        </a:rPr>
                        <a:t> </a:t>
                      </a:r>
                      <a:r>
                        <a:rPr lang="en-US" sz="1600" b="0" dirty="0" err="1">
                          <a:solidFill>
                            <a:srgbClr val="000000"/>
                          </a:solidFill>
                          <a:effectLst/>
                        </a:rPr>
                        <a:t>cho</a:t>
                      </a:r>
                      <a:r>
                        <a:rPr lang="en-US" sz="1600" b="0" dirty="0">
                          <a:solidFill>
                            <a:srgbClr val="000000"/>
                          </a:solidFill>
                          <a:effectLst/>
                        </a:rPr>
                        <a:t> </a:t>
                      </a:r>
                      <a:r>
                        <a:rPr lang="en-US" sz="1600" b="0" dirty="0" err="1">
                          <a:solidFill>
                            <a:srgbClr val="000000"/>
                          </a:solidFill>
                          <a:effectLst/>
                        </a:rPr>
                        <a:t>phép</a:t>
                      </a:r>
                      <a:r>
                        <a:rPr lang="en-US" sz="1600" b="0" dirty="0">
                          <a:solidFill>
                            <a:srgbClr val="000000"/>
                          </a:solidFill>
                          <a:effectLst/>
                        </a:rPr>
                        <a:t> </a:t>
                      </a:r>
                      <a:r>
                        <a:rPr lang="en-US" sz="1600" b="0" dirty="0" err="1">
                          <a:solidFill>
                            <a:srgbClr val="000000"/>
                          </a:solidFill>
                          <a:effectLst/>
                        </a:rPr>
                        <a:t>trong</a:t>
                      </a:r>
                      <a:r>
                        <a:rPr lang="en-US" sz="1600" b="0" dirty="0">
                          <a:solidFill>
                            <a:srgbClr val="000000"/>
                          </a:solidFill>
                          <a:effectLst/>
                        </a:rPr>
                        <a:t> </a:t>
                      </a:r>
                      <a:r>
                        <a:rPr lang="en-US" sz="1600" b="0" dirty="0" err="1">
                          <a:solidFill>
                            <a:srgbClr val="000000"/>
                          </a:solidFill>
                          <a:effectLst/>
                        </a:rPr>
                        <a:t>một</a:t>
                      </a:r>
                      <a:r>
                        <a:rPr lang="en-US" sz="1600" b="0" dirty="0">
                          <a:solidFill>
                            <a:srgbClr val="000000"/>
                          </a:solidFill>
                          <a:effectLst/>
                        </a:rPr>
                        <a:t> </a:t>
                      </a:r>
                      <a:r>
                        <a:rPr lang="en-US" sz="1600" b="0" dirty="0" err="1">
                          <a:solidFill>
                            <a:srgbClr val="000000"/>
                          </a:solidFill>
                          <a:effectLst/>
                        </a:rPr>
                        <a:t>yêu</a:t>
                      </a:r>
                      <a:r>
                        <a:rPr lang="en-US" sz="1600" b="0" dirty="0">
                          <a:solidFill>
                            <a:srgbClr val="000000"/>
                          </a:solidFill>
                          <a:effectLst/>
                        </a:rPr>
                        <a:t> </a:t>
                      </a:r>
                      <a:r>
                        <a:rPr lang="en-US" sz="1600" b="0" dirty="0" err="1">
                          <a:solidFill>
                            <a:srgbClr val="000000"/>
                          </a:solidFill>
                          <a:effectLst/>
                        </a:rPr>
                        <a:t>cầu</a:t>
                      </a:r>
                      <a:r>
                        <a:rPr lang="en-US" sz="1600" b="0" dirty="0">
                          <a:solidFill>
                            <a:srgbClr val="000000"/>
                          </a:solidFill>
                          <a:effectLst/>
                        </a:rPr>
                        <a:t>. '*' </a:t>
                      </a:r>
                      <a:r>
                        <a:rPr lang="en-US" sz="1600" b="0" dirty="0" err="1">
                          <a:solidFill>
                            <a:srgbClr val="000000"/>
                          </a:solidFill>
                          <a:effectLst/>
                        </a:rPr>
                        <a:t>cho</a:t>
                      </a:r>
                      <a:r>
                        <a:rPr lang="en-US" sz="1600" b="0" dirty="0">
                          <a:solidFill>
                            <a:srgbClr val="000000"/>
                          </a:solidFill>
                          <a:effectLst/>
                        </a:rPr>
                        <a:t> </a:t>
                      </a:r>
                      <a:r>
                        <a:rPr lang="en-US" sz="1600" b="0" dirty="0" err="1">
                          <a:solidFill>
                            <a:srgbClr val="000000"/>
                          </a:solidFill>
                          <a:effectLst/>
                        </a:rPr>
                        <a:t>phép</a:t>
                      </a:r>
                      <a:r>
                        <a:rPr lang="en-US" sz="1600" b="0" dirty="0">
                          <a:solidFill>
                            <a:srgbClr val="000000"/>
                          </a:solidFill>
                          <a:effectLst/>
                        </a:rPr>
                        <a:t> </a:t>
                      </a:r>
                      <a:r>
                        <a:rPr lang="en-US" sz="1600" b="0" dirty="0" err="1">
                          <a:solidFill>
                            <a:srgbClr val="000000"/>
                          </a:solidFill>
                          <a:effectLst/>
                        </a:rPr>
                        <a:t>tất</a:t>
                      </a:r>
                      <a:r>
                        <a:rPr lang="en-US" sz="1600" b="0" dirty="0">
                          <a:solidFill>
                            <a:srgbClr val="000000"/>
                          </a:solidFill>
                          <a:effectLst/>
                        </a:rPr>
                        <a:t> </a:t>
                      </a:r>
                      <a:r>
                        <a:rPr lang="en-US" sz="1600" b="0" dirty="0" err="1">
                          <a:solidFill>
                            <a:srgbClr val="000000"/>
                          </a:solidFill>
                          <a:effectLst/>
                        </a:rPr>
                        <a:t>cả</a:t>
                      </a:r>
                      <a:r>
                        <a:rPr lang="en-US" sz="1600" b="0" dirty="0">
                          <a:solidFill>
                            <a:srgbClr val="000000"/>
                          </a:solidFill>
                          <a:effectLst/>
                        </a:rPr>
                        <a:t> </a:t>
                      </a:r>
                      <a:r>
                        <a:rPr lang="en-US" sz="1600" b="0" dirty="0" err="1">
                          <a:solidFill>
                            <a:srgbClr val="000000"/>
                          </a:solidFill>
                          <a:effectLst/>
                        </a:rPr>
                        <a:t>các</a:t>
                      </a:r>
                      <a:r>
                        <a:rPr lang="en-US" sz="1600" b="0" dirty="0">
                          <a:solidFill>
                            <a:srgbClr val="000000"/>
                          </a:solidFill>
                          <a:effectLst/>
                        </a:rPr>
                        <a:t> </a:t>
                      </a:r>
                      <a:r>
                        <a:rPr lang="en-US" sz="1600" b="0" dirty="0" err="1">
                          <a:solidFill>
                            <a:srgbClr val="000000"/>
                          </a:solidFill>
                          <a:effectLst/>
                        </a:rPr>
                        <a:t>tiêu</a:t>
                      </a:r>
                      <a:r>
                        <a:rPr lang="en-US" sz="1600" b="0" dirty="0">
                          <a:solidFill>
                            <a:srgbClr val="000000"/>
                          </a:solidFill>
                          <a:effectLst/>
                        </a:rPr>
                        <a:t> </a:t>
                      </a:r>
                      <a:r>
                        <a:rPr lang="en-US" sz="1600" b="0" dirty="0" err="1">
                          <a:solidFill>
                            <a:srgbClr val="000000"/>
                          </a:solidFill>
                          <a:effectLst/>
                        </a:rPr>
                        <a:t>đề</a:t>
                      </a:r>
                      <a:r>
                        <a:rPr lang="en-US" sz="1600" b="0" dirty="0">
                          <a:solidFill>
                            <a:srgbClr val="000000"/>
                          </a:solidFill>
                          <a:effectLst/>
                        </a:rPr>
                        <a:t>.</a:t>
                      </a:r>
                      <a:endParaRPr lang="en-US" sz="1600" b="0" dirty="0">
                        <a:solidFill>
                          <a:srgbClr val="000000"/>
                        </a:solidFill>
                        <a:effectLst/>
                        <a:latin typeface="+mj-lt"/>
                        <a:ea typeface="Calibri" panose="020F0502020204030204" pitchFamily="34" charset="0"/>
                        <a:cs typeface="Times New Roman" panose="02020603050405020304" pitchFamily="18" charset="0"/>
                      </a:endParaRPr>
                    </a:p>
                  </a:txBody>
                  <a:tcPr marL="8914" marR="8914" marT="8914" marB="8914" anchor="ctr"/>
                </a:tc>
                <a:extLst>
                  <a:ext uri="{0D108BD9-81ED-4DB2-BD59-A6C34878D82A}">
                    <a16:rowId xmlns:a16="http://schemas.microsoft.com/office/drawing/2014/main" val="10002"/>
                  </a:ext>
                </a:extLst>
              </a:tr>
              <a:tr h="204819">
                <a:tc>
                  <a:txBody>
                    <a:bodyPr/>
                    <a:lstStyle/>
                    <a:p>
                      <a:pPr>
                        <a:lnSpc>
                          <a:spcPct val="150000"/>
                        </a:lnSpc>
                        <a:spcBef>
                          <a:spcPts val="600"/>
                        </a:spcBef>
                        <a:spcAft>
                          <a:spcPts val="600"/>
                        </a:spcAft>
                      </a:pPr>
                      <a:r>
                        <a:rPr lang="en-US" sz="1600" b="0" spc="-5" dirty="0" err="1">
                          <a:solidFill>
                            <a:srgbClr val="000000"/>
                          </a:solidFill>
                          <a:effectLst/>
                        </a:rPr>
                        <a:t>spring.session.jdbc.initialize</a:t>
                      </a:r>
                      <a:r>
                        <a:rPr lang="en-US" sz="1600" b="0" spc="-5" dirty="0">
                          <a:solidFill>
                            <a:srgbClr val="000000"/>
                          </a:solidFill>
                          <a:effectLst/>
                        </a:rPr>
                        <a:t>-schema</a:t>
                      </a:r>
                      <a:endParaRPr lang="en-US" sz="1600" b="0" dirty="0">
                        <a:solidFill>
                          <a:srgbClr val="000000"/>
                        </a:solidFill>
                        <a:effectLst/>
                        <a:latin typeface="+mj-lt"/>
                        <a:ea typeface="Times New Roman" panose="02020603050405020304" pitchFamily="18" charset="0"/>
                        <a:cs typeface="Times New Roman" panose="02020603050405020304" pitchFamily="18" charset="0"/>
                      </a:endParaRPr>
                    </a:p>
                  </a:txBody>
                  <a:tcPr marL="8914" marR="8914" marT="8914" marB="8914" anchor="ctr"/>
                </a:tc>
                <a:tc>
                  <a:txBody>
                    <a:bodyPr/>
                    <a:lstStyle/>
                    <a:p>
                      <a:pPr>
                        <a:lnSpc>
                          <a:spcPct val="150000"/>
                        </a:lnSpc>
                        <a:spcBef>
                          <a:spcPts val="600"/>
                        </a:spcBef>
                        <a:spcAft>
                          <a:spcPts val="600"/>
                        </a:spcAft>
                      </a:pPr>
                      <a:r>
                        <a:rPr lang="en-US" sz="1600" b="0" dirty="0" err="1">
                          <a:solidFill>
                            <a:srgbClr val="000000"/>
                          </a:solidFill>
                          <a:effectLst/>
                        </a:rPr>
                        <a:t>Chế</a:t>
                      </a:r>
                      <a:r>
                        <a:rPr lang="en-US" sz="1600" b="0" dirty="0">
                          <a:solidFill>
                            <a:srgbClr val="000000"/>
                          </a:solidFill>
                          <a:effectLst/>
                        </a:rPr>
                        <a:t> </a:t>
                      </a:r>
                      <a:r>
                        <a:rPr lang="en-US" sz="1600" b="0" dirty="0" err="1">
                          <a:solidFill>
                            <a:srgbClr val="000000"/>
                          </a:solidFill>
                          <a:effectLst/>
                        </a:rPr>
                        <a:t>độ</a:t>
                      </a:r>
                      <a:r>
                        <a:rPr lang="en-US" sz="1600" b="0" dirty="0">
                          <a:solidFill>
                            <a:srgbClr val="000000"/>
                          </a:solidFill>
                          <a:effectLst/>
                        </a:rPr>
                        <a:t> </a:t>
                      </a:r>
                      <a:r>
                        <a:rPr lang="en-US" sz="1600" b="0" dirty="0" err="1">
                          <a:solidFill>
                            <a:srgbClr val="000000"/>
                          </a:solidFill>
                          <a:effectLst/>
                        </a:rPr>
                        <a:t>khởi</a:t>
                      </a:r>
                      <a:r>
                        <a:rPr lang="en-US" sz="1600" b="0" dirty="0">
                          <a:solidFill>
                            <a:srgbClr val="000000"/>
                          </a:solidFill>
                          <a:effectLst/>
                        </a:rPr>
                        <a:t> </a:t>
                      </a:r>
                      <a:r>
                        <a:rPr lang="en-US" sz="1600" b="0" dirty="0" err="1">
                          <a:solidFill>
                            <a:srgbClr val="000000"/>
                          </a:solidFill>
                          <a:effectLst/>
                        </a:rPr>
                        <a:t>tạo</a:t>
                      </a:r>
                      <a:r>
                        <a:rPr lang="en-US" sz="1600" b="0" dirty="0">
                          <a:solidFill>
                            <a:srgbClr val="000000"/>
                          </a:solidFill>
                          <a:effectLst/>
                        </a:rPr>
                        <a:t> </a:t>
                      </a:r>
                      <a:r>
                        <a:rPr lang="en-US" sz="1600" b="0" dirty="0" err="1">
                          <a:solidFill>
                            <a:srgbClr val="000000"/>
                          </a:solidFill>
                          <a:effectLst/>
                        </a:rPr>
                        <a:t>lược</a:t>
                      </a:r>
                      <a:r>
                        <a:rPr lang="en-US" sz="1600" b="0" dirty="0">
                          <a:solidFill>
                            <a:srgbClr val="000000"/>
                          </a:solidFill>
                          <a:effectLst/>
                        </a:rPr>
                        <a:t> </a:t>
                      </a:r>
                      <a:r>
                        <a:rPr lang="en-US" sz="1600" b="0" dirty="0" err="1">
                          <a:solidFill>
                            <a:srgbClr val="000000"/>
                          </a:solidFill>
                          <a:effectLst/>
                        </a:rPr>
                        <a:t>đồ</a:t>
                      </a:r>
                      <a:r>
                        <a:rPr lang="en-US" sz="1600" b="0" dirty="0">
                          <a:solidFill>
                            <a:srgbClr val="000000"/>
                          </a:solidFill>
                          <a:effectLst/>
                        </a:rPr>
                        <a:t> </a:t>
                      </a:r>
                      <a:r>
                        <a:rPr lang="en-US" sz="1600" b="0" dirty="0" err="1">
                          <a:solidFill>
                            <a:srgbClr val="000000"/>
                          </a:solidFill>
                          <a:effectLst/>
                        </a:rPr>
                        <a:t>cơ</a:t>
                      </a:r>
                      <a:r>
                        <a:rPr lang="en-US" sz="1600" b="0" dirty="0">
                          <a:solidFill>
                            <a:srgbClr val="000000"/>
                          </a:solidFill>
                          <a:effectLst/>
                        </a:rPr>
                        <a:t> </a:t>
                      </a:r>
                      <a:r>
                        <a:rPr lang="en-US" sz="1600" b="0" dirty="0" err="1">
                          <a:solidFill>
                            <a:srgbClr val="000000"/>
                          </a:solidFill>
                          <a:effectLst/>
                        </a:rPr>
                        <a:t>sở</a:t>
                      </a:r>
                      <a:r>
                        <a:rPr lang="en-US" sz="1600" b="0" dirty="0">
                          <a:solidFill>
                            <a:srgbClr val="000000"/>
                          </a:solidFill>
                          <a:effectLst/>
                        </a:rPr>
                        <a:t> </a:t>
                      </a:r>
                      <a:r>
                        <a:rPr lang="en-US" sz="1600" b="0" dirty="0" err="1">
                          <a:solidFill>
                            <a:srgbClr val="000000"/>
                          </a:solidFill>
                          <a:effectLst/>
                        </a:rPr>
                        <a:t>dữ</a:t>
                      </a:r>
                      <a:r>
                        <a:rPr lang="en-US" sz="1600" b="0" dirty="0">
                          <a:solidFill>
                            <a:srgbClr val="000000"/>
                          </a:solidFill>
                          <a:effectLst/>
                        </a:rPr>
                        <a:t> </a:t>
                      </a:r>
                      <a:r>
                        <a:rPr lang="en-US" sz="1600" b="0" dirty="0" err="1">
                          <a:solidFill>
                            <a:srgbClr val="000000"/>
                          </a:solidFill>
                          <a:effectLst/>
                        </a:rPr>
                        <a:t>liệu</a:t>
                      </a:r>
                      <a:r>
                        <a:rPr lang="en-US" sz="1600" b="0" dirty="0">
                          <a:solidFill>
                            <a:srgbClr val="000000"/>
                          </a:solidFill>
                          <a:effectLst/>
                        </a:rPr>
                        <a:t>.</a:t>
                      </a:r>
                      <a:endParaRPr lang="en-US" sz="1600" b="0" dirty="0">
                        <a:solidFill>
                          <a:srgbClr val="000000"/>
                        </a:solidFill>
                        <a:effectLst/>
                        <a:latin typeface="+mj-lt"/>
                        <a:ea typeface="Calibri" panose="020F0502020204030204" pitchFamily="34" charset="0"/>
                        <a:cs typeface="Times New Roman" panose="02020603050405020304" pitchFamily="18" charset="0"/>
                      </a:endParaRPr>
                    </a:p>
                  </a:txBody>
                  <a:tcPr marL="8914" marR="8914" marT="8914" marB="8914" anchor="ctr"/>
                </a:tc>
                <a:extLst>
                  <a:ext uri="{0D108BD9-81ED-4DB2-BD59-A6C34878D82A}">
                    <a16:rowId xmlns:a16="http://schemas.microsoft.com/office/drawing/2014/main" val="10003"/>
                  </a:ext>
                </a:extLst>
              </a:tr>
              <a:tr h="360340">
                <a:tc>
                  <a:txBody>
                    <a:bodyPr/>
                    <a:lstStyle/>
                    <a:p>
                      <a:pPr>
                        <a:lnSpc>
                          <a:spcPct val="150000"/>
                        </a:lnSpc>
                        <a:spcBef>
                          <a:spcPts val="600"/>
                        </a:spcBef>
                        <a:spcAft>
                          <a:spcPts val="600"/>
                        </a:spcAft>
                      </a:pPr>
                      <a:r>
                        <a:rPr lang="en-US" sz="1600" b="0" spc="-5">
                          <a:solidFill>
                            <a:srgbClr val="000000"/>
                          </a:solidFill>
                          <a:effectLst/>
                        </a:rPr>
                        <a:t>spring.session.jdbc.save-mode</a:t>
                      </a:r>
                      <a:endParaRPr lang="en-US" sz="1600" b="0">
                        <a:solidFill>
                          <a:srgbClr val="000000"/>
                        </a:solidFill>
                        <a:effectLst/>
                        <a:latin typeface="+mj-lt"/>
                        <a:ea typeface="Times New Roman" panose="02020603050405020304" pitchFamily="18" charset="0"/>
                        <a:cs typeface="Times New Roman" panose="02020603050405020304" pitchFamily="18" charset="0"/>
                      </a:endParaRPr>
                    </a:p>
                  </a:txBody>
                  <a:tcPr marL="8914" marR="8914" marT="8914" marB="8914" anchor="ctr"/>
                </a:tc>
                <a:tc>
                  <a:txBody>
                    <a:bodyPr/>
                    <a:lstStyle/>
                    <a:p>
                      <a:pPr>
                        <a:lnSpc>
                          <a:spcPct val="150000"/>
                        </a:lnSpc>
                        <a:spcBef>
                          <a:spcPts val="600"/>
                        </a:spcBef>
                        <a:spcAft>
                          <a:spcPts val="600"/>
                        </a:spcAft>
                      </a:pPr>
                      <a:r>
                        <a:rPr lang="en-US" sz="1600" b="0" dirty="0" err="1">
                          <a:solidFill>
                            <a:srgbClr val="000000"/>
                          </a:solidFill>
                          <a:effectLst/>
                        </a:rPr>
                        <a:t>Chế</a:t>
                      </a:r>
                      <a:r>
                        <a:rPr lang="en-US" sz="1600" b="0" dirty="0">
                          <a:solidFill>
                            <a:srgbClr val="000000"/>
                          </a:solidFill>
                          <a:effectLst/>
                        </a:rPr>
                        <a:t> </a:t>
                      </a:r>
                      <a:r>
                        <a:rPr lang="en-US" sz="1600" b="0" dirty="0" err="1">
                          <a:solidFill>
                            <a:srgbClr val="000000"/>
                          </a:solidFill>
                          <a:effectLst/>
                        </a:rPr>
                        <a:t>độ</a:t>
                      </a:r>
                      <a:r>
                        <a:rPr lang="en-US" sz="1600" b="0" dirty="0">
                          <a:solidFill>
                            <a:srgbClr val="000000"/>
                          </a:solidFill>
                          <a:effectLst/>
                        </a:rPr>
                        <a:t> </a:t>
                      </a:r>
                      <a:r>
                        <a:rPr lang="en-US" sz="1600" b="0" dirty="0" err="1">
                          <a:solidFill>
                            <a:srgbClr val="000000"/>
                          </a:solidFill>
                          <a:effectLst/>
                        </a:rPr>
                        <a:t>lưu</a:t>
                      </a:r>
                      <a:r>
                        <a:rPr lang="en-US" sz="1600" b="0" dirty="0">
                          <a:solidFill>
                            <a:srgbClr val="000000"/>
                          </a:solidFill>
                          <a:effectLst/>
                        </a:rPr>
                        <a:t> </a:t>
                      </a:r>
                      <a:r>
                        <a:rPr lang="en-US" sz="1600" b="0" dirty="0" err="1">
                          <a:solidFill>
                            <a:srgbClr val="000000"/>
                          </a:solidFill>
                          <a:effectLst/>
                        </a:rPr>
                        <a:t>phiên</a:t>
                      </a:r>
                      <a:r>
                        <a:rPr lang="en-US" sz="1600" b="0" dirty="0">
                          <a:solidFill>
                            <a:srgbClr val="000000"/>
                          </a:solidFill>
                          <a:effectLst/>
                        </a:rPr>
                        <a:t>. </a:t>
                      </a:r>
                      <a:r>
                        <a:rPr lang="en-US" sz="1600" b="0" dirty="0" err="1">
                          <a:solidFill>
                            <a:srgbClr val="000000"/>
                          </a:solidFill>
                          <a:effectLst/>
                        </a:rPr>
                        <a:t>Xác</a:t>
                      </a:r>
                      <a:r>
                        <a:rPr lang="en-US" sz="1600" b="0" dirty="0">
                          <a:solidFill>
                            <a:srgbClr val="000000"/>
                          </a:solidFill>
                          <a:effectLst/>
                        </a:rPr>
                        <a:t> </a:t>
                      </a:r>
                      <a:r>
                        <a:rPr lang="en-US" sz="1600" b="0" dirty="0" err="1">
                          <a:solidFill>
                            <a:srgbClr val="000000"/>
                          </a:solidFill>
                          <a:effectLst/>
                        </a:rPr>
                        <a:t>định</a:t>
                      </a:r>
                      <a:r>
                        <a:rPr lang="en-US" sz="1600" b="0" dirty="0">
                          <a:solidFill>
                            <a:srgbClr val="000000"/>
                          </a:solidFill>
                          <a:effectLst/>
                        </a:rPr>
                        <a:t> </a:t>
                      </a:r>
                      <a:r>
                        <a:rPr lang="en-US" sz="1600" b="0" dirty="0" err="1">
                          <a:solidFill>
                            <a:srgbClr val="000000"/>
                          </a:solidFill>
                          <a:effectLst/>
                        </a:rPr>
                        <a:t>cách</a:t>
                      </a:r>
                      <a:r>
                        <a:rPr lang="en-US" sz="1600" b="0" dirty="0">
                          <a:solidFill>
                            <a:srgbClr val="000000"/>
                          </a:solidFill>
                          <a:effectLst/>
                        </a:rPr>
                        <a:t> </a:t>
                      </a:r>
                      <a:r>
                        <a:rPr lang="en-US" sz="1600" b="0" dirty="0" err="1">
                          <a:solidFill>
                            <a:srgbClr val="000000"/>
                          </a:solidFill>
                          <a:effectLst/>
                        </a:rPr>
                        <a:t>các</a:t>
                      </a:r>
                      <a:r>
                        <a:rPr lang="en-US" sz="1600" b="0" dirty="0">
                          <a:solidFill>
                            <a:srgbClr val="000000"/>
                          </a:solidFill>
                          <a:effectLst/>
                        </a:rPr>
                        <a:t> </a:t>
                      </a:r>
                      <a:r>
                        <a:rPr lang="en-US" sz="1600" b="0" dirty="0" err="1">
                          <a:solidFill>
                            <a:srgbClr val="000000"/>
                          </a:solidFill>
                          <a:effectLst/>
                        </a:rPr>
                        <a:t>thay</a:t>
                      </a:r>
                      <a:r>
                        <a:rPr lang="en-US" sz="1600" b="0" dirty="0">
                          <a:solidFill>
                            <a:srgbClr val="000000"/>
                          </a:solidFill>
                          <a:effectLst/>
                        </a:rPr>
                        <a:t> </a:t>
                      </a:r>
                      <a:r>
                        <a:rPr lang="en-US" sz="1600" b="0" dirty="0" err="1">
                          <a:solidFill>
                            <a:srgbClr val="000000"/>
                          </a:solidFill>
                          <a:effectLst/>
                        </a:rPr>
                        <a:t>đổi</a:t>
                      </a:r>
                      <a:r>
                        <a:rPr lang="en-US" sz="1600" b="0" dirty="0">
                          <a:solidFill>
                            <a:srgbClr val="000000"/>
                          </a:solidFill>
                          <a:effectLst/>
                        </a:rPr>
                        <a:t> </a:t>
                      </a:r>
                      <a:r>
                        <a:rPr lang="en-US" sz="1600" b="0" dirty="0" err="1">
                          <a:solidFill>
                            <a:srgbClr val="000000"/>
                          </a:solidFill>
                          <a:effectLst/>
                        </a:rPr>
                        <a:t>phiên</a:t>
                      </a:r>
                      <a:r>
                        <a:rPr lang="en-US" sz="1600" b="0" dirty="0">
                          <a:solidFill>
                            <a:srgbClr val="000000"/>
                          </a:solidFill>
                          <a:effectLst/>
                        </a:rPr>
                        <a:t> </a:t>
                      </a:r>
                      <a:r>
                        <a:rPr lang="en-US" sz="1600" b="0" dirty="0" err="1">
                          <a:solidFill>
                            <a:srgbClr val="000000"/>
                          </a:solidFill>
                          <a:effectLst/>
                        </a:rPr>
                        <a:t>được</a:t>
                      </a:r>
                      <a:r>
                        <a:rPr lang="en-US" sz="1600" b="0" dirty="0">
                          <a:solidFill>
                            <a:srgbClr val="000000"/>
                          </a:solidFill>
                          <a:effectLst/>
                        </a:rPr>
                        <a:t> </a:t>
                      </a:r>
                      <a:r>
                        <a:rPr lang="en-US" sz="1600" b="0" dirty="0" err="1">
                          <a:solidFill>
                            <a:srgbClr val="000000"/>
                          </a:solidFill>
                          <a:effectLst/>
                        </a:rPr>
                        <a:t>theo</a:t>
                      </a:r>
                      <a:r>
                        <a:rPr lang="en-US" sz="1600" b="0" dirty="0">
                          <a:solidFill>
                            <a:srgbClr val="000000"/>
                          </a:solidFill>
                          <a:effectLst/>
                        </a:rPr>
                        <a:t> </a:t>
                      </a:r>
                      <a:r>
                        <a:rPr lang="en-US" sz="1600" b="0" dirty="0" err="1">
                          <a:solidFill>
                            <a:srgbClr val="000000"/>
                          </a:solidFill>
                          <a:effectLst/>
                        </a:rPr>
                        <a:t>dõi</a:t>
                      </a:r>
                      <a:r>
                        <a:rPr lang="en-US" sz="1600" b="0" dirty="0">
                          <a:solidFill>
                            <a:srgbClr val="000000"/>
                          </a:solidFill>
                          <a:effectLst/>
                        </a:rPr>
                        <a:t> </a:t>
                      </a:r>
                      <a:r>
                        <a:rPr lang="en-US" sz="1600" b="0" dirty="0" err="1">
                          <a:solidFill>
                            <a:srgbClr val="000000"/>
                          </a:solidFill>
                          <a:effectLst/>
                        </a:rPr>
                        <a:t>và</a:t>
                      </a:r>
                      <a:r>
                        <a:rPr lang="en-US" sz="1600" b="0" dirty="0">
                          <a:solidFill>
                            <a:srgbClr val="000000"/>
                          </a:solidFill>
                          <a:effectLst/>
                        </a:rPr>
                        <a:t> </a:t>
                      </a:r>
                      <a:r>
                        <a:rPr lang="en-US" sz="1600" b="0" dirty="0" err="1">
                          <a:solidFill>
                            <a:srgbClr val="000000"/>
                          </a:solidFill>
                          <a:effectLst/>
                        </a:rPr>
                        <a:t>lưu</a:t>
                      </a:r>
                      <a:r>
                        <a:rPr lang="en-US" sz="1600" b="0" dirty="0">
                          <a:solidFill>
                            <a:srgbClr val="000000"/>
                          </a:solidFill>
                          <a:effectLst/>
                        </a:rPr>
                        <a:t> </a:t>
                      </a:r>
                      <a:r>
                        <a:rPr lang="en-US" sz="1600" b="0" dirty="0" err="1">
                          <a:solidFill>
                            <a:srgbClr val="000000"/>
                          </a:solidFill>
                          <a:effectLst/>
                        </a:rPr>
                        <a:t>vào</a:t>
                      </a:r>
                      <a:r>
                        <a:rPr lang="en-US" sz="1600" b="0" dirty="0">
                          <a:solidFill>
                            <a:srgbClr val="000000"/>
                          </a:solidFill>
                          <a:effectLst/>
                        </a:rPr>
                        <a:t> </a:t>
                      </a:r>
                      <a:r>
                        <a:rPr lang="en-US" sz="1600" b="0" dirty="0" err="1">
                          <a:solidFill>
                            <a:srgbClr val="000000"/>
                          </a:solidFill>
                          <a:effectLst/>
                        </a:rPr>
                        <a:t>cửa</a:t>
                      </a:r>
                      <a:r>
                        <a:rPr lang="en-US" sz="1600" b="0" dirty="0">
                          <a:solidFill>
                            <a:srgbClr val="000000"/>
                          </a:solidFill>
                          <a:effectLst/>
                        </a:rPr>
                        <a:t> </a:t>
                      </a:r>
                      <a:r>
                        <a:rPr lang="en-US" sz="1600" b="0" dirty="0" err="1">
                          <a:solidFill>
                            <a:srgbClr val="000000"/>
                          </a:solidFill>
                          <a:effectLst/>
                        </a:rPr>
                        <a:t>hàng</a:t>
                      </a:r>
                      <a:r>
                        <a:rPr lang="en-US" sz="1600" b="0" dirty="0">
                          <a:solidFill>
                            <a:srgbClr val="000000"/>
                          </a:solidFill>
                          <a:effectLst/>
                        </a:rPr>
                        <a:t> </a:t>
                      </a:r>
                      <a:r>
                        <a:rPr lang="en-US" sz="1600" b="0" dirty="0" err="1">
                          <a:solidFill>
                            <a:srgbClr val="000000"/>
                          </a:solidFill>
                          <a:effectLst/>
                        </a:rPr>
                        <a:t>phiên</a:t>
                      </a:r>
                      <a:r>
                        <a:rPr lang="en-US" sz="1600" b="0" dirty="0">
                          <a:solidFill>
                            <a:srgbClr val="000000"/>
                          </a:solidFill>
                          <a:effectLst/>
                        </a:rPr>
                        <a:t>.</a:t>
                      </a:r>
                      <a:endParaRPr lang="en-US" sz="1600" b="0" dirty="0">
                        <a:solidFill>
                          <a:srgbClr val="000000"/>
                        </a:solidFill>
                        <a:effectLst/>
                        <a:latin typeface="+mj-lt"/>
                        <a:ea typeface="Calibri" panose="020F0502020204030204" pitchFamily="34" charset="0"/>
                        <a:cs typeface="Times New Roman" panose="02020603050405020304" pitchFamily="18" charset="0"/>
                      </a:endParaRPr>
                    </a:p>
                  </a:txBody>
                  <a:tcPr marL="8914" marR="8914" marT="8914" marB="8914" anchor="ctr"/>
                </a:tc>
                <a:extLst>
                  <a:ext uri="{0D108BD9-81ED-4DB2-BD59-A6C34878D82A}">
                    <a16:rowId xmlns:a16="http://schemas.microsoft.com/office/drawing/2014/main" val="10004"/>
                  </a:ext>
                </a:extLst>
              </a:tr>
              <a:tr h="360340">
                <a:tc>
                  <a:txBody>
                    <a:bodyPr/>
                    <a:lstStyle/>
                    <a:p>
                      <a:pPr>
                        <a:lnSpc>
                          <a:spcPct val="150000"/>
                        </a:lnSpc>
                        <a:spcBef>
                          <a:spcPts val="600"/>
                        </a:spcBef>
                        <a:spcAft>
                          <a:spcPts val="600"/>
                        </a:spcAft>
                      </a:pPr>
                      <a:r>
                        <a:rPr lang="en-US" sz="1600" b="0" spc="-5">
                          <a:solidFill>
                            <a:srgbClr val="000000"/>
                          </a:solidFill>
                          <a:effectLst/>
                        </a:rPr>
                        <a:t>spring.session.jdbc.schema</a:t>
                      </a:r>
                      <a:endParaRPr lang="en-US" sz="1600" b="0">
                        <a:solidFill>
                          <a:srgbClr val="000000"/>
                        </a:solidFill>
                        <a:effectLst/>
                        <a:latin typeface="+mj-lt"/>
                        <a:ea typeface="Times New Roman" panose="02020603050405020304" pitchFamily="18" charset="0"/>
                        <a:cs typeface="Times New Roman" panose="02020603050405020304" pitchFamily="18" charset="0"/>
                      </a:endParaRPr>
                    </a:p>
                  </a:txBody>
                  <a:tcPr marL="8914" marR="8914" marT="8914" marB="8914" anchor="ctr"/>
                </a:tc>
                <a:tc>
                  <a:txBody>
                    <a:bodyPr/>
                    <a:lstStyle/>
                    <a:p>
                      <a:pPr>
                        <a:lnSpc>
                          <a:spcPct val="150000"/>
                        </a:lnSpc>
                        <a:spcBef>
                          <a:spcPts val="600"/>
                        </a:spcBef>
                        <a:spcAft>
                          <a:spcPts val="600"/>
                        </a:spcAft>
                      </a:pPr>
                      <a:r>
                        <a:rPr lang="en-US" sz="1600" b="0" dirty="0" err="1">
                          <a:solidFill>
                            <a:srgbClr val="000000"/>
                          </a:solidFill>
                          <a:effectLst/>
                        </a:rPr>
                        <a:t>Đường</a:t>
                      </a:r>
                      <a:r>
                        <a:rPr lang="en-US" sz="1600" b="0" dirty="0">
                          <a:solidFill>
                            <a:srgbClr val="000000"/>
                          </a:solidFill>
                          <a:effectLst/>
                        </a:rPr>
                        <a:t> </a:t>
                      </a:r>
                      <a:r>
                        <a:rPr lang="en-US" sz="1600" b="0" dirty="0" err="1">
                          <a:solidFill>
                            <a:srgbClr val="000000"/>
                          </a:solidFill>
                          <a:effectLst/>
                        </a:rPr>
                        <a:t>dẫn</a:t>
                      </a:r>
                      <a:r>
                        <a:rPr lang="en-US" sz="1600" b="0" dirty="0">
                          <a:solidFill>
                            <a:srgbClr val="000000"/>
                          </a:solidFill>
                          <a:effectLst/>
                        </a:rPr>
                        <a:t> </a:t>
                      </a:r>
                      <a:r>
                        <a:rPr lang="en-US" sz="1600" b="0" dirty="0" err="1">
                          <a:solidFill>
                            <a:srgbClr val="000000"/>
                          </a:solidFill>
                          <a:effectLst/>
                        </a:rPr>
                        <a:t>đến</a:t>
                      </a:r>
                      <a:r>
                        <a:rPr lang="en-US" sz="1600" b="0" dirty="0">
                          <a:solidFill>
                            <a:srgbClr val="000000"/>
                          </a:solidFill>
                          <a:effectLst/>
                        </a:rPr>
                        <a:t> </a:t>
                      </a:r>
                      <a:r>
                        <a:rPr lang="en-US" sz="1600" b="0" dirty="0" err="1">
                          <a:solidFill>
                            <a:srgbClr val="000000"/>
                          </a:solidFill>
                          <a:effectLst/>
                        </a:rPr>
                        <a:t>tệp</a:t>
                      </a:r>
                      <a:r>
                        <a:rPr lang="en-US" sz="1600" b="0" dirty="0">
                          <a:solidFill>
                            <a:srgbClr val="000000"/>
                          </a:solidFill>
                          <a:effectLst/>
                        </a:rPr>
                        <a:t> SQL </a:t>
                      </a:r>
                      <a:r>
                        <a:rPr lang="en-US" sz="1600" b="0" dirty="0" err="1">
                          <a:solidFill>
                            <a:srgbClr val="000000"/>
                          </a:solidFill>
                          <a:effectLst/>
                        </a:rPr>
                        <a:t>sẽ</a:t>
                      </a:r>
                      <a:r>
                        <a:rPr lang="en-US" sz="1600" b="0" dirty="0">
                          <a:solidFill>
                            <a:srgbClr val="000000"/>
                          </a:solidFill>
                          <a:effectLst/>
                        </a:rPr>
                        <a:t> </a:t>
                      </a:r>
                      <a:r>
                        <a:rPr lang="en-US" sz="1600" b="0" dirty="0" err="1">
                          <a:solidFill>
                            <a:srgbClr val="000000"/>
                          </a:solidFill>
                          <a:effectLst/>
                        </a:rPr>
                        <a:t>sử</a:t>
                      </a:r>
                      <a:r>
                        <a:rPr lang="en-US" sz="1600" b="0" dirty="0">
                          <a:solidFill>
                            <a:srgbClr val="000000"/>
                          </a:solidFill>
                          <a:effectLst/>
                        </a:rPr>
                        <a:t> </a:t>
                      </a:r>
                      <a:r>
                        <a:rPr lang="en-US" sz="1600" b="0" dirty="0" err="1">
                          <a:solidFill>
                            <a:srgbClr val="000000"/>
                          </a:solidFill>
                          <a:effectLst/>
                        </a:rPr>
                        <a:t>dụng</a:t>
                      </a:r>
                      <a:r>
                        <a:rPr lang="en-US" sz="1600" b="0" dirty="0">
                          <a:solidFill>
                            <a:srgbClr val="000000"/>
                          </a:solidFill>
                          <a:effectLst/>
                        </a:rPr>
                        <a:t> </a:t>
                      </a:r>
                      <a:r>
                        <a:rPr lang="en-US" sz="1600" b="0" dirty="0" err="1">
                          <a:solidFill>
                            <a:srgbClr val="000000"/>
                          </a:solidFill>
                          <a:effectLst/>
                        </a:rPr>
                        <a:t>để</a:t>
                      </a:r>
                      <a:r>
                        <a:rPr lang="en-US" sz="1600" b="0" dirty="0">
                          <a:solidFill>
                            <a:srgbClr val="000000"/>
                          </a:solidFill>
                          <a:effectLst/>
                        </a:rPr>
                        <a:t> </a:t>
                      </a:r>
                      <a:r>
                        <a:rPr lang="en-US" sz="1600" b="0" dirty="0" err="1">
                          <a:solidFill>
                            <a:srgbClr val="000000"/>
                          </a:solidFill>
                          <a:effectLst/>
                        </a:rPr>
                        <a:t>khởi</a:t>
                      </a:r>
                      <a:r>
                        <a:rPr lang="en-US" sz="1600" b="0" dirty="0">
                          <a:solidFill>
                            <a:srgbClr val="000000"/>
                          </a:solidFill>
                          <a:effectLst/>
                        </a:rPr>
                        <a:t> </a:t>
                      </a:r>
                      <a:r>
                        <a:rPr lang="en-US" sz="1600" b="0" dirty="0" err="1">
                          <a:solidFill>
                            <a:srgbClr val="000000"/>
                          </a:solidFill>
                          <a:effectLst/>
                        </a:rPr>
                        <a:t>tạo</a:t>
                      </a:r>
                      <a:r>
                        <a:rPr lang="en-US" sz="1600" b="0" dirty="0">
                          <a:solidFill>
                            <a:srgbClr val="000000"/>
                          </a:solidFill>
                          <a:effectLst/>
                        </a:rPr>
                        <a:t> </a:t>
                      </a:r>
                      <a:r>
                        <a:rPr lang="en-US" sz="1600" b="0" dirty="0" err="1">
                          <a:solidFill>
                            <a:srgbClr val="000000"/>
                          </a:solidFill>
                          <a:effectLst/>
                        </a:rPr>
                        <a:t>lược</a:t>
                      </a:r>
                      <a:r>
                        <a:rPr lang="en-US" sz="1600" b="0" dirty="0">
                          <a:solidFill>
                            <a:srgbClr val="000000"/>
                          </a:solidFill>
                          <a:effectLst/>
                        </a:rPr>
                        <a:t> </a:t>
                      </a:r>
                      <a:r>
                        <a:rPr lang="en-US" sz="1600" b="0" dirty="0" err="1">
                          <a:solidFill>
                            <a:srgbClr val="000000"/>
                          </a:solidFill>
                          <a:effectLst/>
                        </a:rPr>
                        <a:t>đồ</a:t>
                      </a:r>
                      <a:r>
                        <a:rPr lang="en-US" sz="1600" b="0" dirty="0">
                          <a:solidFill>
                            <a:srgbClr val="000000"/>
                          </a:solidFill>
                          <a:effectLst/>
                        </a:rPr>
                        <a:t> </a:t>
                      </a:r>
                      <a:r>
                        <a:rPr lang="en-US" sz="1600" b="0" dirty="0" err="1">
                          <a:solidFill>
                            <a:srgbClr val="000000"/>
                          </a:solidFill>
                          <a:effectLst/>
                        </a:rPr>
                        <a:t>cơ</a:t>
                      </a:r>
                      <a:r>
                        <a:rPr lang="en-US" sz="1600" b="0" dirty="0">
                          <a:solidFill>
                            <a:srgbClr val="000000"/>
                          </a:solidFill>
                          <a:effectLst/>
                        </a:rPr>
                        <a:t> </a:t>
                      </a:r>
                      <a:r>
                        <a:rPr lang="en-US" sz="1600" b="0" dirty="0" err="1">
                          <a:solidFill>
                            <a:srgbClr val="000000"/>
                          </a:solidFill>
                          <a:effectLst/>
                        </a:rPr>
                        <a:t>sở</a:t>
                      </a:r>
                      <a:r>
                        <a:rPr lang="en-US" sz="1600" b="0" dirty="0">
                          <a:solidFill>
                            <a:srgbClr val="000000"/>
                          </a:solidFill>
                          <a:effectLst/>
                        </a:rPr>
                        <a:t> </a:t>
                      </a:r>
                      <a:r>
                        <a:rPr lang="en-US" sz="1600" b="0" dirty="0" err="1">
                          <a:solidFill>
                            <a:srgbClr val="000000"/>
                          </a:solidFill>
                          <a:effectLst/>
                        </a:rPr>
                        <a:t>dữ</a:t>
                      </a:r>
                      <a:r>
                        <a:rPr lang="en-US" sz="1600" b="0" dirty="0">
                          <a:solidFill>
                            <a:srgbClr val="000000"/>
                          </a:solidFill>
                          <a:effectLst/>
                        </a:rPr>
                        <a:t> </a:t>
                      </a:r>
                      <a:r>
                        <a:rPr lang="en-US" sz="1600" b="0" dirty="0" err="1">
                          <a:solidFill>
                            <a:srgbClr val="000000"/>
                          </a:solidFill>
                          <a:effectLst/>
                        </a:rPr>
                        <a:t>liệu</a:t>
                      </a:r>
                      <a:r>
                        <a:rPr lang="en-US" sz="1600" b="0" dirty="0">
                          <a:solidFill>
                            <a:srgbClr val="000000"/>
                          </a:solidFill>
                          <a:effectLst/>
                        </a:rPr>
                        <a:t>.</a:t>
                      </a:r>
                      <a:endParaRPr lang="en-US" sz="1600" b="0" dirty="0">
                        <a:solidFill>
                          <a:srgbClr val="000000"/>
                        </a:solidFill>
                        <a:effectLst/>
                        <a:latin typeface="+mj-lt"/>
                        <a:ea typeface="Calibri" panose="020F0502020204030204" pitchFamily="34" charset="0"/>
                        <a:cs typeface="Times New Roman" panose="02020603050405020304" pitchFamily="18" charset="0"/>
                      </a:endParaRPr>
                    </a:p>
                  </a:txBody>
                  <a:tcPr marL="8914" marR="8914" marT="8914" marB="8914" anchor="ct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08747530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a:xfrm>
            <a:off x="144780" y="220981"/>
            <a:ext cx="8100060" cy="784860"/>
          </a:xfrm>
          <a:extLst>
            <a:ext uri="{FAA26D3D-D897-4be2-8F04-BA451C77F1D7}">
              <ma14:placeholderFlag xmlns="" xmlns:ma14="http://schemas.microsoft.com/office/mac/drawingml/2011/main" val="1"/>
            </a:ext>
          </a:extLst>
        </p:spPr>
        <p:txBody>
          <a:bodyPr anchor="b">
            <a:noAutofit/>
          </a:bodyPr>
          <a:lstStyle/>
          <a:p>
            <a:r>
              <a:rPr lang="en-US" altLang="en-US" sz="2200" dirty="0"/>
              <a:t>SERVER PROPERTIES</a:t>
            </a:r>
          </a:p>
        </p:txBody>
      </p:sp>
      <p:graphicFrame>
        <p:nvGraphicFramePr>
          <p:cNvPr id="4" name="Table 3"/>
          <p:cNvGraphicFramePr>
            <a:graphicFrameLocks noGrp="1"/>
          </p:cNvGraphicFramePr>
          <p:nvPr>
            <p:extLst>
              <p:ext uri="{D42A27DB-BD31-4B8C-83A1-F6EECF244321}">
                <p14:modId xmlns:p14="http://schemas.microsoft.com/office/powerpoint/2010/main" val="594088381"/>
              </p:ext>
            </p:extLst>
          </p:nvPr>
        </p:nvGraphicFramePr>
        <p:xfrm>
          <a:off x="244173" y="1190264"/>
          <a:ext cx="8798226" cy="3734415"/>
        </p:xfrm>
        <a:graphic>
          <a:graphicData uri="http://schemas.openxmlformats.org/drawingml/2006/table">
            <a:tbl>
              <a:tblPr firstRow="1" firstCol="1" bandRow="1">
                <a:tableStyleId>{0660B408-B3CF-4A94-85FC-2B1E0A45F4A2}</a:tableStyleId>
              </a:tblPr>
              <a:tblGrid>
                <a:gridCol w="3983950">
                  <a:extLst>
                    <a:ext uri="{9D8B030D-6E8A-4147-A177-3AD203B41FA5}">
                      <a16:colId xmlns:a16="http://schemas.microsoft.com/office/drawing/2014/main" val="20000"/>
                    </a:ext>
                  </a:extLst>
                </a:gridCol>
                <a:gridCol w="4814276">
                  <a:extLst>
                    <a:ext uri="{9D8B030D-6E8A-4147-A177-3AD203B41FA5}">
                      <a16:colId xmlns:a16="http://schemas.microsoft.com/office/drawing/2014/main" val="20001"/>
                    </a:ext>
                  </a:extLst>
                </a:gridCol>
              </a:tblGrid>
              <a:tr h="204819">
                <a:tc>
                  <a:txBody>
                    <a:bodyPr/>
                    <a:lstStyle/>
                    <a:p>
                      <a:pPr algn="ctr">
                        <a:lnSpc>
                          <a:spcPct val="150000"/>
                        </a:lnSpc>
                        <a:spcBef>
                          <a:spcPts val="600"/>
                        </a:spcBef>
                        <a:spcAft>
                          <a:spcPts val="600"/>
                        </a:spcAft>
                      </a:pPr>
                      <a:r>
                        <a:rPr lang="en-US" sz="1600" spc="-5" dirty="0">
                          <a:effectLst/>
                        </a:rPr>
                        <a:t>Name</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8914" marR="8914" marT="8914" marB="8914" anchor="ctr"/>
                </a:tc>
                <a:tc>
                  <a:txBody>
                    <a:bodyPr/>
                    <a:lstStyle/>
                    <a:p>
                      <a:pPr algn="ctr">
                        <a:lnSpc>
                          <a:spcPct val="150000"/>
                        </a:lnSpc>
                        <a:spcBef>
                          <a:spcPts val="600"/>
                        </a:spcBef>
                        <a:spcAft>
                          <a:spcPts val="600"/>
                        </a:spcAft>
                      </a:pPr>
                      <a:r>
                        <a:rPr lang="en-US" sz="1600" spc="-5" dirty="0">
                          <a:effectLst/>
                        </a:rPr>
                        <a:t>Description</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8914" marR="8914" marT="8914" marB="8914" anchor="ctr"/>
                </a:tc>
                <a:extLst>
                  <a:ext uri="{0D108BD9-81ED-4DB2-BD59-A6C34878D82A}">
                    <a16:rowId xmlns:a16="http://schemas.microsoft.com/office/drawing/2014/main" val="10000"/>
                  </a:ext>
                </a:extLst>
              </a:tr>
              <a:tr h="189255">
                <a:tc>
                  <a:txBody>
                    <a:bodyPr/>
                    <a:lstStyle/>
                    <a:p>
                      <a:pPr>
                        <a:lnSpc>
                          <a:spcPct val="150000"/>
                        </a:lnSpc>
                        <a:spcBef>
                          <a:spcPts val="800"/>
                        </a:spcBef>
                        <a:spcAft>
                          <a:spcPts val="800"/>
                        </a:spcAft>
                      </a:pPr>
                      <a:r>
                        <a:rPr lang="en-US" sz="2000" b="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server.address</a:t>
                      </a:r>
                      <a:endParaRPr lang="en-US" sz="2000" b="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50000"/>
                        </a:lnSpc>
                        <a:spcBef>
                          <a:spcPts val="800"/>
                        </a:spcBef>
                        <a:spcAft>
                          <a:spcPts val="800"/>
                        </a:spcAft>
                      </a:pPr>
                      <a:r>
                        <a:rPr lang="en-US" sz="2000" b="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Địa</a:t>
                      </a:r>
                      <a:r>
                        <a:rPr lang="en-US" sz="2000" b="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2000" b="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chỉ</a:t>
                      </a:r>
                      <a:r>
                        <a:rPr lang="en-US" sz="2000" b="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2000" b="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mạng</a:t>
                      </a:r>
                      <a:r>
                        <a:rPr lang="en-US" sz="2000" b="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2000" b="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mà</a:t>
                      </a:r>
                      <a:r>
                        <a:rPr lang="en-US" sz="2000" b="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2000" b="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máy</a:t>
                      </a:r>
                      <a:r>
                        <a:rPr lang="en-US" sz="2000" b="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2000" b="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chủ</a:t>
                      </a:r>
                      <a:r>
                        <a:rPr lang="en-US" sz="2000" b="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2000" b="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sẽ</a:t>
                      </a:r>
                      <a:r>
                        <a:rPr lang="en-US" sz="2000" b="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2000" b="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liên</a:t>
                      </a:r>
                      <a:r>
                        <a:rPr lang="en-US" sz="2000" b="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2000" b="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kết</a:t>
                      </a:r>
                      <a:endParaRPr lang="en-US" sz="2000" b="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10001"/>
                  </a:ext>
                </a:extLst>
              </a:tr>
              <a:tr h="531427">
                <a:tc>
                  <a:txBody>
                    <a:bodyPr/>
                    <a:lstStyle/>
                    <a:p>
                      <a:pPr>
                        <a:lnSpc>
                          <a:spcPct val="150000"/>
                        </a:lnSpc>
                        <a:spcBef>
                          <a:spcPts val="800"/>
                        </a:spcBef>
                        <a:spcAft>
                          <a:spcPts val="800"/>
                        </a:spcAft>
                      </a:pPr>
                      <a:r>
                        <a:rPr lang="en-US" sz="2000" b="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server.compression.enabled</a:t>
                      </a:r>
                      <a:endParaRPr lang="en-US" sz="2000" b="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50000"/>
                        </a:lnSpc>
                        <a:spcBef>
                          <a:spcPts val="800"/>
                        </a:spcBef>
                        <a:spcAft>
                          <a:spcPts val="800"/>
                        </a:spcAft>
                      </a:pPr>
                      <a:r>
                        <a:rPr lang="en-US" sz="2000" b="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Tính</a:t>
                      </a:r>
                      <a:r>
                        <a:rPr lang="en-US" sz="2000" b="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2000" b="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năng</a:t>
                      </a:r>
                      <a:r>
                        <a:rPr lang="en-US" sz="2000" b="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2000" b="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nén</a:t>
                      </a:r>
                      <a:r>
                        <a:rPr lang="en-US" sz="2000" b="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2000" b="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có</a:t>
                      </a:r>
                      <a:r>
                        <a:rPr lang="en-US" sz="2000" b="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2000" b="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được</a:t>
                      </a:r>
                      <a:r>
                        <a:rPr lang="en-US" sz="2000" b="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2000" b="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bật</a:t>
                      </a:r>
                      <a:r>
                        <a:rPr lang="en-US" sz="2000" b="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hay </a:t>
                      </a:r>
                      <a:r>
                        <a:rPr lang="en-US" sz="2000" b="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không</a:t>
                      </a:r>
                      <a:r>
                        <a:rPr lang="en-US" sz="2000" b="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t>
                      </a:r>
                    </a:p>
                  </a:txBody>
                  <a:tcPr marL="9525" marR="9525" marT="9525" marB="9525" anchor="ctr"/>
                </a:tc>
                <a:extLst>
                  <a:ext uri="{0D108BD9-81ED-4DB2-BD59-A6C34878D82A}">
                    <a16:rowId xmlns:a16="http://schemas.microsoft.com/office/drawing/2014/main" val="10002"/>
                  </a:ext>
                </a:extLst>
              </a:tr>
              <a:tr h="204819">
                <a:tc>
                  <a:txBody>
                    <a:bodyPr/>
                    <a:lstStyle/>
                    <a:p>
                      <a:pPr>
                        <a:lnSpc>
                          <a:spcPct val="150000"/>
                        </a:lnSpc>
                        <a:spcBef>
                          <a:spcPts val="800"/>
                        </a:spcBef>
                        <a:spcAft>
                          <a:spcPts val="800"/>
                        </a:spcAft>
                      </a:pPr>
                      <a:r>
                        <a:rPr lang="en-US" sz="2000" b="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server.port</a:t>
                      </a:r>
                      <a:endParaRPr lang="en-US" sz="2000" b="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50000"/>
                        </a:lnSpc>
                        <a:spcBef>
                          <a:spcPts val="800"/>
                        </a:spcBef>
                        <a:spcAft>
                          <a:spcPts val="800"/>
                        </a:spcAft>
                      </a:pPr>
                      <a:r>
                        <a:rPr lang="en-US" sz="2000" b="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Cổng</a:t>
                      </a:r>
                      <a:r>
                        <a:rPr lang="en-US" sz="2000" b="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HTTP </a:t>
                      </a:r>
                      <a:r>
                        <a:rPr lang="en-US" sz="2000" b="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máy</a:t>
                      </a:r>
                      <a:r>
                        <a:rPr lang="en-US" sz="2000" b="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2000" b="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chủ</a:t>
                      </a:r>
                      <a:r>
                        <a:rPr lang="en-US" sz="2000" b="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8080</a:t>
                      </a:r>
                    </a:p>
                  </a:txBody>
                  <a:tcPr marL="9525" marR="9525" marT="9525" marB="9525" anchor="ctr"/>
                </a:tc>
                <a:extLst>
                  <a:ext uri="{0D108BD9-81ED-4DB2-BD59-A6C34878D82A}">
                    <a16:rowId xmlns:a16="http://schemas.microsoft.com/office/drawing/2014/main" val="10003"/>
                  </a:ext>
                </a:extLst>
              </a:tr>
              <a:tr h="360340">
                <a:tc>
                  <a:txBody>
                    <a:bodyPr/>
                    <a:lstStyle/>
                    <a:p>
                      <a:pPr>
                        <a:lnSpc>
                          <a:spcPct val="150000"/>
                        </a:lnSpc>
                        <a:spcBef>
                          <a:spcPts val="800"/>
                        </a:spcBef>
                        <a:spcAft>
                          <a:spcPts val="800"/>
                        </a:spcAft>
                      </a:pPr>
                      <a:r>
                        <a:rPr lang="en-US" sz="2000" b="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server.reactive.session.cookie.domain</a:t>
                      </a:r>
                      <a:endParaRPr lang="en-US" sz="2000" b="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50000"/>
                        </a:lnSpc>
                        <a:spcBef>
                          <a:spcPts val="800"/>
                        </a:spcBef>
                        <a:spcAft>
                          <a:spcPts val="800"/>
                        </a:spcAft>
                      </a:pPr>
                      <a:r>
                        <a:rPr lang="en-US" sz="2000" b="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Tên </a:t>
                      </a:r>
                      <a:r>
                        <a:rPr lang="en-US" sz="2000" b="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miền</a:t>
                      </a:r>
                      <a:r>
                        <a:rPr lang="en-US" sz="2000" b="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2000" b="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cho</a:t>
                      </a:r>
                      <a:r>
                        <a:rPr lang="en-US" sz="2000" b="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cookie.</a:t>
                      </a:r>
                    </a:p>
                  </a:txBody>
                  <a:tcPr marL="9525" marR="9525" marT="9525" marB="9525" anchor="ctr"/>
                </a:tc>
                <a:extLst>
                  <a:ext uri="{0D108BD9-81ED-4DB2-BD59-A6C34878D82A}">
                    <a16:rowId xmlns:a16="http://schemas.microsoft.com/office/drawing/2014/main" val="10004"/>
                  </a:ext>
                </a:extLst>
              </a:tr>
              <a:tr h="360340">
                <a:tc>
                  <a:txBody>
                    <a:bodyPr/>
                    <a:lstStyle/>
                    <a:p>
                      <a:pPr>
                        <a:lnSpc>
                          <a:spcPct val="150000"/>
                        </a:lnSpc>
                        <a:spcBef>
                          <a:spcPts val="800"/>
                        </a:spcBef>
                        <a:spcAft>
                          <a:spcPts val="800"/>
                        </a:spcAft>
                      </a:pPr>
                      <a:r>
                        <a:rPr lang="en-US" sz="2000" b="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server.server</a:t>
                      </a:r>
                      <a:r>
                        <a:rPr lang="en-US" sz="2000" b="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-header</a:t>
                      </a:r>
                    </a:p>
                  </a:txBody>
                  <a:tcPr marL="9525" marR="9525" marT="9525" marB="9525" anchor="ctr"/>
                </a:tc>
                <a:tc>
                  <a:txBody>
                    <a:bodyPr/>
                    <a:lstStyle/>
                    <a:p>
                      <a:pPr>
                        <a:lnSpc>
                          <a:spcPct val="150000"/>
                        </a:lnSpc>
                        <a:spcBef>
                          <a:spcPts val="800"/>
                        </a:spcBef>
                        <a:spcAft>
                          <a:spcPts val="800"/>
                        </a:spcAft>
                      </a:pPr>
                      <a:r>
                        <a:rPr lang="en-US" sz="2000" b="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Giá</a:t>
                      </a:r>
                      <a:r>
                        <a:rPr lang="en-US" sz="2000" b="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2000" b="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trị</a:t>
                      </a:r>
                      <a:r>
                        <a:rPr lang="en-US" sz="2000" b="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2000" b="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để</a:t>
                      </a:r>
                      <a:r>
                        <a:rPr lang="en-US" sz="2000" b="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2000" b="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sử</a:t>
                      </a:r>
                      <a:r>
                        <a:rPr lang="en-US" sz="2000" b="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2000" b="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dụng</a:t>
                      </a:r>
                      <a:r>
                        <a:rPr lang="en-US" sz="2000" b="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2000" b="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cho</a:t>
                      </a:r>
                      <a:r>
                        <a:rPr lang="en-US" sz="2000" b="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2000" b="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tiêu</a:t>
                      </a:r>
                      <a:r>
                        <a:rPr lang="en-US" sz="2000" b="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2000" b="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đề</a:t>
                      </a:r>
                      <a:r>
                        <a:rPr lang="en-US" sz="2000" b="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2000" b="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phản</a:t>
                      </a:r>
                      <a:r>
                        <a:rPr lang="en-US" sz="2000" b="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2000" b="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hồi</a:t>
                      </a:r>
                      <a:r>
                        <a:rPr lang="en-US" sz="2000" b="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2000" b="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của</a:t>
                      </a:r>
                      <a:r>
                        <a:rPr lang="en-US" sz="2000" b="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2000" b="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Máy</a:t>
                      </a:r>
                      <a:r>
                        <a:rPr lang="en-US" sz="2000" b="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2000" b="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chủ</a:t>
                      </a:r>
                      <a:r>
                        <a:rPr lang="en-US" sz="2000" b="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2000" b="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nếu</a:t>
                      </a:r>
                      <a:r>
                        <a:rPr lang="en-US" sz="2000" b="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2000" b="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trống</a:t>
                      </a:r>
                      <a:r>
                        <a:rPr lang="en-US" sz="2000" b="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2000" b="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không</a:t>
                      </a:r>
                      <a:r>
                        <a:rPr lang="en-US" sz="2000" b="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2000" b="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có</a:t>
                      </a:r>
                      <a:r>
                        <a:rPr lang="en-US" sz="2000" b="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2000" b="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tiêu</a:t>
                      </a:r>
                      <a:r>
                        <a:rPr lang="en-US" sz="2000" b="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2000" b="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đề</a:t>
                      </a:r>
                      <a:r>
                        <a:rPr lang="en-US" sz="2000" b="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2000" b="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nào</a:t>
                      </a:r>
                      <a:r>
                        <a:rPr lang="en-US" sz="2000" b="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2000" b="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được</a:t>
                      </a:r>
                      <a:r>
                        <a:rPr lang="en-US" sz="2000" b="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2000" b="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gửi</a:t>
                      </a:r>
                      <a:r>
                        <a:rPr lang="en-US" sz="2000" b="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t>
                      </a:r>
                    </a:p>
                  </a:txBody>
                  <a:tcPr marL="9525" marR="9525" marT="9525" marB="9525" anchor="ct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27312142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a:xfrm>
            <a:off x="144780" y="220981"/>
            <a:ext cx="8100060" cy="784860"/>
          </a:xfrm>
          <a:extLst>
            <a:ext uri="{FAA26D3D-D897-4be2-8F04-BA451C77F1D7}">
              <ma14:placeholderFlag xmlns="" xmlns:ma14="http://schemas.microsoft.com/office/mac/drawingml/2011/main" val="1"/>
            </a:ext>
          </a:extLst>
        </p:spPr>
        <p:txBody>
          <a:bodyPr anchor="b">
            <a:noAutofit/>
          </a:bodyPr>
          <a:lstStyle/>
          <a:p>
            <a:r>
              <a:rPr lang="en-US" altLang="en-US" sz="2200" dirty="0"/>
              <a:t>SERVER PROPERTIES</a:t>
            </a:r>
          </a:p>
        </p:txBody>
      </p:sp>
      <p:graphicFrame>
        <p:nvGraphicFramePr>
          <p:cNvPr id="4" name="Table 3"/>
          <p:cNvGraphicFramePr>
            <a:graphicFrameLocks noGrp="1"/>
          </p:cNvGraphicFramePr>
          <p:nvPr>
            <p:extLst>
              <p:ext uri="{D42A27DB-BD31-4B8C-83A1-F6EECF244321}">
                <p14:modId xmlns:p14="http://schemas.microsoft.com/office/powerpoint/2010/main" val="4188462604"/>
              </p:ext>
            </p:extLst>
          </p:nvPr>
        </p:nvGraphicFramePr>
        <p:xfrm>
          <a:off x="244173" y="1190264"/>
          <a:ext cx="8798226" cy="2637135"/>
        </p:xfrm>
        <a:graphic>
          <a:graphicData uri="http://schemas.openxmlformats.org/drawingml/2006/table">
            <a:tbl>
              <a:tblPr firstRow="1" firstCol="1" bandRow="1">
                <a:tableStyleId>{0660B408-B3CF-4A94-85FC-2B1E0A45F4A2}</a:tableStyleId>
              </a:tblPr>
              <a:tblGrid>
                <a:gridCol w="3600996">
                  <a:extLst>
                    <a:ext uri="{9D8B030D-6E8A-4147-A177-3AD203B41FA5}">
                      <a16:colId xmlns:a16="http://schemas.microsoft.com/office/drawing/2014/main" val="20000"/>
                    </a:ext>
                  </a:extLst>
                </a:gridCol>
                <a:gridCol w="5197230">
                  <a:extLst>
                    <a:ext uri="{9D8B030D-6E8A-4147-A177-3AD203B41FA5}">
                      <a16:colId xmlns:a16="http://schemas.microsoft.com/office/drawing/2014/main" val="20001"/>
                    </a:ext>
                  </a:extLst>
                </a:gridCol>
              </a:tblGrid>
              <a:tr h="204819">
                <a:tc>
                  <a:txBody>
                    <a:bodyPr/>
                    <a:lstStyle/>
                    <a:p>
                      <a:pPr algn="ctr">
                        <a:lnSpc>
                          <a:spcPct val="150000"/>
                        </a:lnSpc>
                        <a:spcBef>
                          <a:spcPts val="600"/>
                        </a:spcBef>
                        <a:spcAft>
                          <a:spcPts val="600"/>
                        </a:spcAft>
                      </a:pPr>
                      <a:r>
                        <a:rPr lang="en-US" sz="1600" spc="-5" dirty="0">
                          <a:effectLst/>
                        </a:rPr>
                        <a:t>Name</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8914" marR="8914" marT="8914" marB="8914"/>
                </a:tc>
                <a:tc>
                  <a:txBody>
                    <a:bodyPr/>
                    <a:lstStyle/>
                    <a:p>
                      <a:pPr algn="ctr">
                        <a:lnSpc>
                          <a:spcPct val="150000"/>
                        </a:lnSpc>
                        <a:spcBef>
                          <a:spcPts val="600"/>
                        </a:spcBef>
                        <a:spcAft>
                          <a:spcPts val="600"/>
                        </a:spcAft>
                      </a:pPr>
                      <a:r>
                        <a:rPr lang="en-US" sz="1600" spc="-5" dirty="0">
                          <a:effectLst/>
                        </a:rPr>
                        <a:t>Description</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8914" marR="8914" marT="8914" marB="8914"/>
                </a:tc>
                <a:extLst>
                  <a:ext uri="{0D108BD9-81ED-4DB2-BD59-A6C34878D82A}">
                    <a16:rowId xmlns:a16="http://schemas.microsoft.com/office/drawing/2014/main" val="10000"/>
                  </a:ext>
                </a:extLst>
              </a:tr>
              <a:tr h="189255">
                <a:tc>
                  <a:txBody>
                    <a:bodyPr/>
                    <a:lstStyle/>
                    <a:p>
                      <a:pPr>
                        <a:lnSpc>
                          <a:spcPct val="150000"/>
                        </a:lnSpc>
                        <a:spcBef>
                          <a:spcPts val="800"/>
                        </a:spcBef>
                        <a:spcAft>
                          <a:spcPts val="800"/>
                        </a:spcAft>
                      </a:pPr>
                      <a:r>
                        <a:rPr lang="en-US" sz="1800" b="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server.servlet.context-parameters.*</a:t>
                      </a:r>
                    </a:p>
                  </a:txBody>
                  <a:tcPr marL="9525" marR="9525" marT="9525" marB="9525"/>
                </a:tc>
                <a:tc>
                  <a:txBody>
                    <a:bodyPr/>
                    <a:lstStyle/>
                    <a:p>
                      <a:pPr>
                        <a:lnSpc>
                          <a:spcPct val="150000"/>
                        </a:lnSpc>
                        <a:spcBef>
                          <a:spcPts val="800"/>
                        </a:spcBef>
                        <a:spcAft>
                          <a:spcPts val="800"/>
                        </a:spcAft>
                      </a:pPr>
                      <a:r>
                        <a:rPr lang="en-US" sz="1800" b="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Các</a:t>
                      </a:r>
                      <a:r>
                        <a:rPr lang="en-US" sz="1800" b="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b="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tham</a:t>
                      </a:r>
                      <a:r>
                        <a:rPr lang="en-US" sz="1800" b="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b="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số</a:t>
                      </a:r>
                      <a:r>
                        <a:rPr lang="en-US" sz="1800" b="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b="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khởi</a:t>
                      </a:r>
                      <a:r>
                        <a:rPr lang="en-US" sz="1800" b="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b="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tạo</a:t>
                      </a:r>
                      <a:r>
                        <a:rPr lang="en-US" sz="1800" b="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b="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ngữ</a:t>
                      </a:r>
                      <a:r>
                        <a:rPr lang="en-US" sz="1800" b="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b="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cảnh</a:t>
                      </a:r>
                      <a:r>
                        <a:rPr lang="en-US" sz="1800" b="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b="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của</a:t>
                      </a:r>
                      <a:r>
                        <a:rPr lang="en-US" sz="1800" b="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servlet.</a:t>
                      </a:r>
                    </a:p>
                  </a:txBody>
                  <a:tcPr marL="9525" marR="9525" marT="9525" marB="9525"/>
                </a:tc>
                <a:extLst>
                  <a:ext uri="{0D108BD9-81ED-4DB2-BD59-A6C34878D82A}">
                    <a16:rowId xmlns:a16="http://schemas.microsoft.com/office/drawing/2014/main" val="10001"/>
                  </a:ext>
                </a:extLst>
              </a:tr>
              <a:tr h="531427">
                <a:tc>
                  <a:txBody>
                    <a:bodyPr/>
                    <a:lstStyle/>
                    <a:p>
                      <a:pPr>
                        <a:lnSpc>
                          <a:spcPct val="150000"/>
                        </a:lnSpc>
                        <a:spcBef>
                          <a:spcPts val="800"/>
                        </a:spcBef>
                        <a:spcAft>
                          <a:spcPts val="800"/>
                        </a:spcAft>
                      </a:pPr>
                      <a:r>
                        <a:rPr lang="en-US" sz="1800" b="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server.servlet.context-path</a:t>
                      </a:r>
                    </a:p>
                  </a:txBody>
                  <a:tcPr marL="9525" marR="9525" marT="9525" marB="9525"/>
                </a:tc>
                <a:tc>
                  <a:txBody>
                    <a:bodyPr/>
                    <a:lstStyle/>
                    <a:p>
                      <a:pPr>
                        <a:lnSpc>
                          <a:spcPct val="150000"/>
                        </a:lnSpc>
                        <a:spcBef>
                          <a:spcPts val="800"/>
                        </a:spcBef>
                        <a:spcAft>
                          <a:spcPts val="800"/>
                        </a:spcAft>
                      </a:pPr>
                      <a:r>
                        <a:rPr lang="en-US" sz="1800" b="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Đường dẫn ngữ cảnh của ứng dụng.</a:t>
                      </a:r>
                    </a:p>
                  </a:txBody>
                  <a:tcPr marL="9525" marR="9525" marT="9525" marB="9525"/>
                </a:tc>
                <a:extLst>
                  <a:ext uri="{0D108BD9-81ED-4DB2-BD59-A6C34878D82A}">
                    <a16:rowId xmlns:a16="http://schemas.microsoft.com/office/drawing/2014/main" val="10002"/>
                  </a:ext>
                </a:extLst>
              </a:tr>
              <a:tr h="204819">
                <a:tc>
                  <a:txBody>
                    <a:bodyPr/>
                    <a:lstStyle/>
                    <a:p>
                      <a:pPr>
                        <a:lnSpc>
                          <a:spcPct val="150000"/>
                        </a:lnSpc>
                        <a:spcBef>
                          <a:spcPts val="800"/>
                        </a:spcBef>
                        <a:spcAft>
                          <a:spcPts val="800"/>
                        </a:spcAft>
                      </a:pPr>
                      <a:r>
                        <a:rPr lang="en-US" sz="1800" b="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server.servlet.session.cookie.domain</a:t>
                      </a:r>
                    </a:p>
                  </a:txBody>
                  <a:tcPr marL="9525" marR="9525" marT="9525" marB="9525"/>
                </a:tc>
                <a:tc>
                  <a:txBody>
                    <a:bodyPr/>
                    <a:lstStyle/>
                    <a:p>
                      <a:pPr>
                        <a:lnSpc>
                          <a:spcPct val="150000"/>
                        </a:lnSpc>
                        <a:spcBef>
                          <a:spcPts val="800"/>
                        </a:spcBef>
                        <a:spcAft>
                          <a:spcPts val="800"/>
                        </a:spcAft>
                      </a:pPr>
                      <a:r>
                        <a:rPr lang="en-US" sz="1800" b="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Tên miền cho cookie.</a:t>
                      </a:r>
                    </a:p>
                  </a:txBody>
                  <a:tcPr marL="9525" marR="9525" marT="9525" marB="9525"/>
                </a:tc>
                <a:extLst>
                  <a:ext uri="{0D108BD9-81ED-4DB2-BD59-A6C34878D82A}">
                    <a16:rowId xmlns:a16="http://schemas.microsoft.com/office/drawing/2014/main" val="10003"/>
                  </a:ext>
                </a:extLst>
              </a:tr>
              <a:tr h="360340">
                <a:tc>
                  <a:txBody>
                    <a:bodyPr/>
                    <a:lstStyle/>
                    <a:p>
                      <a:pPr>
                        <a:lnSpc>
                          <a:spcPct val="150000"/>
                        </a:lnSpc>
                        <a:spcBef>
                          <a:spcPts val="800"/>
                        </a:spcBef>
                        <a:spcAft>
                          <a:spcPts val="800"/>
                        </a:spcAft>
                      </a:pPr>
                      <a:r>
                        <a:rPr lang="en-US" sz="1800" b="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server.shutdown</a:t>
                      </a:r>
                    </a:p>
                  </a:txBody>
                  <a:tcPr marL="9525" marR="9525" marT="9525" marB="9525"/>
                </a:tc>
                <a:tc>
                  <a:txBody>
                    <a:bodyPr/>
                    <a:lstStyle/>
                    <a:p>
                      <a:pPr>
                        <a:lnSpc>
                          <a:spcPct val="150000"/>
                        </a:lnSpc>
                        <a:spcBef>
                          <a:spcPts val="800"/>
                        </a:spcBef>
                        <a:spcAft>
                          <a:spcPts val="800"/>
                        </a:spcAft>
                      </a:pPr>
                      <a:r>
                        <a:rPr lang="en-US" sz="1800" b="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Loại tắt máy mà máy chủ sẽ hỗ trợ.</a:t>
                      </a:r>
                    </a:p>
                  </a:txBody>
                  <a:tcPr marL="9525" marR="9525" marT="9525" marB="9525"/>
                </a:tc>
                <a:extLst>
                  <a:ext uri="{0D108BD9-81ED-4DB2-BD59-A6C34878D82A}">
                    <a16:rowId xmlns:a16="http://schemas.microsoft.com/office/drawing/2014/main" val="10004"/>
                  </a:ext>
                </a:extLst>
              </a:tr>
              <a:tr h="360340">
                <a:tc>
                  <a:txBody>
                    <a:bodyPr/>
                    <a:lstStyle/>
                    <a:p>
                      <a:pPr>
                        <a:lnSpc>
                          <a:spcPct val="150000"/>
                        </a:lnSpc>
                        <a:spcBef>
                          <a:spcPts val="800"/>
                        </a:spcBef>
                        <a:spcAft>
                          <a:spcPts val="800"/>
                        </a:spcAft>
                      </a:pPr>
                      <a:r>
                        <a:rPr lang="en-US" sz="1800" b="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server.ssl.enabled</a:t>
                      </a:r>
                    </a:p>
                  </a:txBody>
                  <a:tcPr marL="9525" marR="9525" marT="9525" marB="9525"/>
                </a:tc>
                <a:tc>
                  <a:txBody>
                    <a:bodyPr/>
                    <a:lstStyle/>
                    <a:p>
                      <a:pPr>
                        <a:lnSpc>
                          <a:spcPct val="150000"/>
                        </a:lnSpc>
                        <a:spcBef>
                          <a:spcPts val="800"/>
                        </a:spcBef>
                        <a:spcAft>
                          <a:spcPts val="800"/>
                        </a:spcAft>
                      </a:pPr>
                      <a:r>
                        <a:rPr lang="en-US" sz="1800" b="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Có</a:t>
                      </a:r>
                      <a:r>
                        <a:rPr lang="en-US" sz="1800" b="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b="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bật</a:t>
                      </a:r>
                      <a:r>
                        <a:rPr lang="en-US" sz="1800" b="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b="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hỗ</a:t>
                      </a:r>
                      <a:r>
                        <a:rPr lang="en-US" sz="1800" b="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b="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trợ</a:t>
                      </a:r>
                      <a:r>
                        <a:rPr lang="en-US" sz="1800" b="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b="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SSL</a:t>
                      </a:r>
                      <a:r>
                        <a:rPr lang="en-US" sz="1800" b="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hay </a:t>
                      </a:r>
                      <a:r>
                        <a:rPr lang="en-US" sz="1800" b="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không</a:t>
                      </a:r>
                      <a:endParaRPr lang="en-US" sz="1800" b="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5390238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a:xfrm>
            <a:off x="144780" y="220981"/>
            <a:ext cx="8100060" cy="784860"/>
          </a:xfrm>
          <a:extLst>
            <a:ext uri="{FAA26D3D-D897-4be2-8F04-BA451C77F1D7}">
              <ma14:placeholderFlag xmlns="" xmlns:ma14="http://schemas.microsoft.com/office/mac/drawingml/2011/main" val="1"/>
            </a:ext>
          </a:extLst>
        </p:spPr>
        <p:txBody>
          <a:bodyPr anchor="b">
            <a:noAutofit/>
          </a:bodyPr>
          <a:lstStyle/>
          <a:p>
            <a:r>
              <a:rPr lang="en-US" altLang="en-US" sz="2200" dirty="0"/>
              <a:t>SECURITY PROPERTIES</a:t>
            </a:r>
          </a:p>
        </p:txBody>
      </p:sp>
      <p:graphicFrame>
        <p:nvGraphicFramePr>
          <p:cNvPr id="4" name="Table 3"/>
          <p:cNvGraphicFramePr>
            <a:graphicFrameLocks noGrp="1"/>
          </p:cNvGraphicFramePr>
          <p:nvPr>
            <p:extLst>
              <p:ext uri="{D42A27DB-BD31-4B8C-83A1-F6EECF244321}">
                <p14:modId xmlns:p14="http://schemas.microsoft.com/office/powerpoint/2010/main" val="2579354010"/>
              </p:ext>
            </p:extLst>
          </p:nvPr>
        </p:nvGraphicFramePr>
        <p:xfrm>
          <a:off x="283250" y="1448172"/>
          <a:ext cx="8798226" cy="2527407"/>
        </p:xfrm>
        <a:graphic>
          <a:graphicData uri="http://schemas.openxmlformats.org/drawingml/2006/table">
            <a:tbl>
              <a:tblPr firstRow="1" firstCol="1" bandRow="1">
                <a:tableStyleId>{0660B408-B3CF-4A94-85FC-2B1E0A45F4A2}</a:tableStyleId>
              </a:tblPr>
              <a:tblGrid>
                <a:gridCol w="3780750">
                  <a:extLst>
                    <a:ext uri="{9D8B030D-6E8A-4147-A177-3AD203B41FA5}">
                      <a16:colId xmlns:a16="http://schemas.microsoft.com/office/drawing/2014/main" val="20000"/>
                    </a:ext>
                  </a:extLst>
                </a:gridCol>
                <a:gridCol w="5017476">
                  <a:extLst>
                    <a:ext uri="{9D8B030D-6E8A-4147-A177-3AD203B41FA5}">
                      <a16:colId xmlns:a16="http://schemas.microsoft.com/office/drawing/2014/main" val="20001"/>
                    </a:ext>
                  </a:extLst>
                </a:gridCol>
              </a:tblGrid>
              <a:tr h="204819">
                <a:tc>
                  <a:txBody>
                    <a:bodyPr/>
                    <a:lstStyle/>
                    <a:p>
                      <a:pPr algn="ctr">
                        <a:lnSpc>
                          <a:spcPct val="150000"/>
                        </a:lnSpc>
                        <a:spcBef>
                          <a:spcPts val="600"/>
                        </a:spcBef>
                        <a:spcAft>
                          <a:spcPts val="600"/>
                        </a:spcAft>
                      </a:pPr>
                      <a:r>
                        <a:rPr lang="en-US" sz="1600" spc="-5" dirty="0">
                          <a:effectLst/>
                        </a:rPr>
                        <a:t>Name</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8914" marR="8914" marT="8914" marB="8914"/>
                </a:tc>
                <a:tc>
                  <a:txBody>
                    <a:bodyPr/>
                    <a:lstStyle/>
                    <a:p>
                      <a:pPr algn="ctr">
                        <a:lnSpc>
                          <a:spcPct val="150000"/>
                        </a:lnSpc>
                        <a:spcBef>
                          <a:spcPts val="600"/>
                        </a:spcBef>
                        <a:spcAft>
                          <a:spcPts val="600"/>
                        </a:spcAft>
                      </a:pPr>
                      <a:r>
                        <a:rPr lang="en-US" sz="1600" spc="-5" dirty="0">
                          <a:effectLst/>
                        </a:rPr>
                        <a:t>Description</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8914" marR="8914" marT="8914" marB="8914"/>
                </a:tc>
                <a:extLst>
                  <a:ext uri="{0D108BD9-81ED-4DB2-BD59-A6C34878D82A}">
                    <a16:rowId xmlns:a16="http://schemas.microsoft.com/office/drawing/2014/main" val="10000"/>
                  </a:ext>
                </a:extLst>
              </a:tr>
              <a:tr h="189255">
                <a:tc>
                  <a:txBody>
                    <a:bodyPr/>
                    <a:lstStyle/>
                    <a:p>
                      <a:pPr>
                        <a:lnSpc>
                          <a:spcPct val="140000"/>
                        </a:lnSpc>
                        <a:spcBef>
                          <a:spcPts val="800"/>
                        </a:spcBef>
                        <a:spcAft>
                          <a:spcPts val="800"/>
                        </a:spcAft>
                      </a:pPr>
                      <a:r>
                        <a:rPr lang="en-US" sz="1800" b="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spring.security.user.name</a:t>
                      </a:r>
                    </a:p>
                  </a:txBody>
                  <a:tcPr marL="9525" marR="9525" marT="9525" marB="9525"/>
                </a:tc>
                <a:tc>
                  <a:txBody>
                    <a:bodyPr/>
                    <a:lstStyle/>
                    <a:p>
                      <a:pPr>
                        <a:lnSpc>
                          <a:spcPct val="140000"/>
                        </a:lnSpc>
                        <a:spcBef>
                          <a:spcPts val="800"/>
                        </a:spcBef>
                        <a:spcAft>
                          <a:spcPts val="800"/>
                        </a:spcAft>
                      </a:pPr>
                      <a:r>
                        <a:rPr lang="en-US" sz="1800" b="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Tên </a:t>
                      </a:r>
                      <a:r>
                        <a:rPr lang="en-US" sz="1800" b="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người</a:t>
                      </a:r>
                      <a:r>
                        <a:rPr lang="en-US" sz="1800" b="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b="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dùng</a:t>
                      </a:r>
                      <a:r>
                        <a:rPr lang="en-US" sz="1800" b="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b="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mặc</a:t>
                      </a:r>
                      <a:r>
                        <a:rPr lang="en-US" sz="1800" b="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b="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định</a:t>
                      </a:r>
                      <a:endParaRPr lang="en-US" sz="1800" b="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extLst>
                  <a:ext uri="{0D108BD9-81ED-4DB2-BD59-A6C34878D82A}">
                    <a16:rowId xmlns:a16="http://schemas.microsoft.com/office/drawing/2014/main" val="10001"/>
                  </a:ext>
                </a:extLst>
              </a:tr>
              <a:tr h="531427">
                <a:tc>
                  <a:txBody>
                    <a:bodyPr/>
                    <a:lstStyle/>
                    <a:p>
                      <a:pPr>
                        <a:lnSpc>
                          <a:spcPct val="140000"/>
                        </a:lnSpc>
                        <a:spcBef>
                          <a:spcPts val="800"/>
                        </a:spcBef>
                        <a:spcAft>
                          <a:spcPts val="800"/>
                        </a:spcAft>
                      </a:pPr>
                      <a:r>
                        <a:rPr lang="en-US" sz="1800" b="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spring.security.user.password</a:t>
                      </a:r>
                    </a:p>
                  </a:txBody>
                  <a:tcPr marL="9525" marR="9525" marT="9525" marB="9525"/>
                </a:tc>
                <a:tc>
                  <a:txBody>
                    <a:bodyPr/>
                    <a:lstStyle/>
                    <a:p>
                      <a:pPr>
                        <a:lnSpc>
                          <a:spcPct val="140000"/>
                        </a:lnSpc>
                        <a:spcBef>
                          <a:spcPts val="800"/>
                        </a:spcBef>
                        <a:spcAft>
                          <a:spcPts val="800"/>
                        </a:spcAft>
                      </a:pPr>
                      <a:r>
                        <a:rPr lang="en-US" sz="1800" b="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Mật khẩu cho tên người dùng mặc định</a:t>
                      </a:r>
                    </a:p>
                  </a:txBody>
                  <a:tcPr marL="9525" marR="9525" marT="9525" marB="9525"/>
                </a:tc>
                <a:extLst>
                  <a:ext uri="{0D108BD9-81ED-4DB2-BD59-A6C34878D82A}">
                    <a16:rowId xmlns:a16="http://schemas.microsoft.com/office/drawing/2014/main" val="10002"/>
                  </a:ext>
                </a:extLst>
              </a:tr>
              <a:tr h="204819">
                <a:tc>
                  <a:txBody>
                    <a:bodyPr/>
                    <a:lstStyle/>
                    <a:p>
                      <a:pPr>
                        <a:lnSpc>
                          <a:spcPct val="140000"/>
                        </a:lnSpc>
                        <a:spcBef>
                          <a:spcPts val="800"/>
                        </a:spcBef>
                        <a:spcAft>
                          <a:spcPts val="800"/>
                        </a:spcAft>
                      </a:pPr>
                      <a:r>
                        <a:rPr lang="en-US" sz="1800" b="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spring.security.user.roles</a:t>
                      </a:r>
                    </a:p>
                  </a:txBody>
                  <a:tcPr marL="9525" marR="9525" marT="9525" marB="9525"/>
                </a:tc>
                <a:tc>
                  <a:txBody>
                    <a:bodyPr/>
                    <a:lstStyle/>
                    <a:p>
                      <a:pPr>
                        <a:lnSpc>
                          <a:spcPct val="140000"/>
                        </a:lnSpc>
                        <a:spcBef>
                          <a:spcPts val="800"/>
                        </a:spcBef>
                        <a:spcAft>
                          <a:spcPts val="800"/>
                        </a:spcAft>
                      </a:pPr>
                      <a:r>
                        <a:rPr lang="en-US" sz="1800" b="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Vai trò được cấp cho tên người dùng mặc định</a:t>
                      </a:r>
                    </a:p>
                  </a:txBody>
                  <a:tcPr marL="9525" marR="9525" marT="9525" marB="9525"/>
                </a:tc>
                <a:extLst>
                  <a:ext uri="{0D108BD9-81ED-4DB2-BD59-A6C34878D82A}">
                    <a16:rowId xmlns:a16="http://schemas.microsoft.com/office/drawing/2014/main" val="10003"/>
                  </a:ext>
                </a:extLst>
              </a:tr>
              <a:tr h="360340">
                <a:tc>
                  <a:txBody>
                    <a:bodyPr/>
                    <a:lstStyle/>
                    <a:p>
                      <a:pPr>
                        <a:lnSpc>
                          <a:spcPct val="140000"/>
                        </a:lnSpc>
                        <a:spcBef>
                          <a:spcPts val="800"/>
                        </a:spcBef>
                        <a:spcAft>
                          <a:spcPts val="800"/>
                        </a:spcAft>
                      </a:pPr>
                      <a:r>
                        <a:rPr lang="en-US" sz="1800" b="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spring.security.filter.dispatcher-types</a:t>
                      </a:r>
                    </a:p>
                  </a:txBody>
                  <a:tcPr marL="9525" marR="9525" marT="9525" marB="9525"/>
                </a:tc>
                <a:tc>
                  <a:txBody>
                    <a:bodyPr/>
                    <a:lstStyle/>
                    <a:p>
                      <a:pPr>
                        <a:lnSpc>
                          <a:spcPct val="140000"/>
                        </a:lnSpc>
                        <a:spcBef>
                          <a:spcPts val="800"/>
                        </a:spcBef>
                        <a:spcAft>
                          <a:spcPts val="800"/>
                        </a:spcAft>
                      </a:pPr>
                      <a:r>
                        <a:rPr lang="en-US" sz="1800" b="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Các</a:t>
                      </a:r>
                      <a:r>
                        <a:rPr lang="en-US" sz="1800" b="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b="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loại</a:t>
                      </a:r>
                      <a:r>
                        <a:rPr lang="en-US" sz="1800" b="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b="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bộ</a:t>
                      </a:r>
                      <a:r>
                        <a:rPr lang="en-US" sz="1800" b="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b="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điều</a:t>
                      </a:r>
                      <a:r>
                        <a:rPr lang="en-US" sz="1800" b="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b="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phối</a:t>
                      </a:r>
                      <a:r>
                        <a:rPr lang="en-US" sz="1800" b="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b="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chuỗi</a:t>
                      </a:r>
                      <a:r>
                        <a:rPr lang="en-US" sz="1800" b="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b="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bộ</a:t>
                      </a:r>
                      <a:r>
                        <a:rPr lang="en-US" sz="1800" b="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b="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lọc</a:t>
                      </a:r>
                      <a:r>
                        <a:rPr lang="en-US" sz="1800" b="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b="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bảo</a:t>
                      </a:r>
                      <a:r>
                        <a:rPr lang="en-US" sz="1800" b="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b="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mật</a:t>
                      </a:r>
                      <a:endParaRPr lang="en-US" sz="1800" b="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extLst>
                  <a:ext uri="{0D108BD9-81ED-4DB2-BD59-A6C34878D82A}">
                    <a16:rowId xmlns:a16="http://schemas.microsoft.com/office/drawing/2014/main" val="10004"/>
                  </a:ext>
                </a:extLst>
              </a:tr>
              <a:tr h="360340">
                <a:tc>
                  <a:txBody>
                    <a:bodyPr/>
                    <a:lstStyle/>
                    <a:p>
                      <a:pPr>
                        <a:lnSpc>
                          <a:spcPct val="140000"/>
                        </a:lnSpc>
                        <a:spcBef>
                          <a:spcPts val="800"/>
                        </a:spcBef>
                        <a:spcAft>
                          <a:spcPts val="800"/>
                        </a:spcAft>
                      </a:pPr>
                      <a:r>
                        <a:rPr lang="en-US" sz="1800" b="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spring.security.filter.order</a:t>
                      </a:r>
                    </a:p>
                  </a:txBody>
                  <a:tcPr marL="9525" marR="9525" marT="9525" marB="9525"/>
                </a:tc>
                <a:tc>
                  <a:txBody>
                    <a:bodyPr/>
                    <a:lstStyle/>
                    <a:p>
                      <a:pPr>
                        <a:lnSpc>
                          <a:spcPct val="140000"/>
                        </a:lnSpc>
                        <a:spcBef>
                          <a:spcPts val="800"/>
                        </a:spcBef>
                        <a:spcAft>
                          <a:spcPts val="800"/>
                        </a:spcAft>
                      </a:pPr>
                      <a:r>
                        <a:rPr lang="en-US" sz="1800" b="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Trình</a:t>
                      </a:r>
                      <a:r>
                        <a:rPr lang="en-US" sz="1800" b="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b="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tự</a:t>
                      </a:r>
                      <a:r>
                        <a:rPr lang="en-US" sz="1800" b="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b="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chuỗi</a:t>
                      </a:r>
                      <a:r>
                        <a:rPr lang="en-US" sz="1800" b="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b="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bộ</a:t>
                      </a:r>
                      <a:r>
                        <a:rPr lang="en-US" sz="1800" b="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b="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lọc</a:t>
                      </a:r>
                      <a:r>
                        <a:rPr lang="en-US" sz="1800" b="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b="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bảo</a:t>
                      </a:r>
                      <a:r>
                        <a:rPr lang="en-US" sz="1800" b="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b="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mật</a:t>
                      </a:r>
                      <a:endParaRPr lang="en-US" sz="1800" b="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84719482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35"/>
          <p:cNvSpPr txBox="1">
            <a:spLocks noGrp="1"/>
          </p:cNvSpPr>
          <p:nvPr>
            <p:ph type="title"/>
          </p:nvPr>
        </p:nvSpPr>
        <p:spPr>
          <a:xfrm>
            <a:off x="490250" y="526350"/>
            <a:ext cx="7122130" cy="4090800"/>
          </a:xfrm>
          <a:prstGeom prst="rect">
            <a:avLst/>
          </a:prstGeom>
        </p:spPr>
        <p:txBody>
          <a:bodyPr spcFirstLastPara="1" wrap="square" lIns="91425" tIns="91425" rIns="91425" bIns="91425" anchor="ctr" anchorCtr="0">
            <a:normAutofit/>
          </a:bodyPr>
          <a:lstStyle/>
          <a:p>
            <a:pPr lvl="0">
              <a:lnSpc>
                <a:spcPct val="115000"/>
              </a:lnSpc>
            </a:pPr>
            <a:r>
              <a:rPr lang="en-US" dirty="0"/>
              <a:t>Annotations</a:t>
            </a:r>
            <a:endParaRPr lang="vi-VN" dirty="0"/>
          </a:p>
        </p:txBody>
      </p:sp>
    </p:spTree>
    <p:extLst>
      <p:ext uri="{BB962C8B-B14F-4D97-AF65-F5344CB8AC3E}">
        <p14:creationId xmlns:p14="http://schemas.microsoft.com/office/powerpoint/2010/main" val="237698497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a:xfrm>
            <a:off x="144780" y="220981"/>
            <a:ext cx="8100060" cy="784860"/>
          </a:xfrm>
          <a:extLst>
            <a:ext uri="{FAA26D3D-D897-4be2-8F04-BA451C77F1D7}">
              <ma14:placeholderFlag xmlns="" xmlns:ma14="http://schemas.microsoft.com/office/mac/drawingml/2011/main" val="1"/>
            </a:ext>
          </a:extLst>
        </p:spPr>
        <p:txBody>
          <a:bodyPr anchor="b">
            <a:noAutofit/>
          </a:bodyPr>
          <a:lstStyle/>
          <a:p>
            <a:r>
              <a:rPr lang="en-US" altLang="en-US" sz="2200" dirty="0"/>
              <a:t>CÁC SPRING ANNOTATION </a:t>
            </a:r>
            <a:r>
              <a:rPr lang="en-US" altLang="en-US" sz="2200" dirty="0" err="1"/>
              <a:t>CƠ</a:t>
            </a:r>
            <a:r>
              <a:rPr lang="en-US" altLang="en-US" sz="2200" dirty="0"/>
              <a:t> </a:t>
            </a:r>
            <a:r>
              <a:rPr lang="en-US" altLang="en-US" sz="2200" dirty="0" err="1"/>
              <a:t>BẢN</a:t>
            </a:r>
            <a:endParaRPr lang="en-US" altLang="en-US" sz="2200" dirty="0"/>
          </a:p>
        </p:txBody>
      </p:sp>
      <p:pic>
        <p:nvPicPr>
          <p:cNvPr id="5" name="Picture 4" descr="https://2.bp.blogspot.com/--ggpoDSQpS8/W8oCa08SWYI/AAAAAAAAEZI/9gNl0S3Zoo4n__Orf4ERGRuftwx9pk2gwCLcBGAs/s1600/spring-core-annotations.PNG"/>
          <p:cNvPicPr/>
          <p:nvPr/>
        </p:nvPicPr>
        <p:blipFill rotWithShape="1">
          <a:blip r:embed="rId3">
            <a:extLst>
              <a:ext uri="{28A0092B-C50C-407E-A947-70E740481C1C}">
                <a14:useLocalDpi xmlns:a14="http://schemas.microsoft.com/office/drawing/2010/main" val="0"/>
              </a:ext>
            </a:extLst>
          </a:blip>
          <a:srcRect t="11098" r="54583" b="41503"/>
          <a:stretch/>
        </p:blipFill>
        <p:spPr bwMode="auto">
          <a:xfrm>
            <a:off x="265430" y="1429385"/>
            <a:ext cx="4039870" cy="3371215"/>
          </a:xfrm>
          <a:prstGeom prst="rect">
            <a:avLst/>
          </a:prstGeom>
          <a:solidFill>
            <a:srgbClr val="FF0000"/>
          </a:solidFill>
          <a:ln>
            <a:solidFill>
              <a:srgbClr val="FF0000"/>
            </a:solidFill>
          </a:ln>
          <a:extLst>
            <a:ext uri="{53640926-AAD7-44D8-BBD7-CCE9431645EC}">
              <a14:shadowObscured xmlns:a14="http://schemas.microsoft.com/office/drawing/2010/main"/>
            </a:ext>
          </a:extLst>
        </p:spPr>
      </p:pic>
      <p:pic>
        <p:nvPicPr>
          <p:cNvPr id="6" name="Picture 5" descr="https://2.bp.blogspot.com/--ggpoDSQpS8/W8oCa08SWYI/AAAAAAAAEZI/9gNl0S3Zoo4n__Orf4ERGRuftwx9pk2gwCLcBGAs/s1600/spring-core-annotations.PNG"/>
          <p:cNvPicPr/>
          <p:nvPr/>
        </p:nvPicPr>
        <p:blipFill rotWithShape="1">
          <a:blip r:embed="rId3">
            <a:extLst>
              <a:ext uri="{28A0092B-C50C-407E-A947-70E740481C1C}">
                <a14:useLocalDpi xmlns:a14="http://schemas.microsoft.com/office/drawing/2010/main" val="0"/>
              </a:ext>
            </a:extLst>
          </a:blip>
          <a:srcRect t="58160" r="54583"/>
          <a:stretch/>
        </p:blipFill>
        <p:spPr bwMode="auto">
          <a:xfrm>
            <a:off x="4677410" y="1455419"/>
            <a:ext cx="3834130" cy="3223261"/>
          </a:xfrm>
          <a:prstGeom prst="rect">
            <a:avLst/>
          </a:prstGeom>
          <a:noFill/>
          <a:ln>
            <a:solidFill>
              <a:srgbClr val="FF0000"/>
            </a:solid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54979805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a:xfrm>
            <a:off x="144780" y="220981"/>
            <a:ext cx="8100060" cy="784860"/>
          </a:xfrm>
          <a:extLst>
            <a:ext uri="{FAA26D3D-D897-4be2-8F04-BA451C77F1D7}">
              <ma14:placeholderFlag xmlns="" xmlns:ma14="http://schemas.microsoft.com/office/mac/drawingml/2011/main" val="1"/>
            </a:ext>
          </a:extLst>
        </p:spPr>
        <p:txBody>
          <a:bodyPr anchor="b">
            <a:noAutofit/>
          </a:bodyPr>
          <a:lstStyle/>
          <a:p>
            <a:r>
              <a:rPr lang="en-US" altLang="en-US" sz="2200" dirty="0"/>
              <a:t>CÁC SPRING ANNOTATION </a:t>
            </a:r>
            <a:r>
              <a:rPr lang="en-US" altLang="en-US" sz="2200" dirty="0" err="1"/>
              <a:t>CƠ</a:t>
            </a:r>
            <a:r>
              <a:rPr lang="en-US" altLang="en-US" sz="2200" dirty="0"/>
              <a:t> </a:t>
            </a:r>
            <a:r>
              <a:rPr lang="en-US" altLang="en-US" sz="2200" dirty="0" err="1"/>
              <a:t>BẢN</a:t>
            </a:r>
            <a:endParaRPr lang="en-US" altLang="en-US" sz="2200" dirty="0"/>
          </a:p>
        </p:txBody>
      </p:sp>
      <p:sp>
        <p:nvSpPr>
          <p:cNvPr id="3" name="Rectangle 2"/>
          <p:cNvSpPr/>
          <p:nvPr/>
        </p:nvSpPr>
        <p:spPr>
          <a:xfrm>
            <a:off x="137160" y="1244601"/>
            <a:ext cx="8206740" cy="342466"/>
          </a:xfrm>
          <a:prstGeom prst="rect">
            <a:avLst/>
          </a:prstGeom>
        </p:spPr>
        <p:txBody>
          <a:bodyPr wrap="square">
            <a:spAutoFit/>
          </a:bodyPr>
          <a:lstStyle/>
          <a:p>
            <a:pPr algn="just">
              <a:lnSpc>
                <a:spcPct val="107000"/>
              </a:lnSpc>
              <a:spcAft>
                <a:spcPts val="800"/>
              </a:spcAft>
            </a:pPr>
            <a:r>
              <a:rPr lang="en-US" sz="1600" b="1"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(1) @</a:t>
            </a:r>
            <a:r>
              <a:rPr lang="en-US" sz="1600" b="1"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Autowired</a:t>
            </a:r>
            <a:r>
              <a:rPr lang="en-US" sz="1600" b="1"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6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Dùng</a:t>
            </a:r>
            <a:r>
              <a:rPr lang="en-US" sz="16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6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với</a:t>
            </a:r>
            <a:r>
              <a:rPr lang="en-US" sz="16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6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các</a:t>
            </a:r>
            <a:r>
              <a:rPr lang="en-US" sz="16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6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phương</a:t>
            </a:r>
            <a:r>
              <a:rPr lang="en-US" sz="16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6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thức</a:t>
            </a:r>
            <a:r>
              <a:rPr lang="en-US" sz="16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setter, </a:t>
            </a:r>
            <a:r>
              <a:rPr lang="en-US" sz="16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biến</a:t>
            </a:r>
            <a:r>
              <a:rPr lang="en-US" sz="16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6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thể</a:t>
            </a:r>
            <a:r>
              <a:rPr lang="en-US" sz="16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6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hiện</a:t>
            </a:r>
            <a:r>
              <a:rPr lang="en-US" sz="16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6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và</a:t>
            </a:r>
            <a:r>
              <a:rPr lang="en-US" sz="16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6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hàm</a:t>
            </a:r>
            <a:r>
              <a:rPr lang="en-US" sz="16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6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tạo</a:t>
            </a:r>
            <a:r>
              <a:rPr lang="en-US" sz="16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p:cNvPicPr>
            <a:picLocks noChangeAspect="1"/>
          </p:cNvPicPr>
          <p:nvPr/>
        </p:nvPicPr>
        <p:blipFill>
          <a:blip r:embed="rId3"/>
          <a:stretch>
            <a:fillRect/>
          </a:stretch>
        </p:blipFill>
        <p:spPr>
          <a:xfrm>
            <a:off x="749043" y="2284533"/>
            <a:ext cx="7262152" cy="2325567"/>
          </a:xfrm>
          <a:prstGeom prst="rect">
            <a:avLst/>
          </a:prstGeom>
          <a:ln>
            <a:solidFill>
              <a:srgbClr val="FF0000"/>
            </a:solidFill>
          </a:ln>
        </p:spPr>
      </p:pic>
      <p:sp>
        <p:nvSpPr>
          <p:cNvPr id="9" name="Rectangle 8"/>
          <p:cNvSpPr/>
          <p:nvPr/>
        </p:nvSpPr>
        <p:spPr>
          <a:xfrm>
            <a:off x="193106" y="1732148"/>
            <a:ext cx="2021707" cy="322845"/>
          </a:xfrm>
          <a:prstGeom prst="rect">
            <a:avLst/>
          </a:prstGeom>
        </p:spPr>
        <p:txBody>
          <a:bodyPr wrap="none">
            <a:spAutoFit/>
          </a:bodyPr>
          <a:lstStyle/>
          <a:p>
            <a:pPr>
              <a:lnSpc>
                <a:spcPct val="107000"/>
              </a:lnSpc>
            </a:pPr>
            <a:r>
              <a:rPr lang="en-US" b="1" dirty="0">
                <a:latin typeface="Segoe UI" panose="020B0502040204020203" pitchFamily="34" charset="0"/>
                <a:ea typeface="Times New Roman" panose="02020603050405020304" pitchFamily="18" charset="0"/>
                <a:cs typeface="Times New Roman" panose="02020603050405020304" pitchFamily="18" charset="0"/>
              </a:rPr>
              <a:t>Constructor Injection:</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99175942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a:xfrm>
            <a:off x="144780" y="220981"/>
            <a:ext cx="8100060" cy="784860"/>
          </a:xfrm>
          <a:extLst>
            <a:ext uri="{FAA26D3D-D897-4be2-8F04-BA451C77F1D7}">
              <ma14:placeholderFlag xmlns="" xmlns:ma14="http://schemas.microsoft.com/office/mac/drawingml/2011/main" val="1"/>
            </a:ext>
          </a:extLst>
        </p:spPr>
        <p:txBody>
          <a:bodyPr anchor="b">
            <a:noAutofit/>
          </a:bodyPr>
          <a:lstStyle/>
          <a:p>
            <a:r>
              <a:rPr lang="en-US" altLang="en-US" sz="2200" dirty="0"/>
              <a:t>CÁC SPRING ANNOTATION </a:t>
            </a:r>
            <a:r>
              <a:rPr lang="en-US" altLang="en-US" sz="2200" dirty="0" err="1"/>
              <a:t>CƠ</a:t>
            </a:r>
            <a:r>
              <a:rPr lang="en-US" altLang="en-US" sz="2200" dirty="0"/>
              <a:t> </a:t>
            </a:r>
            <a:r>
              <a:rPr lang="en-US" altLang="en-US" sz="2200" dirty="0" err="1"/>
              <a:t>BẢN</a:t>
            </a:r>
            <a:endParaRPr lang="en-US" altLang="en-US" sz="2200" dirty="0"/>
          </a:p>
        </p:txBody>
      </p:sp>
      <p:sp>
        <p:nvSpPr>
          <p:cNvPr id="3" name="Rectangle 2"/>
          <p:cNvSpPr/>
          <p:nvPr/>
        </p:nvSpPr>
        <p:spPr>
          <a:xfrm>
            <a:off x="137160" y="1244601"/>
            <a:ext cx="8206740" cy="342466"/>
          </a:xfrm>
          <a:prstGeom prst="rect">
            <a:avLst/>
          </a:prstGeom>
        </p:spPr>
        <p:txBody>
          <a:bodyPr wrap="square">
            <a:spAutoFit/>
          </a:bodyPr>
          <a:lstStyle/>
          <a:p>
            <a:pPr algn="just">
              <a:lnSpc>
                <a:spcPct val="107000"/>
              </a:lnSpc>
              <a:spcAft>
                <a:spcPts val="800"/>
              </a:spcAft>
            </a:pPr>
            <a:r>
              <a:rPr lang="en-US" sz="1600" b="1"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(1) @</a:t>
            </a:r>
            <a:r>
              <a:rPr lang="en-US" sz="1600" b="1"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Autowired</a:t>
            </a:r>
            <a:r>
              <a:rPr lang="en-US" sz="1600" b="1"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6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Dùng</a:t>
            </a:r>
            <a:r>
              <a:rPr lang="en-US" sz="16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6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với</a:t>
            </a:r>
            <a:r>
              <a:rPr lang="en-US" sz="16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6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các</a:t>
            </a:r>
            <a:r>
              <a:rPr lang="en-US" sz="16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6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phương</a:t>
            </a:r>
            <a:r>
              <a:rPr lang="en-US" sz="16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6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thức</a:t>
            </a:r>
            <a:r>
              <a:rPr lang="en-US" sz="16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setter, </a:t>
            </a:r>
            <a:r>
              <a:rPr lang="en-US" sz="16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biến</a:t>
            </a:r>
            <a:r>
              <a:rPr lang="en-US" sz="16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6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thể</a:t>
            </a:r>
            <a:r>
              <a:rPr lang="en-US" sz="16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6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hiện</a:t>
            </a:r>
            <a:r>
              <a:rPr lang="en-US" sz="16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6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và</a:t>
            </a:r>
            <a:r>
              <a:rPr lang="en-US" sz="16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6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hàm</a:t>
            </a:r>
            <a:r>
              <a:rPr lang="en-US" sz="16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6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tạo</a:t>
            </a:r>
            <a:r>
              <a:rPr lang="en-US" sz="16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9" name="Rectangle 8"/>
          <p:cNvSpPr/>
          <p:nvPr/>
        </p:nvSpPr>
        <p:spPr>
          <a:xfrm>
            <a:off x="193106" y="1732148"/>
            <a:ext cx="1580882" cy="311239"/>
          </a:xfrm>
          <a:prstGeom prst="rect">
            <a:avLst/>
          </a:prstGeom>
        </p:spPr>
        <p:txBody>
          <a:bodyPr wrap="none">
            <a:spAutoFit/>
          </a:bodyPr>
          <a:lstStyle/>
          <a:p>
            <a:pPr>
              <a:lnSpc>
                <a:spcPct val="107000"/>
              </a:lnSpc>
            </a:pPr>
            <a:r>
              <a:rPr lang="en-US" b="1" dirty="0">
                <a:latin typeface="Segoe UI" panose="020B0502040204020203" pitchFamily="34" charset="0"/>
                <a:ea typeface="Times New Roman" panose="02020603050405020304" pitchFamily="18" charset="0"/>
                <a:cs typeface="Times New Roman" panose="02020603050405020304" pitchFamily="18" charset="0"/>
              </a:rPr>
              <a:t>Setter Injection:</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2" name="Picture 1"/>
          <p:cNvPicPr>
            <a:picLocks noChangeAspect="1"/>
          </p:cNvPicPr>
          <p:nvPr/>
        </p:nvPicPr>
        <p:blipFill>
          <a:blip r:embed="rId3"/>
          <a:stretch>
            <a:fillRect/>
          </a:stretch>
        </p:blipFill>
        <p:spPr>
          <a:xfrm>
            <a:off x="797587" y="2125570"/>
            <a:ext cx="7066405" cy="2675029"/>
          </a:xfrm>
          <a:prstGeom prst="rect">
            <a:avLst/>
          </a:prstGeom>
          <a:ln>
            <a:solidFill>
              <a:srgbClr val="FF0000"/>
            </a:solidFill>
          </a:ln>
        </p:spPr>
      </p:pic>
    </p:spTree>
    <p:extLst>
      <p:ext uri="{BB962C8B-B14F-4D97-AF65-F5344CB8AC3E}">
        <p14:creationId xmlns:p14="http://schemas.microsoft.com/office/powerpoint/2010/main" val="26486703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297180" y="445025"/>
            <a:ext cx="8458920" cy="572700"/>
          </a:xfrm>
          <a:extLst>
            <a:ext uri="{FAA26D3D-D897-4be2-8F04-BA451C77F1D7}">
              <ma14:placeholderFlag xmlns="" xmlns:ma14="http://schemas.microsoft.com/office/mac/drawingml/2011/main" val="1"/>
            </a:ext>
          </a:extLst>
        </p:spPr>
        <p:txBody>
          <a:bodyPr anchor="b">
            <a:noAutofit/>
          </a:bodyPr>
          <a:lstStyle/>
          <a:p>
            <a:r>
              <a:rPr lang="en-US" altLang="en-US" sz="2200" dirty="0"/>
              <a:t>LÝ DO </a:t>
            </a:r>
            <a:r>
              <a:rPr lang="en-US" altLang="en-US" sz="2200" dirty="0" err="1"/>
              <a:t>SỬ</a:t>
            </a:r>
            <a:r>
              <a:rPr lang="en-US" altLang="en-US" sz="2200" dirty="0"/>
              <a:t> </a:t>
            </a:r>
            <a:r>
              <a:rPr lang="en-US" altLang="en-US" sz="2200" dirty="0" err="1"/>
              <a:t>DỤNG</a:t>
            </a:r>
            <a:r>
              <a:rPr lang="en-US" altLang="en-US" sz="2200" dirty="0"/>
              <a:t> </a:t>
            </a:r>
          </a:p>
        </p:txBody>
      </p:sp>
      <p:sp>
        <p:nvSpPr>
          <p:cNvPr id="8" name="Rectangle 7"/>
          <p:cNvSpPr/>
          <p:nvPr/>
        </p:nvSpPr>
        <p:spPr>
          <a:xfrm>
            <a:off x="114300" y="1525689"/>
            <a:ext cx="8823960" cy="2167901"/>
          </a:xfrm>
          <a:prstGeom prst="rect">
            <a:avLst/>
          </a:prstGeom>
        </p:spPr>
        <p:txBody>
          <a:bodyPr wrap="square">
            <a:spAutoFit/>
          </a:bodyPr>
          <a:lstStyle/>
          <a:p>
            <a:pPr algn="just">
              <a:lnSpc>
                <a:spcPct val="107000"/>
              </a:lnSpc>
              <a:spcBef>
                <a:spcPts val="800"/>
              </a:spcBef>
              <a:spcAft>
                <a:spcPts val="800"/>
              </a:spcAft>
            </a:pPr>
            <a:r>
              <a:rPr lang="vi-VN"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Phương pháp tiêm phụ thuộc được sử dụng trong Spring Boot.</a:t>
            </a:r>
          </a:p>
          <a:p>
            <a:pPr algn="just">
              <a:lnSpc>
                <a:spcPct val="107000"/>
              </a:lnSpc>
              <a:spcBef>
                <a:spcPts val="800"/>
              </a:spcBef>
              <a:spcAft>
                <a:spcPts val="800"/>
              </a:spcAft>
            </a:pPr>
            <a:r>
              <a:rPr lang="vi-VN"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Có khả năng quản lý giao dịch cơ sở dữ liệu mạnh mẽ.</a:t>
            </a:r>
          </a:p>
          <a:p>
            <a:pPr algn="just">
              <a:lnSpc>
                <a:spcPct val="107000"/>
              </a:lnSpc>
              <a:spcBef>
                <a:spcPts val="800"/>
              </a:spcBef>
              <a:spcAft>
                <a:spcPts val="800"/>
              </a:spcAft>
            </a:pPr>
            <a:r>
              <a:rPr lang="vi-VN"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Đơn giản hóa việc tích hợp với các khung công tác Java khác như JPA/Hibernate ORM, Struts, v.v.</a:t>
            </a:r>
          </a:p>
          <a:p>
            <a:pPr algn="just">
              <a:lnSpc>
                <a:spcPct val="107000"/>
              </a:lnSpc>
              <a:spcBef>
                <a:spcPts val="800"/>
              </a:spcBef>
              <a:spcAft>
                <a:spcPts val="800"/>
              </a:spcAft>
            </a:pPr>
            <a:r>
              <a:rPr lang="vi-VN"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Giảm chi phí và thời gian phát triển của ứng dụng.</a:t>
            </a:r>
          </a:p>
        </p:txBody>
      </p:sp>
    </p:spTree>
    <p:extLst>
      <p:ext uri="{BB962C8B-B14F-4D97-AF65-F5344CB8AC3E}">
        <p14:creationId xmlns:p14="http://schemas.microsoft.com/office/powerpoint/2010/main" val="220057137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a:xfrm>
            <a:off x="144780" y="220981"/>
            <a:ext cx="8100060" cy="784860"/>
          </a:xfrm>
          <a:extLst>
            <a:ext uri="{FAA26D3D-D897-4be2-8F04-BA451C77F1D7}">
              <ma14:placeholderFlag xmlns="" xmlns:ma14="http://schemas.microsoft.com/office/mac/drawingml/2011/main" val="1"/>
            </a:ext>
          </a:extLst>
        </p:spPr>
        <p:txBody>
          <a:bodyPr anchor="b">
            <a:noAutofit/>
          </a:bodyPr>
          <a:lstStyle/>
          <a:p>
            <a:r>
              <a:rPr lang="en-US" altLang="en-US" sz="2200" dirty="0"/>
              <a:t>CÁC SPRING ANNOTATION </a:t>
            </a:r>
            <a:r>
              <a:rPr lang="en-US" altLang="en-US" sz="2200" dirty="0" err="1"/>
              <a:t>CƠ</a:t>
            </a:r>
            <a:r>
              <a:rPr lang="en-US" altLang="en-US" sz="2200" dirty="0"/>
              <a:t> </a:t>
            </a:r>
            <a:r>
              <a:rPr lang="en-US" altLang="en-US" sz="2200" dirty="0" err="1"/>
              <a:t>BẢN</a:t>
            </a:r>
            <a:endParaRPr lang="en-US" altLang="en-US" sz="2200" dirty="0"/>
          </a:p>
        </p:txBody>
      </p:sp>
      <p:sp>
        <p:nvSpPr>
          <p:cNvPr id="3" name="Rectangle 2"/>
          <p:cNvSpPr/>
          <p:nvPr/>
        </p:nvSpPr>
        <p:spPr>
          <a:xfrm>
            <a:off x="137160" y="1244601"/>
            <a:ext cx="8206740" cy="342466"/>
          </a:xfrm>
          <a:prstGeom prst="rect">
            <a:avLst/>
          </a:prstGeom>
        </p:spPr>
        <p:txBody>
          <a:bodyPr wrap="square">
            <a:spAutoFit/>
          </a:bodyPr>
          <a:lstStyle/>
          <a:p>
            <a:pPr algn="just">
              <a:lnSpc>
                <a:spcPct val="107000"/>
              </a:lnSpc>
              <a:spcAft>
                <a:spcPts val="800"/>
              </a:spcAft>
            </a:pPr>
            <a:r>
              <a:rPr lang="en-US" sz="1600" b="1"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(1) @</a:t>
            </a:r>
            <a:r>
              <a:rPr lang="en-US" sz="1600" b="1"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Autowired</a:t>
            </a:r>
            <a:r>
              <a:rPr lang="en-US" sz="1600" b="1"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6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Dùng</a:t>
            </a:r>
            <a:r>
              <a:rPr lang="en-US" sz="16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6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với</a:t>
            </a:r>
            <a:r>
              <a:rPr lang="en-US" sz="16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6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các</a:t>
            </a:r>
            <a:r>
              <a:rPr lang="en-US" sz="16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6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phương</a:t>
            </a:r>
            <a:r>
              <a:rPr lang="en-US" sz="16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6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thức</a:t>
            </a:r>
            <a:r>
              <a:rPr lang="en-US" sz="16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setter, </a:t>
            </a:r>
            <a:r>
              <a:rPr lang="en-US" sz="16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biến</a:t>
            </a:r>
            <a:r>
              <a:rPr lang="en-US" sz="16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6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thể</a:t>
            </a:r>
            <a:r>
              <a:rPr lang="en-US" sz="16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6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hiện</a:t>
            </a:r>
            <a:r>
              <a:rPr lang="en-US" sz="16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6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và</a:t>
            </a:r>
            <a:r>
              <a:rPr lang="en-US" sz="16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6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hàm</a:t>
            </a:r>
            <a:r>
              <a:rPr lang="en-US" sz="16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6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tạo</a:t>
            </a:r>
            <a:r>
              <a:rPr lang="en-US" sz="16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9" name="Rectangle 8"/>
          <p:cNvSpPr/>
          <p:nvPr/>
        </p:nvSpPr>
        <p:spPr>
          <a:xfrm>
            <a:off x="193106" y="1732148"/>
            <a:ext cx="1426994" cy="322845"/>
          </a:xfrm>
          <a:prstGeom prst="rect">
            <a:avLst/>
          </a:prstGeom>
        </p:spPr>
        <p:txBody>
          <a:bodyPr wrap="none">
            <a:spAutoFit/>
          </a:bodyPr>
          <a:lstStyle/>
          <a:p>
            <a:pPr>
              <a:lnSpc>
                <a:spcPct val="107000"/>
              </a:lnSpc>
            </a:pPr>
            <a:r>
              <a:rPr lang="en-US" b="1" dirty="0">
                <a:latin typeface="Segoe UI" panose="020B0502040204020203" pitchFamily="34" charset="0"/>
                <a:ea typeface="Times New Roman" panose="02020603050405020304" pitchFamily="18" charset="0"/>
                <a:cs typeface="Times New Roman" panose="02020603050405020304" pitchFamily="18" charset="0"/>
              </a:rPr>
              <a:t>Field Injection:</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p:cNvPicPr>
            <a:picLocks noChangeAspect="1"/>
          </p:cNvPicPr>
          <p:nvPr/>
        </p:nvPicPr>
        <p:blipFill>
          <a:blip r:embed="rId3"/>
          <a:stretch>
            <a:fillRect/>
          </a:stretch>
        </p:blipFill>
        <p:spPr>
          <a:xfrm>
            <a:off x="589999" y="2228690"/>
            <a:ext cx="7887801" cy="2286319"/>
          </a:xfrm>
          <a:prstGeom prst="rect">
            <a:avLst/>
          </a:prstGeom>
          <a:ln>
            <a:solidFill>
              <a:srgbClr val="FF0000"/>
            </a:solidFill>
          </a:ln>
        </p:spPr>
      </p:pic>
    </p:spTree>
    <p:extLst>
      <p:ext uri="{BB962C8B-B14F-4D97-AF65-F5344CB8AC3E}">
        <p14:creationId xmlns:p14="http://schemas.microsoft.com/office/powerpoint/2010/main" val="288320890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a:xfrm>
            <a:off x="144780" y="220981"/>
            <a:ext cx="8100060" cy="784860"/>
          </a:xfrm>
          <a:extLst>
            <a:ext uri="{FAA26D3D-D897-4be2-8F04-BA451C77F1D7}">
              <ma14:placeholderFlag xmlns="" xmlns:ma14="http://schemas.microsoft.com/office/mac/drawingml/2011/main" val="1"/>
            </a:ext>
          </a:extLst>
        </p:spPr>
        <p:txBody>
          <a:bodyPr anchor="b">
            <a:noAutofit/>
          </a:bodyPr>
          <a:lstStyle/>
          <a:p>
            <a:r>
              <a:rPr lang="en-US" altLang="en-US" sz="2200" dirty="0"/>
              <a:t>CÁC SPRING ANNOTATION </a:t>
            </a:r>
            <a:r>
              <a:rPr lang="en-US" altLang="en-US" sz="2200" dirty="0" err="1"/>
              <a:t>CƠ</a:t>
            </a:r>
            <a:r>
              <a:rPr lang="en-US" altLang="en-US" sz="2200" dirty="0"/>
              <a:t> </a:t>
            </a:r>
            <a:r>
              <a:rPr lang="en-US" altLang="en-US" sz="2200" dirty="0" err="1"/>
              <a:t>BẢN</a:t>
            </a:r>
            <a:endParaRPr lang="en-US" altLang="en-US" sz="2200" dirty="0"/>
          </a:p>
        </p:txBody>
      </p:sp>
      <p:sp>
        <p:nvSpPr>
          <p:cNvPr id="3" name="Rectangle 2"/>
          <p:cNvSpPr/>
          <p:nvPr/>
        </p:nvSpPr>
        <p:spPr>
          <a:xfrm>
            <a:off x="137160" y="1244601"/>
            <a:ext cx="8206740" cy="1186607"/>
          </a:xfrm>
          <a:prstGeom prst="rect">
            <a:avLst/>
          </a:prstGeom>
        </p:spPr>
        <p:txBody>
          <a:bodyPr wrap="square">
            <a:spAutoFit/>
          </a:bodyPr>
          <a:lstStyle/>
          <a:p>
            <a:pPr algn="just">
              <a:lnSpc>
                <a:spcPct val="107000"/>
              </a:lnSpc>
              <a:spcAft>
                <a:spcPts val="800"/>
              </a:spcAft>
            </a:pPr>
            <a:r>
              <a:rPr lang="vi-VN" sz="1800" b="1" dirty="0">
                <a:latin typeface="Calibri" panose="020F0502020204030204" pitchFamily="34" charset="0"/>
                <a:ea typeface="Calibri" panose="020F0502020204030204" pitchFamily="34" charset="0"/>
                <a:cs typeface="Times New Roman" panose="02020603050405020304" pitchFamily="18" charset="0"/>
              </a:rPr>
              <a:t>(2) @Bean</a:t>
            </a:r>
            <a:r>
              <a:rPr lang="vi-VN" sz="1800" dirty="0">
                <a:latin typeface="Calibri" panose="020F0502020204030204" pitchFamily="34" charset="0"/>
                <a:ea typeface="Calibri" panose="020F0502020204030204" pitchFamily="34" charset="0"/>
                <a:cs typeface="Times New Roman" panose="02020603050405020304" pitchFamily="18" charset="0"/>
              </a:rPr>
              <a:t>:</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Dùng</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để</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thay</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thế</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cho</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thẻ</a:t>
            </a:r>
            <a:r>
              <a:rPr lang="vi-VN" sz="1800" dirty="0">
                <a:latin typeface="Calibri" panose="020F0502020204030204" pitchFamily="34" charset="0"/>
                <a:ea typeface="Calibri" panose="020F0502020204030204" pitchFamily="34" charset="0"/>
                <a:cs typeface="Times New Roman" panose="02020603050405020304" pitchFamily="18" charset="0"/>
              </a:rPr>
              <a:t> &lt;bean&gt; XML. </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Xác</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định</a:t>
            </a:r>
            <a:r>
              <a:rPr lang="vi-VN" sz="1800" dirty="0">
                <a:latin typeface="Calibri" panose="020F0502020204030204" pitchFamily="34" charset="0"/>
                <a:ea typeface="Calibri" panose="020F0502020204030204" pitchFamily="34" charset="0"/>
                <a:cs typeface="Times New Roman" panose="02020603050405020304" pitchFamily="18" charset="0"/>
              </a:rPr>
              <a:t> phương thức tạo ra một bean được quản lý bởi Spring Container.</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2" name="Picture 1"/>
          <p:cNvPicPr>
            <a:picLocks noChangeAspect="1"/>
          </p:cNvPicPr>
          <p:nvPr/>
        </p:nvPicPr>
        <p:blipFill>
          <a:blip r:embed="rId3"/>
          <a:stretch>
            <a:fillRect/>
          </a:stretch>
        </p:blipFill>
        <p:spPr>
          <a:xfrm>
            <a:off x="1510379" y="3374632"/>
            <a:ext cx="6209156" cy="1631708"/>
          </a:xfrm>
          <a:prstGeom prst="rect">
            <a:avLst/>
          </a:prstGeom>
          <a:ln>
            <a:solidFill>
              <a:srgbClr val="FF0000"/>
            </a:solidFill>
          </a:ln>
        </p:spPr>
      </p:pic>
      <p:pic>
        <p:nvPicPr>
          <p:cNvPr id="4" name="Picture 3"/>
          <p:cNvPicPr>
            <a:picLocks noChangeAspect="1"/>
          </p:cNvPicPr>
          <p:nvPr/>
        </p:nvPicPr>
        <p:blipFill>
          <a:blip r:embed="rId4"/>
          <a:stretch>
            <a:fillRect/>
          </a:stretch>
        </p:blipFill>
        <p:spPr>
          <a:xfrm>
            <a:off x="913905" y="2558374"/>
            <a:ext cx="7087589" cy="590632"/>
          </a:xfrm>
          <a:prstGeom prst="rect">
            <a:avLst/>
          </a:prstGeom>
          <a:ln>
            <a:solidFill>
              <a:srgbClr val="FF0000"/>
            </a:solidFill>
          </a:ln>
        </p:spPr>
      </p:pic>
    </p:spTree>
    <p:extLst>
      <p:ext uri="{BB962C8B-B14F-4D97-AF65-F5344CB8AC3E}">
        <p14:creationId xmlns:p14="http://schemas.microsoft.com/office/powerpoint/2010/main" val="179064703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a:xfrm>
            <a:off x="144780" y="220981"/>
            <a:ext cx="8100060" cy="784860"/>
          </a:xfrm>
          <a:extLst>
            <a:ext uri="{FAA26D3D-D897-4be2-8F04-BA451C77F1D7}">
              <ma14:placeholderFlag xmlns="" xmlns:ma14="http://schemas.microsoft.com/office/mac/drawingml/2011/main" val="1"/>
            </a:ext>
          </a:extLst>
        </p:spPr>
        <p:txBody>
          <a:bodyPr anchor="b">
            <a:noAutofit/>
          </a:bodyPr>
          <a:lstStyle/>
          <a:p>
            <a:r>
              <a:rPr lang="en-US" altLang="en-US" sz="2200" dirty="0"/>
              <a:t>CÁC SPRING ANNOTATION </a:t>
            </a:r>
            <a:r>
              <a:rPr lang="en-US" altLang="en-US" sz="2200" dirty="0" err="1"/>
              <a:t>CƠ</a:t>
            </a:r>
            <a:r>
              <a:rPr lang="en-US" altLang="en-US" sz="2200" dirty="0"/>
              <a:t> </a:t>
            </a:r>
            <a:r>
              <a:rPr lang="en-US" altLang="en-US" sz="2200" dirty="0" err="1"/>
              <a:t>BẢN</a:t>
            </a:r>
            <a:endParaRPr lang="en-US" altLang="en-US" sz="2200" dirty="0"/>
          </a:p>
        </p:txBody>
      </p:sp>
      <p:sp>
        <p:nvSpPr>
          <p:cNvPr id="3" name="Rectangle 2"/>
          <p:cNvSpPr/>
          <p:nvPr/>
        </p:nvSpPr>
        <p:spPr>
          <a:xfrm>
            <a:off x="137160" y="1244601"/>
            <a:ext cx="8930640" cy="880369"/>
          </a:xfrm>
          <a:prstGeom prst="rect">
            <a:avLst/>
          </a:prstGeom>
        </p:spPr>
        <p:txBody>
          <a:bodyPr wrap="square">
            <a:spAutoFit/>
          </a:bodyPr>
          <a:lstStyle/>
          <a:p>
            <a:pPr algn="just">
              <a:lnSpc>
                <a:spcPct val="150000"/>
              </a:lnSpc>
              <a:spcBef>
                <a:spcPts val="800"/>
              </a:spcBef>
              <a:spcAft>
                <a:spcPts val="800"/>
              </a:spcAft>
            </a:pPr>
            <a:r>
              <a:rPr lang="en-US" sz="1800" b="1" dirty="0">
                <a:latin typeface="Calibri" panose="020F0502020204030204" pitchFamily="34" charset="0"/>
                <a:ea typeface="Calibri" panose="020F0502020204030204" pitchFamily="34" charset="0"/>
                <a:cs typeface="Times New Roman" panose="02020603050405020304" pitchFamily="18" charset="0"/>
              </a:rPr>
              <a:t>(</a:t>
            </a:r>
            <a:r>
              <a:rPr lang="vi-VN" sz="1800" b="1" dirty="0">
                <a:latin typeface="Calibri" panose="020F0502020204030204" pitchFamily="34" charset="0"/>
                <a:ea typeface="Calibri" panose="020F0502020204030204" pitchFamily="34" charset="0"/>
                <a:cs typeface="Times New Roman" panose="02020603050405020304" pitchFamily="18" charset="0"/>
              </a:rPr>
              <a:t>3) @Qualifier</a:t>
            </a:r>
            <a:r>
              <a:rPr lang="vi-VN"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a:latin typeface="Calibri" panose="020F0502020204030204" pitchFamily="34" charset="0"/>
                <a:ea typeface="Calibri" panose="020F0502020204030204" pitchFamily="34" charset="0"/>
                <a:cs typeface="Times New Roman" panose="02020603050405020304" pitchFamily="18" charset="0"/>
              </a:rPr>
              <a:t>S</a:t>
            </a:r>
            <a:r>
              <a:rPr lang="vi-VN" sz="1800" dirty="0">
                <a:latin typeface="Calibri" panose="020F0502020204030204" pitchFamily="34" charset="0"/>
                <a:ea typeface="Calibri" panose="020F0502020204030204" pitchFamily="34" charset="0"/>
                <a:cs typeface="Times New Roman" panose="02020603050405020304" pitchFamily="18" charset="0"/>
              </a:rPr>
              <a:t>ử dụng cùng với Autowired để tránh nhầm lẫn khi có hai hoặc nhiều bean được cấu hình cho cùng một loại.</a:t>
            </a:r>
            <a:endParaRPr lang="en-US" sz="1800" dirty="0">
              <a:latin typeface="Calibri" panose="020F0502020204030204" pitchFamily="34" charset="0"/>
              <a:ea typeface="Calibri" panose="020F0502020204030204" pitchFamily="34" charset="0"/>
              <a:cs typeface="Times New Roman" panose="02020603050405020304" pitchFamily="18" charset="0"/>
            </a:endParaRPr>
          </a:p>
        </p:txBody>
      </p:sp>
      <p:pic>
        <p:nvPicPr>
          <p:cNvPr id="6" name="Picture 5"/>
          <p:cNvPicPr>
            <a:picLocks noChangeAspect="1"/>
          </p:cNvPicPr>
          <p:nvPr/>
        </p:nvPicPr>
        <p:blipFill>
          <a:blip r:embed="rId3"/>
          <a:stretch>
            <a:fillRect/>
          </a:stretch>
        </p:blipFill>
        <p:spPr>
          <a:xfrm>
            <a:off x="1682841" y="3203200"/>
            <a:ext cx="5949844" cy="1483099"/>
          </a:xfrm>
          <a:prstGeom prst="rect">
            <a:avLst/>
          </a:prstGeom>
          <a:ln>
            <a:solidFill>
              <a:srgbClr val="FF0000"/>
            </a:solidFill>
          </a:ln>
        </p:spPr>
      </p:pic>
      <p:pic>
        <p:nvPicPr>
          <p:cNvPr id="2" name="Picture 1"/>
          <p:cNvPicPr>
            <a:picLocks noChangeAspect="1"/>
          </p:cNvPicPr>
          <p:nvPr/>
        </p:nvPicPr>
        <p:blipFill>
          <a:blip r:embed="rId4"/>
          <a:stretch>
            <a:fillRect/>
          </a:stretch>
        </p:blipFill>
        <p:spPr>
          <a:xfrm>
            <a:off x="308967" y="2138302"/>
            <a:ext cx="8526065" cy="866896"/>
          </a:xfrm>
          <a:prstGeom prst="rect">
            <a:avLst/>
          </a:prstGeom>
        </p:spPr>
      </p:pic>
    </p:spTree>
    <p:extLst>
      <p:ext uri="{BB962C8B-B14F-4D97-AF65-F5344CB8AC3E}">
        <p14:creationId xmlns:p14="http://schemas.microsoft.com/office/powerpoint/2010/main" val="396062792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a:xfrm>
            <a:off x="144780" y="220981"/>
            <a:ext cx="8100060" cy="784860"/>
          </a:xfrm>
          <a:extLst>
            <a:ext uri="{FAA26D3D-D897-4be2-8F04-BA451C77F1D7}">
              <ma14:placeholderFlag xmlns="" xmlns:ma14="http://schemas.microsoft.com/office/mac/drawingml/2011/main" val="1"/>
            </a:ext>
          </a:extLst>
        </p:spPr>
        <p:txBody>
          <a:bodyPr anchor="b">
            <a:noAutofit/>
          </a:bodyPr>
          <a:lstStyle/>
          <a:p>
            <a:r>
              <a:rPr lang="en-US" altLang="en-US" sz="2200" dirty="0"/>
              <a:t>CÁC SPRING ANNOTATION </a:t>
            </a:r>
            <a:r>
              <a:rPr lang="en-US" altLang="en-US" sz="2200" dirty="0" err="1"/>
              <a:t>CƠ</a:t>
            </a:r>
            <a:r>
              <a:rPr lang="en-US" altLang="en-US" sz="2200" dirty="0"/>
              <a:t> </a:t>
            </a:r>
            <a:r>
              <a:rPr lang="en-US" altLang="en-US" sz="2200" dirty="0" err="1"/>
              <a:t>BẢN</a:t>
            </a:r>
            <a:endParaRPr lang="en-US" altLang="en-US" sz="2200" dirty="0"/>
          </a:p>
        </p:txBody>
      </p:sp>
      <p:sp>
        <p:nvSpPr>
          <p:cNvPr id="4" name="Rectangle 3"/>
          <p:cNvSpPr/>
          <p:nvPr/>
        </p:nvSpPr>
        <p:spPr>
          <a:xfrm>
            <a:off x="106680" y="1251113"/>
            <a:ext cx="8938260" cy="1940211"/>
          </a:xfrm>
          <a:prstGeom prst="rect">
            <a:avLst/>
          </a:prstGeom>
        </p:spPr>
        <p:txBody>
          <a:bodyPr wrap="square">
            <a:spAutoFit/>
          </a:bodyPr>
          <a:lstStyle/>
          <a:p>
            <a:pPr algn="just">
              <a:lnSpc>
                <a:spcPct val="150000"/>
              </a:lnSpc>
              <a:spcBef>
                <a:spcPts val="800"/>
              </a:spcBef>
              <a:spcAft>
                <a:spcPts val="800"/>
              </a:spcAft>
            </a:pPr>
            <a:r>
              <a:rPr lang="en-US" sz="1600" b="1" dirty="0">
                <a:solidFill>
                  <a:srgbClr val="333333"/>
                </a:solidFill>
                <a:latin typeface="Segoe UI" panose="020B0502040204020203" pitchFamily="34" charset="0"/>
                <a:ea typeface="Calibri" panose="020F0502020204030204" pitchFamily="34" charset="0"/>
                <a:cs typeface="Times New Roman" panose="02020603050405020304" pitchFamily="18" charset="0"/>
              </a:rPr>
              <a:t>(4) @Required:</a:t>
            </a:r>
            <a:r>
              <a:rPr lang="en-US" sz="1600" dirty="0">
                <a:solidFill>
                  <a:srgbClr val="333333"/>
                </a:solidFill>
                <a:latin typeface="Segoe UI" panose="020B0502040204020203" pitchFamily="34" charset="0"/>
                <a:ea typeface="Calibri" panose="020F0502020204030204" pitchFamily="34" charset="0"/>
                <a:cs typeface="Times New Roman" panose="02020603050405020304" pitchFamily="18" charset="0"/>
              </a:rPr>
              <a:t>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Bef>
                <a:spcPts val="800"/>
              </a:spcBef>
              <a:spcAft>
                <a:spcPts val="800"/>
              </a:spcAft>
            </a:pPr>
            <a:r>
              <a:rPr lang="en-US" sz="1600" dirty="0">
                <a:solidFill>
                  <a:srgbClr val="333333"/>
                </a:solidFill>
                <a:latin typeface="Segoe UI" panose="020B0502040204020203" pitchFamily="34" charset="0"/>
                <a:ea typeface="Calibri" panose="020F0502020204030204" pitchFamily="34" charset="0"/>
                <a:cs typeface="Times New Roman" panose="02020603050405020304" pitchFamily="18" charset="0"/>
              </a:rPr>
              <a:t>- </a:t>
            </a:r>
            <a:r>
              <a:rPr lang="en-US" sz="1600" dirty="0" err="1">
                <a:solidFill>
                  <a:srgbClr val="333333"/>
                </a:solidFill>
                <a:latin typeface="Segoe UI" panose="020B0502040204020203" pitchFamily="34" charset="0"/>
                <a:ea typeface="Calibri" panose="020F0502020204030204" pitchFamily="34" charset="0"/>
                <a:cs typeface="Times New Roman" panose="02020603050405020304" pitchFamily="18" charset="0"/>
              </a:rPr>
              <a:t>Dùng</a:t>
            </a:r>
            <a:r>
              <a:rPr lang="en-US" sz="1600" dirty="0">
                <a:solidFill>
                  <a:srgbClr val="333333"/>
                </a:solidFill>
                <a:latin typeface="Segoe UI" panose="020B0502040204020203" pitchFamily="34" charset="0"/>
                <a:ea typeface="Calibri" panose="020F0502020204030204" pitchFamily="34" charset="0"/>
                <a:cs typeface="Times New Roman" panose="02020603050405020304" pitchFamily="18" charset="0"/>
              </a:rPr>
              <a:t> </a:t>
            </a:r>
            <a:r>
              <a:rPr lang="en-US" sz="1600" dirty="0" err="1">
                <a:solidFill>
                  <a:srgbClr val="333333"/>
                </a:solidFill>
                <a:latin typeface="Segoe UI" panose="020B0502040204020203" pitchFamily="34" charset="0"/>
                <a:ea typeface="Calibri" panose="020F0502020204030204" pitchFamily="34" charset="0"/>
                <a:cs typeface="Times New Roman" panose="02020603050405020304" pitchFamily="18" charset="0"/>
              </a:rPr>
              <a:t>với</a:t>
            </a:r>
            <a:r>
              <a:rPr lang="en-US" sz="1600" dirty="0">
                <a:solidFill>
                  <a:srgbClr val="333333"/>
                </a:solidFill>
                <a:latin typeface="Segoe UI" panose="020B0502040204020203" pitchFamily="34" charset="0"/>
                <a:ea typeface="Calibri" panose="020F0502020204030204" pitchFamily="34" charset="0"/>
                <a:cs typeface="Times New Roman" panose="02020603050405020304" pitchFamily="18" charset="0"/>
              </a:rPr>
              <a:t> </a:t>
            </a:r>
            <a:r>
              <a:rPr lang="en-US" sz="1600" dirty="0" err="1">
                <a:solidFill>
                  <a:srgbClr val="333333"/>
                </a:solidFill>
                <a:latin typeface="Segoe UI" panose="020B0502040204020203" pitchFamily="34" charset="0"/>
                <a:ea typeface="Calibri" panose="020F0502020204030204" pitchFamily="34" charset="0"/>
                <a:cs typeface="Times New Roman" panose="02020603050405020304" pitchFamily="18" charset="0"/>
              </a:rPr>
              <a:t>phương</a:t>
            </a:r>
            <a:r>
              <a:rPr lang="en-US" sz="1600" dirty="0">
                <a:solidFill>
                  <a:srgbClr val="333333"/>
                </a:solidFill>
                <a:latin typeface="Segoe UI" panose="020B0502040204020203" pitchFamily="34" charset="0"/>
                <a:ea typeface="Calibri" panose="020F0502020204030204" pitchFamily="34" charset="0"/>
                <a:cs typeface="Times New Roman" panose="02020603050405020304" pitchFamily="18" charset="0"/>
              </a:rPr>
              <a:t> </a:t>
            </a:r>
            <a:r>
              <a:rPr lang="en-US" sz="1600" dirty="0" err="1">
                <a:solidFill>
                  <a:srgbClr val="333333"/>
                </a:solidFill>
                <a:latin typeface="Segoe UI" panose="020B0502040204020203" pitchFamily="34" charset="0"/>
                <a:ea typeface="Calibri" panose="020F0502020204030204" pitchFamily="34" charset="0"/>
                <a:cs typeface="Times New Roman" panose="02020603050405020304" pitchFamily="18" charset="0"/>
              </a:rPr>
              <a:t>thức</a:t>
            </a:r>
            <a:r>
              <a:rPr lang="en-US" sz="1600" dirty="0">
                <a:solidFill>
                  <a:srgbClr val="333333"/>
                </a:solidFill>
                <a:latin typeface="Segoe UI" panose="020B0502040204020203" pitchFamily="34" charset="0"/>
                <a:ea typeface="Calibri" panose="020F0502020204030204" pitchFamily="34" charset="0"/>
                <a:cs typeface="Times New Roman" panose="02020603050405020304" pitchFamily="18" charset="0"/>
              </a:rPr>
              <a:t> setter</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Bef>
                <a:spcPts val="800"/>
              </a:spcBef>
              <a:spcAft>
                <a:spcPts val="800"/>
              </a:spcAft>
            </a:pPr>
            <a:r>
              <a:rPr lang="en-US" sz="16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6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Y</a:t>
            </a:r>
            <a:r>
              <a:rPr lang="en-US" sz="1600" dirty="0" err="1">
                <a:solidFill>
                  <a:srgbClr val="333333"/>
                </a:solidFill>
                <a:latin typeface="Segoe UI" panose="020B0502040204020203" pitchFamily="34" charset="0"/>
                <a:ea typeface="Calibri" panose="020F0502020204030204" pitchFamily="34" charset="0"/>
                <a:cs typeface="Times New Roman" panose="02020603050405020304" pitchFamily="18" charset="0"/>
              </a:rPr>
              <a:t>êu</a:t>
            </a:r>
            <a:r>
              <a:rPr lang="en-US" sz="1600" dirty="0">
                <a:solidFill>
                  <a:srgbClr val="333333"/>
                </a:solidFill>
                <a:latin typeface="Segoe UI" panose="020B0502040204020203" pitchFamily="34" charset="0"/>
                <a:ea typeface="Calibri" panose="020F0502020204030204" pitchFamily="34" charset="0"/>
                <a:cs typeface="Times New Roman" panose="02020603050405020304" pitchFamily="18" charset="0"/>
              </a:rPr>
              <a:t> </a:t>
            </a:r>
            <a:r>
              <a:rPr lang="en-US" sz="1600" dirty="0" err="1">
                <a:solidFill>
                  <a:srgbClr val="333333"/>
                </a:solidFill>
                <a:latin typeface="Segoe UI" panose="020B0502040204020203" pitchFamily="34" charset="0"/>
                <a:ea typeface="Calibri" panose="020F0502020204030204" pitchFamily="34" charset="0"/>
                <a:cs typeface="Times New Roman" panose="02020603050405020304" pitchFamily="18" charset="0"/>
              </a:rPr>
              <a:t>cầu</a:t>
            </a:r>
            <a:r>
              <a:rPr lang="en-US" sz="1600" dirty="0">
                <a:solidFill>
                  <a:srgbClr val="333333"/>
                </a:solidFill>
                <a:latin typeface="Segoe UI" panose="020B0502040204020203" pitchFamily="34" charset="0"/>
                <a:ea typeface="Calibri" panose="020F0502020204030204" pitchFamily="34" charset="0"/>
                <a:cs typeface="Times New Roman" panose="02020603050405020304" pitchFamily="18" charset="0"/>
              </a:rPr>
              <a:t> </a:t>
            </a:r>
            <a:r>
              <a:rPr lang="en-US" sz="1600" dirty="0" err="1">
                <a:solidFill>
                  <a:srgbClr val="333333"/>
                </a:solidFill>
                <a:latin typeface="Segoe UI" panose="020B0502040204020203" pitchFamily="34" charset="0"/>
                <a:ea typeface="Calibri" panose="020F0502020204030204" pitchFamily="34" charset="0"/>
                <a:cs typeface="Times New Roman" panose="02020603050405020304" pitchFamily="18" charset="0"/>
              </a:rPr>
              <a:t>phương</a:t>
            </a:r>
            <a:r>
              <a:rPr lang="en-US" sz="1600" dirty="0">
                <a:solidFill>
                  <a:srgbClr val="333333"/>
                </a:solidFill>
                <a:latin typeface="Segoe UI" panose="020B0502040204020203" pitchFamily="34" charset="0"/>
                <a:ea typeface="Calibri" panose="020F0502020204030204" pitchFamily="34" charset="0"/>
                <a:cs typeface="Times New Roman" panose="02020603050405020304" pitchFamily="18" charset="0"/>
              </a:rPr>
              <a:t> </a:t>
            </a:r>
            <a:r>
              <a:rPr lang="en-US" sz="1600" dirty="0" err="1">
                <a:solidFill>
                  <a:srgbClr val="333333"/>
                </a:solidFill>
                <a:latin typeface="Segoe UI" panose="020B0502040204020203" pitchFamily="34" charset="0"/>
                <a:ea typeface="Calibri" panose="020F0502020204030204" pitchFamily="34" charset="0"/>
                <a:cs typeface="Times New Roman" panose="02020603050405020304" pitchFamily="18" charset="0"/>
              </a:rPr>
              <a:t>thức</a:t>
            </a:r>
            <a:r>
              <a:rPr lang="en-US" sz="1600" dirty="0">
                <a:solidFill>
                  <a:srgbClr val="333333"/>
                </a:solidFill>
                <a:latin typeface="Segoe UI" panose="020B0502040204020203" pitchFamily="34" charset="0"/>
                <a:ea typeface="Calibri" panose="020F0502020204030204" pitchFamily="34" charset="0"/>
                <a:cs typeface="Times New Roman" panose="02020603050405020304" pitchFamily="18" charset="0"/>
              </a:rPr>
              <a:t> setter </a:t>
            </a:r>
            <a:r>
              <a:rPr lang="en-US" sz="1600" dirty="0" err="1">
                <a:solidFill>
                  <a:srgbClr val="333333"/>
                </a:solidFill>
                <a:latin typeface="Segoe UI" panose="020B0502040204020203" pitchFamily="34" charset="0"/>
                <a:ea typeface="Calibri" panose="020F0502020204030204" pitchFamily="34" charset="0"/>
                <a:cs typeface="Times New Roman" panose="02020603050405020304" pitchFamily="18" charset="0"/>
              </a:rPr>
              <a:t>phải</a:t>
            </a:r>
            <a:r>
              <a:rPr lang="en-US" sz="1600" dirty="0">
                <a:solidFill>
                  <a:srgbClr val="333333"/>
                </a:solidFill>
                <a:latin typeface="Segoe UI" panose="020B0502040204020203" pitchFamily="34" charset="0"/>
                <a:ea typeface="Calibri" panose="020F0502020204030204" pitchFamily="34" charset="0"/>
                <a:cs typeface="Times New Roman" panose="02020603050405020304" pitchFamily="18" charset="0"/>
              </a:rPr>
              <a:t> </a:t>
            </a:r>
            <a:r>
              <a:rPr lang="en-US" sz="1600" dirty="0" err="1">
                <a:solidFill>
                  <a:srgbClr val="333333"/>
                </a:solidFill>
                <a:latin typeface="Segoe UI" panose="020B0502040204020203" pitchFamily="34" charset="0"/>
                <a:ea typeface="Calibri" panose="020F0502020204030204" pitchFamily="34" charset="0"/>
                <a:cs typeface="Times New Roman" panose="02020603050405020304" pitchFamily="18" charset="0"/>
              </a:rPr>
              <a:t>khởi</a:t>
            </a:r>
            <a:r>
              <a:rPr lang="en-US" sz="1600" dirty="0">
                <a:solidFill>
                  <a:srgbClr val="333333"/>
                </a:solidFill>
                <a:latin typeface="Segoe UI" panose="020B0502040204020203" pitchFamily="34" charset="0"/>
                <a:ea typeface="Calibri" panose="020F0502020204030204" pitchFamily="34" charset="0"/>
                <a:cs typeface="Times New Roman" panose="02020603050405020304" pitchFamily="18" charset="0"/>
              </a:rPr>
              <a:t> </a:t>
            </a:r>
            <a:r>
              <a:rPr lang="en-US" sz="1600" dirty="0" err="1">
                <a:solidFill>
                  <a:srgbClr val="333333"/>
                </a:solidFill>
                <a:latin typeface="Segoe UI" panose="020B0502040204020203" pitchFamily="34" charset="0"/>
                <a:ea typeface="Calibri" panose="020F0502020204030204" pitchFamily="34" charset="0"/>
                <a:cs typeface="Times New Roman" panose="02020603050405020304" pitchFamily="18" charset="0"/>
              </a:rPr>
              <a:t>tạo</a:t>
            </a:r>
            <a:r>
              <a:rPr lang="en-US" sz="1600" dirty="0">
                <a:solidFill>
                  <a:srgbClr val="333333"/>
                </a:solidFill>
                <a:latin typeface="Segoe UI" panose="020B0502040204020203" pitchFamily="34" charset="0"/>
                <a:ea typeface="Calibri" panose="020F0502020204030204" pitchFamily="34" charset="0"/>
                <a:cs typeface="Times New Roman" panose="02020603050405020304" pitchFamily="18" charset="0"/>
              </a:rPr>
              <a:t> </a:t>
            </a:r>
            <a:r>
              <a:rPr lang="en-US" sz="1600" dirty="0" err="1">
                <a:solidFill>
                  <a:srgbClr val="333333"/>
                </a:solidFill>
                <a:latin typeface="Segoe UI" panose="020B0502040204020203" pitchFamily="34" charset="0"/>
                <a:ea typeface="Calibri" panose="020F0502020204030204" pitchFamily="34" charset="0"/>
                <a:cs typeface="Times New Roman" panose="02020603050405020304" pitchFamily="18" charset="0"/>
              </a:rPr>
              <a:t>giá</a:t>
            </a:r>
            <a:r>
              <a:rPr lang="en-US" sz="1600" dirty="0">
                <a:solidFill>
                  <a:srgbClr val="333333"/>
                </a:solidFill>
                <a:latin typeface="Segoe UI" panose="020B0502040204020203" pitchFamily="34" charset="0"/>
                <a:ea typeface="Calibri" panose="020F0502020204030204" pitchFamily="34" charset="0"/>
                <a:cs typeface="Times New Roman" panose="02020603050405020304" pitchFamily="18" charset="0"/>
              </a:rPr>
              <a:t> </a:t>
            </a:r>
            <a:r>
              <a:rPr lang="en-US" sz="1600" dirty="0" err="1">
                <a:solidFill>
                  <a:srgbClr val="333333"/>
                </a:solidFill>
                <a:latin typeface="Segoe UI" panose="020B0502040204020203" pitchFamily="34" charset="0"/>
                <a:ea typeface="Calibri" panose="020F0502020204030204" pitchFamily="34" charset="0"/>
                <a:cs typeface="Times New Roman" panose="02020603050405020304" pitchFamily="18" charset="0"/>
              </a:rPr>
              <a:t>trị</a:t>
            </a:r>
            <a:r>
              <a:rPr lang="en-US" sz="1600" dirty="0">
                <a:solidFill>
                  <a:srgbClr val="333333"/>
                </a:solidFill>
                <a:latin typeface="Segoe UI" panose="020B0502040204020203" pitchFamily="34" charset="0"/>
                <a:ea typeface="Calibri" panose="020F0502020204030204" pitchFamily="34" charset="0"/>
                <a:cs typeface="Times New Roman" panose="02020603050405020304" pitchFamily="18" charset="0"/>
              </a:rPr>
              <a:t> </a:t>
            </a:r>
            <a:r>
              <a:rPr lang="en-US" sz="1600" dirty="0" err="1">
                <a:solidFill>
                  <a:srgbClr val="333333"/>
                </a:solidFill>
                <a:latin typeface="Segoe UI" panose="020B0502040204020203" pitchFamily="34" charset="0"/>
                <a:ea typeface="Calibri" panose="020F0502020204030204" pitchFamily="34" charset="0"/>
                <a:cs typeface="Times New Roman" panose="02020603050405020304" pitchFamily="18" charset="0"/>
              </a:rPr>
              <a:t>cho</a:t>
            </a:r>
            <a:r>
              <a:rPr lang="en-US" sz="1600" dirty="0">
                <a:solidFill>
                  <a:srgbClr val="333333"/>
                </a:solidFill>
                <a:latin typeface="Segoe UI" panose="020B0502040204020203" pitchFamily="34" charset="0"/>
                <a:ea typeface="Calibri" panose="020F0502020204030204" pitchFamily="34" charset="0"/>
                <a:cs typeface="Times New Roman" panose="02020603050405020304" pitchFamily="18" charset="0"/>
              </a:rPr>
              <a:t> </a:t>
            </a:r>
            <a:r>
              <a:rPr lang="en-US" sz="1600" dirty="0" err="1">
                <a:solidFill>
                  <a:srgbClr val="333333"/>
                </a:solidFill>
                <a:latin typeface="Segoe UI" panose="020B0502040204020203" pitchFamily="34" charset="0"/>
                <a:ea typeface="Calibri" panose="020F0502020204030204" pitchFamily="34" charset="0"/>
                <a:cs typeface="Times New Roman" panose="02020603050405020304" pitchFamily="18" charset="0"/>
              </a:rPr>
              <a:t>thuộc</a:t>
            </a:r>
            <a:r>
              <a:rPr lang="en-US" sz="1600" dirty="0">
                <a:solidFill>
                  <a:srgbClr val="333333"/>
                </a:solidFill>
                <a:latin typeface="Segoe UI" panose="020B0502040204020203" pitchFamily="34" charset="0"/>
                <a:ea typeface="Calibri" panose="020F0502020204030204" pitchFamily="34" charset="0"/>
                <a:cs typeface="Times New Roman" panose="02020603050405020304" pitchFamily="18" charset="0"/>
              </a:rPr>
              <a:t> </a:t>
            </a:r>
            <a:r>
              <a:rPr lang="en-US" sz="1600" dirty="0" err="1">
                <a:solidFill>
                  <a:srgbClr val="333333"/>
                </a:solidFill>
                <a:latin typeface="Segoe UI" panose="020B0502040204020203" pitchFamily="34" charset="0"/>
                <a:ea typeface="Calibri" panose="020F0502020204030204" pitchFamily="34" charset="0"/>
                <a:cs typeface="Times New Roman" panose="02020603050405020304" pitchFamily="18" charset="0"/>
              </a:rPr>
              <a:t>tính</a:t>
            </a:r>
            <a:r>
              <a:rPr lang="en-US" sz="1600" dirty="0">
                <a:solidFill>
                  <a:srgbClr val="333333"/>
                </a:solidFill>
                <a:latin typeface="Segoe UI" panose="020B0502040204020203" pitchFamily="34" charset="0"/>
                <a:ea typeface="Calibri" panose="020F0502020204030204" pitchFamily="34" charset="0"/>
                <a:cs typeface="Times New Roman" panose="02020603050405020304" pitchFamily="18" charset="0"/>
              </a:rPr>
              <a:t>, </a:t>
            </a:r>
            <a:r>
              <a:rPr lang="en-US" sz="1600" dirty="0" err="1">
                <a:solidFill>
                  <a:srgbClr val="333333"/>
                </a:solidFill>
                <a:latin typeface="Segoe UI" panose="020B0502040204020203" pitchFamily="34" charset="0"/>
                <a:ea typeface="Calibri" panose="020F0502020204030204" pitchFamily="34" charset="0"/>
                <a:cs typeface="Times New Roman" panose="02020603050405020304" pitchFamily="18" charset="0"/>
              </a:rPr>
              <a:t>nếu</a:t>
            </a:r>
            <a:r>
              <a:rPr lang="en-US" sz="1600" dirty="0">
                <a:solidFill>
                  <a:srgbClr val="333333"/>
                </a:solidFill>
                <a:latin typeface="Segoe UI" panose="020B0502040204020203" pitchFamily="34" charset="0"/>
                <a:ea typeface="Calibri" panose="020F0502020204030204" pitchFamily="34" charset="0"/>
                <a:cs typeface="Times New Roman" panose="02020603050405020304" pitchFamily="18" charset="0"/>
              </a:rPr>
              <a:t> </a:t>
            </a:r>
            <a:r>
              <a:rPr lang="en-US" sz="1600" dirty="0" err="1">
                <a:solidFill>
                  <a:srgbClr val="333333"/>
                </a:solidFill>
                <a:latin typeface="Segoe UI" panose="020B0502040204020203" pitchFamily="34" charset="0"/>
                <a:ea typeface="Calibri" panose="020F0502020204030204" pitchFamily="34" charset="0"/>
                <a:cs typeface="Times New Roman" panose="02020603050405020304" pitchFamily="18" charset="0"/>
              </a:rPr>
              <a:t>không</a:t>
            </a:r>
            <a:r>
              <a:rPr lang="en-US" sz="1600" dirty="0">
                <a:solidFill>
                  <a:srgbClr val="333333"/>
                </a:solidFill>
                <a:latin typeface="Segoe UI" panose="020B0502040204020203" pitchFamily="34" charset="0"/>
                <a:ea typeface="Calibri" panose="020F0502020204030204" pitchFamily="34" charset="0"/>
                <a:cs typeface="Times New Roman" panose="02020603050405020304" pitchFamily="18" charset="0"/>
              </a:rPr>
              <a:t>, </a:t>
            </a:r>
            <a:r>
              <a:rPr lang="en-US" sz="1600" dirty="0" err="1">
                <a:solidFill>
                  <a:srgbClr val="333333"/>
                </a:solidFill>
                <a:latin typeface="Segoe UI" panose="020B0502040204020203" pitchFamily="34" charset="0"/>
                <a:ea typeface="Calibri" panose="020F0502020204030204" pitchFamily="34" charset="0"/>
                <a:cs typeface="Times New Roman" panose="02020603050405020304" pitchFamily="18" charset="0"/>
              </a:rPr>
              <a:t>nó</a:t>
            </a:r>
            <a:r>
              <a:rPr lang="en-US" sz="1600" dirty="0">
                <a:solidFill>
                  <a:srgbClr val="333333"/>
                </a:solidFill>
                <a:latin typeface="Segoe UI" panose="020B0502040204020203" pitchFamily="34" charset="0"/>
                <a:ea typeface="Calibri" panose="020F0502020204030204" pitchFamily="34" charset="0"/>
                <a:cs typeface="Times New Roman" panose="02020603050405020304" pitchFamily="18" charset="0"/>
              </a:rPr>
              <a:t> </a:t>
            </a:r>
            <a:r>
              <a:rPr lang="en-US" sz="1600" dirty="0" err="1">
                <a:solidFill>
                  <a:srgbClr val="333333"/>
                </a:solidFill>
                <a:latin typeface="Segoe UI" panose="020B0502040204020203" pitchFamily="34" charset="0"/>
                <a:ea typeface="Calibri" panose="020F0502020204030204" pitchFamily="34" charset="0"/>
                <a:cs typeface="Times New Roman" panose="02020603050405020304" pitchFamily="18" charset="0"/>
              </a:rPr>
              <a:t>sẽ</a:t>
            </a:r>
            <a:r>
              <a:rPr lang="en-US" sz="1600" dirty="0">
                <a:solidFill>
                  <a:srgbClr val="333333"/>
                </a:solidFill>
                <a:latin typeface="Segoe UI" panose="020B0502040204020203" pitchFamily="34" charset="0"/>
                <a:ea typeface="Calibri" panose="020F0502020204030204" pitchFamily="34" charset="0"/>
                <a:cs typeface="Times New Roman" panose="02020603050405020304" pitchFamily="18" charset="0"/>
              </a:rPr>
              <a:t> </a:t>
            </a:r>
            <a:r>
              <a:rPr lang="en-US" sz="1600" dirty="0" err="1">
                <a:solidFill>
                  <a:srgbClr val="333333"/>
                </a:solidFill>
                <a:latin typeface="Segoe UI" panose="020B0502040204020203" pitchFamily="34" charset="0"/>
                <a:ea typeface="Calibri" panose="020F0502020204030204" pitchFamily="34" charset="0"/>
                <a:cs typeface="Times New Roman" panose="02020603050405020304" pitchFamily="18" charset="0"/>
              </a:rPr>
              <a:t>đưa</a:t>
            </a:r>
            <a:r>
              <a:rPr lang="en-US" sz="1600" dirty="0">
                <a:solidFill>
                  <a:srgbClr val="333333"/>
                </a:solidFill>
                <a:latin typeface="Segoe UI" panose="020B0502040204020203" pitchFamily="34" charset="0"/>
                <a:ea typeface="Calibri" panose="020F0502020204030204" pitchFamily="34" charset="0"/>
                <a:cs typeface="Times New Roman" panose="02020603050405020304" pitchFamily="18" charset="0"/>
              </a:rPr>
              <a:t> </a:t>
            </a:r>
            <a:r>
              <a:rPr lang="en-US" sz="1600" dirty="0" err="1">
                <a:solidFill>
                  <a:srgbClr val="333333"/>
                </a:solidFill>
                <a:latin typeface="Segoe UI" panose="020B0502040204020203" pitchFamily="34" charset="0"/>
                <a:ea typeface="Calibri" panose="020F0502020204030204" pitchFamily="34" charset="0"/>
                <a:cs typeface="Times New Roman" panose="02020603050405020304" pitchFamily="18" charset="0"/>
              </a:rPr>
              <a:t>ra</a:t>
            </a:r>
            <a:r>
              <a:rPr lang="en-US" sz="1600" dirty="0">
                <a:solidFill>
                  <a:srgbClr val="333333"/>
                </a:solidFill>
                <a:latin typeface="Segoe UI" panose="020B0502040204020203" pitchFamily="34" charset="0"/>
                <a:ea typeface="Calibri" panose="020F0502020204030204" pitchFamily="34" charset="0"/>
                <a:cs typeface="Times New Roman" panose="02020603050405020304" pitchFamily="18" charset="0"/>
              </a:rPr>
              <a:t> </a:t>
            </a:r>
            <a:r>
              <a:rPr lang="en-US" sz="1600" dirty="0" err="1">
                <a:solidFill>
                  <a:srgbClr val="333333"/>
                </a:solidFill>
                <a:latin typeface="Segoe UI" panose="020B0502040204020203" pitchFamily="34" charset="0"/>
                <a:ea typeface="Calibri" panose="020F0502020204030204" pitchFamily="34" charset="0"/>
                <a:cs typeface="Times New Roman" panose="02020603050405020304" pitchFamily="18" charset="0"/>
              </a:rPr>
              <a:t>một</a:t>
            </a:r>
            <a:r>
              <a:rPr lang="en-US" sz="1600" dirty="0">
                <a:solidFill>
                  <a:srgbClr val="333333"/>
                </a:solidFill>
                <a:latin typeface="Segoe UI" panose="020B0502040204020203" pitchFamily="34" charset="0"/>
                <a:ea typeface="Calibri" panose="020F0502020204030204" pitchFamily="34" charset="0"/>
                <a:cs typeface="Times New Roman" panose="02020603050405020304" pitchFamily="18" charset="0"/>
              </a:rPr>
              <a:t> </a:t>
            </a:r>
            <a:r>
              <a:rPr lang="en-US" sz="1600" dirty="0" err="1">
                <a:solidFill>
                  <a:srgbClr val="333333"/>
                </a:solidFill>
                <a:latin typeface="Segoe UI" panose="020B0502040204020203" pitchFamily="34" charset="0"/>
                <a:ea typeface="Calibri" panose="020F0502020204030204" pitchFamily="34" charset="0"/>
                <a:cs typeface="Times New Roman" panose="02020603050405020304" pitchFamily="18" charset="0"/>
              </a:rPr>
              <a:t>ngoại</a:t>
            </a:r>
            <a:r>
              <a:rPr lang="en-US" sz="1600" dirty="0">
                <a:solidFill>
                  <a:srgbClr val="333333"/>
                </a:solidFill>
                <a:latin typeface="Segoe UI" panose="020B0502040204020203" pitchFamily="34" charset="0"/>
                <a:ea typeface="Calibri" panose="020F0502020204030204" pitchFamily="34" charset="0"/>
                <a:cs typeface="Times New Roman" panose="02020603050405020304" pitchFamily="18" charset="0"/>
              </a:rPr>
              <a:t> </a:t>
            </a:r>
            <a:r>
              <a:rPr lang="en-US" sz="1600" dirty="0" err="1">
                <a:solidFill>
                  <a:srgbClr val="333333"/>
                </a:solidFill>
                <a:latin typeface="Segoe UI" panose="020B0502040204020203" pitchFamily="34" charset="0"/>
                <a:ea typeface="Calibri" panose="020F0502020204030204" pitchFamily="34" charset="0"/>
                <a:cs typeface="Times New Roman" panose="02020603050405020304" pitchFamily="18" charset="0"/>
              </a:rPr>
              <a:t>lệ</a:t>
            </a:r>
            <a:r>
              <a:rPr lang="en-US" sz="1600" dirty="0">
                <a:solidFill>
                  <a:srgbClr val="333333"/>
                </a:solidFill>
                <a:latin typeface="Segoe UI" panose="020B0502040204020203" pitchFamily="34" charset="0"/>
                <a:ea typeface="Calibri" panose="020F0502020204030204" pitchFamily="34" charset="0"/>
                <a:cs typeface="Times New Roman" panose="02020603050405020304" pitchFamily="18" charset="0"/>
              </a:rPr>
              <a:t> </a:t>
            </a:r>
            <a:r>
              <a:rPr lang="en-US" sz="1600" b="1" dirty="0" err="1">
                <a:solidFill>
                  <a:srgbClr val="333333"/>
                </a:solidFill>
                <a:latin typeface="Segoe UI" panose="020B0502040204020203" pitchFamily="34" charset="0"/>
                <a:ea typeface="Calibri" panose="020F0502020204030204" pitchFamily="34" charset="0"/>
                <a:cs typeface="Times New Roman" panose="02020603050405020304" pitchFamily="18" charset="0"/>
              </a:rPr>
              <a:t>BeanInitilizationException</a:t>
            </a:r>
            <a:r>
              <a:rPr lang="en-US" sz="1600" dirty="0">
                <a:solidFill>
                  <a:srgbClr val="333333"/>
                </a:solidFill>
                <a:latin typeface="Segoe UI" panose="020B0502040204020203" pitchFamily="34" charset="0"/>
                <a:ea typeface="Calibri" panose="020F0502020204030204" pitchFamily="34" charset="0"/>
                <a:cs typeface="Times New Roman" panose="02020603050405020304" pitchFamily="18" charset="0"/>
              </a:rPr>
              <a: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2" name="Picture 1"/>
          <p:cNvPicPr>
            <a:picLocks noChangeAspect="1"/>
          </p:cNvPicPr>
          <p:nvPr/>
        </p:nvPicPr>
        <p:blipFill>
          <a:blip r:embed="rId3"/>
          <a:stretch>
            <a:fillRect/>
          </a:stretch>
        </p:blipFill>
        <p:spPr>
          <a:xfrm>
            <a:off x="2072305" y="3733707"/>
            <a:ext cx="4801270" cy="1333686"/>
          </a:xfrm>
          <a:prstGeom prst="rect">
            <a:avLst/>
          </a:prstGeom>
          <a:ln>
            <a:solidFill>
              <a:srgbClr val="FF0000"/>
            </a:solidFill>
          </a:ln>
        </p:spPr>
      </p:pic>
      <p:pic>
        <p:nvPicPr>
          <p:cNvPr id="3" name="Picture 2"/>
          <p:cNvPicPr>
            <a:picLocks noChangeAspect="1"/>
          </p:cNvPicPr>
          <p:nvPr/>
        </p:nvPicPr>
        <p:blipFill>
          <a:blip r:embed="rId4"/>
          <a:stretch>
            <a:fillRect/>
          </a:stretch>
        </p:blipFill>
        <p:spPr>
          <a:xfrm>
            <a:off x="714745" y="3201169"/>
            <a:ext cx="7507236" cy="505047"/>
          </a:xfrm>
          <a:prstGeom prst="rect">
            <a:avLst/>
          </a:prstGeom>
        </p:spPr>
      </p:pic>
    </p:spTree>
    <p:extLst>
      <p:ext uri="{BB962C8B-B14F-4D97-AF65-F5344CB8AC3E}">
        <p14:creationId xmlns:p14="http://schemas.microsoft.com/office/powerpoint/2010/main" val="378102747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a:xfrm>
            <a:off x="144780" y="220981"/>
            <a:ext cx="8100060" cy="784860"/>
          </a:xfrm>
          <a:extLst>
            <a:ext uri="{FAA26D3D-D897-4be2-8F04-BA451C77F1D7}">
              <ma14:placeholderFlag xmlns="" xmlns:ma14="http://schemas.microsoft.com/office/mac/drawingml/2011/main" val="1"/>
            </a:ext>
          </a:extLst>
        </p:spPr>
        <p:txBody>
          <a:bodyPr anchor="b">
            <a:noAutofit/>
          </a:bodyPr>
          <a:lstStyle/>
          <a:p>
            <a:r>
              <a:rPr lang="en-US" altLang="en-US" sz="2200" dirty="0"/>
              <a:t>CÁC SPRING ANNOTATION </a:t>
            </a:r>
            <a:r>
              <a:rPr lang="en-US" altLang="en-US" sz="2200" dirty="0" err="1"/>
              <a:t>CƠ</a:t>
            </a:r>
            <a:r>
              <a:rPr lang="en-US" altLang="en-US" sz="2200" dirty="0"/>
              <a:t> </a:t>
            </a:r>
            <a:r>
              <a:rPr lang="en-US" altLang="en-US" sz="2200" dirty="0" err="1"/>
              <a:t>BẢN</a:t>
            </a:r>
            <a:endParaRPr lang="en-US" altLang="en-US" sz="2200" dirty="0"/>
          </a:p>
        </p:txBody>
      </p:sp>
      <p:sp>
        <p:nvSpPr>
          <p:cNvPr id="4" name="Rectangle 3"/>
          <p:cNvSpPr/>
          <p:nvPr/>
        </p:nvSpPr>
        <p:spPr>
          <a:xfrm>
            <a:off x="106680" y="1251113"/>
            <a:ext cx="8938260" cy="1508105"/>
          </a:xfrm>
          <a:prstGeom prst="rect">
            <a:avLst/>
          </a:prstGeom>
        </p:spPr>
        <p:txBody>
          <a:bodyPr wrap="square">
            <a:spAutoFit/>
          </a:bodyPr>
          <a:lstStyle/>
          <a:p>
            <a:pPr algn="just">
              <a:lnSpc>
                <a:spcPct val="150000"/>
              </a:lnSpc>
              <a:spcBef>
                <a:spcPts val="600"/>
              </a:spcBef>
              <a:spcAft>
                <a:spcPts val="600"/>
              </a:spcAft>
            </a:pPr>
            <a:r>
              <a:rPr lang="vi-VN" sz="1600" b="1" dirty="0">
                <a:solidFill>
                  <a:srgbClr val="333333"/>
                </a:solidFill>
                <a:latin typeface="Segoe UI" panose="020B0502040204020203" pitchFamily="34" charset="0"/>
                <a:ea typeface="Calibri" panose="020F0502020204030204" pitchFamily="34" charset="0"/>
                <a:cs typeface="Times New Roman" panose="02020603050405020304" pitchFamily="18" charset="0"/>
              </a:rPr>
              <a:t>(5) @Value: </a:t>
            </a:r>
            <a:endParaRPr lang="en-US" sz="1600" b="1" dirty="0">
              <a:solidFill>
                <a:srgbClr val="333333"/>
              </a:solidFill>
              <a:latin typeface="Segoe UI" panose="020B0502040204020203" pitchFamily="34" charset="0"/>
              <a:ea typeface="Calibri" panose="020F0502020204030204" pitchFamily="34" charset="0"/>
              <a:cs typeface="Times New Roman" panose="02020603050405020304" pitchFamily="18" charset="0"/>
            </a:endParaRPr>
          </a:p>
          <a:p>
            <a:pPr algn="just">
              <a:lnSpc>
                <a:spcPct val="150000"/>
              </a:lnSpc>
              <a:spcBef>
                <a:spcPts val="600"/>
              </a:spcBef>
              <a:spcAft>
                <a:spcPts val="600"/>
              </a:spcAft>
            </a:pPr>
            <a:r>
              <a:rPr lang="en-US" sz="1600" dirty="0" err="1">
                <a:solidFill>
                  <a:srgbClr val="333333"/>
                </a:solidFill>
                <a:latin typeface="Segoe UI" panose="020B0502040204020203" pitchFamily="34" charset="0"/>
                <a:ea typeface="Calibri" panose="020F0502020204030204" pitchFamily="34" charset="0"/>
                <a:cs typeface="Times New Roman" panose="02020603050405020304" pitchFamily="18" charset="0"/>
              </a:rPr>
              <a:t>Dùng</a:t>
            </a:r>
            <a:r>
              <a:rPr lang="en-US" sz="1600" dirty="0">
                <a:solidFill>
                  <a:srgbClr val="333333"/>
                </a:solidFill>
                <a:latin typeface="Segoe UI" panose="020B0502040204020203" pitchFamily="34" charset="0"/>
                <a:ea typeface="Calibri" panose="020F0502020204030204" pitchFamily="34" charset="0"/>
                <a:cs typeface="Times New Roman" panose="02020603050405020304" pitchFamily="18" charset="0"/>
              </a:rPr>
              <a:t> </a:t>
            </a:r>
            <a:r>
              <a:rPr lang="en-US" sz="1600" dirty="0" err="1">
                <a:solidFill>
                  <a:srgbClr val="333333"/>
                </a:solidFill>
                <a:latin typeface="Segoe UI" panose="020B0502040204020203" pitchFamily="34" charset="0"/>
                <a:ea typeface="Calibri" panose="020F0502020204030204" pitchFamily="34" charset="0"/>
                <a:cs typeface="Times New Roman" panose="02020603050405020304" pitchFamily="18" charset="0"/>
              </a:rPr>
              <a:t>để</a:t>
            </a:r>
            <a:r>
              <a:rPr lang="vi-VN" sz="1600" dirty="0">
                <a:solidFill>
                  <a:srgbClr val="333333"/>
                </a:solidFill>
                <a:latin typeface="Segoe UI" panose="020B0502040204020203" pitchFamily="34" charset="0"/>
                <a:ea typeface="Calibri" panose="020F0502020204030204" pitchFamily="34" charset="0"/>
                <a:cs typeface="Times New Roman" panose="02020603050405020304" pitchFamily="18" charset="0"/>
              </a:rPr>
              <a:t> gán giá trị mặc định cho các biến và tham số của phương thức </a:t>
            </a:r>
            <a:endParaRPr lang="en-US" sz="1600" dirty="0">
              <a:solidFill>
                <a:srgbClr val="333333"/>
              </a:solidFill>
              <a:latin typeface="Segoe UI" panose="020B0502040204020203" pitchFamily="34" charset="0"/>
              <a:ea typeface="Calibri" panose="020F0502020204030204" pitchFamily="34" charset="0"/>
              <a:cs typeface="Times New Roman" panose="02020603050405020304" pitchFamily="18" charset="0"/>
            </a:endParaRPr>
          </a:p>
          <a:p>
            <a:pPr algn="just">
              <a:lnSpc>
                <a:spcPct val="150000"/>
              </a:lnSpc>
              <a:spcBef>
                <a:spcPts val="600"/>
              </a:spcBef>
              <a:spcAft>
                <a:spcPts val="600"/>
              </a:spcAft>
            </a:pPr>
            <a:r>
              <a:rPr lang="en-US" sz="1600" dirty="0" err="1">
                <a:solidFill>
                  <a:srgbClr val="333333"/>
                </a:solidFill>
                <a:latin typeface="Segoe UI" panose="020B0502040204020203" pitchFamily="34" charset="0"/>
                <a:ea typeface="Calibri" panose="020F0502020204030204" pitchFamily="34" charset="0"/>
                <a:cs typeface="Times New Roman" panose="02020603050405020304" pitchFamily="18" charset="0"/>
              </a:rPr>
              <a:t>Dùng</a:t>
            </a:r>
            <a:r>
              <a:rPr lang="en-US" sz="1600" dirty="0">
                <a:solidFill>
                  <a:srgbClr val="333333"/>
                </a:solidFill>
                <a:latin typeface="Segoe UI" panose="020B0502040204020203" pitchFamily="34" charset="0"/>
                <a:ea typeface="Calibri" panose="020F0502020204030204" pitchFamily="34" charset="0"/>
                <a:cs typeface="Times New Roman" panose="02020603050405020304" pitchFamily="18" charset="0"/>
              </a:rPr>
              <a:t> </a:t>
            </a:r>
            <a:r>
              <a:rPr lang="en-US" sz="1600" dirty="0" err="1">
                <a:solidFill>
                  <a:srgbClr val="333333"/>
                </a:solidFill>
                <a:latin typeface="Segoe UI" panose="020B0502040204020203" pitchFamily="34" charset="0"/>
                <a:ea typeface="Calibri" panose="020F0502020204030204" pitchFamily="34" charset="0"/>
                <a:cs typeface="Times New Roman" panose="02020603050405020304" pitchFamily="18" charset="0"/>
              </a:rPr>
              <a:t>để</a:t>
            </a:r>
            <a:r>
              <a:rPr lang="en-US" sz="1600" dirty="0">
                <a:solidFill>
                  <a:srgbClr val="333333"/>
                </a:solidFill>
                <a:latin typeface="Segoe UI" panose="020B0502040204020203" pitchFamily="34" charset="0"/>
                <a:ea typeface="Calibri" panose="020F0502020204030204" pitchFamily="34" charset="0"/>
                <a:cs typeface="Times New Roman" panose="02020603050405020304" pitchFamily="18" charset="0"/>
              </a:rPr>
              <a:t> </a:t>
            </a:r>
            <a:r>
              <a:rPr lang="vi-VN" sz="1600" dirty="0">
                <a:solidFill>
                  <a:srgbClr val="333333"/>
                </a:solidFill>
                <a:latin typeface="Segoe UI" panose="020B0502040204020203" pitchFamily="34" charset="0"/>
                <a:ea typeface="Calibri" panose="020F0502020204030204" pitchFamily="34" charset="0"/>
                <a:cs typeface="Times New Roman" panose="02020603050405020304" pitchFamily="18" charset="0"/>
              </a:rPr>
              <a:t>đọc các biến môi trường Spr</a:t>
            </a:r>
            <a:r>
              <a:rPr lang="en-US" sz="1600" dirty="0" err="1">
                <a:solidFill>
                  <a:srgbClr val="333333"/>
                </a:solidFill>
                <a:latin typeface="Segoe UI" panose="020B0502040204020203" pitchFamily="34" charset="0"/>
                <a:ea typeface="Calibri" panose="020F0502020204030204" pitchFamily="34" charset="0"/>
                <a:cs typeface="Times New Roman" panose="02020603050405020304" pitchFamily="18" charset="0"/>
              </a:rPr>
              <a:t>i</a:t>
            </a:r>
            <a:r>
              <a:rPr lang="vi-VN" sz="1600" dirty="0">
                <a:solidFill>
                  <a:srgbClr val="333333"/>
                </a:solidFill>
                <a:latin typeface="Segoe UI" panose="020B0502040204020203" pitchFamily="34" charset="0"/>
                <a:ea typeface="Calibri" panose="020F0502020204030204" pitchFamily="34" charset="0"/>
                <a:cs typeface="Times New Roman" panose="02020603050405020304" pitchFamily="18" charset="0"/>
              </a:rPr>
              <a:t>ng cũng như các biến hệ thống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Picture 2"/>
          <p:cNvPicPr>
            <a:picLocks noChangeAspect="1"/>
          </p:cNvPicPr>
          <p:nvPr/>
        </p:nvPicPr>
        <p:blipFill>
          <a:blip r:embed="rId3"/>
          <a:stretch>
            <a:fillRect/>
          </a:stretch>
        </p:blipFill>
        <p:spPr>
          <a:xfrm>
            <a:off x="1943779" y="3966162"/>
            <a:ext cx="4806745" cy="842058"/>
          </a:xfrm>
          <a:prstGeom prst="rect">
            <a:avLst/>
          </a:prstGeom>
          <a:ln>
            <a:solidFill>
              <a:srgbClr val="FF0000"/>
            </a:solidFill>
          </a:ln>
        </p:spPr>
      </p:pic>
      <p:pic>
        <p:nvPicPr>
          <p:cNvPr id="5" name="Picture 4"/>
          <p:cNvPicPr>
            <a:picLocks noChangeAspect="1"/>
          </p:cNvPicPr>
          <p:nvPr/>
        </p:nvPicPr>
        <p:blipFill>
          <a:blip r:embed="rId4"/>
          <a:stretch>
            <a:fillRect/>
          </a:stretch>
        </p:blipFill>
        <p:spPr>
          <a:xfrm>
            <a:off x="1183526" y="3066067"/>
            <a:ext cx="6182588" cy="428685"/>
          </a:xfrm>
          <a:prstGeom prst="rect">
            <a:avLst/>
          </a:prstGeom>
          <a:ln>
            <a:solidFill>
              <a:srgbClr val="FF0000"/>
            </a:solidFill>
          </a:ln>
        </p:spPr>
      </p:pic>
    </p:spTree>
    <p:extLst>
      <p:ext uri="{BB962C8B-B14F-4D97-AF65-F5344CB8AC3E}">
        <p14:creationId xmlns:p14="http://schemas.microsoft.com/office/powerpoint/2010/main" val="89011042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a:xfrm>
            <a:off x="144780" y="220981"/>
            <a:ext cx="8100060" cy="784860"/>
          </a:xfrm>
          <a:extLst>
            <a:ext uri="{FAA26D3D-D897-4be2-8F04-BA451C77F1D7}">
              <ma14:placeholderFlag xmlns="" xmlns:ma14="http://schemas.microsoft.com/office/mac/drawingml/2011/main" val="1"/>
            </a:ext>
          </a:extLst>
        </p:spPr>
        <p:txBody>
          <a:bodyPr anchor="b">
            <a:noAutofit/>
          </a:bodyPr>
          <a:lstStyle/>
          <a:p>
            <a:r>
              <a:rPr lang="en-US" altLang="en-US" sz="2200" dirty="0"/>
              <a:t>CÁC SPRING ANNOTATION </a:t>
            </a:r>
            <a:r>
              <a:rPr lang="en-US" altLang="en-US" sz="2200" dirty="0" err="1"/>
              <a:t>CƠ</a:t>
            </a:r>
            <a:r>
              <a:rPr lang="en-US" altLang="en-US" sz="2200" dirty="0"/>
              <a:t> </a:t>
            </a:r>
            <a:r>
              <a:rPr lang="en-US" altLang="en-US" sz="2200" dirty="0" err="1"/>
              <a:t>BẢN</a:t>
            </a:r>
            <a:endParaRPr lang="en-US" altLang="en-US" sz="2200" dirty="0"/>
          </a:p>
        </p:txBody>
      </p:sp>
      <p:sp>
        <p:nvSpPr>
          <p:cNvPr id="4" name="Rectangle 3"/>
          <p:cNvSpPr/>
          <p:nvPr/>
        </p:nvSpPr>
        <p:spPr>
          <a:xfrm>
            <a:off x="106680" y="1251113"/>
            <a:ext cx="8938260" cy="1500475"/>
          </a:xfrm>
          <a:prstGeom prst="rect">
            <a:avLst/>
          </a:prstGeom>
        </p:spPr>
        <p:txBody>
          <a:bodyPr wrap="square">
            <a:spAutoFit/>
          </a:bodyPr>
          <a:lstStyle/>
          <a:p>
            <a:pPr algn="just">
              <a:lnSpc>
                <a:spcPct val="120000"/>
              </a:lnSpc>
              <a:spcBef>
                <a:spcPts val="200"/>
              </a:spcBef>
              <a:spcAft>
                <a:spcPts val="200"/>
              </a:spcAft>
            </a:pPr>
            <a:r>
              <a:rPr lang="vi-VN" sz="1800" b="1" dirty="0">
                <a:solidFill>
                  <a:srgbClr val="333333"/>
                </a:solidFill>
                <a:latin typeface="Segoe UI" panose="020B0502040204020203" pitchFamily="34" charset="0"/>
                <a:ea typeface="Calibri" panose="020F0502020204030204" pitchFamily="34" charset="0"/>
                <a:cs typeface="Times New Roman" panose="02020603050405020304" pitchFamily="18" charset="0"/>
              </a:rPr>
              <a:t>(6) @Configuration: </a:t>
            </a:r>
            <a:endParaRPr lang="en-US" sz="1800" b="1" dirty="0">
              <a:solidFill>
                <a:srgbClr val="333333"/>
              </a:solidFill>
              <a:latin typeface="Segoe UI" panose="020B0502040204020203" pitchFamily="34" charset="0"/>
              <a:ea typeface="Calibri" panose="020F0502020204030204" pitchFamily="34" charset="0"/>
              <a:cs typeface="Times New Roman" panose="02020603050405020304" pitchFamily="18" charset="0"/>
            </a:endParaRPr>
          </a:p>
          <a:p>
            <a:pPr algn="just">
              <a:lnSpc>
                <a:spcPct val="120000"/>
              </a:lnSpc>
              <a:spcBef>
                <a:spcPts val="200"/>
              </a:spcBef>
              <a:spcAft>
                <a:spcPts val="200"/>
              </a:spcAft>
            </a:pPr>
            <a:r>
              <a:rPr lang="vi-VN" sz="1800" dirty="0">
                <a:solidFill>
                  <a:srgbClr val="333333"/>
                </a:solidFill>
                <a:latin typeface="Segoe UI" panose="020B0502040204020203" pitchFamily="34" charset="0"/>
                <a:ea typeface="Calibri" panose="020F0502020204030204" pitchFamily="34" charset="0"/>
                <a:cs typeface="Times New Roman" panose="02020603050405020304" pitchFamily="18" charset="0"/>
              </a:rPr>
              <a:t>Là một chú thích cấp lớp. </a:t>
            </a:r>
            <a:endParaRPr lang="en-US" sz="1800" dirty="0">
              <a:solidFill>
                <a:srgbClr val="333333"/>
              </a:solidFill>
              <a:latin typeface="Segoe UI" panose="020B0502040204020203" pitchFamily="34" charset="0"/>
              <a:ea typeface="Calibri" panose="020F0502020204030204" pitchFamily="34" charset="0"/>
              <a:cs typeface="Times New Roman" panose="02020603050405020304" pitchFamily="18" charset="0"/>
            </a:endParaRPr>
          </a:p>
          <a:p>
            <a:pPr algn="just">
              <a:lnSpc>
                <a:spcPct val="120000"/>
              </a:lnSpc>
              <a:spcBef>
                <a:spcPts val="200"/>
              </a:spcBef>
              <a:spcAft>
                <a:spcPts val="200"/>
              </a:spcAft>
            </a:pPr>
            <a:r>
              <a:rPr lang="vi-VN" sz="1800" dirty="0">
                <a:solidFill>
                  <a:srgbClr val="333333"/>
                </a:solidFill>
                <a:latin typeface="Segoe UI" panose="020B0502040204020203" pitchFamily="34" charset="0"/>
                <a:ea typeface="Calibri" panose="020F0502020204030204" pitchFamily="34" charset="0"/>
                <a:cs typeface="Times New Roman" panose="02020603050405020304" pitchFamily="18" charset="0"/>
              </a:rPr>
              <a:t>Lớp được chú thích bằng @Configuration được Spring Container sử dụng làm nguồn định nghĩa bean.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2" name="Picture 1"/>
          <p:cNvPicPr>
            <a:picLocks noChangeAspect="1"/>
          </p:cNvPicPr>
          <p:nvPr/>
        </p:nvPicPr>
        <p:blipFill>
          <a:blip r:embed="rId3"/>
          <a:stretch>
            <a:fillRect/>
          </a:stretch>
        </p:blipFill>
        <p:spPr>
          <a:xfrm>
            <a:off x="2713426" y="3400192"/>
            <a:ext cx="3534268" cy="1667108"/>
          </a:xfrm>
          <a:prstGeom prst="rect">
            <a:avLst/>
          </a:prstGeom>
          <a:ln>
            <a:solidFill>
              <a:srgbClr val="FF0000"/>
            </a:solidFill>
          </a:ln>
        </p:spPr>
      </p:pic>
      <p:pic>
        <p:nvPicPr>
          <p:cNvPr id="6" name="Picture 5"/>
          <p:cNvPicPr>
            <a:picLocks noChangeAspect="1"/>
          </p:cNvPicPr>
          <p:nvPr/>
        </p:nvPicPr>
        <p:blipFill rotWithShape="1">
          <a:blip r:embed="rId4"/>
          <a:srcRect t="16862"/>
          <a:stretch/>
        </p:blipFill>
        <p:spPr>
          <a:xfrm>
            <a:off x="1276856" y="2880359"/>
            <a:ext cx="6392167" cy="277201"/>
          </a:xfrm>
          <a:prstGeom prst="rect">
            <a:avLst/>
          </a:prstGeom>
          <a:ln>
            <a:solidFill>
              <a:srgbClr val="FF0000"/>
            </a:solidFill>
          </a:ln>
        </p:spPr>
      </p:pic>
    </p:spTree>
    <p:extLst>
      <p:ext uri="{BB962C8B-B14F-4D97-AF65-F5344CB8AC3E}">
        <p14:creationId xmlns:p14="http://schemas.microsoft.com/office/powerpoint/2010/main" val="27066144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a:xfrm>
            <a:off x="144780" y="220981"/>
            <a:ext cx="8100060" cy="784860"/>
          </a:xfrm>
          <a:extLst>
            <a:ext uri="{FAA26D3D-D897-4be2-8F04-BA451C77F1D7}">
              <ma14:placeholderFlag xmlns="" xmlns:ma14="http://schemas.microsoft.com/office/mac/drawingml/2011/main" val="1"/>
            </a:ext>
          </a:extLst>
        </p:spPr>
        <p:txBody>
          <a:bodyPr anchor="b">
            <a:noAutofit/>
          </a:bodyPr>
          <a:lstStyle/>
          <a:p>
            <a:r>
              <a:rPr lang="en-US" altLang="en-US" sz="2200" dirty="0"/>
              <a:t>CÁC SPRING ANNOTATION </a:t>
            </a:r>
            <a:r>
              <a:rPr lang="en-US" altLang="en-US" sz="2200" dirty="0" err="1"/>
              <a:t>CƠ</a:t>
            </a:r>
            <a:r>
              <a:rPr lang="en-US" altLang="en-US" sz="2200" dirty="0"/>
              <a:t> </a:t>
            </a:r>
            <a:r>
              <a:rPr lang="en-US" altLang="en-US" sz="2200" dirty="0" err="1"/>
              <a:t>BẢN</a:t>
            </a:r>
            <a:endParaRPr lang="en-US" altLang="en-US" sz="2200" dirty="0"/>
          </a:p>
        </p:txBody>
      </p:sp>
      <p:sp>
        <p:nvSpPr>
          <p:cNvPr id="4" name="Rectangle 3"/>
          <p:cNvSpPr/>
          <p:nvPr/>
        </p:nvSpPr>
        <p:spPr>
          <a:xfrm>
            <a:off x="106680" y="1251113"/>
            <a:ext cx="8938260" cy="1192121"/>
          </a:xfrm>
          <a:prstGeom prst="rect">
            <a:avLst/>
          </a:prstGeom>
        </p:spPr>
        <p:txBody>
          <a:bodyPr wrap="square">
            <a:spAutoFit/>
          </a:bodyPr>
          <a:lstStyle/>
          <a:p>
            <a:pPr algn="just">
              <a:lnSpc>
                <a:spcPct val="120000"/>
              </a:lnSpc>
              <a:spcBef>
                <a:spcPts val="200"/>
              </a:spcBef>
              <a:spcAft>
                <a:spcPts val="200"/>
              </a:spcAft>
            </a:pPr>
            <a:r>
              <a:rPr lang="vi-VN" sz="1800" b="1" dirty="0">
                <a:solidFill>
                  <a:srgbClr val="333333"/>
                </a:solidFill>
                <a:latin typeface="Segoe UI" panose="020B0502040204020203" pitchFamily="34" charset="0"/>
                <a:ea typeface="Calibri" panose="020F0502020204030204" pitchFamily="34" charset="0"/>
                <a:cs typeface="Times New Roman" panose="02020603050405020304" pitchFamily="18" charset="0"/>
              </a:rPr>
              <a:t>(7) @ComponentScan: </a:t>
            </a:r>
            <a:endParaRPr lang="en-US" sz="1800" b="1" dirty="0">
              <a:solidFill>
                <a:srgbClr val="333333"/>
              </a:solidFill>
              <a:latin typeface="Segoe UI" panose="020B0502040204020203" pitchFamily="34" charset="0"/>
              <a:ea typeface="Calibri" panose="020F0502020204030204" pitchFamily="34" charset="0"/>
              <a:cs typeface="Times New Roman" panose="02020603050405020304" pitchFamily="18" charset="0"/>
            </a:endParaRPr>
          </a:p>
          <a:p>
            <a:pPr algn="just">
              <a:lnSpc>
                <a:spcPct val="120000"/>
              </a:lnSpc>
              <a:spcBef>
                <a:spcPts val="200"/>
              </a:spcBef>
              <a:spcAft>
                <a:spcPts val="200"/>
              </a:spcAft>
            </a:pPr>
            <a:r>
              <a:rPr lang="en-US" sz="1800" dirty="0">
                <a:solidFill>
                  <a:srgbClr val="333333"/>
                </a:solidFill>
                <a:latin typeface="Segoe UI" panose="020B0502040204020203" pitchFamily="34" charset="0"/>
                <a:ea typeface="Calibri" panose="020F0502020204030204" pitchFamily="34" charset="0"/>
                <a:cs typeface="Times New Roman" panose="02020603050405020304" pitchFamily="18" charset="0"/>
              </a:rPr>
              <a:t>S</a:t>
            </a:r>
            <a:r>
              <a:rPr lang="vi-VN" sz="1800" dirty="0">
                <a:solidFill>
                  <a:srgbClr val="333333"/>
                </a:solidFill>
                <a:latin typeface="Segoe UI" panose="020B0502040204020203" pitchFamily="34" charset="0"/>
                <a:ea typeface="Calibri" panose="020F0502020204030204" pitchFamily="34" charset="0"/>
                <a:cs typeface="Times New Roman" panose="02020603050405020304" pitchFamily="18" charset="0"/>
              </a:rPr>
              <a:t>ử dụng khi muốn tìm bean trong một gói</a:t>
            </a:r>
            <a:endParaRPr lang="en-US" sz="1800" dirty="0">
              <a:solidFill>
                <a:srgbClr val="333333"/>
              </a:solidFill>
              <a:latin typeface="Segoe UI" panose="020B0502040204020203" pitchFamily="34" charset="0"/>
              <a:ea typeface="Calibri" panose="020F0502020204030204" pitchFamily="34" charset="0"/>
              <a:cs typeface="Times New Roman" panose="02020603050405020304" pitchFamily="18" charset="0"/>
            </a:endParaRPr>
          </a:p>
          <a:p>
            <a:pPr algn="just">
              <a:lnSpc>
                <a:spcPct val="120000"/>
              </a:lnSpc>
              <a:spcBef>
                <a:spcPts val="200"/>
              </a:spcBef>
              <a:spcAft>
                <a:spcPts val="200"/>
              </a:spcAft>
            </a:pPr>
            <a:r>
              <a:rPr lang="en-US" sz="1800" dirty="0">
                <a:solidFill>
                  <a:srgbClr val="333333"/>
                </a:solidFill>
                <a:latin typeface="Segoe UI" panose="020B0502040204020203" pitchFamily="34" charset="0"/>
                <a:ea typeface="Calibri" panose="020F0502020204030204" pitchFamily="34" charset="0"/>
                <a:cs typeface="Times New Roman" panose="02020603050405020304" pitchFamily="18" charset="0"/>
              </a:rPr>
              <a:t>Đ</a:t>
            </a:r>
            <a:r>
              <a:rPr lang="vi-VN" sz="1800" dirty="0">
                <a:solidFill>
                  <a:srgbClr val="333333"/>
                </a:solidFill>
                <a:latin typeface="Segoe UI" panose="020B0502040204020203" pitchFamily="34" charset="0"/>
                <a:ea typeface="Calibri" panose="020F0502020204030204" pitchFamily="34" charset="0"/>
                <a:cs typeface="Times New Roman" panose="02020603050405020304" pitchFamily="18" charset="0"/>
              </a:rPr>
              <a:t>ược sử dụng cùng với với chú thích @Configuration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Picture 2"/>
          <p:cNvPicPr>
            <a:picLocks noChangeAspect="1"/>
          </p:cNvPicPr>
          <p:nvPr/>
        </p:nvPicPr>
        <p:blipFill>
          <a:blip r:embed="rId3"/>
          <a:stretch>
            <a:fillRect/>
          </a:stretch>
        </p:blipFill>
        <p:spPr>
          <a:xfrm>
            <a:off x="2203751" y="3419407"/>
            <a:ext cx="4782217" cy="971686"/>
          </a:xfrm>
          <a:prstGeom prst="rect">
            <a:avLst/>
          </a:prstGeom>
          <a:ln>
            <a:solidFill>
              <a:srgbClr val="FF0000"/>
            </a:solidFill>
          </a:ln>
        </p:spPr>
      </p:pic>
      <p:pic>
        <p:nvPicPr>
          <p:cNvPr id="5" name="Picture 4"/>
          <p:cNvPicPr>
            <a:picLocks noChangeAspect="1"/>
          </p:cNvPicPr>
          <p:nvPr/>
        </p:nvPicPr>
        <p:blipFill>
          <a:blip r:embed="rId4"/>
          <a:stretch>
            <a:fillRect/>
          </a:stretch>
        </p:blipFill>
        <p:spPr>
          <a:xfrm>
            <a:off x="1323527" y="2633639"/>
            <a:ext cx="6420746" cy="333422"/>
          </a:xfrm>
          <a:prstGeom prst="rect">
            <a:avLst/>
          </a:prstGeom>
          <a:ln>
            <a:solidFill>
              <a:srgbClr val="FF0000"/>
            </a:solidFill>
          </a:ln>
        </p:spPr>
      </p:pic>
    </p:spTree>
    <p:extLst>
      <p:ext uri="{BB962C8B-B14F-4D97-AF65-F5344CB8AC3E}">
        <p14:creationId xmlns:p14="http://schemas.microsoft.com/office/powerpoint/2010/main" val="277811382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a:xfrm>
            <a:off x="144780" y="220981"/>
            <a:ext cx="8100060" cy="784860"/>
          </a:xfrm>
          <a:extLst>
            <a:ext uri="{FAA26D3D-D897-4be2-8F04-BA451C77F1D7}">
              <ma14:placeholderFlag xmlns="" xmlns:ma14="http://schemas.microsoft.com/office/mac/drawingml/2011/main" val="1"/>
            </a:ext>
          </a:extLst>
        </p:spPr>
        <p:txBody>
          <a:bodyPr anchor="b">
            <a:noAutofit/>
          </a:bodyPr>
          <a:lstStyle/>
          <a:p>
            <a:r>
              <a:rPr lang="en-US" altLang="en-US" sz="2200" dirty="0"/>
              <a:t>CÁC SPRING ANNOTATION </a:t>
            </a:r>
            <a:r>
              <a:rPr lang="en-US" altLang="en-US" sz="2200" dirty="0" err="1"/>
              <a:t>CƠ</a:t>
            </a:r>
            <a:r>
              <a:rPr lang="en-US" altLang="en-US" sz="2200" dirty="0"/>
              <a:t> </a:t>
            </a:r>
            <a:r>
              <a:rPr lang="en-US" altLang="en-US" sz="2200" dirty="0" err="1"/>
              <a:t>BẢN</a:t>
            </a:r>
            <a:endParaRPr lang="en-US" altLang="en-US" sz="2200" dirty="0"/>
          </a:p>
        </p:txBody>
      </p:sp>
      <p:sp>
        <p:nvSpPr>
          <p:cNvPr id="4" name="Rectangle 3"/>
          <p:cNvSpPr/>
          <p:nvPr/>
        </p:nvSpPr>
        <p:spPr>
          <a:xfrm>
            <a:off x="106680" y="1251113"/>
            <a:ext cx="8938260" cy="1908215"/>
          </a:xfrm>
          <a:prstGeom prst="rect">
            <a:avLst/>
          </a:prstGeom>
        </p:spPr>
        <p:txBody>
          <a:bodyPr wrap="square">
            <a:spAutoFit/>
          </a:bodyPr>
          <a:lstStyle/>
          <a:p>
            <a:pPr algn="just">
              <a:lnSpc>
                <a:spcPct val="120000"/>
              </a:lnSpc>
              <a:spcBef>
                <a:spcPts val="200"/>
              </a:spcBef>
              <a:spcAft>
                <a:spcPts val="200"/>
              </a:spcAft>
            </a:pPr>
            <a:r>
              <a:rPr lang="vi-VN" sz="1800" b="1" dirty="0">
                <a:solidFill>
                  <a:srgbClr val="333333"/>
                </a:solidFill>
                <a:latin typeface="Segoe UI" panose="020B0502040204020203" pitchFamily="34" charset="0"/>
                <a:ea typeface="Calibri" panose="020F0502020204030204" pitchFamily="34" charset="0"/>
                <a:cs typeface="Times New Roman" panose="02020603050405020304" pitchFamily="18" charset="0"/>
              </a:rPr>
              <a:t>(8) @Component: </a:t>
            </a:r>
            <a:endParaRPr lang="en-US" sz="1800" b="1" dirty="0">
              <a:solidFill>
                <a:srgbClr val="333333"/>
              </a:solidFill>
              <a:latin typeface="Segoe UI" panose="020B0502040204020203" pitchFamily="34" charset="0"/>
              <a:ea typeface="Calibri" panose="020F0502020204030204" pitchFamily="34" charset="0"/>
              <a:cs typeface="Times New Roman" panose="02020603050405020304" pitchFamily="18" charset="0"/>
            </a:endParaRPr>
          </a:p>
          <a:p>
            <a:pPr algn="just">
              <a:lnSpc>
                <a:spcPct val="120000"/>
              </a:lnSpc>
              <a:spcBef>
                <a:spcPts val="200"/>
              </a:spcBef>
              <a:spcAft>
                <a:spcPts val="200"/>
              </a:spcAft>
            </a:pPr>
            <a:r>
              <a:rPr lang="vi-VN" sz="1800" dirty="0">
                <a:solidFill>
                  <a:srgbClr val="333333"/>
                </a:solidFill>
                <a:latin typeface="Segoe UI" panose="020B0502040204020203" pitchFamily="34" charset="0"/>
                <a:ea typeface="Calibri" panose="020F0502020204030204" pitchFamily="34" charset="0"/>
                <a:cs typeface="Times New Roman" panose="02020603050405020304" pitchFamily="18" charset="0"/>
              </a:rPr>
              <a:t>Là một chú thích cấp lớp; </a:t>
            </a:r>
            <a:endParaRPr lang="en-US" sz="1800" dirty="0">
              <a:solidFill>
                <a:srgbClr val="333333"/>
              </a:solidFill>
              <a:latin typeface="Segoe UI" panose="020B0502040204020203" pitchFamily="34" charset="0"/>
              <a:ea typeface="Calibri" panose="020F0502020204030204" pitchFamily="34" charset="0"/>
              <a:cs typeface="Times New Roman" panose="02020603050405020304" pitchFamily="18" charset="0"/>
            </a:endParaRPr>
          </a:p>
          <a:p>
            <a:pPr algn="just">
              <a:lnSpc>
                <a:spcPct val="120000"/>
              </a:lnSpc>
              <a:spcBef>
                <a:spcPts val="200"/>
              </a:spcBef>
              <a:spcAft>
                <a:spcPts val="200"/>
              </a:spcAft>
            </a:pPr>
            <a:r>
              <a:rPr lang="en-US" sz="1800" dirty="0">
                <a:solidFill>
                  <a:srgbClr val="333333"/>
                </a:solidFill>
                <a:latin typeface="Segoe UI" panose="020B0502040204020203" pitchFamily="34" charset="0"/>
                <a:ea typeface="Calibri" panose="020F0502020204030204" pitchFamily="34" charset="0"/>
                <a:cs typeface="Times New Roman" panose="02020603050405020304" pitchFamily="18" charset="0"/>
              </a:rPr>
              <a:t>S</a:t>
            </a:r>
            <a:r>
              <a:rPr lang="vi-VN" sz="1800" dirty="0">
                <a:solidFill>
                  <a:srgbClr val="333333"/>
                </a:solidFill>
                <a:latin typeface="Segoe UI" panose="020B0502040204020203" pitchFamily="34" charset="0"/>
                <a:ea typeface="Calibri" panose="020F0502020204030204" pitchFamily="34" charset="0"/>
                <a:cs typeface="Times New Roman" panose="02020603050405020304" pitchFamily="18" charset="0"/>
              </a:rPr>
              <a:t>ử dụng để đánh dấu một lớp Java như là một bean. </a:t>
            </a:r>
            <a:endParaRPr lang="en-US" sz="1800" dirty="0">
              <a:solidFill>
                <a:srgbClr val="333333"/>
              </a:solidFill>
              <a:latin typeface="Segoe UI" panose="020B0502040204020203" pitchFamily="34" charset="0"/>
              <a:ea typeface="Calibri" panose="020F0502020204030204" pitchFamily="34" charset="0"/>
              <a:cs typeface="Times New Roman" panose="02020603050405020304" pitchFamily="18" charset="0"/>
            </a:endParaRPr>
          </a:p>
          <a:p>
            <a:pPr algn="just">
              <a:lnSpc>
                <a:spcPct val="120000"/>
              </a:lnSpc>
              <a:spcBef>
                <a:spcPts val="200"/>
              </a:spcBef>
              <a:spcAft>
                <a:spcPts val="200"/>
              </a:spcAft>
            </a:pPr>
            <a:r>
              <a:rPr lang="vi-VN" sz="1800" dirty="0">
                <a:solidFill>
                  <a:srgbClr val="333333"/>
                </a:solidFill>
                <a:latin typeface="Segoe UI" panose="020B0502040204020203" pitchFamily="34" charset="0"/>
                <a:ea typeface="Calibri" panose="020F0502020204030204" pitchFamily="34" charset="0"/>
                <a:cs typeface="Times New Roman" panose="02020603050405020304" pitchFamily="18" charset="0"/>
              </a:rPr>
              <a:t>Spring Framework chọn lớp và định cấu hình lớp trong ngữ cảnh ứng dụng dưới dạng Spring Bean.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2" name="Picture 1"/>
          <p:cNvPicPr>
            <a:picLocks noChangeAspect="1"/>
          </p:cNvPicPr>
          <p:nvPr/>
        </p:nvPicPr>
        <p:blipFill>
          <a:blip r:embed="rId3"/>
          <a:stretch>
            <a:fillRect/>
          </a:stretch>
        </p:blipFill>
        <p:spPr>
          <a:xfrm>
            <a:off x="3190693" y="4109036"/>
            <a:ext cx="2610214" cy="704948"/>
          </a:xfrm>
          <a:prstGeom prst="rect">
            <a:avLst/>
          </a:prstGeom>
          <a:ln>
            <a:solidFill>
              <a:srgbClr val="FF0000"/>
            </a:solidFill>
          </a:ln>
        </p:spPr>
      </p:pic>
      <p:pic>
        <p:nvPicPr>
          <p:cNvPr id="6" name="Picture 5"/>
          <p:cNvPicPr>
            <a:picLocks noChangeAspect="1"/>
          </p:cNvPicPr>
          <p:nvPr/>
        </p:nvPicPr>
        <p:blipFill>
          <a:blip r:embed="rId4"/>
          <a:stretch>
            <a:fillRect/>
          </a:stretch>
        </p:blipFill>
        <p:spPr>
          <a:xfrm>
            <a:off x="1358754" y="3321329"/>
            <a:ext cx="6246006" cy="510793"/>
          </a:xfrm>
          <a:prstGeom prst="rect">
            <a:avLst/>
          </a:prstGeom>
          <a:ln>
            <a:solidFill>
              <a:srgbClr val="FF0000"/>
            </a:solidFill>
          </a:ln>
        </p:spPr>
      </p:pic>
    </p:spTree>
    <p:extLst>
      <p:ext uri="{BB962C8B-B14F-4D97-AF65-F5344CB8AC3E}">
        <p14:creationId xmlns:p14="http://schemas.microsoft.com/office/powerpoint/2010/main" val="365674695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a:xfrm>
            <a:off x="144780" y="220981"/>
            <a:ext cx="8100060" cy="784860"/>
          </a:xfrm>
          <a:extLst>
            <a:ext uri="{FAA26D3D-D897-4be2-8F04-BA451C77F1D7}">
              <ma14:placeholderFlag xmlns="" xmlns:ma14="http://schemas.microsoft.com/office/mac/drawingml/2011/main" val="1"/>
            </a:ext>
          </a:extLst>
        </p:spPr>
        <p:txBody>
          <a:bodyPr anchor="b">
            <a:noAutofit/>
          </a:bodyPr>
          <a:lstStyle/>
          <a:p>
            <a:r>
              <a:rPr lang="en-US" altLang="en-US" sz="2200" dirty="0"/>
              <a:t>CÁC SPRING ANNOTATION </a:t>
            </a:r>
            <a:r>
              <a:rPr lang="en-US" altLang="en-US" sz="2200" dirty="0" err="1"/>
              <a:t>CƠ</a:t>
            </a:r>
            <a:r>
              <a:rPr lang="en-US" altLang="en-US" sz="2200" dirty="0"/>
              <a:t> </a:t>
            </a:r>
            <a:r>
              <a:rPr lang="en-US" altLang="en-US" sz="2200" dirty="0" err="1"/>
              <a:t>BẢN</a:t>
            </a:r>
            <a:endParaRPr lang="en-US" altLang="en-US" sz="2200" dirty="0"/>
          </a:p>
        </p:txBody>
      </p:sp>
      <p:sp>
        <p:nvSpPr>
          <p:cNvPr id="4" name="Rectangle 3"/>
          <p:cNvSpPr/>
          <p:nvPr/>
        </p:nvSpPr>
        <p:spPr>
          <a:xfrm>
            <a:off x="114300" y="1167293"/>
            <a:ext cx="8938260" cy="2343206"/>
          </a:xfrm>
          <a:prstGeom prst="rect">
            <a:avLst/>
          </a:prstGeom>
        </p:spPr>
        <p:txBody>
          <a:bodyPr wrap="square">
            <a:spAutoFit/>
          </a:bodyPr>
          <a:lstStyle/>
          <a:p>
            <a:pPr algn="just">
              <a:lnSpc>
                <a:spcPct val="120000"/>
              </a:lnSpc>
              <a:spcBef>
                <a:spcPts val="200"/>
              </a:spcBef>
              <a:spcAft>
                <a:spcPts val="200"/>
              </a:spcAft>
            </a:pPr>
            <a:r>
              <a:rPr lang="vi-VN" sz="1800" b="1" dirty="0">
                <a:solidFill>
                  <a:srgbClr val="333333"/>
                </a:solidFill>
                <a:latin typeface="Segoe UI" panose="020B0502040204020203" pitchFamily="34" charset="0"/>
                <a:ea typeface="Calibri" panose="020F0502020204030204" pitchFamily="34" charset="0"/>
                <a:cs typeface="Times New Roman" panose="02020603050405020304" pitchFamily="18" charset="0"/>
              </a:rPr>
              <a:t>(9) @Controller:</a:t>
            </a:r>
            <a:endParaRPr lang="en-US" sz="1800" b="1" dirty="0">
              <a:solidFill>
                <a:srgbClr val="333333"/>
              </a:solidFill>
              <a:latin typeface="Segoe UI" panose="020B0502040204020203" pitchFamily="34" charset="0"/>
              <a:ea typeface="Calibri" panose="020F0502020204030204" pitchFamily="34" charset="0"/>
              <a:cs typeface="Times New Roman" panose="02020603050405020304" pitchFamily="18" charset="0"/>
            </a:endParaRPr>
          </a:p>
          <a:p>
            <a:pPr algn="just">
              <a:lnSpc>
                <a:spcPct val="120000"/>
              </a:lnSpc>
              <a:spcBef>
                <a:spcPts val="200"/>
              </a:spcBef>
              <a:spcAft>
                <a:spcPts val="200"/>
              </a:spcAft>
            </a:pPr>
            <a:r>
              <a:rPr lang="vi-VN" sz="1800" dirty="0">
                <a:solidFill>
                  <a:srgbClr val="333333"/>
                </a:solidFill>
                <a:latin typeface="Segoe UI" panose="020B0502040204020203" pitchFamily="34" charset="0"/>
                <a:ea typeface="Calibri" panose="020F0502020204030204" pitchFamily="34" charset="0"/>
                <a:cs typeface="Times New Roman" panose="02020603050405020304" pitchFamily="18" charset="0"/>
              </a:rPr>
              <a:t>Là chú thích cấp lớp; </a:t>
            </a:r>
            <a:endParaRPr lang="en-US" sz="1800" dirty="0">
              <a:solidFill>
                <a:srgbClr val="333333"/>
              </a:solidFill>
              <a:latin typeface="Segoe UI" panose="020B0502040204020203" pitchFamily="34" charset="0"/>
              <a:ea typeface="Calibri" panose="020F0502020204030204" pitchFamily="34" charset="0"/>
              <a:cs typeface="Times New Roman" panose="02020603050405020304" pitchFamily="18" charset="0"/>
            </a:endParaRPr>
          </a:p>
          <a:p>
            <a:pPr algn="just">
              <a:lnSpc>
                <a:spcPct val="120000"/>
              </a:lnSpc>
              <a:spcBef>
                <a:spcPts val="200"/>
              </a:spcBef>
              <a:spcAft>
                <a:spcPts val="200"/>
              </a:spcAft>
            </a:pPr>
            <a:r>
              <a:rPr lang="vi-VN" sz="1800" dirty="0">
                <a:solidFill>
                  <a:srgbClr val="333333"/>
                </a:solidFill>
                <a:latin typeface="Segoe UI" panose="020B0502040204020203" pitchFamily="34" charset="0"/>
                <a:ea typeface="Calibri" panose="020F0502020204030204" pitchFamily="34" charset="0"/>
                <a:cs typeface="Times New Roman" panose="02020603050405020304" pitchFamily="18" charset="0"/>
              </a:rPr>
              <a:t>Là một trường hợp đặc biệt của @Component;</a:t>
            </a:r>
            <a:endParaRPr lang="en-US" sz="1800" dirty="0">
              <a:solidFill>
                <a:srgbClr val="333333"/>
              </a:solidFill>
              <a:latin typeface="Segoe UI" panose="020B0502040204020203" pitchFamily="34" charset="0"/>
              <a:ea typeface="Calibri" panose="020F0502020204030204" pitchFamily="34" charset="0"/>
              <a:cs typeface="Times New Roman" panose="02020603050405020304" pitchFamily="18" charset="0"/>
            </a:endParaRPr>
          </a:p>
          <a:p>
            <a:pPr algn="just">
              <a:lnSpc>
                <a:spcPct val="120000"/>
              </a:lnSpc>
              <a:spcBef>
                <a:spcPts val="200"/>
              </a:spcBef>
              <a:spcAft>
                <a:spcPts val="200"/>
              </a:spcAft>
            </a:pPr>
            <a:r>
              <a:rPr lang="en-US" sz="1800" dirty="0">
                <a:solidFill>
                  <a:srgbClr val="333333"/>
                </a:solidFill>
                <a:latin typeface="Segoe UI" panose="020B0502040204020203" pitchFamily="34" charset="0"/>
                <a:ea typeface="Calibri" panose="020F0502020204030204" pitchFamily="34" charset="0"/>
                <a:cs typeface="Times New Roman" panose="02020603050405020304" pitchFamily="18" charset="0"/>
              </a:rPr>
              <a:t>D</a:t>
            </a:r>
            <a:r>
              <a:rPr lang="vi-VN" sz="1800" dirty="0">
                <a:solidFill>
                  <a:srgbClr val="333333"/>
                </a:solidFill>
                <a:latin typeface="Segoe UI" panose="020B0502040204020203" pitchFamily="34" charset="0"/>
                <a:ea typeface="Calibri" panose="020F0502020204030204" pitchFamily="34" charset="0"/>
                <a:cs typeface="Times New Roman" panose="02020603050405020304" pitchFamily="18" charset="0"/>
              </a:rPr>
              <a:t>ùng để đánh dấu một lớp là trình xử lý yêu cầu trên các trang web;</a:t>
            </a:r>
            <a:endParaRPr lang="en-US" sz="1800" dirty="0">
              <a:solidFill>
                <a:srgbClr val="333333"/>
              </a:solidFill>
              <a:latin typeface="Segoe UI" panose="020B0502040204020203" pitchFamily="34" charset="0"/>
              <a:ea typeface="Calibri" panose="020F0502020204030204" pitchFamily="34" charset="0"/>
              <a:cs typeface="Times New Roman" panose="02020603050405020304" pitchFamily="18" charset="0"/>
            </a:endParaRPr>
          </a:p>
          <a:p>
            <a:pPr algn="just">
              <a:lnSpc>
                <a:spcPct val="120000"/>
              </a:lnSpc>
              <a:spcBef>
                <a:spcPts val="200"/>
              </a:spcBef>
              <a:spcAft>
                <a:spcPts val="200"/>
              </a:spcAft>
            </a:pPr>
            <a:r>
              <a:rPr lang="vi-VN" sz="1800" dirty="0">
                <a:solidFill>
                  <a:srgbClr val="333333"/>
                </a:solidFill>
                <a:latin typeface="Segoe UI" panose="020B0502040204020203" pitchFamily="34" charset="0"/>
                <a:ea typeface="Calibri" panose="020F0502020204030204" pitchFamily="34" charset="0"/>
                <a:cs typeface="Times New Roman" panose="02020603050405020304" pitchFamily="18" charset="0"/>
              </a:rPr>
              <a:t>Controller trả về một chuỗi cho biết địa chỉ web nào sẽ chuyển đến;</a:t>
            </a:r>
            <a:endParaRPr lang="en-US" sz="1800" dirty="0">
              <a:solidFill>
                <a:srgbClr val="333333"/>
              </a:solidFill>
              <a:latin typeface="Segoe UI" panose="020B0502040204020203" pitchFamily="34" charset="0"/>
              <a:ea typeface="Calibri" panose="020F0502020204030204" pitchFamily="34" charset="0"/>
              <a:cs typeface="Times New Roman" panose="02020603050405020304" pitchFamily="18" charset="0"/>
            </a:endParaRPr>
          </a:p>
          <a:p>
            <a:pPr algn="just">
              <a:lnSpc>
                <a:spcPct val="120000"/>
              </a:lnSpc>
              <a:spcBef>
                <a:spcPts val="200"/>
              </a:spcBef>
              <a:spcAft>
                <a:spcPts val="200"/>
              </a:spcAft>
            </a:pPr>
            <a:r>
              <a:rPr lang="vi-VN" sz="1800" dirty="0">
                <a:solidFill>
                  <a:srgbClr val="333333"/>
                </a:solidFill>
                <a:latin typeface="Segoe UI" panose="020B0502040204020203" pitchFamily="34" charset="0"/>
                <a:ea typeface="Calibri" panose="020F0502020204030204" pitchFamily="34" charset="0"/>
                <a:cs typeface="Times New Roman" panose="02020603050405020304" pitchFamily="18" charset="0"/>
              </a:rPr>
              <a:t>Controller chủ yếu được sử dụng với chú thích @RequestMapping.</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07053357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a:xfrm>
            <a:off x="144780" y="220981"/>
            <a:ext cx="8100060" cy="784860"/>
          </a:xfrm>
          <a:extLst>
            <a:ext uri="{FAA26D3D-D897-4be2-8F04-BA451C77F1D7}">
              <ma14:placeholderFlag xmlns="" xmlns:ma14="http://schemas.microsoft.com/office/mac/drawingml/2011/main" val="1"/>
            </a:ext>
          </a:extLst>
        </p:spPr>
        <p:txBody>
          <a:bodyPr anchor="b">
            <a:noAutofit/>
          </a:bodyPr>
          <a:lstStyle/>
          <a:p>
            <a:r>
              <a:rPr lang="en-US" altLang="en-US" sz="2200" dirty="0"/>
              <a:t>CÁC SPRING ANNOTATION </a:t>
            </a:r>
            <a:r>
              <a:rPr lang="en-US" altLang="en-US" sz="2200" dirty="0" err="1"/>
              <a:t>CƠ</a:t>
            </a:r>
            <a:r>
              <a:rPr lang="en-US" altLang="en-US" sz="2200" dirty="0"/>
              <a:t> </a:t>
            </a:r>
            <a:r>
              <a:rPr lang="en-US" altLang="en-US" sz="2200" dirty="0" err="1"/>
              <a:t>BẢN</a:t>
            </a:r>
            <a:endParaRPr lang="en-US" altLang="en-US" sz="2200" dirty="0"/>
          </a:p>
        </p:txBody>
      </p:sp>
      <p:pic>
        <p:nvPicPr>
          <p:cNvPr id="3" name="Picture 2"/>
          <p:cNvPicPr>
            <a:picLocks noChangeAspect="1"/>
          </p:cNvPicPr>
          <p:nvPr/>
        </p:nvPicPr>
        <p:blipFill rotWithShape="1">
          <a:blip r:embed="rId3"/>
          <a:srcRect b="2633"/>
          <a:stretch/>
        </p:blipFill>
        <p:spPr>
          <a:xfrm>
            <a:off x="439564" y="2361103"/>
            <a:ext cx="8148299" cy="2332817"/>
          </a:xfrm>
          <a:prstGeom prst="rect">
            <a:avLst/>
          </a:prstGeom>
          <a:ln>
            <a:solidFill>
              <a:srgbClr val="FF0000"/>
            </a:solidFill>
          </a:ln>
        </p:spPr>
      </p:pic>
      <p:pic>
        <p:nvPicPr>
          <p:cNvPr id="5" name="Picture 4"/>
          <p:cNvPicPr>
            <a:picLocks noChangeAspect="1"/>
          </p:cNvPicPr>
          <p:nvPr/>
        </p:nvPicPr>
        <p:blipFill>
          <a:blip r:embed="rId4"/>
          <a:stretch>
            <a:fillRect/>
          </a:stretch>
        </p:blipFill>
        <p:spPr>
          <a:xfrm>
            <a:off x="990126" y="1290586"/>
            <a:ext cx="6782747" cy="733527"/>
          </a:xfrm>
          <a:prstGeom prst="rect">
            <a:avLst/>
          </a:prstGeom>
          <a:ln>
            <a:solidFill>
              <a:srgbClr val="FF0000"/>
            </a:solidFill>
          </a:ln>
        </p:spPr>
      </p:pic>
    </p:spTree>
    <p:extLst>
      <p:ext uri="{BB962C8B-B14F-4D97-AF65-F5344CB8AC3E}">
        <p14:creationId xmlns:p14="http://schemas.microsoft.com/office/powerpoint/2010/main" val="25773148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53340" y="452645"/>
            <a:ext cx="8100060" cy="537955"/>
          </a:xfrm>
          <a:extLst>
            <a:ext uri="{FAA26D3D-D897-4be2-8F04-BA451C77F1D7}">
              <ma14:placeholderFlag xmlns="" xmlns:ma14="http://schemas.microsoft.com/office/mac/drawingml/2011/main" val="1"/>
            </a:ext>
          </a:extLst>
        </p:spPr>
        <p:txBody>
          <a:bodyPr anchor="b">
            <a:noAutofit/>
          </a:bodyPr>
          <a:lstStyle/>
          <a:p>
            <a:r>
              <a:rPr lang="en-US" altLang="en-US" sz="2200" dirty="0"/>
              <a:t>MỘT </a:t>
            </a:r>
            <a:r>
              <a:rPr lang="en-US" altLang="en-US" sz="2200" dirty="0" err="1"/>
              <a:t>SỐ</a:t>
            </a:r>
            <a:r>
              <a:rPr lang="en-US" altLang="en-US" sz="2200" dirty="0"/>
              <a:t> </a:t>
            </a:r>
            <a:r>
              <a:rPr lang="en-US" altLang="en-US" sz="2200" dirty="0" err="1"/>
              <a:t>DỰ</a:t>
            </a:r>
            <a:r>
              <a:rPr lang="en-US" altLang="en-US" sz="2200" dirty="0"/>
              <a:t> </a:t>
            </a:r>
            <a:r>
              <a:rPr lang="en-US" altLang="en-US" sz="2200" dirty="0" err="1"/>
              <a:t>ÁN</a:t>
            </a:r>
            <a:r>
              <a:rPr lang="en-US" altLang="en-US" sz="2200" dirty="0"/>
              <a:t> </a:t>
            </a:r>
            <a:r>
              <a:rPr lang="en-US" altLang="en-US" sz="2200" dirty="0" err="1"/>
              <a:t>CÓ</a:t>
            </a:r>
            <a:r>
              <a:rPr lang="en-US" altLang="en-US" sz="2200" dirty="0"/>
              <a:t> </a:t>
            </a:r>
            <a:r>
              <a:rPr lang="en-US" altLang="en-US" sz="2200" dirty="0" err="1"/>
              <a:t>THỂ</a:t>
            </a:r>
            <a:r>
              <a:rPr lang="en-US" altLang="en-US" sz="2200" dirty="0"/>
              <a:t> </a:t>
            </a:r>
            <a:r>
              <a:rPr lang="en-US" altLang="en-US" sz="2200" dirty="0" err="1"/>
              <a:t>KẾT</a:t>
            </a:r>
            <a:r>
              <a:rPr lang="en-US" altLang="en-US" sz="2200" dirty="0"/>
              <a:t> </a:t>
            </a:r>
            <a:r>
              <a:rPr lang="en-US" altLang="en-US" sz="2200" dirty="0" err="1"/>
              <a:t>HỢP</a:t>
            </a:r>
            <a:r>
              <a:rPr lang="en-US" altLang="en-US" sz="2200" dirty="0"/>
              <a:t> </a:t>
            </a:r>
            <a:r>
              <a:rPr lang="en-US" altLang="en-US" sz="2200" dirty="0" err="1"/>
              <a:t>VỚI</a:t>
            </a:r>
            <a:r>
              <a:rPr lang="en-US" altLang="en-US" sz="2200" dirty="0"/>
              <a:t> SPRING BOOT</a:t>
            </a:r>
          </a:p>
        </p:txBody>
      </p:sp>
      <p:sp>
        <p:nvSpPr>
          <p:cNvPr id="8" name="Rectangle 7"/>
          <p:cNvSpPr/>
          <p:nvPr/>
        </p:nvSpPr>
        <p:spPr>
          <a:xfrm>
            <a:off x="76200" y="1358049"/>
            <a:ext cx="8823960" cy="3081485"/>
          </a:xfrm>
          <a:prstGeom prst="rect">
            <a:avLst/>
          </a:prstGeom>
        </p:spPr>
        <p:txBody>
          <a:bodyPr wrap="square">
            <a:spAutoFit/>
          </a:bodyPr>
          <a:lstStyle/>
          <a:p>
            <a:pPr algn="just">
              <a:lnSpc>
                <a:spcPct val="120000"/>
              </a:lnSpc>
              <a:spcBef>
                <a:spcPts val="800"/>
              </a:spcBef>
              <a:spcAft>
                <a:spcPts val="800"/>
              </a:spcAft>
            </a:pPr>
            <a:r>
              <a:rPr lang="vi-VN" sz="1700" b="1"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Spring Data</a:t>
            </a:r>
            <a:r>
              <a:rPr lang="vi-VN" sz="17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Đơn giản hóa việc truy cập dữ liệu từ cơ sở dữ liệu quan hệ và NoQuery.</a:t>
            </a:r>
          </a:p>
          <a:p>
            <a:pPr algn="just">
              <a:lnSpc>
                <a:spcPct val="120000"/>
              </a:lnSpc>
              <a:spcBef>
                <a:spcPts val="800"/>
              </a:spcBef>
              <a:spcAft>
                <a:spcPts val="800"/>
              </a:spcAft>
            </a:pPr>
            <a:r>
              <a:rPr lang="vi-VN" sz="1700" b="1"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Spring Batch</a:t>
            </a:r>
            <a:r>
              <a:rPr lang="vi-VN" sz="17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Cung cấp khả năng xử lý hàng loạt mạnh mẽ.</a:t>
            </a:r>
          </a:p>
          <a:p>
            <a:pPr algn="just">
              <a:lnSpc>
                <a:spcPct val="120000"/>
              </a:lnSpc>
              <a:spcBef>
                <a:spcPts val="800"/>
              </a:spcBef>
              <a:spcAft>
                <a:spcPts val="800"/>
              </a:spcAft>
            </a:pPr>
            <a:r>
              <a:rPr lang="vi-VN" sz="1700" b="1"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Spring Security</a:t>
            </a:r>
            <a:r>
              <a:rPr lang="vi-VN" sz="17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7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L</a:t>
            </a:r>
            <a:r>
              <a:rPr lang="vi-VN" sz="17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à một khung bảo mật cung cấp khả năng bảo mật cho các ứng dụng.</a:t>
            </a:r>
          </a:p>
          <a:p>
            <a:pPr algn="just">
              <a:lnSpc>
                <a:spcPct val="120000"/>
              </a:lnSpc>
              <a:spcBef>
                <a:spcPts val="800"/>
              </a:spcBef>
              <a:spcAft>
                <a:spcPts val="800"/>
              </a:spcAft>
            </a:pPr>
            <a:r>
              <a:rPr lang="vi-VN" sz="1700" b="1"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Spring Social</a:t>
            </a:r>
            <a:r>
              <a:rPr lang="vi-VN" sz="17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Hỗ trợ tích hợp với mạng xã hội như LinkedIn.</a:t>
            </a:r>
          </a:p>
          <a:p>
            <a:pPr algn="just">
              <a:lnSpc>
                <a:spcPct val="120000"/>
              </a:lnSpc>
              <a:spcBef>
                <a:spcPts val="800"/>
              </a:spcBef>
              <a:spcAft>
                <a:spcPts val="800"/>
              </a:spcAft>
            </a:pPr>
            <a:r>
              <a:rPr lang="vi-VN" sz="1700" b="1"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Spring Integration</a:t>
            </a:r>
            <a:r>
              <a:rPr lang="vi-VN" sz="17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7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a:t>
            </a:r>
            <a:r>
              <a:rPr lang="vi-VN" sz="17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riển khai các Mẫu tích hợp doanh nghiệp, tạo điều kiện tích hợp với các ứng dụng doanh nghiệp khác bằng cách sử dụng bộ điều hợp khai báo và nhắn tin </a:t>
            </a:r>
            <a:r>
              <a:rPr lang="en-US" sz="17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đơn</a:t>
            </a:r>
            <a:r>
              <a:rPr lang="en-US" sz="17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7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giản</a:t>
            </a:r>
            <a:endParaRPr lang="vi-VN" sz="17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173505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a:xfrm>
            <a:off x="144780" y="220981"/>
            <a:ext cx="8100060" cy="784860"/>
          </a:xfrm>
          <a:extLst>
            <a:ext uri="{FAA26D3D-D897-4be2-8F04-BA451C77F1D7}">
              <ma14:placeholderFlag xmlns="" xmlns:ma14="http://schemas.microsoft.com/office/mac/drawingml/2011/main" val="1"/>
            </a:ext>
          </a:extLst>
        </p:spPr>
        <p:txBody>
          <a:bodyPr anchor="b">
            <a:noAutofit/>
          </a:bodyPr>
          <a:lstStyle/>
          <a:p>
            <a:r>
              <a:rPr lang="en-US" altLang="en-US" sz="2200" dirty="0"/>
              <a:t>CÁC SPRING ANNOTATION </a:t>
            </a:r>
            <a:r>
              <a:rPr lang="en-US" altLang="en-US" sz="2200" dirty="0" err="1"/>
              <a:t>CƠ</a:t>
            </a:r>
            <a:r>
              <a:rPr lang="en-US" altLang="en-US" sz="2200" dirty="0"/>
              <a:t> </a:t>
            </a:r>
            <a:r>
              <a:rPr lang="en-US" altLang="en-US" sz="2200" dirty="0" err="1"/>
              <a:t>BẢN</a:t>
            </a:r>
            <a:endParaRPr lang="en-US" altLang="en-US" sz="2200" dirty="0"/>
          </a:p>
        </p:txBody>
      </p:sp>
      <p:sp>
        <p:nvSpPr>
          <p:cNvPr id="4" name="Rectangle 3"/>
          <p:cNvSpPr/>
          <p:nvPr/>
        </p:nvSpPr>
        <p:spPr>
          <a:xfrm>
            <a:off x="114300" y="1167293"/>
            <a:ext cx="8938260" cy="400687"/>
          </a:xfrm>
          <a:prstGeom prst="rect">
            <a:avLst/>
          </a:prstGeom>
        </p:spPr>
        <p:txBody>
          <a:bodyPr wrap="square">
            <a:spAutoFit/>
          </a:bodyPr>
          <a:lstStyle/>
          <a:p>
            <a:pPr algn="just">
              <a:lnSpc>
                <a:spcPct val="120000"/>
              </a:lnSpc>
              <a:spcBef>
                <a:spcPts val="200"/>
              </a:spcBef>
              <a:spcAft>
                <a:spcPts val="200"/>
              </a:spcAft>
            </a:pPr>
            <a:r>
              <a:rPr lang="vi-VN" sz="1800" b="1" dirty="0">
                <a:solidFill>
                  <a:srgbClr val="333333"/>
                </a:solidFill>
                <a:latin typeface="Segoe UI" panose="020B0502040204020203" pitchFamily="34" charset="0"/>
                <a:ea typeface="Calibri" panose="020F0502020204030204" pitchFamily="34" charset="0"/>
                <a:cs typeface="Times New Roman" panose="02020603050405020304" pitchFamily="18" charset="0"/>
              </a:rPr>
              <a:t>(10) @Service</a:t>
            </a:r>
            <a:r>
              <a:rPr lang="vi-VN" sz="1800" dirty="0">
                <a:solidFill>
                  <a:srgbClr val="333333"/>
                </a:solidFill>
                <a:latin typeface="Segoe UI" panose="020B0502040204020203" pitchFamily="34" charset="0"/>
                <a:ea typeface="Calibri" panose="020F0502020204030204" pitchFamily="34" charset="0"/>
                <a:cs typeface="Times New Roman" panose="02020603050405020304" pitchFamily="18" charset="0"/>
              </a:rPr>
              <a:t>: </a:t>
            </a:r>
            <a:r>
              <a:rPr lang="en-US" sz="1800" dirty="0">
                <a:solidFill>
                  <a:srgbClr val="333333"/>
                </a:solidFill>
                <a:latin typeface="Segoe UI" panose="020B0502040204020203" pitchFamily="34" charset="0"/>
                <a:ea typeface="Calibri" panose="020F0502020204030204" pitchFamily="34" charset="0"/>
                <a:cs typeface="Times New Roman" panose="02020603050405020304" pitchFamily="18" charset="0"/>
              </a:rPr>
              <a:t>S</a:t>
            </a:r>
            <a:r>
              <a:rPr lang="vi-VN" sz="1800" dirty="0">
                <a:solidFill>
                  <a:srgbClr val="333333"/>
                </a:solidFill>
                <a:latin typeface="Segoe UI" panose="020B0502040204020203" pitchFamily="34" charset="0"/>
                <a:ea typeface="Calibri" panose="020F0502020204030204" pitchFamily="34" charset="0"/>
                <a:cs typeface="Times New Roman" panose="02020603050405020304" pitchFamily="18" charset="0"/>
              </a:rPr>
              <a:t>ử dụng ở cấp lớp; xác định lớp chứa logic nghiệp vụ.</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Picture 4"/>
          <p:cNvPicPr>
            <a:picLocks noChangeAspect="1"/>
          </p:cNvPicPr>
          <p:nvPr/>
        </p:nvPicPr>
        <p:blipFill>
          <a:blip r:embed="rId3"/>
          <a:stretch>
            <a:fillRect/>
          </a:stretch>
        </p:blipFill>
        <p:spPr>
          <a:xfrm>
            <a:off x="2253390" y="2625944"/>
            <a:ext cx="4176750" cy="1816515"/>
          </a:xfrm>
          <a:prstGeom prst="rect">
            <a:avLst/>
          </a:prstGeom>
          <a:ln>
            <a:solidFill>
              <a:srgbClr val="FF0000"/>
            </a:solidFill>
          </a:ln>
        </p:spPr>
      </p:pic>
      <p:pic>
        <p:nvPicPr>
          <p:cNvPr id="6" name="Picture 5"/>
          <p:cNvPicPr>
            <a:picLocks noChangeAspect="1"/>
          </p:cNvPicPr>
          <p:nvPr/>
        </p:nvPicPr>
        <p:blipFill>
          <a:blip r:embed="rId4"/>
          <a:stretch>
            <a:fillRect/>
          </a:stretch>
        </p:blipFill>
        <p:spPr>
          <a:xfrm>
            <a:off x="1830355" y="1830677"/>
            <a:ext cx="5010849" cy="400106"/>
          </a:xfrm>
          <a:prstGeom prst="rect">
            <a:avLst/>
          </a:prstGeom>
          <a:ln>
            <a:solidFill>
              <a:srgbClr val="FF0000"/>
            </a:solidFill>
          </a:ln>
        </p:spPr>
      </p:pic>
    </p:spTree>
    <p:extLst>
      <p:ext uri="{BB962C8B-B14F-4D97-AF65-F5344CB8AC3E}">
        <p14:creationId xmlns:p14="http://schemas.microsoft.com/office/powerpoint/2010/main" val="258903885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a:xfrm>
            <a:off x="144780" y="220981"/>
            <a:ext cx="8100060" cy="784860"/>
          </a:xfrm>
          <a:extLst>
            <a:ext uri="{FAA26D3D-D897-4be2-8F04-BA451C77F1D7}">
              <ma14:placeholderFlag xmlns="" xmlns:ma14="http://schemas.microsoft.com/office/mac/drawingml/2011/main" val="1"/>
            </a:ext>
          </a:extLst>
        </p:spPr>
        <p:txBody>
          <a:bodyPr anchor="b">
            <a:noAutofit/>
          </a:bodyPr>
          <a:lstStyle/>
          <a:p>
            <a:r>
              <a:rPr lang="en-US" altLang="en-US" sz="2200" dirty="0"/>
              <a:t>CÁC SPRING ANNOTATION </a:t>
            </a:r>
            <a:r>
              <a:rPr lang="en-US" altLang="en-US" sz="2200" dirty="0" err="1"/>
              <a:t>CƠ</a:t>
            </a:r>
            <a:r>
              <a:rPr lang="en-US" altLang="en-US" sz="2200" dirty="0"/>
              <a:t> </a:t>
            </a:r>
            <a:r>
              <a:rPr lang="en-US" altLang="en-US" sz="2200" dirty="0" err="1"/>
              <a:t>BẢN</a:t>
            </a:r>
            <a:endParaRPr lang="en-US" altLang="en-US" sz="2200" dirty="0"/>
          </a:p>
        </p:txBody>
      </p:sp>
      <p:sp>
        <p:nvSpPr>
          <p:cNvPr id="4" name="Rectangle 3"/>
          <p:cNvSpPr/>
          <p:nvPr/>
        </p:nvSpPr>
        <p:spPr>
          <a:xfrm>
            <a:off x="114300" y="1167293"/>
            <a:ext cx="8938260" cy="1908215"/>
          </a:xfrm>
          <a:prstGeom prst="rect">
            <a:avLst/>
          </a:prstGeom>
        </p:spPr>
        <p:txBody>
          <a:bodyPr wrap="square">
            <a:spAutoFit/>
          </a:bodyPr>
          <a:lstStyle/>
          <a:p>
            <a:pPr algn="just">
              <a:lnSpc>
                <a:spcPct val="120000"/>
              </a:lnSpc>
              <a:spcBef>
                <a:spcPts val="200"/>
              </a:spcBef>
              <a:spcAft>
                <a:spcPts val="200"/>
              </a:spcAft>
            </a:pPr>
            <a:r>
              <a:rPr lang="vi-VN" sz="1800" b="1" dirty="0">
                <a:solidFill>
                  <a:srgbClr val="333333"/>
                </a:solidFill>
                <a:latin typeface="Segoe UI" panose="020B0502040204020203" pitchFamily="34" charset="0"/>
                <a:ea typeface="Calibri" panose="020F0502020204030204" pitchFamily="34" charset="0"/>
                <a:cs typeface="Times New Roman" panose="02020603050405020304" pitchFamily="18" charset="0"/>
              </a:rPr>
              <a:t>(11) @Repository: </a:t>
            </a:r>
            <a:endParaRPr lang="en-US" sz="1800" b="1" dirty="0">
              <a:solidFill>
                <a:srgbClr val="333333"/>
              </a:solidFill>
              <a:latin typeface="Segoe UI" panose="020B0502040204020203" pitchFamily="34" charset="0"/>
              <a:ea typeface="Calibri" panose="020F0502020204030204" pitchFamily="34" charset="0"/>
              <a:cs typeface="Times New Roman" panose="02020603050405020304" pitchFamily="18" charset="0"/>
            </a:endParaRPr>
          </a:p>
          <a:p>
            <a:pPr algn="just">
              <a:lnSpc>
                <a:spcPct val="120000"/>
              </a:lnSpc>
              <a:spcBef>
                <a:spcPts val="200"/>
              </a:spcBef>
              <a:spcAft>
                <a:spcPts val="200"/>
              </a:spcAft>
            </a:pPr>
            <a:r>
              <a:rPr lang="en-US" sz="1800" dirty="0">
                <a:solidFill>
                  <a:srgbClr val="333333"/>
                </a:solidFill>
                <a:latin typeface="Segoe UI" panose="020B0502040204020203" pitchFamily="34" charset="0"/>
                <a:ea typeface="Calibri" panose="020F0502020204030204" pitchFamily="34" charset="0"/>
                <a:cs typeface="Times New Roman" panose="02020603050405020304" pitchFamily="18" charset="0"/>
              </a:rPr>
              <a:t>L</a:t>
            </a:r>
            <a:r>
              <a:rPr lang="vi-VN" sz="1800" dirty="0">
                <a:solidFill>
                  <a:srgbClr val="333333"/>
                </a:solidFill>
                <a:latin typeface="Segoe UI" panose="020B0502040204020203" pitchFamily="34" charset="0"/>
                <a:ea typeface="Calibri" panose="020F0502020204030204" pitchFamily="34" charset="0"/>
                <a:cs typeface="Times New Roman" panose="02020603050405020304" pitchFamily="18" charset="0"/>
              </a:rPr>
              <a:t>à một chú thích cấp lớp. </a:t>
            </a:r>
            <a:endParaRPr lang="en-US" sz="1800" dirty="0">
              <a:solidFill>
                <a:srgbClr val="333333"/>
              </a:solidFill>
              <a:latin typeface="Segoe UI" panose="020B0502040204020203" pitchFamily="34" charset="0"/>
              <a:ea typeface="Calibri" panose="020F0502020204030204" pitchFamily="34" charset="0"/>
              <a:cs typeface="Times New Roman" panose="02020603050405020304" pitchFamily="18" charset="0"/>
            </a:endParaRPr>
          </a:p>
          <a:p>
            <a:pPr algn="just">
              <a:lnSpc>
                <a:spcPct val="120000"/>
              </a:lnSpc>
              <a:spcBef>
                <a:spcPts val="200"/>
              </a:spcBef>
              <a:spcAft>
                <a:spcPts val="200"/>
              </a:spcAft>
            </a:pPr>
            <a:r>
              <a:rPr lang="vi-VN" sz="1800" dirty="0">
                <a:solidFill>
                  <a:srgbClr val="333333"/>
                </a:solidFill>
                <a:latin typeface="Segoe UI" panose="020B0502040204020203" pitchFamily="34" charset="0"/>
                <a:ea typeface="Calibri" panose="020F0502020204030204" pitchFamily="34" charset="0"/>
                <a:cs typeface="Times New Roman" panose="02020603050405020304" pitchFamily="18" charset="0"/>
              </a:rPr>
              <a:t>Kho lưu trữ là một DAO (Data Access Object-Đối tượng truy cập dữ liệu) truy cập trực tiếp vào cơ sở dữ liệu. </a:t>
            </a:r>
            <a:endParaRPr lang="en-US" sz="1800" dirty="0">
              <a:solidFill>
                <a:srgbClr val="333333"/>
              </a:solidFill>
              <a:latin typeface="Segoe UI" panose="020B0502040204020203" pitchFamily="34" charset="0"/>
              <a:ea typeface="Calibri" panose="020F0502020204030204" pitchFamily="34" charset="0"/>
              <a:cs typeface="Times New Roman" panose="02020603050405020304" pitchFamily="18" charset="0"/>
            </a:endParaRPr>
          </a:p>
          <a:p>
            <a:pPr algn="just">
              <a:lnSpc>
                <a:spcPct val="120000"/>
              </a:lnSpc>
              <a:spcBef>
                <a:spcPts val="200"/>
              </a:spcBef>
              <a:spcAft>
                <a:spcPts val="200"/>
              </a:spcAft>
            </a:pPr>
            <a:r>
              <a:rPr lang="vi-VN" sz="1800" dirty="0">
                <a:solidFill>
                  <a:srgbClr val="333333"/>
                </a:solidFill>
                <a:latin typeface="Segoe UI" panose="020B0502040204020203" pitchFamily="34" charset="0"/>
                <a:ea typeface="Calibri" panose="020F0502020204030204" pitchFamily="34" charset="0"/>
                <a:cs typeface="Times New Roman" panose="02020603050405020304" pitchFamily="18" charset="0"/>
              </a:rPr>
              <a:t>Kho lưu trữ thực hiện tất cả các hoạt động liên quan đến cơ sở dữ liệu.</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2" name="Picture 1"/>
          <p:cNvPicPr>
            <a:picLocks noChangeAspect="1"/>
          </p:cNvPicPr>
          <p:nvPr/>
        </p:nvPicPr>
        <p:blipFill>
          <a:blip r:embed="rId3"/>
          <a:stretch>
            <a:fillRect/>
          </a:stretch>
        </p:blipFill>
        <p:spPr>
          <a:xfrm>
            <a:off x="1811292" y="3128939"/>
            <a:ext cx="5201376" cy="333422"/>
          </a:xfrm>
          <a:prstGeom prst="rect">
            <a:avLst/>
          </a:prstGeom>
          <a:ln>
            <a:solidFill>
              <a:srgbClr val="FF0000"/>
            </a:solidFill>
          </a:ln>
        </p:spPr>
      </p:pic>
      <p:pic>
        <p:nvPicPr>
          <p:cNvPr id="3" name="Picture 2"/>
          <p:cNvPicPr>
            <a:picLocks noChangeAspect="1"/>
          </p:cNvPicPr>
          <p:nvPr/>
        </p:nvPicPr>
        <p:blipFill>
          <a:blip r:embed="rId4"/>
          <a:stretch>
            <a:fillRect/>
          </a:stretch>
        </p:blipFill>
        <p:spPr>
          <a:xfrm>
            <a:off x="2889663" y="3620357"/>
            <a:ext cx="3181794" cy="1362265"/>
          </a:xfrm>
          <a:prstGeom prst="rect">
            <a:avLst/>
          </a:prstGeom>
          <a:ln>
            <a:solidFill>
              <a:srgbClr val="FF0000"/>
            </a:solidFill>
          </a:ln>
        </p:spPr>
      </p:pic>
    </p:spTree>
    <p:extLst>
      <p:ext uri="{BB962C8B-B14F-4D97-AF65-F5344CB8AC3E}">
        <p14:creationId xmlns:p14="http://schemas.microsoft.com/office/powerpoint/2010/main" val="199412628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a:xfrm>
            <a:off x="144780" y="220981"/>
            <a:ext cx="8100060" cy="784860"/>
          </a:xfrm>
          <a:extLst>
            <a:ext uri="{FAA26D3D-D897-4be2-8F04-BA451C77F1D7}">
              <ma14:placeholderFlag xmlns="" xmlns:ma14="http://schemas.microsoft.com/office/mac/drawingml/2011/main" val="1"/>
            </a:ext>
          </a:extLst>
        </p:spPr>
        <p:txBody>
          <a:bodyPr anchor="b">
            <a:noAutofit/>
          </a:bodyPr>
          <a:lstStyle/>
          <a:p>
            <a:r>
              <a:rPr lang="en-US" altLang="en-US" sz="2200" dirty="0"/>
              <a:t>SPRING BOOT ANNOTATIONS</a:t>
            </a:r>
          </a:p>
        </p:txBody>
      </p:sp>
      <p:pic>
        <p:nvPicPr>
          <p:cNvPr id="6" name="Picture 5" descr="https://1.bp.blogspot.com/-Aq1-CP5y640/W8nqySIBKlI/AAAAAAAAEY0/HEO2DktCMxw0XgXqnYX5STH4idRo57-mgCLcBGAs/s1600/spring-boot-annotations.PNG"/>
          <p:cNvPicPr/>
          <p:nvPr/>
        </p:nvPicPr>
        <p:blipFill rotWithShape="1">
          <a:blip r:embed="rId3">
            <a:extLst>
              <a:ext uri="{28A0092B-C50C-407E-A947-70E740481C1C}">
                <a14:useLocalDpi xmlns:a14="http://schemas.microsoft.com/office/drawing/2010/main" val="0"/>
              </a:ext>
            </a:extLst>
          </a:blip>
          <a:srcRect l="3738" t="16394" r="15918" b="3376"/>
          <a:stretch/>
        </p:blipFill>
        <p:spPr bwMode="auto">
          <a:xfrm>
            <a:off x="624204" y="1386840"/>
            <a:ext cx="7681596" cy="3398520"/>
          </a:xfrm>
          <a:prstGeom prst="rect">
            <a:avLst/>
          </a:prstGeom>
          <a:noFill/>
          <a:ln>
            <a:solidFill>
              <a:srgbClr val="FF0000"/>
            </a:solid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49235049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a:xfrm>
            <a:off x="144780" y="220981"/>
            <a:ext cx="8100060" cy="784860"/>
          </a:xfrm>
          <a:extLst>
            <a:ext uri="{FAA26D3D-D897-4be2-8F04-BA451C77F1D7}">
              <ma14:placeholderFlag xmlns="" xmlns:ma14="http://schemas.microsoft.com/office/mac/drawingml/2011/main" val="1"/>
            </a:ext>
          </a:extLst>
        </p:spPr>
        <p:txBody>
          <a:bodyPr anchor="b">
            <a:noAutofit/>
          </a:bodyPr>
          <a:lstStyle/>
          <a:p>
            <a:r>
              <a:rPr lang="en-US" altLang="en-US" sz="2200" dirty="0"/>
              <a:t>SPRING BOOT ANNOTATIONS</a:t>
            </a:r>
          </a:p>
        </p:txBody>
      </p:sp>
      <p:sp>
        <p:nvSpPr>
          <p:cNvPr id="4" name="Rectangle 3"/>
          <p:cNvSpPr/>
          <p:nvPr/>
        </p:nvSpPr>
        <p:spPr>
          <a:xfrm>
            <a:off x="114300" y="1167293"/>
            <a:ext cx="8938260" cy="1826077"/>
          </a:xfrm>
          <a:prstGeom prst="rect">
            <a:avLst/>
          </a:prstGeom>
        </p:spPr>
        <p:txBody>
          <a:bodyPr wrap="square">
            <a:spAutoFit/>
          </a:bodyPr>
          <a:lstStyle/>
          <a:p>
            <a:pPr algn="just">
              <a:lnSpc>
                <a:spcPct val="120000"/>
              </a:lnSpc>
              <a:spcBef>
                <a:spcPts val="200"/>
              </a:spcBef>
              <a:spcAft>
                <a:spcPts val="200"/>
              </a:spcAft>
            </a:pPr>
            <a:r>
              <a:rPr lang="vi-VN" sz="1800" b="1" dirty="0">
                <a:solidFill>
                  <a:srgbClr val="333333"/>
                </a:solidFill>
                <a:latin typeface="Segoe UI" panose="020B0502040204020203" pitchFamily="34" charset="0"/>
                <a:ea typeface="Calibri" panose="020F0502020204030204" pitchFamily="34" charset="0"/>
                <a:cs typeface="Times New Roman" panose="02020603050405020304" pitchFamily="18" charset="0"/>
              </a:rPr>
              <a:t>(1) @SpringBootApplication </a:t>
            </a:r>
          </a:p>
          <a:p>
            <a:pPr algn="just">
              <a:lnSpc>
                <a:spcPct val="120000"/>
              </a:lnSpc>
              <a:spcBef>
                <a:spcPts val="200"/>
              </a:spcBef>
              <a:spcAft>
                <a:spcPts val="200"/>
              </a:spcAft>
            </a:pPr>
            <a:r>
              <a:rPr lang="vi-VN" sz="1800" dirty="0">
                <a:solidFill>
                  <a:srgbClr val="333333"/>
                </a:solidFill>
                <a:latin typeface="Segoe UI" panose="020B0502040204020203" pitchFamily="34" charset="0"/>
                <a:ea typeface="Calibri" panose="020F0502020204030204" pitchFamily="34" charset="0"/>
                <a:cs typeface="Times New Roman" panose="02020603050405020304" pitchFamily="18" charset="0"/>
              </a:rPr>
              <a:t>Xác định một lớp cấu hình khai báo một hoặc nhiều phương thức @Bean và cũng kích hoạt cấu hình tự động và quét thành phần.</a:t>
            </a:r>
          </a:p>
          <a:p>
            <a:pPr algn="just">
              <a:lnSpc>
                <a:spcPct val="120000"/>
              </a:lnSpc>
              <a:spcBef>
                <a:spcPts val="200"/>
              </a:spcBef>
              <a:spcAft>
                <a:spcPts val="200"/>
              </a:spcAft>
            </a:pPr>
            <a:r>
              <a:rPr lang="vi-VN" sz="1800" dirty="0">
                <a:solidFill>
                  <a:srgbClr val="333333"/>
                </a:solidFill>
                <a:latin typeface="Segoe UI" panose="020B0502040204020203" pitchFamily="34" charset="0"/>
                <a:ea typeface="Calibri" panose="020F0502020204030204" pitchFamily="34" charset="0"/>
                <a:cs typeface="Times New Roman" panose="02020603050405020304" pitchFamily="18" charset="0"/>
              </a:rPr>
              <a:t>@SpringBootApplication tương đương với việc sử dụng @Configuration,  EnableAutoConfiguration và @ComponentScan với các thuộc tính mặc định.</a:t>
            </a:r>
          </a:p>
        </p:txBody>
      </p:sp>
      <p:pic>
        <p:nvPicPr>
          <p:cNvPr id="2" name="Picture 1"/>
          <p:cNvPicPr>
            <a:picLocks noChangeAspect="1"/>
          </p:cNvPicPr>
          <p:nvPr/>
        </p:nvPicPr>
        <p:blipFill>
          <a:blip r:embed="rId3"/>
          <a:stretch>
            <a:fillRect/>
          </a:stretch>
        </p:blipFill>
        <p:spPr>
          <a:xfrm>
            <a:off x="1624546" y="3726432"/>
            <a:ext cx="5583974" cy="1356107"/>
          </a:xfrm>
          <a:prstGeom prst="rect">
            <a:avLst/>
          </a:prstGeom>
          <a:ln>
            <a:solidFill>
              <a:srgbClr val="FF0000"/>
            </a:solidFill>
          </a:ln>
        </p:spPr>
      </p:pic>
      <p:pic>
        <p:nvPicPr>
          <p:cNvPr id="3" name="Picture 2"/>
          <p:cNvPicPr>
            <a:picLocks noChangeAspect="1"/>
          </p:cNvPicPr>
          <p:nvPr/>
        </p:nvPicPr>
        <p:blipFill>
          <a:blip r:embed="rId4"/>
          <a:stretch>
            <a:fillRect/>
          </a:stretch>
        </p:blipFill>
        <p:spPr>
          <a:xfrm>
            <a:off x="930090" y="2994615"/>
            <a:ext cx="7192379" cy="647790"/>
          </a:xfrm>
          <a:prstGeom prst="rect">
            <a:avLst/>
          </a:prstGeom>
          <a:ln>
            <a:solidFill>
              <a:srgbClr val="FF0000"/>
            </a:solidFill>
          </a:ln>
        </p:spPr>
      </p:pic>
    </p:spTree>
    <p:extLst>
      <p:ext uri="{BB962C8B-B14F-4D97-AF65-F5344CB8AC3E}">
        <p14:creationId xmlns:p14="http://schemas.microsoft.com/office/powerpoint/2010/main" val="268442810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a:xfrm>
            <a:off x="144780" y="220981"/>
            <a:ext cx="8100060" cy="784860"/>
          </a:xfrm>
          <a:extLst>
            <a:ext uri="{FAA26D3D-D897-4be2-8F04-BA451C77F1D7}">
              <ma14:placeholderFlag xmlns="" xmlns:ma14="http://schemas.microsoft.com/office/mac/drawingml/2011/main" val="1"/>
            </a:ext>
          </a:extLst>
        </p:spPr>
        <p:txBody>
          <a:bodyPr anchor="b">
            <a:noAutofit/>
          </a:bodyPr>
          <a:lstStyle/>
          <a:p>
            <a:r>
              <a:rPr lang="en-US" altLang="en-US" sz="2200" dirty="0"/>
              <a:t>SPRING BOOT ANNOTATIONS</a:t>
            </a:r>
          </a:p>
        </p:txBody>
      </p:sp>
      <p:sp>
        <p:nvSpPr>
          <p:cNvPr id="4" name="Rectangle 3"/>
          <p:cNvSpPr/>
          <p:nvPr/>
        </p:nvSpPr>
        <p:spPr>
          <a:xfrm>
            <a:off x="114300" y="1167293"/>
            <a:ext cx="8938260" cy="393890"/>
          </a:xfrm>
          <a:prstGeom prst="rect">
            <a:avLst/>
          </a:prstGeom>
        </p:spPr>
        <p:txBody>
          <a:bodyPr wrap="square">
            <a:spAutoFit/>
          </a:bodyPr>
          <a:lstStyle/>
          <a:p>
            <a:pPr algn="just">
              <a:lnSpc>
                <a:spcPct val="120000"/>
              </a:lnSpc>
              <a:spcBef>
                <a:spcPts val="200"/>
              </a:spcBef>
              <a:spcAft>
                <a:spcPts val="200"/>
              </a:spcAft>
            </a:pPr>
            <a:r>
              <a:rPr lang="en-US" sz="1800" dirty="0">
                <a:solidFill>
                  <a:srgbClr val="333333"/>
                </a:solidFill>
                <a:latin typeface="Segoe UI" panose="020B0502040204020203" pitchFamily="34" charset="0"/>
                <a:ea typeface="Calibri" panose="020F0502020204030204" pitchFamily="34" charset="0"/>
                <a:cs typeface="Times New Roman" panose="02020603050405020304" pitchFamily="18" charset="0"/>
              </a:rPr>
              <a:t>C</a:t>
            </a:r>
            <a:r>
              <a:rPr lang="vi-VN" sz="1800" dirty="0">
                <a:solidFill>
                  <a:srgbClr val="333333"/>
                </a:solidFill>
                <a:latin typeface="Segoe UI" panose="020B0502040204020203" pitchFamily="34" charset="0"/>
                <a:ea typeface="Calibri" panose="020F0502020204030204" pitchFamily="34" charset="0"/>
                <a:cs typeface="Times New Roman" panose="02020603050405020304" pitchFamily="18" charset="0"/>
              </a:rPr>
              <a:t>hú thích @SpringBootApplication là sự kết hợp </a:t>
            </a:r>
          </a:p>
        </p:txBody>
      </p:sp>
      <p:pic>
        <p:nvPicPr>
          <p:cNvPr id="6" name="Picture 5" descr="https://3.bp.blogspot.com/-YZVOeCnFupo/W5vKzQ-12kI/AAAAAAAADzM/9W8zV_HD_BojKvdHXiJK7CSILUfaCzirwCLcBGAs/s1600/springbootapplication.png">
            <a:hlinkClick r:id="rId3"/>
          </p:cNvPr>
          <p:cNvPicPr/>
          <p:nvPr/>
        </p:nvPicPr>
        <p:blipFill>
          <a:blip r:embed="rId4">
            <a:extLst>
              <a:ext uri="{28A0092B-C50C-407E-A947-70E740481C1C}">
                <a14:useLocalDpi xmlns:a14="http://schemas.microsoft.com/office/drawing/2010/main" val="0"/>
              </a:ext>
            </a:extLst>
          </a:blip>
          <a:srcRect/>
          <a:stretch>
            <a:fillRect/>
          </a:stretch>
        </p:blipFill>
        <p:spPr bwMode="auto">
          <a:xfrm>
            <a:off x="501332" y="1836102"/>
            <a:ext cx="8307388" cy="907098"/>
          </a:xfrm>
          <a:prstGeom prst="rect">
            <a:avLst/>
          </a:prstGeom>
          <a:noFill/>
          <a:ln>
            <a:noFill/>
          </a:ln>
        </p:spPr>
      </p:pic>
      <p:sp>
        <p:nvSpPr>
          <p:cNvPr id="8" name="Rectangle 7"/>
          <p:cNvSpPr/>
          <p:nvPr/>
        </p:nvSpPr>
        <p:spPr>
          <a:xfrm>
            <a:off x="137160" y="3146732"/>
            <a:ext cx="8900160" cy="1248803"/>
          </a:xfrm>
          <a:prstGeom prst="rect">
            <a:avLst/>
          </a:prstGeom>
        </p:spPr>
        <p:txBody>
          <a:bodyPr wrap="square">
            <a:spAutoFit/>
          </a:bodyPr>
          <a:lstStyle/>
          <a:p>
            <a:pPr algn="just">
              <a:lnSpc>
                <a:spcPct val="107000"/>
              </a:lnSpc>
              <a:spcAft>
                <a:spcPts val="800"/>
              </a:spcAft>
            </a:pPr>
            <a:r>
              <a:rPr lang="en-US" sz="1600" b="1"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@Configuration: </a:t>
            </a:r>
            <a:r>
              <a:rPr lang="en-US" sz="16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Đánh</a:t>
            </a:r>
            <a:r>
              <a:rPr lang="en-US" sz="16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6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dấu</a:t>
            </a:r>
            <a:r>
              <a:rPr lang="en-US" sz="16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6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một</a:t>
            </a:r>
            <a:r>
              <a:rPr lang="en-US" sz="16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6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lớp</a:t>
            </a:r>
            <a:r>
              <a:rPr lang="en-US" sz="16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6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là</a:t>
            </a:r>
            <a:r>
              <a:rPr lang="en-US" sz="16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6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lớp</a:t>
            </a:r>
            <a:r>
              <a:rPr lang="en-US" sz="16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Configuration </a:t>
            </a:r>
            <a:r>
              <a:rPr lang="en-US" sz="16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cho</a:t>
            </a:r>
            <a:r>
              <a:rPr lang="en-US" sz="16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6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cấu</a:t>
            </a:r>
            <a:r>
              <a:rPr lang="en-US" sz="16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hình </a:t>
            </a:r>
            <a:r>
              <a:rPr lang="en-US" sz="16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dựa</a:t>
            </a:r>
            <a:r>
              <a:rPr lang="en-US" sz="16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6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trên</a:t>
            </a:r>
            <a:r>
              <a:rPr lang="en-US" sz="16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Java.</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1600" b="1"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a:t>
            </a:r>
            <a:r>
              <a:rPr lang="en-US" sz="1600" b="1"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ComponentScan</a:t>
            </a:r>
            <a:r>
              <a:rPr lang="en-US" sz="16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Cho </a:t>
            </a:r>
            <a:r>
              <a:rPr lang="en-US" sz="16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phép</a:t>
            </a:r>
            <a:r>
              <a:rPr lang="en-US" sz="16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6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quét</a:t>
            </a:r>
            <a:r>
              <a:rPr lang="en-US" sz="16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6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thành</a:t>
            </a:r>
            <a:r>
              <a:rPr lang="en-US" sz="16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6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phần</a:t>
            </a:r>
            <a:r>
              <a:rPr lang="en-US" sz="16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6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để</a:t>
            </a:r>
            <a:r>
              <a:rPr lang="en-US" sz="16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6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các</a:t>
            </a:r>
            <a:r>
              <a:rPr lang="en-US" sz="16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6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lớp</a:t>
            </a:r>
            <a:r>
              <a:rPr lang="en-US" sz="16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6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trình</a:t>
            </a:r>
            <a:r>
              <a:rPr lang="en-US" sz="16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6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điều</a:t>
            </a:r>
            <a:r>
              <a:rPr lang="en-US" sz="16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6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khiển</a:t>
            </a:r>
            <a:r>
              <a:rPr lang="en-US" sz="16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web </a:t>
            </a:r>
            <a:r>
              <a:rPr lang="en-US" sz="16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và</a:t>
            </a:r>
            <a:r>
              <a:rPr lang="en-US" sz="16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6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các</a:t>
            </a:r>
            <a:r>
              <a:rPr lang="en-US" sz="16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6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thành</a:t>
            </a:r>
            <a:r>
              <a:rPr lang="en-US" sz="16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6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phần</a:t>
            </a:r>
            <a:r>
              <a:rPr lang="en-US" sz="16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6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khác</a:t>
            </a:r>
            <a:r>
              <a:rPr lang="en-US" sz="16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6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đã</a:t>
            </a:r>
            <a:r>
              <a:rPr lang="en-US" sz="16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6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được</a:t>
            </a:r>
            <a:r>
              <a:rPr lang="en-US" sz="16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6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tạo</a:t>
            </a:r>
            <a:r>
              <a:rPr lang="en-US" sz="16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6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sẽ</a:t>
            </a:r>
            <a:r>
              <a:rPr lang="en-US" sz="16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6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được</a:t>
            </a:r>
            <a:r>
              <a:rPr lang="en-US" sz="16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6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tự</a:t>
            </a:r>
            <a:r>
              <a:rPr lang="en-US" sz="16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6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động</a:t>
            </a:r>
            <a:r>
              <a:rPr lang="en-US" sz="16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6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phát</a:t>
            </a:r>
            <a:r>
              <a:rPr lang="en-US" sz="16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6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hiện</a:t>
            </a:r>
            <a:r>
              <a:rPr lang="en-US" sz="16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6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và</a:t>
            </a:r>
            <a:r>
              <a:rPr lang="en-US" sz="16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6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đăng</a:t>
            </a:r>
            <a:r>
              <a:rPr lang="en-US" sz="16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6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ký</a:t>
            </a:r>
            <a:r>
              <a:rPr lang="en-US" sz="16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6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dưới</a:t>
            </a:r>
            <a:r>
              <a:rPr lang="en-US" sz="16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6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dạng</a:t>
            </a:r>
            <a:r>
              <a:rPr lang="en-US" sz="16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bean </a:t>
            </a:r>
            <a:r>
              <a:rPr lang="en-US" sz="16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trong</a:t>
            </a:r>
            <a:r>
              <a:rPr lang="en-US" sz="16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6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Bối</a:t>
            </a:r>
            <a:r>
              <a:rPr lang="en-US" sz="16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6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cảnh</a:t>
            </a:r>
            <a:r>
              <a:rPr lang="en-US" sz="16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6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ứng</a:t>
            </a:r>
            <a:r>
              <a:rPr lang="en-US" sz="16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6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dụng</a:t>
            </a:r>
            <a:r>
              <a:rPr lang="en-US" sz="16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6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của</a:t>
            </a:r>
            <a:r>
              <a:rPr lang="en-US" sz="16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Spring.</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3945651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a:xfrm>
            <a:off x="144780" y="220981"/>
            <a:ext cx="8100060" cy="784860"/>
          </a:xfrm>
          <a:extLst>
            <a:ext uri="{FAA26D3D-D897-4be2-8F04-BA451C77F1D7}">
              <ma14:placeholderFlag xmlns="" xmlns:ma14="http://schemas.microsoft.com/office/mac/drawingml/2011/main" val="1"/>
            </a:ext>
          </a:extLst>
        </p:spPr>
        <p:txBody>
          <a:bodyPr anchor="b">
            <a:noAutofit/>
          </a:bodyPr>
          <a:lstStyle/>
          <a:p>
            <a:r>
              <a:rPr lang="en-US" altLang="en-US" sz="2200" dirty="0"/>
              <a:t>SPRING BOOT ANNOTATIONS</a:t>
            </a:r>
          </a:p>
        </p:txBody>
      </p:sp>
      <p:sp>
        <p:nvSpPr>
          <p:cNvPr id="3" name="Rectangle 2"/>
          <p:cNvSpPr/>
          <p:nvPr/>
        </p:nvSpPr>
        <p:spPr>
          <a:xfrm>
            <a:off x="121920" y="1198056"/>
            <a:ext cx="8892540" cy="1683153"/>
          </a:xfrm>
          <a:prstGeom prst="rect">
            <a:avLst/>
          </a:prstGeom>
        </p:spPr>
        <p:txBody>
          <a:bodyPr wrap="square">
            <a:spAutoFit/>
          </a:bodyPr>
          <a:lstStyle/>
          <a:p>
            <a:pPr algn="just">
              <a:lnSpc>
                <a:spcPct val="107000"/>
              </a:lnSpc>
              <a:spcAft>
                <a:spcPts val="800"/>
              </a:spcAft>
            </a:pPr>
            <a:r>
              <a:rPr lang="en-US" sz="1700" b="1"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(2) @</a:t>
            </a:r>
            <a:r>
              <a:rPr lang="en-US" sz="1700" b="1"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EnableAutoConfiguration</a:t>
            </a:r>
            <a:r>
              <a:rPr lang="en-US" sz="17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a:t>
            </a:r>
            <a:endParaRPr lang="en-US" sz="17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17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7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Kích</a:t>
            </a:r>
            <a:r>
              <a:rPr lang="en-US" sz="17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7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hoạt</a:t>
            </a:r>
            <a:r>
              <a:rPr lang="en-US" sz="17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7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tính</a:t>
            </a:r>
            <a:r>
              <a:rPr lang="en-US" sz="17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7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năng</a:t>
            </a:r>
            <a:r>
              <a:rPr lang="en-US" sz="17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7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tự</a:t>
            </a:r>
            <a:r>
              <a:rPr lang="en-US" sz="17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7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động</a:t>
            </a:r>
            <a:r>
              <a:rPr lang="en-US" sz="17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7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cấu</a:t>
            </a:r>
            <a:r>
              <a:rPr lang="en-US" sz="17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hình </a:t>
            </a:r>
            <a:r>
              <a:rPr lang="en-US" sz="17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kỳ</a:t>
            </a:r>
            <a:r>
              <a:rPr lang="en-US" sz="17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7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diệu</a:t>
            </a:r>
            <a:r>
              <a:rPr lang="en-US" sz="17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7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của</a:t>
            </a:r>
            <a:r>
              <a:rPr lang="en-US" sz="17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Spring Boot, </a:t>
            </a:r>
            <a:r>
              <a:rPr lang="en-US" sz="17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tính</a:t>
            </a:r>
            <a:r>
              <a:rPr lang="en-US" sz="17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7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năng</a:t>
            </a:r>
            <a:r>
              <a:rPr lang="en-US" sz="17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7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này</a:t>
            </a:r>
            <a:r>
              <a:rPr lang="en-US" sz="17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7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tự</a:t>
            </a:r>
            <a:r>
              <a:rPr lang="en-US" sz="17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7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động</a:t>
            </a:r>
            <a:r>
              <a:rPr lang="en-US" sz="17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7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cấu</a:t>
            </a:r>
            <a:r>
              <a:rPr lang="en-US" sz="17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hình </a:t>
            </a:r>
            <a:r>
              <a:rPr lang="en-US" sz="17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nhiều</a:t>
            </a:r>
            <a:r>
              <a:rPr lang="en-US" sz="17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7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thứ</a:t>
            </a:r>
            <a:r>
              <a:rPr lang="en-US" sz="17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7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cho</a:t>
            </a:r>
            <a:r>
              <a:rPr lang="en-US" sz="17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7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ứng</a:t>
            </a:r>
            <a:r>
              <a:rPr lang="en-US" sz="17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7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dụng</a:t>
            </a:r>
            <a:r>
              <a:rPr lang="en-US" sz="17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a:t>
            </a:r>
            <a:endParaRPr lang="en-US" sz="17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1700" dirty="0">
                <a:solidFill>
                  <a:srgbClr val="24292E"/>
                </a:solidFill>
                <a:latin typeface="Segoe UI" panose="020B0502040204020203" pitchFamily="34" charset="0"/>
                <a:ea typeface="Times New Roman" panose="02020603050405020304" pitchFamily="18" charset="0"/>
                <a:cs typeface="Times New Roman" panose="02020603050405020304" pitchFamily="18" charset="0"/>
              </a:rPr>
              <a:t>-  </a:t>
            </a:r>
            <a:r>
              <a:rPr lang="en-US" sz="1700" dirty="0" err="1">
                <a:solidFill>
                  <a:srgbClr val="24292E"/>
                </a:solidFill>
                <a:latin typeface="Segoe UI" panose="020B0502040204020203" pitchFamily="34" charset="0"/>
                <a:ea typeface="Times New Roman" panose="02020603050405020304" pitchFamily="18" charset="0"/>
                <a:cs typeface="Times New Roman" panose="02020603050405020304" pitchFamily="18" charset="0"/>
              </a:rPr>
              <a:t>Yêu</a:t>
            </a:r>
            <a:r>
              <a:rPr lang="en-US" sz="1700" dirty="0">
                <a:solidFill>
                  <a:srgbClr val="24292E"/>
                </a:solidFill>
                <a:latin typeface="Segoe UI" panose="020B0502040204020203" pitchFamily="34" charset="0"/>
                <a:ea typeface="Times New Roman" panose="02020603050405020304" pitchFamily="18" charset="0"/>
                <a:cs typeface="Times New Roman" panose="02020603050405020304" pitchFamily="18" charset="0"/>
              </a:rPr>
              <a:t> </a:t>
            </a:r>
            <a:r>
              <a:rPr lang="en-US" sz="1700" dirty="0" err="1">
                <a:solidFill>
                  <a:srgbClr val="24292E"/>
                </a:solidFill>
                <a:latin typeface="Segoe UI" panose="020B0502040204020203" pitchFamily="34" charset="0"/>
                <a:ea typeface="Times New Roman" panose="02020603050405020304" pitchFamily="18" charset="0"/>
                <a:cs typeface="Times New Roman" panose="02020603050405020304" pitchFamily="18" charset="0"/>
              </a:rPr>
              <a:t>cầu</a:t>
            </a:r>
            <a:r>
              <a:rPr lang="en-US" sz="1700" dirty="0">
                <a:solidFill>
                  <a:srgbClr val="24292E"/>
                </a:solidFill>
                <a:latin typeface="Segoe UI" panose="020B0502040204020203" pitchFamily="34" charset="0"/>
                <a:ea typeface="Times New Roman" panose="02020603050405020304" pitchFamily="18" charset="0"/>
                <a:cs typeface="Times New Roman" panose="02020603050405020304" pitchFamily="18" charset="0"/>
              </a:rPr>
              <a:t> Spring Boot </a:t>
            </a:r>
            <a:r>
              <a:rPr lang="en-US" sz="1700" dirty="0" err="1">
                <a:solidFill>
                  <a:srgbClr val="24292E"/>
                </a:solidFill>
                <a:latin typeface="Segoe UI" panose="020B0502040204020203" pitchFamily="34" charset="0"/>
                <a:ea typeface="Times New Roman" panose="02020603050405020304" pitchFamily="18" charset="0"/>
                <a:cs typeface="Times New Roman" panose="02020603050405020304" pitchFamily="18" charset="0"/>
              </a:rPr>
              <a:t>tự</a:t>
            </a:r>
            <a:r>
              <a:rPr lang="en-US" sz="1700" dirty="0">
                <a:solidFill>
                  <a:srgbClr val="24292E"/>
                </a:solidFill>
                <a:latin typeface="Segoe UI" panose="020B0502040204020203" pitchFamily="34" charset="0"/>
                <a:ea typeface="Times New Roman" panose="02020603050405020304" pitchFamily="18" charset="0"/>
                <a:cs typeface="Times New Roman" panose="02020603050405020304" pitchFamily="18" charset="0"/>
              </a:rPr>
              <a:t> </a:t>
            </a:r>
            <a:r>
              <a:rPr lang="en-US" sz="1700" dirty="0" err="1">
                <a:solidFill>
                  <a:srgbClr val="24292E"/>
                </a:solidFill>
                <a:latin typeface="Segoe UI" panose="020B0502040204020203" pitchFamily="34" charset="0"/>
                <a:ea typeface="Times New Roman" panose="02020603050405020304" pitchFamily="18" charset="0"/>
                <a:cs typeface="Times New Roman" panose="02020603050405020304" pitchFamily="18" charset="0"/>
              </a:rPr>
              <a:t>xác</a:t>
            </a:r>
            <a:r>
              <a:rPr lang="en-US" sz="1700" dirty="0">
                <a:solidFill>
                  <a:srgbClr val="24292E"/>
                </a:solidFill>
                <a:latin typeface="Segoe UI" panose="020B0502040204020203" pitchFamily="34" charset="0"/>
                <a:ea typeface="Times New Roman" panose="02020603050405020304" pitchFamily="18" charset="0"/>
                <a:cs typeface="Times New Roman" panose="02020603050405020304" pitchFamily="18" charset="0"/>
              </a:rPr>
              <a:t> </a:t>
            </a:r>
            <a:r>
              <a:rPr lang="en-US" sz="1700" dirty="0" err="1">
                <a:solidFill>
                  <a:srgbClr val="24292E"/>
                </a:solidFill>
                <a:latin typeface="Segoe UI" panose="020B0502040204020203" pitchFamily="34" charset="0"/>
                <a:ea typeface="Times New Roman" panose="02020603050405020304" pitchFamily="18" charset="0"/>
                <a:cs typeface="Times New Roman" panose="02020603050405020304" pitchFamily="18" charset="0"/>
              </a:rPr>
              <a:t>định</a:t>
            </a:r>
            <a:r>
              <a:rPr lang="en-US" sz="1700" dirty="0">
                <a:solidFill>
                  <a:srgbClr val="24292E"/>
                </a:solidFill>
                <a:latin typeface="Segoe UI" panose="020B0502040204020203" pitchFamily="34" charset="0"/>
                <a:ea typeface="Times New Roman" panose="02020603050405020304" pitchFamily="18" charset="0"/>
                <a:cs typeface="Times New Roman" panose="02020603050405020304" pitchFamily="18" charset="0"/>
              </a:rPr>
              <a:t> </a:t>
            </a:r>
            <a:r>
              <a:rPr lang="en-US" sz="1700" dirty="0" err="1">
                <a:solidFill>
                  <a:srgbClr val="24292E"/>
                </a:solidFill>
                <a:latin typeface="Segoe UI" panose="020B0502040204020203" pitchFamily="34" charset="0"/>
                <a:ea typeface="Times New Roman" panose="02020603050405020304" pitchFamily="18" charset="0"/>
                <a:cs typeface="Times New Roman" panose="02020603050405020304" pitchFamily="18" charset="0"/>
              </a:rPr>
              <a:t>cấu</a:t>
            </a:r>
            <a:r>
              <a:rPr lang="en-US" sz="1700" dirty="0">
                <a:solidFill>
                  <a:srgbClr val="24292E"/>
                </a:solidFill>
                <a:latin typeface="Segoe UI" panose="020B0502040204020203" pitchFamily="34" charset="0"/>
                <a:ea typeface="Times New Roman" panose="02020603050405020304" pitchFamily="18" charset="0"/>
                <a:cs typeface="Times New Roman" panose="02020603050405020304" pitchFamily="18" charset="0"/>
              </a:rPr>
              <a:t> hình Spring </a:t>
            </a:r>
            <a:r>
              <a:rPr lang="en-US" sz="1700" dirty="0" err="1">
                <a:solidFill>
                  <a:srgbClr val="24292E"/>
                </a:solidFill>
                <a:latin typeface="Segoe UI" panose="020B0502040204020203" pitchFamily="34" charset="0"/>
                <a:ea typeface="Times New Roman" panose="02020603050405020304" pitchFamily="18" charset="0"/>
                <a:cs typeface="Times New Roman" panose="02020603050405020304" pitchFamily="18" charset="0"/>
              </a:rPr>
              <a:t>dựa</a:t>
            </a:r>
            <a:r>
              <a:rPr lang="en-US" sz="1700" dirty="0">
                <a:solidFill>
                  <a:srgbClr val="24292E"/>
                </a:solidFill>
                <a:latin typeface="Segoe UI" panose="020B0502040204020203" pitchFamily="34" charset="0"/>
                <a:ea typeface="Times New Roman" panose="02020603050405020304" pitchFamily="18" charset="0"/>
                <a:cs typeface="Times New Roman" panose="02020603050405020304" pitchFamily="18" charset="0"/>
              </a:rPr>
              <a:t> </a:t>
            </a:r>
            <a:r>
              <a:rPr lang="en-US" sz="1700" dirty="0" err="1">
                <a:solidFill>
                  <a:srgbClr val="24292E"/>
                </a:solidFill>
                <a:latin typeface="Segoe UI" panose="020B0502040204020203" pitchFamily="34" charset="0"/>
                <a:ea typeface="Times New Roman" panose="02020603050405020304" pitchFamily="18" charset="0"/>
                <a:cs typeface="Times New Roman" panose="02020603050405020304" pitchFamily="18" charset="0"/>
              </a:rPr>
              <a:t>trên</a:t>
            </a:r>
            <a:r>
              <a:rPr lang="en-US" sz="1700" dirty="0">
                <a:solidFill>
                  <a:srgbClr val="24292E"/>
                </a:solidFill>
                <a:latin typeface="Segoe UI" panose="020B0502040204020203" pitchFamily="34" charset="0"/>
                <a:ea typeface="Times New Roman" panose="02020603050405020304" pitchFamily="18" charset="0"/>
                <a:cs typeface="Times New Roman" panose="02020603050405020304" pitchFamily="18" charset="0"/>
              </a:rPr>
              <a:t> </a:t>
            </a:r>
            <a:r>
              <a:rPr lang="en-US" sz="1700" dirty="0" err="1">
                <a:solidFill>
                  <a:srgbClr val="24292E"/>
                </a:solidFill>
                <a:latin typeface="Segoe UI" panose="020B0502040204020203" pitchFamily="34" charset="0"/>
                <a:ea typeface="Times New Roman" panose="02020603050405020304" pitchFamily="18" charset="0"/>
                <a:cs typeface="Times New Roman" panose="02020603050405020304" pitchFamily="18" charset="0"/>
              </a:rPr>
              <a:t>các</a:t>
            </a:r>
            <a:r>
              <a:rPr lang="en-US" sz="1700" dirty="0">
                <a:solidFill>
                  <a:srgbClr val="24292E"/>
                </a:solidFill>
                <a:latin typeface="Segoe UI" panose="020B0502040204020203" pitchFamily="34" charset="0"/>
                <a:ea typeface="Times New Roman" panose="02020603050405020304" pitchFamily="18" charset="0"/>
                <a:cs typeface="Times New Roman" panose="02020603050405020304" pitchFamily="18" charset="0"/>
              </a:rPr>
              <a:t> </a:t>
            </a:r>
            <a:r>
              <a:rPr lang="en-US" sz="1700" dirty="0" err="1">
                <a:solidFill>
                  <a:srgbClr val="24292E"/>
                </a:solidFill>
                <a:latin typeface="Segoe UI" panose="020B0502040204020203" pitchFamily="34" charset="0"/>
                <a:ea typeface="Times New Roman" panose="02020603050405020304" pitchFamily="18" charset="0"/>
                <a:cs typeface="Times New Roman" panose="02020603050405020304" pitchFamily="18" charset="0"/>
              </a:rPr>
              <a:t>phụ</a:t>
            </a:r>
            <a:r>
              <a:rPr lang="en-US" sz="1700" dirty="0">
                <a:solidFill>
                  <a:srgbClr val="24292E"/>
                </a:solidFill>
                <a:latin typeface="Segoe UI" panose="020B0502040204020203" pitchFamily="34" charset="0"/>
                <a:ea typeface="Times New Roman" panose="02020603050405020304" pitchFamily="18" charset="0"/>
                <a:cs typeface="Times New Roman" panose="02020603050405020304" pitchFamily="18" charset="0"/>
              </a:rPr>
              <a:t> </a:t>
            </a:r>
            <a:r>
              <a:rPr lang="en-US" sz="1700" dirty="0" err="1">
                <a:solidFill>
                  <a:srgbClr val="24292E"/>
                </a:solidFill>
                <a:latin typeface="Segoe UI" panose="020B0502040204020203" pitchFamily="34" charset="0"/>
                <a:ea typeface="Times New Roman" panose="02020603050405020304" pitchFamily="18" charset="0"/>
                <a:cs typeface="Times New Roman" panose="02020603050405020304" pitchFamily="18" charset="0"/>
              </a:rPr>
              <a:t>thuộc</a:t>
            </a:r>
            <a:r>
              <a:rPr lang="en-US" sz="1700" dirty="0">
                <a:solidFill>
                  <a:srgbClr val="24292E"/>
                </a:solidFill>
                <a:latin typeface="Segoe UI" panose="020B0502040204020203" pitchFamily="34" charset="0"/>
                <a:ea typeface="Times New Roman" panose="02020603050405020304" pitchFamily="18" charset="0"/>
                <a:cs typeface="Times New Roman" panose="02020603050405020304" pitchFamily="18" charset="0"/>
              </a:rPr>
              <a:t> jar </a:t>
            </a:r>
            <a:r>
              <a:rPr lang="en-US" sz="1700" dirty="0" err="1">
                <a:solidFill>
                  <a:srgbClr val="24292E"/>
                </a:solidFill>
                <a:latin typeface="Segoe UI" panose="020B0502040204020203" pitchFamily="34" charset="0"/>
                <a:ea typeface="Times New Roman" panose="02020603050405020304" pitchFamily="18" charset="0"/>
                <a:cs typeface="Times New Roman" panose="02020603050405020304" pitchFamily="18" charset="0"/>
              </a:rPr>
              <a:t>đã</a:t>
            </a:r>
            <a:r>
              <a:rPr lang="en-US" sz="1700" dirty="0">
                <a:solidFill>
                  <a:srgbClr val="24292E"/>
                </a:solidFill>
                <a:latin typeface="Segoe UI" panose="020B0502040204020203" pitchFamily="34" charset="0"/>
                <a:ea typeface="Times New Roman" panose="02020603050405020304" pitchFamily="18" charset="0"/>
                <a:cs typeface="Times New Roman" panose="02020603050405020304" pitchFamily="18" charset="0"/>
              </a:rPr>
              <a:t> </a:t>
            </a:r>
            <a:r>
              <a:rPr lang="en-US" sz="1700" dirty="0" err="1">
                <a:solidFill>
                  <a:srgbClr val="24292E"/>
                </a:solidFill>
                <a:latin typeface="Segoe UI" panose="020B0502040204020203" pitchFamily="34" charset="0"/>
                <a:ea typeface="Times New Roman" panose="02020603050405020304" pitchFamily="18" charset="0"/>
                <a:cs typeface="Times New Roman" panose="02020603050405020304" pitchFamily="18" charset="0"/>
              </a:rPr>
              <a:t>tiêm</a:t>
            </a:r>
            <a:r>
              <a:rPr lang="en-US" sz="1700" dirty="0">
                <a:solidFill>
                  <a:srgbClr val="24292E"/>
                </a:solidFill>
                <a:latin typeface="Segoe UI" panose="020B0502040204020203" pitchFamily="34" charset="0"/>
                <a:ea typeface="Times New Roman" panose="02020603050405020304" pitchFamily="18" charset="0"/>
                <a:cs typeface="Times New Roman" panose="02020603050405020304" pitchFamily="18" charset="0"/>
              </a:rPr>
              <a:t> </a:t>
            </a:r>
            <a:r>
              <a:rPr lang="en-US" sz="1700" dirty="0" err="1">
                <a:solidFill>
                  <a:srgbClr val="24292E"/>
                </a:solidFill>
                <a:latin typeface="Segoe UI" panose="020B0502040204020203" pitchFamily="34" charset="0"/>
                <a:ea typeface="Times New Roman" panose="02020603050405020304" pitchFamily="18" charset="0"/>
                <a:cs typeface="Times New Roman" panose="02020603050405020304" pitchFamily="18" charset="0"/>
              </a:rPr>
              <a:t>vào</a:t>
            </a:r>
            <a:r>
              <a:rPr lang="en-US" sz="1700" dirty="0">
                <a:solidFill>
                  <a:srgbClr val="24292E"/>
                </a:solidFill>
                <a:latin typeface="Segoe UI" panose="020B0502040204020203" pitchFamily="34" charset="0"/>
                <a:ea typeface="Times New Roman" panose="02020603050405020304" pitchFamily="18" charset="0"/>
                <a:cs typeface="Times New Roman" panose="02020603050405020304" pitchFamily="18" charset="0"/>
              </a:rPr>
              <a:t> </a:t>
            </a:r>
            <a:r>
              <a:rPr lang="en-US" sz="1700" dirty="0" err="1">
                <a:solidFill>
                  <a:srgbClr val="24292E"/>
                </a:solidFill>
                <a:latin typeface="Segoe UI" panose="020B0502040204020203" pitchFamily="34" charset="0"/>
                <a:ea typeface="Times New Roman" panose="02020603050405020304" pitchFamily="18" charset="0"/>
                <a:cs typeface="Times New Roman" panose="02020603050405020304" pitchFamily="18" charset="0"/>
              </a:rPr>
              <a:t>ứng</a:t>
            </a:r>
            <a:r>
              <a:rPr lang="en-US" sz="1700" dirty="0">
                <a:solidFill>
                  <a:srgbClr val="24292E"/>
                </a:solidFill>
                <a:latin typeface="Segoe UI" panose="020B0502040204020203" pitchFamily="34" charset="0"/>
                <a:ea typeface="Times New Roman" panose="02020603050405020304" pitchFamily="18" charset="0"/>
                <a:cs typeface="Times New Roman" panose="02020603050405020304" pitchFamily="18" charset="0"/>
              </a:rPr>
              <a:t> </a:t>
            </a:r>
            <a:r>
              <a:rPr lang="en-US" sz="1700" dirty="0" err="1">
                <a:solidFill>
                  <a:srgbClr val="24292E"/>
                </a:solidFill>
                <a:latin typeface="Segoe UI" panose="020B0502040204020203" pitchFamily="34" charset="0"/>
                <a:ea typeface="Times New Roman" panose="02020603050405020304" pitchFamily="18" charset="0"/>
                <a:cs typeface="Times New Roman" panose="02020603050405020304" pitchFamily="18" charset="0"/>
              </a:rPr>
              <a:t>dụng</a:t>
            </a:r>
            <a:endParaRPr lang="en-US" sz="17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Picture 4"/>
          <p:cNvPicPr>
            <a:picLocks noChangeAspect="1"/>
          </p:cNvPicPr>
          <p:nvPr/>
        </p:nvPicPr>
        <p:blipFill>
          <a:blip r:embed="rId3"/>
          <a:stretch>
            <a:fillRect/>
          </a:stretch>
        </p:blipFill>
        <p:spPr>
          <a:xfrm>
            <a:off x="1817903" y="3803787"/>
            <a:ext cx="5436337" cy="1266468"/>
          </a:xfrm>
          <a:prstGeom prst="rect">
            <a:avLst/>
          </a:prstGeom>
          <a:ln>
            <a:solidFill>
              <a:srgbClr val="FF0000"/>
            </a:solidFill>
          </a:ln>
        </p:spPr>
      </p:pic>
      <p:pic>
        <p:nvPicPr>
          <p:cNvPr id="9" name="Picture 8"/>
          <p:cNvPicPr>
            <a:picLocks noChangeAspect="1"/>
          </p:cNvPicPr>
          <p:nvPr/>
        </p:nvPicPr>
        <p:blipFill>
          <a:blip r:embed="rId4"/>
          <a:stretch>
            <a:fillRect/>
          </a:stretch>
        </p:blipFill>
        <p:spPr>
          <a:xfrm>
            <a:off x="753864" y="3119407"/>
            <a:ext cx="7392432" cy="428685"/>
          </a:xfrm>
          <a:prstGeom prst="rect">
            <a:avLst/>
          </a:prstGeom>
          <a:ln>
            <a:solidFill>
              <a:srgbClr val="FF0000"/>
            </a:solidFill>
          </a:ln>
        </p:spPr>
      </p:pic>
    </p:spTree>
    <p:extLst>
      <p:ext uri="{BB962C8B-B14F-4D97-AF65-F5344CB8AC3E}">
        <p14:creationId xmlns:p14="http://schemas.microsoft.com/office/powerpoint/2010/main" val="168404359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a:xfrm>
            <a:off x="144780" y="220981"/>
            <a:ext cx="8100060" cy="784860"/>
          </a:xfrm>
          <a:extLst>
            <a:ext uri="{FAA26D3D-D897-4be2-8F04-BA451C77F1D7}">
              <ma14:placeholderFlag xmlns="" xmlns:ma14="http://schemas.microsoft.com/office/mac/drawingml/2011/main" val="1"/>
            </a:ext>
          </a:extLst>
        </p:spPr>
        <p:txBody>
          <a:bodyPr anchor="b">
            <a:noAutofit/>
          </a:bodyPr>
          <a:lstStyle/>
          <a:p>
            <a:r>
              <a:rPr lang="en-US" altLang="en-US" sz="2200" dirty="0"/>
              <a:t>SPRING BOOT ANNOTATIONS</a:t>
            </a:r>
          </a:p>
        </p:txBody>
      </p:sp>
      <p:sp>
        <p:nvSpPr>
          <p:cNvPr id="3" name="Rectangle 2"/>
          <p:cNvSpPr/>
          <p:nvPr/>
        </p:nvSpPr>
        <p:spPr>
          <a:xfrm>
            <a:off x="121920" y="1198056"/>
            <a:ext cx="8892540" cy="652230"/>
          </a:xfrm>
          <a:prstGeom prst="rect">
            <a:avLst/>
          </a:prstGeom>
        </p:spPr>
        <p:txBody>
          <a:bodyPr wrap="square">
            <a:spAutoFit/>
          </a:bodyPr>
          <a:lstStyle/>
          <a:p>
            <a:pPr algn="just">
              <a:lnSpc>
                <a:spcPct val="107000"/>
              </a:lnSpc>
              <a:spcAft>
                <a:spcPts val="800"/>
              </a:spcAft>
            </a:pPr>
            <a:r>
              <a:rPr lang="en-US" sz="1700" b="1"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a:t>
            </a:r>
            <a:r>
              <a:rPr lang="vi-VN" sz="1700" b="1"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3</a:t>
            </a:r>
            <a:r>
              <a:rPr lang="en-US" sz="1700" b="1"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a:t>
            </a:r>
            <a:r>
              <a:rPr lang="vi-VN" sz="1700" b="1"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@ConditionalOnClass </a:t>
            </a:r>
            <a:r>
              <a:rPr lang="en-US" sz="1700" b="1"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và</a:t>
            </a:r>
            <a:r>
              <a:rPr lang="en-US" sz="1700" b="1"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vi-VN" sz="1700" b="1"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@ConditionalOnMissingClass</a:t>
            </a:r>
            <a:r>
              <a:rPr lang="en-US" sz="1700" b="1"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7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a:t>
            </a:r>
            <a:r>
              <a:rPr lang="vi-VN" sz="17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ho phép cấu hình được đưa vào dựa trên sự có xuất hiện hay vắng mặt của các lớp được xác đinh.</a:t>
            </a:r>
          </a:p>
        </p:txBody>
      </p:sp>
      <p:pic>
        <p:nvPicPr>
          <p:cNvPr id="2" name="Picture 1"/>
          <p:cNvPicPr>
            <a:picLocks noChangeAspect="1"/>
          </p:cNvPicPr>
          <p:nvPr/>
        </p:nvPicPr>
        <p:blipFill>
          <a:blip r:embed="rId3"/>
          <a:stretch>
            <a:fillRect/>
          </a:stretch>
        </p:blipFill>
        <p:spPr>
          <a:xfrm>
            <a:off x="1663607" y="3354592"/>
            <a:ext cx="5877745" cy="1619476"/>
          </a:xfrm>
          <a:prstGeom prst="rect">
            <a:avLst/>
          </a:prstGeom>
          <a:ln>
            <a:solidFill>
              <a:srgbClr val="FF0000"/>
            </a:solidFill>
          </a:ln>
        </p:spPr>
      </p:pic>
      <p:pic>
        <p:nvPicPr>
          <p:cNvPr id="4" name="Picture 3"/>
          <p:cNvPicPr>
            <a:picLocks noChangeAspect="1"/>
          </p:cNvPicPr>
          <p:nvPr/>
        </p:nvPicPr>
        <p:blipFill>
          <a:blip r:embed="rId4"/>
          <a:stretch>
            <a:fillRect/>
          </a:stretch>
        </p:blipFill>
        <p:spPr>
          <a:xfrm>
            <a:off x="639516" y="1913498"/>
            <a:ext cx="8078327" cy="1057423"/>
          </a:xfrm>
          <a:prstGeom prst="rect">
            <a:avLst/>
          </a:prstGeom>
          <a:ln>
            <a:solidFill>
              <a:srgbClr val="FF0000"/>
            </a:solidFill>
          </a:ln>
        </p:spPr>
      </p:pic>
    </p:spTree>
    <p:extLst>
      <p:ext uri="{BB962C8B-B14F-4D97-AF65-F5344CB8AC3E}">
        <p14:creationId xmlns:p14="http://schemas.microsoft.com/office/powerpoint/2010/main" val="375475984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a:xfrm>
            <a:off x="144780" y="220981"/>
            <a:ext cx="8100060" cy="784860"/>
          </a:xfrm>
          <a:extLst>
            <a:ext uri="{FAA26D3D-D897-4be2-8F04-BA451C77F1D7}">
              <ma14:placeholderFlag xmlns="" xmlns:ma14="http://schemas.microsoft.com/office/mac/drawingml/2011/main" val="1"/>
            </a:ext>
          </a:extLst>
        </p:spPr>
        <p:txBody>
          <a:bodyPr anchor="b">
            <a:noAutofit/>
          </a:bodyPr>
          <a:lstStyle/>
          <a:p>
            <a:r>
              <a:rPr lang="en-US" altLang="en-US" sz="2200" dirty="0"/>
              <a:t>SPRING BOOT ANNOTATIONS</a:t>
            </a:r>
          </a:p>
        </p:txBody>
      </p:sp>
      <p:sp>
        <p:nvSpPr>
          <p:cNvPr id="3" name="Rectangle 2"/>
          <p:cNvSpPr/>
          <p:nvPr/>
        </p:nvSpPr>
        <p:spPr>
          <a:xfrm>
            <a:off x="121920" y="1198056"/>
            <a:ext cx="8892540" cy="1014188"/>
          </a:xfrm>
          <a:prstGeom prst="rect">
            <a:avLst/>
          </a:prstGeom>
        </p:spPr>
        <p:txBody>
          <a:bodyPr wrap="square">
            <a:spAutoFit/>
          </a:bodyPr>
          <a:lstStyle/>
          <a:p>
            <a:pPr algn="just">
              <a:lnSpc>
                <a:spcPct val="107000"/>
              </a:lnSpc>
              <a:spcAft>
                <a:spcPts val="800"/>
              </a:spcAft>
            </a:pPr>
            <a:r>
              <a:rPr lang="en-US" sz="1700" b="1"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a:t>
            </a:r>
            <a:r>
              <a:rPr lang="vi-VN" sz="1700" b="1"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4</a:t>
            </a:r>
            <a:r>
              <a:rPr lang="en-US" sz="1700" b="1"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a:t>
            </a:r>
            <a:r>
              <a:rPr lang="vi-VN" sz="1700" b="1"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@ConditionalOnBean </a:t>
            </a:r>
            <a:r>
              <a:rPr lang="en-US" sz="1700" b="1"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và</a:t>
            </a:r>
            <a:r>
              <a:rPr lang="en-US" sz="1700" b="1"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vi-VN" sz="1700" b="1"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@ConditionalOnMissingBean</a:t>
            </a:r>
          </a:p>
          <a:p>
            <a:pPr algn="just">
              <a:lnSpc>
                <a:spcPct val="107000"/>
              </a:lnSpc>
              <a:spcAft>
                <a:spcPts val="800"/>
              </a:spcAft>
            </a:pPr>
            <a:r>
              <a:rPr lang="vi-VN" sz="17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Các chú thích @ConditionalOnBean và @ConditionalOnMissingBean cho phép một bean được tiêm vào dựa trên sự hiện diện hay vắng mặt của các bean cụ thể.</a:t>
            </a:r>
          </a:p>
        </p:txBody>
      </p:sp>
      <p:pic>
        <p:nvPicPr>
          <p:cNvPr id="5" name="Picture 4"/>
          <p:cNvPicPr>
            <a:picLocks noChangeAspect="1"/>
          </p:cNvPicPr>
          <p:nvPr/>
        </p:nvPicPr>
        <p:blipFill>
          <a:blip r:embed="rId3"/>
          <a:stretch>
            <a:fillRect/>
          </a:stretch>
        </p:blipFill>
        <p:spPr>
          <a:xfrm>
            <a:off x="1213958" y="3290786"/>
            <a:ext cx="6868484" cy="1457528"/>
          </a:xfrm>
          <a:prstGeom prst="rect">
            <a:avLst/>
          </a:prstGeom>
          <a:ln>
            <a:solidFill>
              <a:srgbClr val="FF0000"/>
            </a:solidFill>
          </a:ln>
        </p:spPr>
      </p:pic>
      <p:pic>
        <p:nvPicPr>
          <p:cNvPr id="6" name="Picture 5"/>
          <p:cNvPicPr>
            <a:picLocks noChangeAspect="1"/>
          </p:cNvPicPr>
          <p:nvPr/>
        </p:nvPicPr>
        <p:blipFill>
          <a:blip r:embed="rId4"/>
          <a:stretch>
            <a:fillRect/>
          </a:stretch>
        </p:blipFill>
        <p:spPr>
          <a:xfrm>
            <a:off x="668111" y="2450748"/>
            <a:ext cx="7792537" cy="485843"/>
          </a:xfrm>
          <a:prstGeom prst="rect">
            <a:avLst/>
          </a:prstGeom>
          <a:ln>
            <a:solidFill>
              <a:srgbClr val="FF0000"/>
            </a:solidFill>
          </a:ln>
        </p:spPr>
      </p:pic>
    </p:spTree>
    <p:extLst>
      <p:ext uri="{BB962C8B-B14F-4D97-AF65-F5344CB8AC3E}">
        <p14:creationId xmlns:p14="http://schemas.microsoft.com/office/powerpoint/2010/main" val="396268682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a:xfrm>
            <a:off x="144780" y="220981"/>
            <a:ext cx="8100060" cy="784860"/>
          </a:xfrm>
          <a:extLst>
            <a:ext uri="{FAA26D3D-D897-4be2-8F04-BA451C77F1D7}">
              <ma14:placeholderFlag xmlns="" xmlns:ma14="http://schemas.microsoft.com/office/mac/drawingml/2011/main" val="1"/>
            </a:ext>
          </a:extLst>
        </p:spPr>
        <p:txBody>
          <a:bodyPr anchor="b">
            <a:noAutofit/>
          </a:bodyPr>
          <a:lstStyle/>
          <a:p>
            <a:r>
              <a:rPr lang="en-US" altLang="en-US" sz="2200" dirty="0"/>
              <a:t>SPRING BOOT ANNOTATIONS</a:t>
            </a:r>
          </a:p>
        </p:txBody>
      </p:sp>
      <p:sp>
        <p:nvSpPr>
          <p:cNvPr id="3" name="Rectangle 2"/>
          <p:cNvSpPr/>
          <p:nvPr/>
        </p:nvSpPr>
        <p:spPr>
          <a:xfrm>
            <a:off x="121920" y="1198056"/>
            <a:ext cx="8892540" cy="351699"/>
          </a:xfrm>
          <a:prstGeom prst="rect">
            <a:avLst/>
          </a:prstGeom>
        </p:spPr>
        <p:txBody>
          <a:bodyPr wrap="square">
            <a:spAutoFit/>
          </a:bodyPr>
          <a:lstStyle/>
          <a:p>
            <a:pPr algn="just">
              <a:lnSpc>
                <a:spcPct val="107000"/>
              </a:lnSpc>
              <a:spcAft>
                <a:spcPts val="800"/>
              </a:spcAft>
            </a:pPr>
            <a:r>
              <a:rPr lang="en-US" sz="1700" b="1"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a:t>
            </a:r>
            <a:r>
              <a:rPr lang="vi-VN" sz="1700" b="1"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4</a:t>
            </a:r>
            <a:r>
              <a:rPr lang="en-US" sz="1700" b="1"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a:t>
            </a:r>
            <a:r>
              <a:rPr lang="vi-VN" sz="1700" b="1"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@ConditionalOnBean </a:t>
            </a:r>
            <a:r>
              <a:rPr lang="en-US" sz="1700" b="1"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và</a:t>
            </a:r>
            <a:r>
              <a:rPr lang="en-US" sz="1700" b="1"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vi-VN" sz="1700" b="1"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@ConditionalOnMissingBean</a:t>
            </a:r>
          </a:p>
        </p:txBody>
      </p:sp>
      <p:pic>
        <p:nvPicPr>
          <p:cNvPr id="2" name="Picture 1"/>
          <p:cNvPicPr>
            <a:picLocks noChangeAspect="1"/>
          </p:cNvPicPr>
          <p:nvPr/>
        </p:nvPicPr>
        <p:blipFill>
          <a:blip r:embed="rId3"/>
          <a:stretch>
            <a:fillRect/>
          </a:stretch>
        </p:blipFill>
        <p:spPr>
          <a:xfrm>
            <a:off x="1856109" y="3047761"/>
            <a:ext cx="4486901" cy="1714739"/>
          </a:xfrm>
          <a:prstGeom prst="rect">
            <a:avLst/>
          </a:prstGeom>
          <a:ln>
            <a:solidFill>
              <a:srgbClr val="FF0000"/>
            </a:solidFill>
          </a:ln>
        </p:spPr>
      </p:pic>
      <p:pic>
        <p:nvPicPr>
          <p:cNvPr id="4" name="Picture 3"/>
          <p:cNvPicPr>
            <a:picLocks noChangeAspect="1"/>
          </p:cNvPicPr>
          <p:nvPr/>
        </p:nvPicPr>
        <p:blipFill>
          <a:blip r:embed="rId4"/>
          <a:stretch>
            <a:fillRect/>
          </a:stretch>
        </p:blipFill>
        <p:spPr>
          <a:xfrm>
            <a:off x="269279" y="1825903"/>
            <a:ext cx="8821381" cy="562053"/>
          </a:xfrm>
          <a:prstGeom prst="rect">
            <a:avLst/>
          </a:prstGeom>
          <a:ln>
            <a:solidFill>
              <a:srgbClr val="FF0000"/>
            </a:solidFill>
          </a:ln>
        </p:spPr>
      </p:pic>
    </p:spTree>
    <p:extLst>
      <p:ext uri="{BB962C8B-B14F-4D97-AF65-F5344CB8AC3E}">
        <p14:creationId xmlns:p14="http://schemas.microsoft.com/office/powerpoint/2010/main" val="378762570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a:xfrm>
            <a:off x="144780" y="220981"/>
            <a:ext cx="8100060" cy="784860"/>
          </a:xfrm>
          <a:extLst>
            <a:ext uri="{FAA26D3D-D897-4be2-8F04-BA451C77F1D7}">
              <ma14:placeholderFlag xmlns="" xmlns:ma14="http://schemas.microsoft.com/office/mac/drawingml/2011/main" val="1"/>
            </a:ext>
          </a:extLst>
        </p:spPr>
        <p:txBody>
          <a:bodyPr anchor="b">
            <a:noAutofit/>
          </a:bodyPr>
          <a:lstStyle/>
          <a:p>
            <a:r>
              <a:rPr lang="en-US" altLang="en-US" sz="2200" dirty="0"/>
              <a:t>SPRING BOOT ANNOTATIONS</a:t>
            </a:r>
          </a:p>
        </p:txBody>
      </p:sp>
      <p:sp>
        <p:nvSpPr>
          <p:cNvPr id="3" name="Rectangle 2"/>
          <p:cNvSpPr/>
          <p:nvPr/>
        </p:nvSpPr>
        <p:spPr>
          <a:xfrm>
            <a:off x="121920" y="1198056"/>
            <a:ext cx="8892540" cy="652230"/>
          </a:xfrm>
          <a:prstGeom prst="rect">
            <a:avLst/>
          </a:prstGeom>
        </p:spPr>
        <p:txBody>
          <a:bodyPr wrap="square">
            <a:spAutoFit/>
          </a:bodyPr>
          <a:lstStyle/>
          <a:p>
            <a:pPr algn="just">
              <a:lnSpc>
                <a:spcPct val="107000"/>
              </a:lnSpc>
              <a:spcAft>
                <a:spcPts val="800"/>
              </a:spcAft>
            </a:pPr>
            <a:r>
              <a:rPr lang="en-US" sz="1700" b="1"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a:t>
            </a:r>
            <a:r>
              <a:rPr lang="vi-VN" sz="1700" b="1"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5</a:t>
            </a:r>
            <a:r>
              <a:rPr lang="en-US" sz="1700" b="1"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a:t>
            </a:r>
            <a:r>
              <a:rPr lang="vi-VN" sz="1700" b="1"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@ConditionalOnProperty</a:t>
            </a:r>
            <a:r>
              <a:rPr lang="en-US" sz="1700" b="1"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7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a:t>
            </a:r>
            <a:r>
              <a:rPr lang="vi-VN" sz="17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ho phép thiết lập cấu hình dựa trên thuộc tính môi trường của Spring.</a:t>
            </a:r>
          </a:p>
        </p:txBody>
      </p:sp>
      <p:pic>
        <p:nvPicPr>
          <p:cNvPr id="2" name="Picture 1"/>
          <p:cNvPicPr>
            <a:picLocks noChangeAspect="1"/>
          </p:cNvPicPr>
          <p:nvPr/>
        </p:nvPicPr>
        <p:blipFill>
          <a:blip r:embed="rId3"/>
          <a:stretch>
            <a:fillRect/>
          </a:stretch>
        </p:blipFill>
        <p:spPr>
          <a:xfrm>
            <a:off x="1009041" y="3455096"/>
            <a:ext cx="6915759" cy="1260842"/>
          </a:xfrm>
          <a:prstGeom prst="rect">
            <a:avLst/>
          </a:prstGeom>
          <a:ln>
            <a:solidFill>
              <a:srgbClr val="FF0000"/>
            </a:solidFill>
          </a:ln>
        </p:spPr>
      </p:pic>
      <p:pic>
        <p:nvPicPr>
          <p:cNvPr id="4" name="Picture 3"/>
          <p:cNvPicPr>
            <a:picLocks noChangeAspect="1"/>
          </p:cNvPicPr>
          <p:nvPr/>
        </p:nvPicPr>
        <p:blipFill>
          <a:blip r:embed="rId4"/>
          <a:stretch>
            <a:fillRect/>
          </a:stretch>
        </p:blipFill>
        <p:spPr>
          <a:xfrm>
            <a:off x="402330" y="2116403"/>
            <a:ext cx="8278380" cy="743054"/>
          </a:xfrm>
          <a:prstGeom prst="rect">
            <a:avLst/>
          </a:prstGeom>
          <a:ln>
            <a:solidFill>
              <a:srgbClr val="FF0000"/>
            </a:solidFill>
          </a:ln>
        </p:spPr>
      </p:pic>
    </p:spTree>
    <p:extLst>
      <p:ext uri="{BB962C8B-B14F-4D97-AF65-F5344CB8AC3E}">
        <p14:creationId xmlns:p14="http://schemas.microsoft.com/office/powerpoint/2010/main" val="32377794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53340" y="452645"/>
            <a:ext cx="8100060" cy="537955"/>
          </a:xfrm>
          <a:extLst>
            <a:ext uri="{FAA26D3D-D897-4be2-8F04-BA451C77F1D7}">
              <ma14:placeholderFlag xmlns="" xmlns:ma14="http://schemas.microsoft.com/office/mac/drawingml/2011/main" val="1"/>
            </a:ext>
          </a:extLst>
        </p:spPr>
        <p:txBody>
          <a:bodyPr anchor="b">
            <a:noAutofit/>
          </a:bodyPr>
          <a:lstStyle/>
          <a:p>
            <a:r>
              <a:rPr lang="vi-VN" altLang="en-US" sz="2200" dirty="0"/>
              <a:t>ƯU ĐIỂM</a:t>
            </a:r>
            <a:endParaRPr lang="en-US" altLang="en-US" sz="2200" dirty="0"/>
          </a:p>
        </p:txBody>
      </p:sp>
      <p:sp>
        <p:nvSpPr>
          <p:cNvPr id="8" name="Rectangle 7"/>
          <p:cNvSpPr/>
          <p:nvPr/>
        </p:nvSpPr>
        <p:spPr>
          <a:xfrm>
            <a:off x="76200" y="1258989"/>
            <a:ext cx="8823960" cy="3733073"/>
          </a:xfrm>
          <a:prstGeom prst="rect">
            <a:avLst/>
          </a:prstGeom>
        </p:spPr>
        <p:txBody>
          <a:bodyPr wrap="square">
            <a:spAutoFit/>
          </a:bodyPr>
          <a:lstStyle/>
          <a:p>
            <a:pPr>
              <a:lnSpc>
                <a:spcPct val="130000"/>
              </a:lnSpc>
              <a:spcBef>
                <a:spcPts val="300"/>
              </a:spcBef>
              <a:spcAft>
                <a:spcPts val="300"/>
              </a:spcAft>
            </a:pPr>
            <a:r>
              <a:rPr lang="en-US" sz="17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vi-VN" sz="17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Tạo ra các ứng dụng Spring độc lập có thể bắt đầu sử dụng Java -jar.</a:t>
            </a:r>
          </a:p>
          <a:p>
            <a:pPr>
              <a:lnSpc>
                <a:spcPct val="130000"/>
              </a:lnSpc>
              <a:spcBef>
                <a:spcPts val="300"/>
              </a:spcBef>
              <a:spcAft>
                <a:spcPts val="300"/>
              </a:spcAft>
            </a:pPr>
            <a:r>
              <a:rPr lang="en-US" sz="17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vi-VN" sz="17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Kiểm tra các ứng dụng web một cách dễ dàng </a:t>
            </a:r>
            <a:endParaRPr lang="en-US" sz="17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endParaRPr>
          </a:p>
          <a:p>
            <a:pPr>
              <a:lnSpc>
                <a:spcPct val="130000"/>
              </a:lnSpc>
              <a:spcBef>
                <a:spcPts val="300"/>
              </a:spcBef>
              <a:spcAft>
                <a:spcPts val="300"/>
              </a:spcAft>
            </a:pPr>
            <a:r>
              <a:rPr lang="en-US" sz="17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vi-VN" sz="17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Cung cấp các starter' POMs có ý kiến để đơn giản hóa cấu hình Maven. </a:t>
            </a:r>
          </a:p>
          <a:p>
            <a:pPr>
              <a:lnSpc>
                <a:spcPct val="130000"/>
              </a:lnSpc>
              <a:spcBef>
                <a:spcPts val="300"/>
              </a:spcBef>
              <a:spcAft>
                <a:spcPts val="300"/>
              </a:spcAft>
            </a:pPr>
            <a:r>
              <a:rPr lang="en-US" sz="17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vi-VN" sz="17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Cung cấp các tính năng sẵn sàng sản xuất như metrics, health checks, </a:t>
            </a:r>
            <a:endParaRPr lang="en-US" sz="17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endParaRPr>
          </a:p>
          <a:p>
            <a:pPr>
              <a:lnSpc>
                <a:spcPct val="130000"/>
              </a:lnSpc>
              <a:spcBef>
                <a:spcPts val="300"/>
              </a:spcBef>
              <a:spcAft>
                <a:spcPts val="300"/>
              </a:spcAft>
            </a:pPr>
            <a:r>
              <a:rPr lang="en-US" sz="17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vi-VN" sz="17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Không có yêu cầu về cấu hình XML.</a:t>
            </a:r>
          </a:p>
          <a:p>
            <a:pPr>
              <a:lnSpc>
                <a:spcPct val="130000"/>
              </a:lnSpc>
              <a:spcBef>
                <a:spcPts val="300"/>
              </a:spcBef>
              <a:spcAft>
                <a:spcPts val="300"/>
              </a:spcAft>
            </a:pPr>
            <a:r>
              <a:rPr lang="en-US" sz="17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vi-VN" sz="17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Cung cấp một công cụ CLI để phát triển và thử nghiệm ứng dụng Spring Boot.</a:t>
            </a:r>
          </a:p>
          <a:p>
            <a:pPr>
              <a:lnSpc>
                <a:spcPct val="130000"/>
              </a:lnSpc>
              <a:spcBef>
                <a:spcPts val="300"/>
              </a:spcBef>
              <a:spcAft>
                <a:spcPts val="300"/>
              </a:spcAft>
            </a:pPr>
            <a:r>
              <a:rPr lang="en-US" sz="17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vi-VN" sz="17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a:t>
            </a:r>
            <a:r>
              <a:rPr lang="en-US" sz="17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u</a:t>
            </a:r>
            <a:r>
              <a:rPr lang="vi-VN" sz="17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ng cấp số lượng plug-in.</a:t>
            </a:r>
          </a:p>
          <a:p>
            <a:pPr>
              <a:lnSpc>
                <a:spcPct val="130000"/>
              </a:lnSpc>
              <a:spcBef>
                <a:spcPts val="300"/>
              </a:spcBef>
              <a:spcAft>
                <a:spcPts val="300"/>
              </a:spcAft>
            </a:pPr>
            <a:r>
              <a:rPr lang="en-US" sz="17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vi-VN" sz="17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Giảm thiểu việc viết nhiều mã soạn sẵn, cấu hình XML và chú thích.</a:t>
            </a:r>
          </a:p>
          <a:p>
            <a:pPr>
              <a:lnSpc>
                <a:spcPct val="130000"/>
              </a:lnSpc>
              <a:spcBef>
                <a:spcPts val="300"/>
              </a:spcBef>
              <a:spcAft>
                <a:spcPts val="300"/>
              </a:spcAft>
            </a:pPr>
            <a:r>
              <a:rPr lang="en-US" sz="17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vi-VN" sz="17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Tăng năng suất và giảm thời gian phát triển.</a:t>
            </a:r>
          </a:p>
        </p:txBody>
      </p:sp>
    </p:spTree>
    <p:extLst>
      <p:ext uri="{BB962C8B-B14F-4D97-AF65-F5344CB8AC3E}">
        <p14:creationId xmlns:p14="http://schemas.microsoft.com/office/powerpoint/2010/main" val="237053317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a:xfrm>
            <a:off x="144780" y="220981"/>
            <a:ext cx="8100060" cy="784860"/>
          </a:xfrm>
          <a:extLst>
            <a:ext uri="{FAA26D3D-D897-4be2-8F04-BA451C77F1D7}">
              <ma14:placeholderFlag xmlns="" xmlns:ma14="http://schemas.microsoft.com/office/mac/drawingml/2011/main" val="1"/>
            </a:ext>
          </a:extLst>
        </p:spPr>
        <p:txBody>
          <a:bodyPr anchor="b">
            <a:noAutofit/>
          </a:bodyPr>
          <a:lstStyle/>
          <a:p>
            <a:r>
              <a:rPr lang="en-US" altLang="en-US" sz="2200" dirty="0"/>
              <a:t>SPRING BOOT ANNOTATIONS</a:t>
            </a:r>
          </a:p>
        </p:txBody>
      </p:sp>
      <p:sp>
        <p:nvSpPr>
          <p:cNvPr id="3" name="Rectangle 2"/>
          <p:cNvSpPr/>
          <p:nvPr/>
        </p:nvSpPr>
        <p:spPr>
          <a:xfrm>
            <a:off x="121920" y="1198056"/>
            <a:ext cx="8892540" cy="652230"/>
          </a:xfrm>
          <a:prstGeom prst="rect">
            <a:avLst/>
          </a:prstGeom>
        </p:spPr>
        <p:txBody>
          <a:bodyPr wrap="square">
            <a:spAutoFit/>
          </a:bodyPr>
          <a:lstStyle/>
          <a:p>
            <a:pPr algn="just">
              <a:lnSpc>
                <a:spcPct val="107000"/>
              </a:lnSpc>
              <a:spcAft>
                <a:spcPts val="800"/>
              </a:spcAft>
            </a:pPr>
            <a:r>
              <a:rPr lang="en-US" sz="1700" b="1"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a:t>
            </a:r>
            <a:r>
              <a:rPr lang="vi-VN" sz="1700" b="1"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6</a:t>
            </a:r>
            <a:r>
              <a:rPr lang="en-US" sz="1700" b="1"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a:t>
            </a:r>
            <a:r>
              <a:rPr lang="vi-VN" sz="1700" b="1"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@ConditionalOnResource</a:t>
            </a:r>
            <a:r>
              <a:rPr lang="en-US" sz="1700" b="1"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7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a:t>
            </a:r>
            <a:r>
              <a:rPr lang="vi-VN" sz="17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ho phép xác định cấu hình được đưa vào khi có một tài nguyên cụ thể</a:t>
            </a:r>
          </a:p>
        </p:txBody>
      </p:sp>
      <p:pic>
        <p:nvPicPr>
          <p:cNvPr id="5" name="Picture 4"/>
          <p:cNvPicPr>
            <a:picLocks noChangeAspect="1"/>
          </p:cNvPicPr>
          <p:nvPr/>
        </p:nvPicPr>
        <p:blipFill>
          <a:blip r:embed="rId3"/>
          <a:stretch>
            <a:fillRect/>
          </a:stretch>
        </p:blipFill>
        <p:spPr>
          <a:xfrm>
            <a:off x="886155" y="3157991"/>
            <a:ext cx="7221526" cy="1055869"/>
          </a:xfrm>
          <a:prstGeom prst="rect">
            <a:avLst/>
          </a:prstGeom>
          <a:ln>
            <a:solidFill>
              <a:srgbClr val="FF0000"/>
            </a:solidFill>
          </a:ln>
        </p:spPr>
      </p:pic>
      <p:pic>
        <p:nvPicPr>
          <p:cNvPr id="6" name="Picture 5"/>
          <p:cNvPicPr>
            <a:picLocks noChangeAspect="1"/>
          </p:cNvPicPr>
          <p:nvPr/>
        </p:nvPicPr>
        <p:blipFill>
          <a:blip r:embed="rId4"/>
          <a:stretch>
            <a:fillRect/>
          </a:stretch>
        </p:blipFill>
        <p:spPr>
          <a:xfrm>
            <a:off x="349935" y="1984011"/>
            <a:ext cx="8383170" cy="657317"/>
          </a:xfrm>
          <a:prstGeom prst="rect">
            <a:avLst/>
          </a:prstGeom>
          <a:ln>
            <a:solidFill>
              <a:srgbClr val="FF0000"/>
            </a:solidFill>
          </a:ln>
        </p:spPr>
      </p:pic>
    </p:spTree>
    <p:extLst>
      <p:ext uri="{BB962C8B-B14F-4D97-AF65-F5344CB8AC3E}">
        <p14:creationId xmlns:p14="http://schemas.microsoft.com/office/powerpoint/2010/main" val="926604692"/>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a:xfrm>
            <a:off x="144780" y="220981"/>
            <a:ext cx="8100060" cy="784860"/>
          </a:xfrm>
          <a:extLst>
            <a:ext uri="{FAA26D3D-D897-4be2-8F04-BA451C77F1D7}">
              <ma14:placeholderFlag xmlns="" xmlns:ma14="http://schemas.microsoft.com/office/mac/drawingml/2011/main" val="1"/>
            </a:ext>
          </a:extLst>
        </p:spPr>
        <p:txBody>
          <a:bodyPr anchor="b">
            <a:noAutofit/>
          </a:bodyPr>
          <a:lstStyle/>
          <a:p>
            <a:r>
              <a:rPr lang="en-US" altLang="en-US" sz="2200" dirty="0"/>
              <a:t>SPRING BOOT ANNOTATIONS</a:t>
            </a:r>
          </a:p>
        </p:txBody>
      </p:sp>
      <p:sp>
        <p:nvSpPr>
          <p:cNvPr id="3" name="Rectangle 2"/>
          <p:cNvSpPr/>
          <p:nvPr/>
        </p:nvSpPr>
        <p:spPr>
          <a:xfrm>
            <a:off x="121920" y="1198056"/>
            <a:ext cx="8892540" cy="1034770"/>
          </a:xfrm>
          <a:prstGeom prst="rect">
            <a:avLst/>
          </a:prstGeom>
        </p:spPr>
        <p:txBody>
          <a:bodyPr wrap="square">
            <a:spAutoFit/>
          </a:bodyPr>
          <a:lstStyle/>
          <a:p>
            <a:pPr algn="just">
              <a:lnSpc>
                <a:spcPct val="107000"/>
              </a:lnSpc>
              <a:spcAft>
                <a:spcPts val="800"/>
              </a:spcAft>
            </a:pPr>
            <a:r>
              <a:rPr lang="en-US" sz="1700" b="1"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a:t>
            </a:r>
            <a:r>
              <a:rPr lang="vi-VN" sz="1700" b="1"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7</a:t>
            </a:r>
            <a:r>
              <a:rPr lang="en-US" sz="1700" b="1"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a:t>
            </a:r>
            <a:r>
              <a:rPr lang="vi-VN" sz="1700" b="1"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@ConditionalOnWebApplication </a:t>
            </a:r>
            <a:r>
              <a:rPr lang="en-US" sz="1700" b="1"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và</a:t>
            </a:r>
            <a:r>
              <a:rPr lang="en-US" sz="1700" b="1"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vi-VN" sz="1700" b="1"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@ConditionalOnNotWebApplication</a:t>
            </a:r>
            <a:endParaRPr lang="en-US" sz="1700" b="1"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endParaRPr>
          </a:p>
          <a:p>
            <a:pPr algn="just">
              <a:lnSpc>
                <a:spcPct val="107000"/>
              </a:lnSpc>
              <a:spcAft>
                <a:spcPts val="800"/>
              </a:spcAft>
            </a:pPr>
            <a:r>
              <a:rPr lang="en-US" sz="17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a:t>
            </a:r>
            <a:r>
              <a:rPr lang="vi-VN" sz="17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ho phép cấu hình được tiêm vào tùy thuộc vào việc ứng dụng có phải là “ứng dụng web” hay không.</a:t>
            </a:r>
          </a:p>
        </p:txBody>
      </p:sp>
      <p:pic>
        <p:nvPicPr>
          <p:cNvPr id="2" name="Picture 1"/>
          <p:cNvPicPr>
            <a:picLocks noChangeAspect="1"/>
          </p:cNvPicPr>
          <p:nvPr/>
        </p:nvPicPr>
        <p:blipFill>
          <a:blip r:embed="rId3"/>
          <a:stretch>
            <a:fillRect/>
          </a:stretch>
        </p:blipFill>
        <p:spPr>
          <a:xfrm>
            <a:off x="1851203" y="3566758"/>
            <a:ext cx="4701998" cy="915796"/>
          </a:xfrm>
          <a:prstGeom prst="rect">
            <a:avLst/>
          </a:prstGeom>
          <a:ln>
            <a:solidFill>
              <a:srgbClr val="FF0000"/>
            </a:solidFill>
          </a:ln>
        </p:spPr>
      </p:pic>
      <p:pic>
        <p:nvPicPr>
          <p:cNvPr id="4" name="Picture 3"/>
          <p:cNvPicPr>
            <a:picLocks noChangeAspect="1"/>
          </p:cNvPicPr>
          <p:nvPr/>
        </p:nvPicPr>
        <p:blipFill>
          <a:blip r:embed="rId4"/>
          <a:stretch>
            <a:fillRect/>
          </a:stretch>
        </p:blipFill>
        <p:spPr>
          <a:xfrm>
            <a:off x="104151" y="2629821"/>
            <a:ext cx="8935697" cy="447737"/>
          </a:xfrm>
          <a:prstGeom prst="rect">
            <a:avLst/>
          </a:prstGeom>
          <a:ln>
            <a:solidFill>
              <a:srgbClr val="FF0000"/>
            </a:solidFill>
          </a:ln>
        </p:spPr>
      </p:pic>
    </p:spTree>
    <p:extLst>
      <p:ext uri="{BB962C8B-B14F-4D97-AF65-F5344CB8AC3E}">
        <p14:creationId xmlns:p14="http://schemas.microsoft.com/office/powerpoint/2010/main" val="2282019971"/>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a:xfrm>
            <a:off x="144780" y="220981"/>
            <a:ext cx="8100060" cy="784860"/>
          </a:xfrm>
          <a:extLst>
            <a:ext uri="{FAA26D3D-D897-4be2-8F04-BA451C77F1D7}">
              <ma14:placeholderFlag xmlns="" xmlns:ma14="http://schemas.microsoft.com/office/mac/drawingml/2011/main" val="1"/>
            </a:ext>
          </a:extLst>
        </p:spPr>
        <p:txBody>
          <a:bodyPr anchor="b">
            <a:noAutofit/>
          </a:bodyPr>
          <a:lstStyle/>
          <a:p>
            <a:r>
              <a:rPr lang="en-US" altLang="en-US" sz="2200" dirty="0"/>
              <a:t>SPRING BOOT ANNOTATIONS</a:t>
            </a:r>
          </a:p>
        </p:txBody>
      </p:sp>
      <p:sp>
        <p:nvSpPr>
          <p:cNvPr id="3" name="Rectangle 2"/>
          <p:cNvSpPr/>
          <p:nvPr/>
        </p:nvSpPr>
        <p:spPr>
          <a:xfrm>
            <a:off x="121920" y="1198056"/>
            <a:ext cx="8892540" cy="652230"/>
          </a:xfrm>
          <a:prstGeom prst="rect">
            <a:avLst/>
          </a:prstGeom>
        </p:spPr>
        <p:txBody>
          <a:bodyPr wrap="square">
            <a:spAutoFit/>
          </a:bodyPr>
          <a:lstStyle/>
          <a:p>
            <a:pPr algn="just">
              <a:lnSpc>
                <a:spcPct val="107000"/>
              </a:lnSpc>
              <a:spcAft>
                <a:spcPts val="800"/>
              </a:spcAft>
            </a:pPr>
            <a:r>
              <a:rPr lang="en-US" sz="1700" b="1"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a:t>
            </a:r>
            <a:r>
              <a:rPr lang="vi-VN" sz="1700" b="1"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8</a:t>
            </a:r>
            <a:r>
              <a:rPr lang="en-US" sz="1700" b="1"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a:t>
            </a:r>
            <a:r>
              <a:rPr lang="vi-VN" sz="1700" b="1"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@ConditionalExpression</a:t>
            </a:r>
            <a:r>
              <a:rPr lang="en-US" sz="1700" b="1"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7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S</a:t>
            </a:r>
            <a:r>
              <a:rPr lang="vi-VN" sz="17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ử dụng định nghĩa được đánh dấu khi biểu thức SpEL được đánh giá là đúng</a:t>
            </a:r>
          </a:p>
        </p:txBody>
      </p:sp>
      <p:pic>
        <p:nvPicPr>
          <p:cNvPr id="2" name="Picture 1"/>
          <p:cNvPicPr>
            <a:picLocks noChangeAspect="1"/>
          </p:cNvPicPr>
          <p:nvPr/>
        </p:nvPicPr>
        <p:blipFill>
          <a:blip r:embed="rId3"/>
          <a:stretch>
            <a:fillRect/>
          </a:stretch>
        </p:blipFill>
        <p:spPr>
          <a:xfrm>
            <a:off x="570851" y="3215671"/>
            <a:ext cx="7971169" cy="1380254"/>
          </a:xfrm>
          <a:prstGeom prst="rect">
            <a:avLst/>
          </a:prstGeom>
          <a:ln>
            <a:solidFill>
              <a:srgbClr val="FF0000"/>
            </a:solidFill>
          </a:ln>
        </p:spPr>
      </p:pic>
      <p:pic>
        <p:nvPicPr>
          <p:cNvPr id="4" name="Picture 3"/>
          <p:cNvPicPr>
            <a:picLocks noChangeAspect="1"/>
          </p:cNvPicPr>
          <p:nvPr/>
        </p:nvPicPr>
        <p:blipFill>
          <a:blip r:embed="rId4"/>
          <a:stretch>
            <a:fillRect/>
          </a:stretch>
        </p:blipFill>
        <p:spPr>
          <a:xfrm>
            <a:off x="337546" y="2276434"/>
            <a:ext cx="8468907" cy="590632"/>
          </a:xfrm>
          <a:prstGeom prst="rect">
            <a:avLst/>
          </a:prstGeom>
          <a:ln>
            <a:solidFill>
              <a:srgbClr val="FF0000"/>
            </a:solidFill>
          </a:ln>
        </p:spPr>
      </p:pic>
    </p:spTree>
    <p:extLst>
      <p:ext uri="{BB962C8B-B14F-4D97-AF65-F5344CB8AC3E}">
        <p14:creationId xmlns:p14="http://schemas.microsoft.com/office/powerpoint/2010/main" val="829640319"/>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a:xfrm>
            <a:off x="144780" y="220981"/>
            <a:ext cx="8100060" cy="784860"/>
          </a:xfrm>
          <a:extLst>
            <a:ext uri="{FAA26D3D-D897-4be2-8F04-BA451C77F1D7}">
              <ma14:placeholderFlag xmlns="" xmlns:ma14="http://schemas.microsoft.com/office/mac/drawingml/2011/main" val="1"/>
            </a:ext>
          </a:extLst>
        </p:spPr>
        <p:txBody>
          <a:bodyPr anchor="b">
            <a:noAutofit/>
          </a:bodyPr>
          <a:lstStyle/>
          <a:p>
            <a:r>
              <a:rPr lang="en-US" altLang="en-US" sz="2200" dirty="0"/>
              <a:t>SPRING BOOT ANNOTATIONS</a:t>
            </a:r>
          </a:p>
        </p:txBody>
      </p:sp>
      <p:sp>
        <p:nvSpPr>
          <p:cNvPr id="3" name="Rectangle 2"/>
          <p:cNvSpPr/>
          <p:nvPr/>
        </p:nvSpPr>
        <p:spPr>
          <a:xfrm>
            <a:off x="121920" y="1198056"/>
            <a:ext cx="8892540" cy="631648"/>
          </a:xfrm>
          <a:prstGeom prst="rect">
            <a:avLst/>
          </a:prstGeom>
        </p:spPr>
        <p:txBody>
          <a:bodyPr wrap="square">
            <a:spAutoFit/>
          </a:bodyPr>
          <a:lstStyle/>
          <a:p>
            <a:pPr algn="just">
              <a:lnSpc>
                <a:spcPct val="107000"/>
              </a:lnSpc>
              <a:spcAft>
                <a:spcPts val="800"/>
              </a:spcAft>
            </a:pPr>
            <a:r>
              <a:rPr lang="en-US" sz="1700" b="1"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a:t>
            </a:r>
            <a:r>
              <a:rPr lang="vi-VN" sz="1700" b="1"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9</a:t>
            </a:r>
            <a:r>
              <a:rPr lang="en-US" sz="1700" b="1"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a:t>
            </a:r>
            <a:r>
              <a:rPr lang="vi-VN" sz="1700" b="1"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@Conditional</a:t>
            </a:r>
            <a:r>
              <a:rPr lang="en-US" sz="1700" b="1"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vi-VN" sz="17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Đối với các điều kiện phức tạp hơn nữa có thể tạo một lớp đánh giá điều kiện tùy chỉnh.</a:t>
            </a:r>
          </a:p>
        </p:txBody>
      </p:sp>
      <p:pic>
        <p:nvPicPr>
          <p:cNvPr id="2" name="Picture 1"/>
          <p:cNvPicPr>
            <a:picLocks noChangeAspect="1"/>
          </p:cNvPicPr>
          <p:nvPr/>
        </p:nvPicPr>
        <p:blipFill>
          <a:blip r:embed="rId3"/>
          <a:stretch>
            <a:fillRect/>
          </a:stretch>
        </p:blipFill>
        <p:spPr>
          <a:xfrm>
            <a:off x="1605546" y="2931613"/>
            <a:ext cx="5277587" cy="1305107"/>
          </a:xfrm>
          <a:prstGeom prst="rect">
            <a:avLst/>
          </a:prstGeom>
          <a:ln>
            <a:solidFill>
              <a:srgbClr val="FF0000"/>
            </a:solidFill>
          </a:ln>
        </p:spPr>
      </p:pic>
      <p:pic>
        <p:nvPicPr>
          <p:cNvPr id="4" name="Picture 3"/>
          <p:cNvPicPr>
            <a:picLocks noChangeAspect="1"/>
          </p:cNvPicPr>
          <p:nvPr/>
        </p:nvPicPr>
        <p:blipFill>
          <a:blip r:embed="rId4"/>
          <a:stretch>
            <a:fillRect/>
          </a:stretch>
        </p:blipFill>
        <p:spPr>
          <a:xfrm>
            <a:off x="1104458" y="2098333"/>
            <a:ext cx="6325483" cy="352474"/>
          </a:xfrm>
          <a:prstGeom prst="rect">
            <a:avLst/>
          </a:prstGeom>
          <a:ln>
            <a:solidFill>
              <a:srgbClr val="FF0000"/>
            </a:solidFill>
          </a:ln>
        </p:spPr>
      </p:pic>
    </p:spTree>
    <p:extLst>
      <p:ext uri="{BB962C8B-B14F-4D97-AF65-F5344CB8AC3E}">
        <p14:creationId xmlns:p14="http://schemas.microsoft.com/office/powerpoint/2010/main" val="1345752582"/>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35"/>
          <p:cNvSpPr txBox="1">
            <a:spLocks noGrp="1"/>
          </p:cNvSpPr>
          <p:nvPr>
            <p:ph type="title"/>
          </p:nvPr>
        </p:nvSpPr>
        <p:spPr>
          <a:xfrm>
            <a:off x="490250" y="526350"/>
            <a:ext cx="7830790" cy="4090800"/>
          </a:xfrm>
          <a:prstGeom prst="rect">
            <a:avLst/>
          </a:prstGeom>
        </p:spPr>
        <p:txBody>
          <a:bodyPr spcFirstLastPara="1" wrap="square" lIns="91425" tIns="91425" rIns="91425" bIns="91425" anchor="ctr" anchorCtr="0">
            <a:normAutofit/>
          </a:bodyPr>
          <a:lstStyle/>
          <a:p>
            <a:pPr lvl="0">
              <a:lnSpc>
                <a:spcPct val="115000"/>
              </a:lnSpc>
            </a:pPr>
            <a:r>
              <a:rPr lang="en-US" dirty="0"/>
              <a:t>Cấu hình </a:t>
            </a:r>
            <a:r>
              <a:rPr lang="en-US" dirty="0" err="1"/>
              <a:t>trong</a:t>
            </a:r>
            <a:r>
              <a:rPr lang="en-US" dirty="0"/>
              <a:t> Spring Boot </a:t>
            </a:r>
            <a:endParaRPr lang="vi-VN" dirty="0"/>
          </a:p>
        </p:txBody>
      </p:sp>
    </p:spTree>
    <p:extLst>
      <p:ext uri="{BB962C8B-B14F-4D97-AF65-F5344CB8AC3E}">
        <p14:creationId xmlns:p14="http://schemas.microsoft.com/office/powerpoint/2010/main" val="1433393523"/>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a:xfrm>
            <a:off x="144780" y="220981"/>
            <a:ext cx="8100060" cy="784860"/>
          </a:xfrm>
          <a:extLst>
            <a:ext uri="{FAA26D3D-D897-4be2-8F04-BA451C77F1D7}">
              <ma14:placeholderFlag xmlns="" xmlns:ma14="http://schemas.microsoft.com/office/mac/drawingml/2011/main" val="1"/>
            </a:ext>
          </a:extLst>
        </p:spPr>
        <p:txBody>
          <a:bodyPr anchor="b">
            <a:noAutofit/>
          </a:bodyPr>
          <a:lstStyle/>
          <a:p>
            <a:r>
              <a:rPr lang="en-US" altLang="en-US" sz="2200" dirty="0"/>
              <a:t>GIỚI </a:t>
            </a:r>
            <a:r>
              <a:rPr lang="en-US" altLang="en-US" sz="2200" dirty="0" err="1"/>
              <a:t>THIỆU</a:t>
            </a:r>
            <a:endParaRPr lang="en-US" altLang="en-US" sz="2200" dirty="0"/>
          </a:p>
        </p:txBody>
      </p:sp>
      <p:sp>
        <p:nvSpPr>
          <p:cNvPr id="3" name="Rectangle 2"/>
          <p:cNvSpPr/>
          <p:nvPr/>
        </p:nvSpPr>
        <p:spPr>
          <a:xfrm>
            <a:off x="130387" y="1528256"/>
            <a:ext cx="6118013" cy="3097002"/>
          </a:xfrm>
          <a:prstGeom prst="rect">
            <a:avLst/>
          </a:prstGeom>
        </p:spPr>
        <p:txBody>
          <a:bodyPr wrap="square">
            <a:spAutoFit/>
          </a:bodyPr>
          <a:lstStyle/>
          <a:p>
            <a:pPr algn="just">
              <a:lnSpc>
                <a:spcPct val="107000"/>
              </a:lnSpc>
              <a:spcAft>
                <a:spcPts val="800"/>
              </a:spcAft>
            </a:pPr>
            <a:r>
              <a:rPr lang="vi-VN" sz="17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Auto-configuration trong Spring Boot sẽ tự động định cấu hình ứng dụng Spring dựa trên các phụ thuộc jar đã được tiêm vào ứng dụng.</a:t>
            </a:r>
          </a:p>
          <a:p>
            <a:pPr algn="just">
              <a:lnSpc>
                <a:spcPct val="107000"/>
              </a:lnSpc>
              <a:spcAft>
                <a:spcPts val="800"/>
              </a:spcAft>
            </a:pPr>
            <a:r>
              <a:rPr lang="en-US" sz="17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S</a:t>
            </a:r>
            <a:r>
              <a:rPr lang="vi-VN" sz="17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ử dụng chú thích @EnableAutoConfiguration</a:t>
            </a:r>
            <a:r>
              <a:rPr lang="en-US" sz="17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đ</a:t>
            </a:r>
            <a:r>
              <a:rPr lang="vi-VN" sz="17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ể bật tính năng tự động cấu hình</a:t>
            </a:r>
            <a:endParaRPr lang="en-US" sz="17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endParaRPr>
          </a:p>
          <a:p>
            <a:pPr algn="just">
              <a:lnSpc>
                <a:spcPct val="107000"/>
              </a:lnSpc>
              <a:spcAft>
                <a:spcPts val="800"/>
              </a:spcAft>
            </a:pPr>
            <a:r>
              <a:rPr lang="vi-VN" sz="1700" i="1" dirty="0">
                <a:solidFill>
                  <a:srgbClr val="FF0000"/>
                </a:solidFill>
                <a:latin typeface="Segoe UI" panose="020B0502040204020203" pitchFamily="34" charset="0"/>
                <a:ea typeface="Times New Roman" panose="02020603050405020304" pitchFamily="18" charset="0"/>
                <a:cs typeface="Times New Roman" panose="02020603050405020304" pitchFamily="18" charset="0"/>
              </a:rPr>
              <a:t>Chú thích @SpringBootApplication là sự kết hợp của ba chú thích: @ComponentScan, @EnableAutoConfiguration và @Configuration</a:t>
            </a:r>
            <a:r>
              <a:rPr lang="en-US" sz="1700" i="1" dirty="0">
                <a:solidFill>
                  <a:srgbClr val="FF0000"/>
                </a:solidFill>
                <a:latin typeface="Segoe UI" panose="020B0502040204020203" pitchFamily="34" charset="0"/>
                <a:ea typeface="Times New Roman" panose="02020603050405020304" pitchFamily="18" charset="0"/>
                <a:cs typeface="Times New Roman" panose="02020603050405020304" pitchFamily="18" charset="0"/>
              </a:rPr>
              <a:t> </a:t>
            </a:r>
            <a:r>
              <a:rPr lang="en-US" sz="1700" i="1" dirty="0" err="1">
                <a:solidFill>
                  <a:srgbClr val="FF0000"/>
                </a:solidFill>
                <a:latin typeface="Segoe UI" panose="020B0502040204020203" pitchFamily="34" charset="0"/>
                <a:ea typeface="Times New Roman" panose="02020603050405020304" pitchFamily="18" charset="0"/>
                <a:cs typeface="Times New Roman" panose="02020603050405020304" pitchFamily="18" charset="0"/>
              </a:rPr>
              <a:t>nên</a:t>
            </a:r>
            <a:r>
              <a:rPr lang="en-US" sz="1700" i="1" dirty="0">
                <a:solidFill>
                  <a:srgbClr val="FF0000"/>
                </a:solidFill>
                <a:latin typeface="Segoe UI" panose="020B0502040204020203" pitchFamily="34" charset="0"/>
                <a:ea typeface="Times New Roman" panose="02020603050405020304" pitchFamily="18" charset="0"/>
                <a:cs typeface="Times New Roman" panose="02020603050405020304" pitchFamily="18" charset="0"/>
              </a:rPr>
              <a:t> </a:t>
            </a:r>
            <a:r>
              <a:rPr lang="en-US" sz="1700" i="1" dirty="0" err="1">
                <a:solidFill>
                  <a:srgbClr val="FF0000"/>
                </a:solidFill>
                <a:latin typeface="Segoe UI" panose="020B0502040204020203" pitchFamily="34" charset="0"/>
                <a:ea typeface="Times New Roman" panose="02020603050405020304" pitchFamily="18" charset="0"/>
                <a:cs typeface="Times New Roman" panose="02020603050405020304" pitchFamily="18" charset="0"/>
              </a:rPr>
              <a:t>thường</a:t>
            </a:r>
            <a:r>
              <a:rPr lang="en-US" sz="1700" i="1" dirty="0">
                <a:solidFill>
                  <a:srgbClr val="FF0000"/>
                </a:solidFill>
                <a:latin typeface="Segoe UI" panose="020B0502040204020203" pitchFamily="34" charset="0"/>
                <a:ea typeface="Times New Roman" panose="02020603050405020304" pitchFamily="18" charset="0"/>
                <a:cs typeface="Times New Roman" panose="02020603050405020304" pitchFamily="18" charset="0"/>
              </a:rPr>
              <a:t> </a:t>
            </a:r>
            <a:r>
              <a:rPr lang="vi-VN" sz="1700" i="1" dirty="0">
                <a:solidFill>
                  <a:srgbClr val="FF0000"/>
                </a:solidFill>
                <a:latin typeface="Segoe UI" panose="020B0502040204020203" pitchFamily="34" charset="0"/>
                <a:ea typeface="Times New Roman" panose="02020603050405020304" pitchFamily="18" charset="0"/>
                <a:cs typeface="Times New Roman" panose="02020603050405020304" pitchFamily="18" charset="0"/>
              </a:rPr>
              <a:t>sử dụng chú thích @SpringBootApplication thay vì sử dụng @EnableAutoConfiguration.</a:t>
            </a:r>
          </a:p>
        </p:txBody>
      </p:sp>
      <p:pic>
        <p:nvPicPr>
          <p:cNvPr id="2" name="Picture 1"/>
          <p:cNvPicPr>
            <a:picLocks noChangeAspect="1"/>
          </p:cNvPicPr>
          <p:nvPr/>
        </p:nvPicPr>
        <p:blipFill>
          <a:blip r:embed="rId3"/>
          <a:stretch>
            <a:fillRect/>
          </a:stretch>
        </p:blipFill>
        <p:spPr>
          <a:xfrm>
            <a:off x="6341533" y="1560286"/>
            <a:ext cx="2802467" cy="3147180"/>
          </a:xfrm>
          <a:prstGeom prst="rect">
            <a:avLst/>
          </a:prstGeom>
        </p:spPr>
      </p:pic>
    </p:spTree>
    <p:extLst>
      <p:ext uri="{BB962C8B-B14F-4D97-AF65-F5344CB8AC3E}">
        <p14:creationId xmlns:p14="http://schemas.microsoft.com/office/powerpoint/2010/main" val="1426902617"/>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a:xfrm>
            <a:off x="144780" y="220981"/>
            <a:ext cx="8100060" cy="784860"/>
          </a:xfrm>
          <a:extLst>
            <a:ext uri="{FAA26D3D-D897-4be2-8F04-BA451C77F1D7}">
              <ma14:placeholderFlag xmlns="" xmlns:ma14="http://schemas.microsoft.com/office/mac/drawingml/2011/main" val="1"/>
            </a:ext>
          </a:extLst>
        </p:spPr>
        <p:txBody>
          <a:bodyPr anchor="b">
            <a:noAutofit/>
          </a:bodyPr>
          <a:lstStyle/>
          <a:p>
            <a:r>
              <a:rPr lang="en-US" altLang="en-US" sz="2200" dirty="0"/>
              <a:t>AUTO-CONFIGURATION </a:t>
            </a:r>
          </a:p>
        </p:txBody>
      </p:sp>
      <p:sp>
        <p:nvSpPr>
          <p:cNvPr id="3" name="Rectangle 2"/>
          <p:cNvSpPr/>
          <p:nvPr/>
        </p:nvSpPr>
        <p:spPr>
          <a:xfrm>
            <a:off x="104987" y="1291189"/>
            <a:ext cx="8945880" cy="3787319"/>
          </a:xfrm>
          <a:prstGeom prst="rect">
            <a:avLst/>
          </a:prstGeom>
        </p:spPr>
        <p:txBody>
          <a:bodyPr wrap="square">
            <a:spAutoFit/>
          </a:bodyPr>
          <a:lstStyle/>
          <a:p>
            <a:pPr algn="just">
              <a:lnSpc>
                <a:spcPct val="107000"/>
              </a:lnSpc>
              <a:spcAft>
                <a:spcPts val="800"/>
              </a:spcAft>
            </a:pPr>
            <a:r>
              <a:rPr lang="vi-VN" sz="17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@Conditional hoạt động như một cơ sở cho các phần mở rộng chú thích tự động cấu hình Spring Boot.</a:t>
            </a:r>
          </a:p>
          <a:p>
            <a:pPr algn="just">
              <a:lnSpc>
                <a:spcPct val="107000"/>
              </a:lnSpc>
              <a:spcAft>
                <a:spcPts val="800"/>
              </a:spcAft>
            </a:pPr>
            <a:r>
              <a:rPr lang="vi-VN" sz="17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@Conditional</a:t>
            </a:r>
            <a:r>
              <a:rPr lang="en-US" sz="17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vi-VN" sz="17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tự động đăng ký các bean với @Component, @Configuration, @Bean và các chú thích meta để xây dựng các chú thích khuôn mẫu tùy ý</a:t>
            </a:r>
            <a:r>
              <a:rPr lang="en-US" sz="17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a:t>
            </a:r>
            <a:endParaRPr lang="vi-VN" sz="17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endParaRPr>
          </a:p>
          <a:p>
            <a:pPr algn="just">
              <a:lnSpc>
                <a:spcPct val="107000"/>
              </a:lnSpc>
              <a:spcAft>
                <a:spcPts val="800"/>
              </a:spcAft>
            </a:pPr>
            <a:r>
              <a:rPr lang="vi-VN" sz="17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@EnableAutoConfiguration</a:t>
            </a:r>
          </a:p>
          <a:p>
            <a:pPr algn="just">
              <a:lnSpc>
                <a:spcPct val="107000"/>
              </a:lnSpc>
              <a:spcAft>
                <a:spcPts val="800"/>
              </a:spcAft>
            </a:pPr>
            <a:r>
              <a:rPr lang="vi-VN" sz="17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Được sử dụng để kích hoạt tính năng tự động cấu hình.</a:t>
            </a:r>
          </a:p>
          <a:p>
            <a:pPr algn="just">
              <a:lnSpc>
                <a:spcPct val="107000"/>
              </a:lnSpc>
              <a:spcAft>
                <a:spcPts val="800"/>
              </a:spcAft>
            </a:pPr>
            <a:r>
              <a:rPr lang="vi-VN" sz="17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Cho phép cấu hình tự động của Spring ApplicationContext bằng cách quét các thành phần đường dẫn lớp và đăng ký các bean.</a:t>
            </a:r>
          </a:p>
          <a:p>
            <a:pPr algn="just">
              <a:lnSpc>
                <a:spcPct val="107000"/>
              </a:lnSpc>
              <a:spcAft>
                <a:spcPts val="800"/>
              </a:spcAft>
            </a:pPr>
            <a:r>
              <a:rPr lang="vi-VN" sz="17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Được bao bọc bên trong chú thích @SpringBootApplication cùng với chú thích @ComponentScan và @SpringBootConfiguration.</a:t>
            </a:r>
          </a:p>
          <a:p>
            <a:pPr algn="just">
              <a:lnSpc>
                <a:spcPct val="107000"/>
              </a:lnSpc>
              <a:spcAft>
                <a:spcPts val="800"/>
              </a:spcAft>
            </a:pPr>
            <a:r>
              <a:rPr lang="vi-VN" sz="17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Bắt đầu cấu hình tự động khi chạy phương thức main()</a:t>
            </a:r>
            <a:r>
              <a:rPr lang="en-US" sz="17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a:t>
            </a:r>
            <a:endParaRPr lang="vi-VN" sz="17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23089803"/>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a:xfrm>
            <a:off x="144780" y="220981"/>
            <a:ext cx="8100060" cy="784860"/>
          </a:xfrm>
          <a:extLst>
            <a:ext uri="{FAA26D3D-D897-4be2-8F04-BA451C77F1D7}">
              <ma14:placeholderFlag xmlns="" xmlns:ma14="http://schemas.microsoft.com/office/mac/drawingml/2011/main" val="1"/>
            </a:ext>
          </a:extLst>
        </p:spPr>
        <p:txBody>
          <a:bodyPr anchor="b">
            <a:noAutofit/>
          </a:bodyPr>
          <a:lstStyle/>
          <a:p>
            <a:r>
              <a:rPr lang="en-US" altLang="en-US" sz="2200" dirty="0"/>
              <a:t>AUTO-CONFIGURATION </a:t>
            </a:r>
          </a:p>
        </p:txBody>
      </p:sp>
      <p:sp>
        <p:nvSpPr>
          <p:cNvPr id="3" name="Rectangle 2"/>
          <p:cNvSpPr/>
          <p:nvPr/>
        </p:nvSpPr>
        <p:spPr>
          <a:xfrm>
            <a:off x="104987" y="1291189"/>
            <a:ext cx="8945880" cy="351699"/>
          </a:xfrm>
          <a:prstGeom prst="rect">
            <a:avLst/>
          </a:prstGeom>
        </p:spPr>
        <p:txBody>
          <a:bodyPr wrap="square">
            <a:spAutoFit/>
          </a:bodyPr>
          <a:lstStyle/>
          <a:p>
            <a:pPr algn="just">
              <a:lnSpc>
                <a:spcPct val="107000"/>
              </a:lnSpc>
              <a:spcAft>
                <a:spcPts val="800"/>
              </a:spcAft>
            </a:pPr>
            <a:r>
              <a:rPr lang="vi-VN" sz="17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Chỉ nên sử dụng @EnableAutoConfiguration một lần trong ứng dụng của mình.</a:t>
            </a:r>
          </a:p>
        </p:txBody>
      </p:sp>
      <p:pic>
        <p:nvPicPr>
          <p:cNvPr id="4" name="Picture 3" descr="https://media.geeksforgeeks.org/wp-content/uploads/20220221113301/AutoConfigurationSpring.jpg"/>
          <p:cNvPicPr/>
          <p:nvPr/>
        </p:nvPicPr>
        <p:blipFill rotWithShape="1">
          <a:blip r:embed="rId3">
            <a:extLst>
              <a:ext uri="{28A0092B-C50C-407E-A947-70E740481C1C}">
                <a14:useLocalDpi xmlns:a14="http://schemas.microsoft.com/office/drawing/2010/main" val="0"/>
              </a:ext>
            </a:extLst>
          </a:blip>
          <a:srcRect l="17259" t="6225" r="17781" b="8576"/>
          <a:stretch/>
        </p:blipFill>
        <p:spPr bwMode="auto">
          <a:xfrm>
            <a:off x="1855469" y="1695979"/>
            <a:ext cx="4968664" cy="3439054"/>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956520320"/>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a:xfrm>
            <a:off x="144780" y="220981"/>
            <a:ext cx="8100060" cy="784860"/>
          </a:xfrm>
          <a:extLst>
            <a:ext uri="{FAA26D3D-D897-4be2-8F04-BA451C77F1D7}">
              <ma14:placeholderFlag xmlns="" xmlns:ma14="http://schemas.microsoft.com/office/mac/drawingml/2011/main" val="1"/>
            </a:ext>
          </a:extLst>
        </p:spPr>
        <p:txBody>
          <a:bodyPr anchor="b">
            <a:noAutofit/>
          </a:bodyPr>
          <a:lstStyle/>
          <a:p>
            <a:r>
              <a:rPr lang="en-US" altLang="en-US" sz="2200" dirty="0"/>
              <a:t>HOẠT </a:t>
            </a:r>
            <a:r>
              <a:rPr lang="en-US" altLang="en-US" sz="2200" dirty="0" err="1"/>
              <a:t>ĐỘNG</a:t>
            </a:r>
            <a:r>
              <a:rPr lang="en-US" altLang="en-US" sz="2200" dirty="0"/>
              <a:t> </a:t>
            </a:r>
            <a:r>
              <a:rPr lang="en-US" altLang="en-US" sz="2200" dirty="0" err="1"/>
              <a:t>CỦA</a:t>
            </a:r>
            <a:r>
              <a:rPr lang="en-US" altLang="en-US" sz="2200" dirty="0"/>
              <a:t> </a:t>
            </a:r>
            <a:r>
              <a:rPr lang="en-US" altLang="en-US" sz="2200" dirty="0" err="1"/>
              <a:t>CẤU</a:t>
            </a:r>
            <a:r>
              <a:rPr lang="en-US" altLang="en-US" sz="2200" dirty="0"/>
              <a:t> HÌNH TỰ </a:t>
            </a:r>
            <a:r>
              <a:rPr lang="en-US" altLang="en-US" sz="2200" dirty="0" err="1"/>
              <a:t>ĐỘNG</a:t>
            </a:r>
            <a:endParaRPr lang="en-US" altLang="en-US" sz="2200" dirty="0"/>
          </a:p>
        </p:txBody>
      </p:sp>
      <p:sp>
        <p:nvSpPr>
          <p:cNvPr id="3" name="Rectangle 2"/>
          <p:cNvSpPr/>
          <p:nvPr/>
        </p:nvSpPr>
        <p:spPr>
          <a:xfrm>
            <a:off x="106680" y="1291189"/>
            <a:ext cx="8945880" cy="3169970"/>
          </a:xfrm>
          <a:prstGeom prst="rect">
            <a:avLst/>
          </a:prstGeom>
        </p:spPr>
        <p:txBody>
          <a:bodyPr wrap="square">
            <a:spAutoFit/>
          </a:bodyPr>
          <a:lstStyle/>
          <a:p>
            <a:pPr algn="just">
              <a:lnSpc>
                <a:spcPct val="107000"/>
              </a:lnSpc>
              <a:spcAft>
                <a:spcPts val="800"/>
              </a:spcAft>
            </a:pPr>
            <a:r>
              <a:rPr lang="vi-VN"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Auto-Configuration là trọng tâm chính của quá trình phát triển Spring Boot.</a:t>
            </a:r>
          </a:p>
          <a:p>
            <a:pPr algn="just">
              <a:lnSpc>
                <a:spcPct val="107000"/>
              </a:lnSpc>
              <a:spcAft>
                <a:spcPts val="800"/>
              </a:spcAft>
            </a:pPr>
            <a:r>
              <a:rPr lang="vi-VN"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Ứng dụng Spring cần một bộ phụ thuộc tương ứng để hoạt động.</a:t>
            </a:r>
          </a:p>
          <a:p>
            <a:pPr algn="just">
              <a:lnSpc>
                <a:spcPct val="107000"/>
              </a:lnSpc>
              <a:spcAft>
                <a:spcPts val="800"/>
              </a:spcAft>
            </a:pPr>
            <a:r>
              <a:rPr lang="vi-VN"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Spring Boot tự động định cấu hình một tập hợp sẵn các phụ thuộc bắt buộc mà không cần phải định cấu hình theo cách thủ công.</a:t>
            </a:r>
          </a:p>
          <a:p>
            <a:pPr algn="just">
              <a:lnSpc>
                <a:spcPct val="107000"/>
              </a:lnSpc>
              <a:spcAft>
                <a:spcPts val="800"/>
              </a:spcAft>
            </a:pPr>
            <a:r>
              <a:rPr lang="vi-VN"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Khi xây dựng ứng dụng, Spring Boot sẽ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tiêm</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vi-VN"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các phụ thuộc và cấu hình cả Spring Framework bên dưới và các phụ thuộc jar bắt buộc trên đường dẫn lớp theo dự án đã xây dựng.</a:t>
            </a:r>
            <a:endPar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endParaRPr>
          </a:p>
          <a:p>
            <a:pPr algn="just">
              <a:lnSpc>
                <a:spcPct val="107000"/>
              </a:lnSpc>
              <a:spcAft>
                <a:spcPts val="800"/>
              </a:spcAft>
            </a:pPr>
            <a:r>
              <a:rPr lang="vi-VN"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Giúp tránh các lỗi như phiên bản không khớp hoặc không tương thích của các thư viện khác nhau.</a:t>
            </a:r>
          </a:p>
        </p:txBody>
      </p:sp>
    </p:spTree>
    <p:extLst>
      <p:ext uri="{BB962C8B-B14F-4D97-AF65-F5344CB8AC3E}">
        <p14:creationId xmlns:p14="http://schemas.microsoft.com/office/powerpoint/2010/main" val="2899176076"/>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a:xfrm>
            <a:off x="144780" y="220981"/>
            <a:ext cx="8100060" cy="784860"/>
          </a:xfrm>
          <a:extLst>
            <a:ext uri="{FAA26D3D-D897-4be2-8F04-BA451C77F1D7}">
              <ma14:placeholderFlag xmlns="" xmlns:ma14="http://schemas.microsoft.com/office/mac/drawingml/2011/main" val="1"/>
            </a:ext>
          </a:extLst>
        </p:spPr>
        <p:txBody>
          <a:bodyPr anchor="b">
            <a:noAutofit/>
          </a:bodyPr>
          <a:lstStyle/>
          <a:p>
            <a:r>
              <a:rPr lang="en-US" altLang="en-US" sz="2200" dirty="0" err="1"/>
              <a:t>CẤU</a:t>
            </a:r>
            <a:r>
              <a:rPr lang="en-US" altLang="en-US" sz="2200" dirty="0"/>
              <a:t> HÌNH </a:t>
            </a:r>
            <a:r>
              <a:rPr lang="en-US" altLang="en-US" sz="2200" dirty="0" err="1"/>
              <a:t>PHỤ</a:t>
            </a:r>
            <a:r>
              <a:rPr lang="en-US" altLang="en-US" sz="2200" dirty="0"/>
              <a:t> </a:t>
            </a:r>
            <a:r>
              <a:rPr lang="en-US" altLang="en-US" sz="2200" dirty="0" err="1"/>
              <a:t>THUỘC</a:t>
            </a:r>
            <a:r>
              <a:rPr lang="en-US" altLang="en-US" sz="2200" dirty="0"/>
              <a:t> TỰ </a:t>
            </a:r>
            <a:r>
              <a:rPr lang="en-US" altLang="en-US" sz="2200" dirty="0" err="1"/>
              <a:t>ĐỘNG</a:t>
            </a:r>
            <a:endParaRPr lang="en-US" altLang="en-US" sz="2200" dirty="0"/>
          </a:p>
        </p:txBody>
      </p:sp>
      <p:sp>
        <p:nvSpPr>
          <p:cNvPr id="3" name="Rectangle 2"/>
          <p:cNvSpPr/>
          <p:nvPr/>
        </p:nvSpPr>
        <p:spPr>
          <a:xfrm>
            <a:off x="106680" y="1291188"/>
            <a:ext cx="5745480" cy="685059"/>
          </a:xfrm>
          <a:prstGeom prst="rect">
            <a:avLst/>
          </a:prstGeom>
        </p:spPr>
        <p:txBody>
          <a:bodyPr wrap="square">
            <a:spAutoFit/>
          </a:bodyPr>
          <a:lstStyle/>
          <a:p>
            <a:pPr algn="just">
              <a:lnSpc>
                <a:spcPct val="107000"/>
              </a:lnSpc>
              <a:spcAft>
                <a:spcPts val="800"/>
              </a:spcAft>
            </a:pPr>
            <a:r>
              <a:rPr lang="vi-VN"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Khi xây dựng một dự án Spring Boot, phần phụ thuộc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được</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cấu</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hình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trong</a:t>
            </a:r>
            <a:r>
              <a:rPr lang="vi-VN"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tệp 'pom.xml'.</a:t>
            </a:r>
          </a:p>
        </p:txBody>
      </p:sp>
      <p:pic>
        <p:nvPicPr>
          <p:cNvPr id="2" name="Picture 1"/>
          <p:cNvPicPr>
            <a:picLocks noChangeAspect="1"/>
          </p:cNvPicPr>
          <p:nvPr/>
        </p:nvPicPr>
        <p:blipFill>
          <a:blip r:embed="rId3"/>
          <a:stretch>
            <a:fillRect/>
          </a:stretch>
        </p:blipFill>
        <p:spPr>
          <a:xfrm>
            <a:off x="5967203" y="1827634"/>
            <a:ext cx="3000794" cy="3057952"/>
          </a:xfrm>
          <a:prstGeom prst="rect">
            <a:avLst/>
          </a:prstGeom>
          <a:ln>
            <a:solidFill>
              <a:srgbClr val="FF0000"/>
            </a:solidFill>
          </a:ln>
        </p:spPr>
      </p:pic>
      <p:pic>
        <p:nvPicPr>
          <p:cNvPr id="4" name="Picture 3"/>
          <p:cNvPicPr>
            <a:picLocks noChangeAspect="1"/>
          </p:cNvPicPr>
          <p:nvPr/>
        </p:nvPicPr>
        <p:blipFill>
          <a:blip r:embed="rId4"/>
          <a:stretch>
            <a:fillRect/>
          </a:stretch>
        </p:blipFill>
        <p:spPr>
          <a:xfrm>
            <a:off x="368484" y="2119923"/>
            <a:ext cx="4656808" cy="2828464"/>
          </a:xfrm>
          <a:prstGeom prst="rect">
            <a:avLst/>
          </a:prstGeom>
          <a:ln>
            <a:solidFill>
              <a:srgbClr val="FF0000"/>
            </a:solidFill>
          </a:ln>
        </p:spPr>
      </p:pic>
      <p:sp>
        <p:nvSpPr>
          <p:cNvPr id="5" name="Left Arrow 4"/>
          <p:cNvSpPr/>
          <p:nvPr/>
        </p:nvSpPr>
        <p:spPr>
          <a:xfrm>
            <a:off x="5257800" y="4610100"/>
            <a:ext cx="571500" cy="1778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6294120" y="4533900"/>
            <a:ext cx="1028700" cy="23622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620876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53340" y="452645"/>
            <a:ext cx="8100060" cy="537955"/>
          </a:xfrm>
          <a:extLst>
            <a:ext uri="{FAA26D3D-D897-4be2-8F04-BA451C77F1D7}">
              <ma14:placeholderFlag xmlns="" xmlns:ma14="http://schemas.microsoft.com/office/mac/drawingml/2011/main" val="1"/>
            </a:ext>
          </a:extLst>
        </p:spPr>
        <p:txBody>
          <a:bodyPr anchor="b">
            <a:noAutofit/>
          </a:bodyPr>
          <a:lstStyle/>
          <a:p>
            <a:r>
              <a:rPr lang="en-US" altLang="en-US" sz="2200" dirty="0"/>
              <a:t>NHƯỢC</a:t>
            </a:r>
            <a:r>
              <a:rPr lang="vi-VN" altLang="en-US" sz="2200" dirty="0"/>
              <a:t> ĐIỂM</a:t>
            </a:r>
            <a:endParaRPr lang="en-US" altLang="en-US" sz="2200" dirty="0"/>
          </a:p>
        </p:txBody>
      </p:sp>
      <p:sp>
        <p:nvSpPr>
          <p:cNvPr id="8" name="Rectangle 7"/>
          <p:cNvSpPr/>
          <p:nvPr/>
        </p:nvSpPr>
        <p:spPr>
          <a:xfrm>
            <a:off x="76200" y="1258989"/>
            <a:ext cx="8823960" cy="813813"/>
          </a:xfrm>
          <a:prstGeom prst="rect">
            <a:avLst/>
          </a:prstGeom>
        </p:spPr>
        <p:txBody>
          <a:bodyPr wrap="square">
            <a:spAutoFit/>
          </a:bodyPr>
          <a:lstStyle/>
          <a:p>
            <a:pPr>
              <a:lnSpc>
                <a:spcPct val="130000"/>
              </a:lnSpc>
              <a:spcBef>
                <a:spcPts val="300"/>
              </a:spcBef>
              <a:spcAft>
                <a:spcPts val="300"/>
              </a:spcAft>
            </a:pPr>
            <a:r>
              <a:rPr lang="en-US" sz="17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a:t>
            </a:r>
            <a:r>
              <a:rPr lang="vi-VN" sz="17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hứa các phụ thuộc (dependencies) mà không được sử dụng trong ứng dụng. </a:t>
            </a:r>
            <a:endParaRPr lang="en-US" sz="17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endParaRPr>
          </a:p>
          <a:p>
            <a:pPr>
              <a:lnSpc>
                <a:spcPct val="130000"/>
              </a:lnSpc>
              <a:spcBef>
                <a:spcPts val="300"/>
              </a:spcBef>
              <a:spcAft>
                <a:spcPts val="300"/>
              </a:spcAft>
            </a:pPr>
            <a:r>
              <a:rPr lang="vi-VN" sz="17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Những phụ thuộc không được sử dụng làm tăng kích thước của ứng dụng.</a:t>
            </a:r>
          </a:p>
        </p:txBody>
      </p:sp>
      <p:pic>
        <p:nvPicPr>
          <p:cNvPr id="3" name="Picture 2"/>
          <p:cNvPicPr>
            <a:picLocks noChangeAspect="1"/>
          </p:cNvPicPr>
          <p:nvPr/>
        </p:nvPicPr>
        <p:blipFill rotWithShape="1">
          <a:blip r:embed="rId2"/>
          <a:srcRect l="8676" r="8903"/>
          <a:stretch/>
        </p:blipFill>
        <p:spPr>
          <a:xfrm>
            <a:off x="2247900" y="2126297"/>
            <a:ext cx="4584700" cy="2920366"/>
          </a:xfrm>
          <a:prstGeom prst="rect">
            <a:avLst/>
          </a:prstGeom>
        </p:spPr>
      </p:pic>
    </p:spTree>
    <p:extLst>
      <p:ext uri="{BB962C8B-B14F-4D97-AF65-F5344CB8AC3E}">
        <p14:creationId xmlns:p14="http://schemas.microsoft.com/office/powerpoint/2010/main" val="2214649303"/>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a:xfrm>
            <a:off x="144780" y="220981"/>
            <a:ext cx="8100060" cy="784860"/>
          </a:xfrm>
          <a:extLst>
            <a:ext uri="{FAA26D3D-D897-4be2-8F04-BA451C77F1D7}">
              <ma14:placeholderFlag xmlns="" xmlns:ma14="http://schemas.microsoft.com/office/mac/drawingml/2011/main" val="1"/>
            </a:ext>
          </a:extLst>
        </p:spPr>
        <p:txBody>
          <a:bodyPr anchor="b">
            <a:noAutofit/>
          </a:bodyPr>
          <a:lstStyle/>
          <a:p>
            <a:r>
              <a:rPr lang="en-US" altLang="en-US" sz="2200" dirty="0" err="1"/>
              <a:t>CẤU</a:t>
            </a:r>
            <a:r>
              <a:rPr lang="en-US" altLang="en-US" sz="2200" dirty="0"/>
              <a:t> HÌNH </a:t>
            </a:r>
            <a:r>
              <a:rPr lang="en-US" altLang="en-US" sz="2200" dirty="0" err="1"/>
              <a:t>PHỤ</a:t>
            </a:r>
            <a:r>
              <a:rPr lang="en-US" altLang="en-US" sz="2200" dirty="0"/>
              <a:t> </a:t>
            </a:r>
            <a:r>
              <a:rPr lang="en-US" altLang="en-US" sz="2200" dirty="0" err="1"/>
              <a:t>THUỘC</a:t>
            </a:r>
            <a:r>
              <a:rPr lang="en-US" altLang="en-US" sz="2200" dirty="0"/>
              <a:t> TỰ </a:t>
            </a:r>
            <a:r>
              <a:rPr lang="en-US" altLang="en-US" sz="2200" dirty="0" err="1"/>
              <a:t>ĐỘNG</a:t>
            </a:r>
            <a:endParaRPr lang="en-US" altLang="en-US" sz="2200" dirty="0"/>
          </a:p>
        </p:txBody>
      </p:sp>
      <p:sp>
        <p:nvSpPr>
          <p:cNvPr id="3" name="Rectangle 2"/>
          <p:cNvSpPr/>
          <p:nvPr/>
        </p:nvSpPr>
        <p:spPr>
          <a:xfrm>
            <a:off x="106680" y="1291189"/>
            <a:ext cx="8802858" cy="871713"/>
          </a:xfrm>
          <a:prstGeom prst="rect">
            <a:avLst/>
          </a:prstGeom>
        </p:spPr>
        <p:txBody>
          <a:bodyPr wrap="square">
            <a:spAutoFit/>
          </a:bodyPr>
          <a:lstStyle/>
          <a:p>
            <a:pPr algn="just">
              <a:lnSpc>
                <a:spcPct val="150000"/>
              </a:lnSpc>
              <a:spcBef>
                <a:spcPts val="600"/>
              </a:spcBef>
              <a:spcAft>
                <a:spcPts val="600"/>
              </a:spcAft>
            </a:pPr>
            <a:r>
              <a:rPr lang="vi-VN"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Khi xây dựng một dự án Spring Boot, phần phụ thuộc 'Starter Parent' sẽ tự động được thêm vào tệp 'pom.xml'.</a:t>
            </a:r>
          </a:p>
        </p:txBody>
      </p:sp>
      <p:pic>
        <p:nvPicPr>
          <p:cNvPr id="8" name="Picture 7"/>
          <p:cNvPicPr>
            <a:picLocks noChangeAspect="1"/>
          </p:cNvPicPr>
          <p:nvPr/>
        </p:nvPicPr>
        <p:blipFill>
          <a:blip r:embed="rId3"/>
          <a:stretch>
            <a:fillRect/>
          </a:stretch>
        </p:blipFill>
        <p:spPr>
          <a:xfrm>
            <a:off x="1254661" y="2422062"/>
            <a:ext cx="6306430" cy="1362265"/>
          </a:xfrm>
          <a:prstGeom prst="rect">
            <a:avLst/>
          </a:prstGeom>
          <a:ln>
            <a:solidFill>
              <a:srgbClr val="FF0000"/>
            </a:solidFill>
          </a:ln>
        </p:spPr>
      </p:pic>
    </p:spTree>
    <p:extLst>
      <p:ext uri="{BB962C8B-B14F-4D97-AF65-F5344CB8AC3E}">
        <p14:creationId xmlns:p14="http://schemas.microsoft.com/office/powerpoint/2010/main" val="932610434"/>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a:xfrm>
            <a:off x="144780" y="220981"/>
            <a:ext cx="8100060" cy="784860"/>
          </a:xfrm>
          <a:extLst>
            <a:ext uri="{FAA26D3D-D897-4be2-8F04-BA451C77F1D7}">
              <ma14:placeholderFlag xmlns="" xmlns:ma14="http://schemas.microsoft.com/office/mac/drawingml/2011/main" val="1"/>
            </a:ext>
          </a:extLst>
        </p:spPr>
        <p:txBody>
          <a:bodyPr anchor="b">
            <a:noAutofit/>
          </a:bodyPr>
          <a:lstStyle/>
          <a:p>
            <a:r>
              <a:rPr lang="en-US" altLang="en-US" sz="2200" dirty="0"/>
              <a:t>HOẠT </a:t>
            </a:r>
            <a:r>
              <a:rPr lang="en-US" altLang="en-US" sz="2200" dirty="0" err="1"/>
              <a:t>ĐỘNG</a:t>
            </a:r>
            <a:r>
              <a:rPr lang="en-US" altLang="en-US" sz="2200" dirty="0"/>
              <a:t> </a:t>
            </a:r>
            <a:r>
              <a:rPr lang="en-US" altLang="en-US" sz="2200" dirty="0" err="1"/>
              <a:t>CỦA</a:t>
            </a:r>
            <a:r>
              <a:rPr lang="en-US" altLang="en-US" sz="2200" dirty="0"/>
              <a:t> </a:t>
            </a:r>
            <a:r>
              <a:rPr lang="en-US" altLang="en-US" sz="2200" dirty="0" err="1"/>
              <a:t>CẤU</a:t>
            </a:r>
            <a:r>
              <a:rPr lang="en-US" altLang="en-US" sz="2200" dirty="0"/>
              <a:t> HÌNH TỰ </a:t>
            </a:r>
            <a:r>
              <a:rPr lang="en-US" altLang="en-US" sz="2200" dirty="0" err="1"/>
              <a:t>ĐỘNG</a:t>
            </a:r>
            <a:endParaRPr lang="en-US" altLang="en-US" sz="2200" dirty="0"/>
          </a:p>
        </p:txBody>
      </p:sp>
      <p:sp>
        <p:nvSpPr>
          <p:cNvPr id="3" name="Rectangle 2"/>
          <p:cNvSpPr/>
          <p:nvPr/>
        </p:nvSpPr>
        <p:spPr>
          <a:xfrm>
            <a:off x="106680" y="1291189"/>
            <a:ext cx="8802858" cy="871713"/>
          </a:xfrm>
          <a:prstGeom prst="rect">
            <a:avLst/>
          </a:prstGeom>
        </p:spPr>
        <p:txBody>
          <a:bodyPr wrap="square">
            <a:spAutoFit/>
          </a:bodyPr>
          <a:lstStyle/>
          <a:p>
            <a:pPr algn="just">
              <a:lnSpc>
                <a:spcPct val="150000"/>
              </a:lnSpc>
              <a:spcBef>
                <a:spcPts val="600"/>
              </a:spcBef>
              <a:spcAft>
                <a:spcPts val="600"/>
              </a:spcAft>
            </a:pPr>
            <a:r>
              <a:rPr lang="vi-VN"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Khi xây dựng một dự án Spring Boot, phần phụ thuộc 'Starter Parent' sẽ tự động được thêm vào tệp 'pom.xml'.</a:t>
            </a:r>
          </a:p>
        </p:txBody>
      </p:sp>
      <p:pic>
        <p:nvPicPr>
          <p:cNvPr id="8" name="Picture 7"/>
          <p:cNvPicPr>
            <a:picLocks noChangeAspect="1"/>
          </p:cNvPicPr>
          <p:nvPr/>
        </p:nvPicPr>
        <p:blipFill>
          <a:blip r:embed="rId3"/>
          <a:stretch>
            <a:fillRect/>
          </a:stretch>
        </p:blipFill>
        <p:spPr>
          <a:xfrm>
            <a:off x="1254661" y="2422062"/>
            <a:ext cx="6306430" cy="1362265"/>
          </a:xfrm>
          <a:prstGeom prst="rect">
            <a:avLst/>
          </a:prstGeom>
          <a:ln>
            <a:solidFill>
              <a:srgbClr val="FF0000"/>
            </a:solidFill>
          </a:ln>
        </p:spPr>
      </p:pic>
    </p:spTree>
    <p:extLst>
      <p:ext uri="{BB962C8B-B14F-4D97-AF65-F5344CB8AC3E}">
        <p14:creationId xmlns:p14="http://schemas.microsoft.com/office/powerpoint/2010/main" val="2542478530"/>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a:xfrm>
            <a:off x="144780" y="220981"/>
            <a:ext cx="8100060" cy="784860"/>
          </a:xfrm>
          <a:extLst>
            <a:ext uri="{FAA26D3D-D897-4be2-8F04-BA451C77F1D7}">
              <ma14:placeholderFlag xmlns="" xmlns:ma14="http://schemas.microsoft.com/office/mac/drawingml/2011/main" val="1"/>
            </a:ext>
          </a:extLst>
        </p:spPr>
        <p:txBody>
          <a:bodyPr anchor="b">
            <a:noAutofit/>
          </a:bodyPr>
          <a:lstStyle/>
          <a:p>
            <a:r>
              <a:rPr lang="en-US" altLang="en-US" sz="2200" dirty="0" err="1"/>
              <a:t>CẤU</a:t>
            </a:r>
            <a:r>
              <a:rPr lang="en-US" altLang="en-US" sz="2200" dirty="0"/>
              <a:t> HÌNH </a:t>
            </a:r>
            <a:r>
              <a:rPr lang="en-US" altLang="en-US" sz="2200" dirty="0" err="1"/>
              <a:t>PHỤ</a:t>
            </a:r>
            <a:r>
              <a:rPr lang="en-US" altLang="en-US" sz="2200" dirty="0"/>
              <a:t> </a:t>
            </a:r>
            <a:r>
              <a:rPr lang="en-US" altLang="en-US" sz="2200" dirty="0" err="1"/>
              <a:t>THUỘC</a:t>
            </a:r>
            <a:r>
              <a:rPr lang="en-US" altLang="en-US" sz="2200" dirty="0"/>
              <a:t> TỰ </a:t>
            </a:r>
            <a:r>
              <a:rPr lang="en-US" altLang="en-US" sz="2200" dirty="0" err="1"/>
              <a:t>ĐỘNG</a:t>
            </a:r>
            <a:endParaRPr lang="en-US" altLang="en-US" sz="2200" dirty="0"/>
          </a:p>
        </p:txBody>
      </p:sp>
      <p:sp>
        <p:nvSpPr>
          <p:cNvPr id="3" name="Rectangle 2"/>
          <p:cNvSpPr/>
          <p:nvPr/>
        </p:nvSpPr>
        <p:spPr>
          <a:xfrm>
            <a:off x="106680" y="1291189"/>
            <a:ext cx="8802858" cy="456215"/>
          </a:xfrm>
          <a:prstGeom prst="rect">
            <a:avLst/>
          </a:prstGeom>
        </p:spPr>
        <p:txBody>
          <a:bodyPr wrap="square">
            <a:spAutoFit/>
          </a:bodyPr>
          <a:lstStyle/>
          <a:p>
            <a:pPr algn="just">
              <a:lnSpc>
                <a:spcPct val="150000"/>
              </a:lnSpc>
              <a:spcBef>
                <a:spcPts val="600"/>
              </a:spcBef>
              <a:spcAft>
                <a:spcPts val="600"/>
              </a:spcAft>
            </a:pP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Cấu</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hình jpa    </a:t>
            </a:r>
            <a:endParaRPr lang="vi-VN"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3"/>
          <a:stretch>
            <a:fillRect/>
          </a:stretch>
        </p:blipFill>
        <p:spPr>
          <a:xfrm>
            <a:off x="709169" y="2097334"/>
            <a:ext cx="7660218" cy="1217366"/>
          </a:xfrm>
          <a:prstGeom prst="rect">
            <a:avLst/>
          </a:prstGeom>
          <a:ln>
            <a:solidFill>
              <a:srgbClr val="FF0000"/>
            </a:solidFill>
          </a:ln>
        </p:spPr>
      </p:pic>
    </p:spTree>
    <p:extLst>
      <p:ext uri="{BB962C8B-B14F-4D97-AF65-F5344CB8AC3E}">
        <p14:creationId xmlns:p14="http://schemas.microsoft.com/office/powerpoint/2010/main" val="44815880"/>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a:xfrm>
            <a:off x="144780" y="220981"/>
            <a:ext cx="8100060" cy="784860"/>
          </a:xfrm>
          <a:extLst>
            <a:ext uri="{FAA26D3D-D897-4be2-8F04-BA451C77F1D7}">
              <ma14:placeholderFlag xmlns="" xmlns:ma14="http://schemas.microsoft.com/office/mac/drawingml/2011/main" val="1"/>
            </a:ext>
          </a:extLst>
        </p:spPr>
        <p:txBody>
          <a:bodyPr anchor="b">
            <a:noAutofit/>
          </a:bodyPr>
          <a:lstStyle/>
          <a:p>
            <a:r>
              <a:rPr lang="en-US" altLang="en-US" sz="2200" dirty="0" err="1"/>
              <a:t>CẤU</a:t>
            </a:r>
            <a:r>
              <a:rPr lang="en-US" altLang="en-US" sz="2200" dirty="0"/>
              <a:t> HÌNH </a:t>
            </a:r>
            <a:r>
              <a:rPr lang="en-US" altLang="en-US" sz="2200" dirty="0" err="1"/>
              <a:t>PHỤ</a:t>
            </a:r>
            <a:r>
              <a:rPr lang="en-US" altLang="en-US" sz="2200" dirty="0"/>
              <a:t> </a:t>
            </a:r>
            <a:r>
              <a:rPr lang="en-US" altLang="en-US" sz="2200" dirty="0" err="1"/>
              <a:t>THUỘC</a:t>
            </a:r>
            <a:r>
              <a:rPr lang="en-US" altLang="en-US" sz="2200" dirty="0"/>
              <a:t> TỰ </a:t>
            </a:r>
            <a:r>
              <a:rPr lang="en-US" altLang="en-US" sz="2200" dirty="0" err="1"/>
              <a:t>ĐỘNG</a:t>
            </a:r>
            <a:endParaRPr lang="en-US" altLang="en-US" sz="2200" dirty="0"/>
          </a:p>
        </p:txBody>
      </p:sp>
      <p:sp>
        <p:nvSpPr>
          <p:cNvPr id="3" name="Rectangle 2"/>
          <p:cNvSpPr/>
          <p:nvPr/>
        </p:nvSpPr>
        <p:spPr>
          <a:xfrm>
            <a:off x="106680" y="1291189"/>
            <a:ext cx="8802858" cy="507831"/>
          </a:xfrm>
          <a:prstGeom prst="rect">
            <a:avLst/>
          </a:prstGeom>
        </p:spPr>
        <p:txBody>
          <a:bodyPr wrap="square">
            <a:spAutoFit/>
          </a:bodyPr>
          <a:lstStyle/>
          <a:p>
            <a:pPr algn="just">
              <a:lnSpc>
                <a:spcPct val="150000"/>
              </a:lnSpc>
              <a:spcBef>
                <a:spcPts val="600"/>
              </a:spcBef>
              <a:spcAft>
                <a:spcPts val="600"/>
              </a:spcAft>
            </a:pP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Cấu</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hình validation</a:t>
            </a:r>
            <a:endParaRPr lang="vi-VN"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3"/>
          <a:stretch>
            <a:fillRect/>
          </a:stretch>
        </p:blipFill>
        <p:spPr>
          <a:xfrm>
            <a:off x="415791" y="2169818"/>
            <a:ext cx="8095750" cy="1335382"/>
          </a:xfrm>
          <a:prstGeom prst="rect">
            <a:avLst/>
          </a:prstGeom>
          <a:ln>
            <a:solidFill>
              <a:srgbClr val="FF0000"/>
            </a:solidFill>
          </a:ln>
        </p:spPr>
      </p:pic>
    </p:spTree>
    <p:extLst>
      <p:ext uri="{BB962C8B-B14F-4D97-AF65-F5344CB8AC3E}">
        <p14:creationId xmlns:p14="http://schemas.microsoft.com/office/powerpoint/2010/main" val="657910270"/>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a:xfrm>
            <a:off x="144780" y="220981"/>
            <a:ext cx="8100060" cy="784860"/>
          </a:xfrm>
          <a:extLst>
            <a:ext uri="{FAA26D3D-D897-4be2-8F04-BA451C77F1D7}">
              <ma14:placeholderFlag xmlns="" xmlns:ma14="http://schemas.microsoft.com/office/mac/drawingml/2011/main" val="1"/>
            </a:ext>
          </a:extLst>
        </p:spPr>
        <p:txBody>
          <a:bodyPr anchor="b">
            <a:noAutofit/>
          </a:bodyPr>
          <a:lstStyle/>
          <a:p>
            <a:r>
              <a:rPr lang="en-US" altLang="en-US" sz="2200" dirty="0" err="1"/>
              <a:t>CẤU</a:t>
            </a:r>
            <a:r>
              <a:rPr lang="en-US" altLang="en-US" sz="2200" dirty="0"/>
              <a:t> HÌNH </a:t>
            </a:r>
            <a:r>
              <a:rPr lang="en-US" altLang="en-US" sz="2200" dirty="0" err="1"/>
              <a:t>PHỤ</a:t>
            </a:r>
            <a:r>
              <a:rPr lang="en-US" altLang="en-US" sz="2200" dirty="0"/>
              <a:t> </a:t>
            </a:r>
            <a:r>
              <a:rPr lang="en-US" altLang="en-US" sz="2200" dirty="0" err="1"/>
              <a:t>THUỘC</a:t>
            </a:r>
            <a:r>
              <a:rPr lang="en-US" altLang="en-US" sz="2200" dirty="0"/>
              <a:t> TỰ </a:t>
            </a:r>
            <a:r>
              <a:rPr lang="en-US" altLang="en-US" sz="2200" dirty="0" err="1"/>
              <a:t>ĐỘNG</a:t>
            </a:r>
            <a:endParaRPr lang="en-US" altLang="en-US" sz="2200" dirty="0"/>
          </a:p>
        </p:txBody>
      </p:sp>
      <p:sp>
        <p:nvSpPr>
          <p:cNvPr id="3" name="Rectangle 2"/>
          <p:cNvSpPr/>
          <p:nvPr/>
        </p:nvSpPr>
        <p:spPr>
          <a:xfrm>
            <a:off x="106680" y="1291189"/>
            <a:ext cx="8802858" cy="507831"/>
          </a:xfrm>
          <a:prstGeom prst="rect">
            <a:avLst/>
          </a:prstGeom>
        </p:spPr>
        <p:txBody>
          <a:bodyPr wrap="square">
            <a:spAutoFit/>
          </a:bodyPr>
          <a:lstStyle/>
          <a:p>
            <a:pPr algn="just">
              <a:lnSpc>
                <a:spcPct val="150000"/>
              </a:lnSpc>
              <a:spcBef>
                <a:spcPts val="600"/>
              </a:spcBef>
              <a:spcAft>
                <a:spcPts val="600"/>
              </a:spcAft>
            </a:pP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Cấu</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hình web</a:t>
            </a:r>
            <a:endParaRPr lang="vi-VN"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3"/>
          <a:stretch>
            <a:fillRect/>
          </a:stretch>
        </p:blipFill>
        <p:spPr>
          <a:xfrm>
            <a:off x="629573" y="2125854"/>
            <a:ext cx="8045553" cy="1411968"/>
          </a:xfrm>
          <a:prstGeom prst="rect">
            <a:avLst/>
          </a:prstGeom>
          <a:ln>
            <a:solidFill>
              <a:srgbClr val="FF0000"/>
            </a:solidFill>
          </a:ln>
        </p:spPr>
      </p:pic>
    </p:spTree>
    <p:extLst>
      <p:ext uri="{BB962C8B-B14F-4D97-AF65-F5344CB8AC3E}">
        <p14:creationId xmlns:p14="http://schemas.microsoft.com/office/powerpoint/2010/main" val="2805891501"/>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a:xfrm>
            <a:off x="144780" y="220981"/>
            <a:ext cx="8100060" cy="784860"/>
          </a:xfrm>
          <a:extLst>
            <a:ext uri="{FAA26D3D-D897-4be2-8F04-BA451C77F1D7}">
              <ma14:placeholderFlag xmlns="" xmlns:ma14="http://schemas.microsoft.com/office/mac/drawingml/2011/main" val="1"/>
            </a:ext>
          </a:extLst>
        </p:spPr>
        <p:txBody>
          <a:bodyPr anchor="b">
            <a:noAutofit/>
          </a:bodyPr>
          <a:lstStyle/>
          <a:p>
            <a:r>
              <a:rPr lang="en-US" altLang="en-US" sz="2200" dirty="0" err="1"/>
              <a:t>CẤU</a:t>
            </a:r>
            <a:r>
              <a:rPr lang="en-US" altLang="en-US" sz="2200" dirty="0"/>
              <a:t> HÌNH </a:t>
            </a:r>
            <a:r>
              <a:rPr lang="en-US" altLang="en-US" sz="2200" dirty="0" err="1"/>
              <a:t>PHỤ</a:t>
            </a:r>
            <a:r>
              <a:rPr lang="en-US" altLang="en-US" sz="2200" dirty="0"/>
              <a:t> </a:t>
            </a:r>
            <a:r>
              <a:rPr lang="en-US" altLang="en-US" sz="2200" dirty="0" err="1"/>
              <a:t>THUỘC</a:t>
            </a:r>
            <a:r>
              <a:rPr lang="en-US" altLang="en-US" sz="2200" dirty="0"/>
              <a:t> TỰ </a:t>
            </a:r>
            <a:r>
              <a:rPr lang="en-US" altLang="en-US" sz="2200" dirty="0" err="1"/>
              <a:t>ĐỘNG</a:t>
            </a:r>
            <a:endParaRPr lang="en-US" altLang="en-US" sz="2200" dirty="0"/>
          </a:p>
        </p:txBody>
      </p:sp>
      <p:sp>
        <p:nvSpPr>
          <p:cNvPr id="3" name="Rectangle 2"/>
          <p:cNvSpPr/>
          <p:nvPr/>
        </p:nvSpPr>
        <p:spPr>
          <a:xfrm>
            <a:off x="106680" y="1291189"/>
            <a:ext cx="8802858" cy="507831"/>
          </a:xfrm>
          <a:prstGeom prst="rect">
            <a:avLst/>
          </a:prstGeom>
        </p:spPr>
        <p:txBody>
          <a:bodyPr wrap="square">
            <a:spAutoFit/>
          </a:bodyPr>
          <a:lstStyle/>
          <a:p>
            <a:pPr algn="just">
              <a:lnSpc>
                <a:spcPct val="150000"/>
              </a:lnSpc>
              <a:spcBef>
                <a:spcPts val="600"/>
              </a:spcBef>
              <a:spcAft>
                <a:spcPts val="600"/>
              </a:spcAft>
            </a:pP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Cấu</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hình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mysql</a:t>
            </a:r>
            <a:endParaRPr lang="vi-VN"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3"/>
          <a:stretch>
            <a:fillRect/>
          </a:stretch>
        </p:blipFill>
        <p:spPr>
          <a:xfrm>
            <a:off x="1305060" y="2258446"/>
            <a:ext cx="6772437" cy="1469491"/>
          </a:xfrm>
          <a:prstGeom prst="rect">
            <a:avLst/>
          </a:prstGeom>
          <a:ln>
            <a:solidFill>
              <a:srgbClr val="FF0000"/>
            </a:solidFill>
          </a:ln>
        </p:spPr>
      </p:pic>
    </p:spTree>
    <p:extLst>
      <p:ext uri="{BB962C8B-B14F-4D97-AF65-F5344CB8AC3E}">
        <p14:creationId xmlns:p14="http://schemas.microsoft.com/office/powerpoint/2010/main" val="2394567237"/>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a:xfrm>
            <a:off x="144780" y="220981"/>
            <a:ext cx="8100060" cy="784860"/>
          </a:xfrm>
          <a:extLst>
            <a:ext uri="{FAA26D3D-D897-4be2-8F04-BA451C77F1D7}">
              <ma14:placeholderFlag xmlns="" xmlns:ma14="http://schemas.microsoft.com/office/mac/drawingml/2011/main" val="1"/>
            </a:ext>
          </a:extLst>
        </p:spPr>
        <p:txBody>
          <a:bodyPr anchor="b">
            <a:noAutofit/>
          </a:bodyPr>
          <a:lstStyle/>
          <a:p>
            <a:r>
              <a:rPr lang="en-US" altLang="en-US" sz="2200" dirty="0" err="1"/>
              <a:t>CẤU</a:t>
            </a:r>
            <a:r>
              <a:rPr lang="en-US" altLang="en-US" sz="2200" dirty="0"/>
              <a:t> HÌNH </a:t>
            </a:r>
            <a:r>
              <a:rPr lang="en-US" altLang="en-US" sz="2200" dirty="0" err="1"/>
              <a:t>PHỤ</a:t>
            </a:r>
            <a:r>
              <a:rPr lang="en-US" altLang="en-US" sz="2200" dirty="0"/>
              <a:t> </a:t>
            </a:r>
            <a:r>
              <a:rPr lang="en-US" altLang="en-US" sz="2200" dirty="0" err="1"/>
              <a:t>THUỘC</a:t>
            </a:r>
            <a:r>
              <a:rPr lang="en-US" altLang="en-US" sz="2200" dirty="0"/>
              <a:t> TỰ </a:t>
            </a:r>
            <a:r>
              <a:rPr lang="en-US" altLang="en-US" sz="2200" dirty="0" err="1"/>
              <a:t>ĐỘNG</a:t>
            </a:r>
            <a:endParaRPr lang="en-US" altLang="en-US" sz="2200" dirty="0"/>
          </a:p>
        </p:txBody>
      </p:sp>
      <p:sp>
        <p:nvSpPr>
          <p:cNvPr id="3" name="Rectangle 2"/>
          <p:cNvSpPr/>
          <p:nvPr/>
        </p:nvSpPr>
        <p:spPr>
          <a:xfrm>
            <a:off x="106680" y="1291189"/>
            <a:ext cx="8802858" cy="507831"/>
          </a:xfrm>
          <a:prstGeom prst="rect">
            <a:avLst/>
          </a:prstGeom>
        </p:spPr>
        <p:txBody>
          <a:bodyPr wrap="square">
            <a:spAutoFit/>
          </a:bodyPr>
          <a:lstStyle/>
          <a:p>
            <a:pPr algn="just">
              <a:lnSpc>
                <a:spcPct val="150000"/>
              </a:lnSpc>
              <a:spcBef>
                <a:spcPts val="600"/>
              </a:spcBef>
              <a:spcAft>
                <a:spcPts val="600"/>
              </a:spcAft>
            </a:pP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Cấu</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hình test</a:t>
            </a:r>
            <a:endParaRPr lang="vi-VN"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3"/>
          <a:stretch>
            <a:fillRect/>
          </a:stretch>
        </p:blipFill>
        <p:spPr>
          <a:xfrm>
            <a:off x="932794" y="2164663"/>
            <a:ext cx="7308930" cy="1360076"/>
          </a:xfrm>
          <a:prstGeom prst="rect">
            <a:avLst/>
          </a:prstGeom>
          <a:ln>
            <a:solidFill>
              <a:srgbClr val="FF0000"/>
            </a:solidFill>
          </a:ln>
        </p:spPr>
      </p:pic>
    </p:spTree>
    <p:extLst>
      <p:ext uri="{BB962C8B-B14F-4D97-AF65-F5344CB8AC3E}">
        <p14:creationId xmlns:p14="http://schemas.microsoft.com/office/powerpoint/2010/main" val="2333858973"/>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a:xfrm>
            <a:off x="144780" y="220981"/>
            <a:ext cx="8100060" cy="784860"/>
          </a:xfrm>
          <a:extLst>
            <a:ext uri="{FAA26D3D-D897-4be2-8F04-BA451C77F1D7}">
              <ma14:placeholderFlag xmlns="" xmlns:ma14="http://schemas.microsoft.com/office/mac/drawingml/2011/main" val="1"/>
            </a:ext>
          </a:extLst>
        </p:spPr>
        <p:txBody>
          <a:bodyPr anchor="b">
            <a:noAutofit/>
          </a:bodyPr>
          <a:lstStyle/>
          <a:p>
            <a:r>
              <a:rPr lang="en-US" altLang="en-US" sz="2200" dirty="0" err="1"/>
              <a:t>CẤU</a:t>
            </a:r>
            <a:r>
              <a:rPr lang="en-US" altLang="en-US" sz="2200" dirty="0"/>
              <a:t> HÌNH </a:t>
            </a:r>
            <a:r>
              <a:rPr lang="en-US" altLang="en-US" sz="2200" dirty="0" err="1"/>
              <a:t>DỰ</a:t>
            </a:r>
            <a:r>
              <a:rPr lang="en-US" altLang="en-US" sz="2200" dirty="0"/>
              <a:t> </a:t>
            </a:r>
            <a:r>
              <a:rPr lang="en-US" altLang="en-US" sz="2200" dirty="0" err="1"/>
              <a:t>ÁN</a:t>
            </a:r>
            <a:r>
              <a:rPr lang="en-US" altLang="en-US" sz="2200" dirty="0"/>
              <a:t> TỰ </a:t>
            </a:r>
            <a:r>
              <a:rPr lang="en-US" altLang="en-US" sz="2200" dirty="0" err="1"/>
              <a:t>ĐỘNG</a:t>
            </a:r>
            <a:endParaRPr lang="en-US" altLang="en-US" sz="2200" dirty="0"/>
          </a:p>
        </p:txBody>
      </p:sp>
      <p:sp>
        <p:nvSpPr>
          <p:cNvPr id="5" name="Rectangle 4"/>
          <p:cNvSpPr/>
          <p:nvPr/>
        </p:nvSpPr>
        <p:spPr>
          <a:xfrm>
            <a:off x="243840" y="1325816"/>
            <a:ext cx="8663940" cy="2474652"/>
          </a:xfrm>
          <a:prstGeom prst="rect">
            <a:avLst/>
          </a:prstGeom>
        </p:spPr>
        <p:txBody>
          <a:bodyPr wrap="square">
            <a:spAutoFit/>
          </a:bodyPr>
          <a:lstStyle/>
          <a:p>
            <a:pPr algn="just">
              <a:lnSpc>
                <a:spcPct val="107000"/>
              </a:lnSpc>
              <a:spcAft>
                <a:spcPts val="800"/>
              </a:spcAft>
            </a:pP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@Bean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là</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một</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chú</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thích</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ở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cấp</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độ</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phương</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thức</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Chú</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thích</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@Bean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xác</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định</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một</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phương</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thức</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tạo</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ra</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giá</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trị</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trả</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về</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được</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đăng</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ký</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dưới</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dạng</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bean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dữ</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liệu</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với</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BeanFactory</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được</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quản</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lý</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bởi</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Spring Container.</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Chương</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trình</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Java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cụ</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thể</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sử</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dụng</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chú</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thích</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@Configuration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xác</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định</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lớp</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chứa</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một</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hoặc</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nhiều</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chú</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thích</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@Bean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giúp</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tự</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động</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khởi</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tạo</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trong</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Spring Application Context</a:t>
            </a:r>
          </a:p>
          <a:p>
            <a:pPr algn="just">
              <a:lnSpc>
                <a:spcPct val="107000"/>
              </a:lnSpc>
              <a:spcAft>
                <a:spcPts val="800"/>
              </a:spcAft>
            </a:pP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@Configuration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là</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chú</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thích</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cấp</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lớp</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123933493"/>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a:xfrm>
            <a:off x="144780" y="220981"/>
            <a:ext cx="8100060" cy="784860"/>
          </a:xfrm>
          <a:extLst>
            <a:ext uri="{FAA26D3D-D897-4be2-8F04-BA451C77F1D7}">
              <ma14:placeholderFlag xmlns="" xmlns:ma14="http://schemas.microsoft.com/office/mac/drawingml/2011/main" val="1"/>
            </a:ext>
          </a:extLst>
        </p:spPr>
        <p:txBody>
          <a:bodyPr anchor="b">
            <a:noAutofit/>
          </a:bodyPr>
          <a:lstStyle/>
          <a:p>
            <a:r>
              <a:rPr lang="en-US" altLang="en-US" sz="2200" dirty="0" err="1"/>
              <a:t>CẤU</a:t>
            </a:r>
            <a:r>
              <a:rPr lang="en-US" altLang="en-US" sz="2200" dirty="0"/>
              <a:t> HÌNH </a:t>
            </a:r>
            <a:r>
              <a:rPr lang="en-US" altLang="en-US" sz="2200" dirty="0" err="1"/>
              <a:t>DỰ</a:t>
            </a:r>
            <a:r>
              <a:rPr lang="en-US" altLang="en-US" sz="2200" dirty="0"/>
              <a:t> </a:t>
            </a:r>
            <a:r>
              <a:rPr lang="en-US" altLang="en-US" sz="2200" dirty="0" err="1"/>
              <a:t>ÁN</a:t>
            </a:r>
            <a:r>
              <a:rPr lang="en-US" altLang="en-US" sz="2200" dirty="0"/>
              <a:t> TỰ </a:t>
            </a:r>
            <a:r>
              <a:rPr lang="en-US" altLang="en-US" sz="2200" dirty="0" err="1"/>
              <a:t>ĐỘNG</a:t>
            </a:r>
            <a:endParaRPr lang="en-US" altLang="en-US" sz="2200" dirty="0"/>
          </a:p>
        </p:txBody>
      </p:sp>
      <p:pic>
        <p:nvPicPr>
          <p:cNvPr id="2" name="Picture 1"/>
          <p:cNvPicPr>
            <a:picLocks noChangeAspect="1"/>
          </p:cNvPicPr>
          <p:nvPr/>
        </p:nvPicPr>
        <p:blipFill>
          <a:blip r:embed="rId3"/>
          <a:stretch>
            <a:fillRect/>
          </a:stretch>
        </p:blipFill>
        <p:spPr>
          <a:xfrm>
            <a:off x="594752" y="2141137"/>
            <a:ext cx="8030696" cy="1181265"/>
          </a:xfrm>
          <a:prstGeom prst="rect">
            <a:avLst/>
          </a:prstGeom>
          <a:ln>
            <a:solidFill>
              <a:srgbClr val="FF0000"/>
            </a:solidFill>
          </a:ln>
        </p:spPr>
      </p:pic>
      <p:sp>
        <p:nvSpPr>
          <p:cNvPr id="6" name="TextBox 5"/>
          <p:cNvSpPr txBox="1"/>
          <p:nvPr/>
        </p:nvSpPr>
        <p:spPr>
          <a:xfrm>
            <a:off x="228600" y="1325880"/>
            <a:ext cx="2823209" cy="369332"/>
          </a:xfrm>
          <a:prstGeom prst="rect">
            <a:avLst/>
          </a:prstGeom>
          <a:noFill/>
        </p:spPr>
        <p:txBody>
          <a:bodyPr wrap="none" rtlCol="0">
            <a:spAutoFit/>
          </a:bodyPr>
          <a:lstStyle/>
          <a:p>
            <a:r>
              <a:rPr lang="en-US" sz="1800" dirty="0" err="1"/>
              <a:t>Khai</a:t>
            </a:r>
            <a:r>
              <a:rPr lang="en-US" sz="1800" dirty="0"/>
              <a:t> </a:t>
            </a:r>
            <a:r>
              <a:rPr lang="en-US" sz="1800" dirty="0" err="1"/>
              <a:t>báo</a:t>
            </a:r>
            <a:r>
              <a:rPr lang="en-US" sz="1800" dirty="0"/>
              <a:t> </a:t>
            </a:r>
            <a:r>
              <a:rPr lang="en-US" sz="1800" dirty="0" err="1"/>
              <a:t>sử</a:t>
            </a:r>
            <a:r>
              <a:rPr lang="en-US" sz="1800" dirty="0"/>
              <a:t> </a:t>
            </a:r>
            <a:r>
              <a:rPr lang="en-US" sz="1800" dirty="0" err="1"/>
              <a:t>dụng</a:t>
            </a:r>
            <a:r>
              <a:rPr lang="en-US" sz="1800" dirty="0"/>
              <a:t> </a:t>
            </a:r>
            <a:r>
              <a:rPr lang="en-US" sz="1800" dirty="0" err="1"/>
              <a:t>các</a:t>
            </a:r>
            <a:r>
              <a:rPr lang="en-US" sz="1800" dirty="0"/>
              <a:t> </a:t>
            </a:r>
            <a:r>
              <a:rPr lang="en-US" sz="1800" dirty="0" err="1"/>
              <a:t>lớp</a:t>
            </a:r>
            <a:endParaRPr lang="en-US" sz="1800" dirty="0"/>
          </a:p>
        </p:txBody>
      </p:sp>
    </p:spTree>
    <p:extLst>
      <p:ext uri="{BB962C8B-B14F-4D97-AF65-F5344CB8AC3E}">
        <p14:creationId xmlns:p14="http://schemas.microsoft.com/office/powerpoint/2010/main" val="2416239436"/>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a:xfrm>
            <a:off x="144780" y="220981"/>
            <a:ext cx="8100060" cy="784860"/>
          </a:xfrm>
          <a:extLst>
            <a:ext uri="{FAA26D3D-D897-4be2-8F04-BA451C77F1D7}">
              <ma14:placeholderFlag xmlns="" xmlns:ma14="http://schemas.microsoft.com/office/mac/drawingml/2011/main" val="1"/>
            </a:ext>
          </a:extLst>
        </p:spPr>
        <p:txBody>
          <a:bodyPr anchor="b">
            <a:noAutofit/>
          </a:bodyPr>
          <a:lstStyle/>
          <a:p>
            <a:r>
              <a:rPr lang="en-US" altLang="en-US" sz="2200" dirty="0" err="1"/>
              <a:t>CẤU</a:t>
            </a:r>
            <a:r>
              <a:rPr lang="en-US" altLang="en-US" sz="2200" dirty="0"/>
              <a:t> HÌNH </a:t>
            </a:r>
            <a:r>
              <a:rPr lang="en-US" altLang="en-US" sz="2200" dirty="0" err="1"/>
              <a:t>DỰ</a:t>
            </a:r>
            <a:r>
              <a:rPr lang="en-US" altLang="en-US" sz="2200" dirty="0"/>
              <a:t> </a:t>
            </a:r>
            <a:r>
              <a:rPr lang="en-US" altLang="en-US" sz="2200" dirty="0" err="1"/>
              <a:t>ÁN</a:t>
            </a:r>
            <a:r>
              <a:rPr lang="en-US" altLang="en-US" sz="2200" dirty="0"/>
              <a:t> TỰ </a:t>
            </a:r>
            <a:r>
              <a:rPr lang="en-US" altLang="en-US" sz="2200" dirty="0" err="1"/>
              <a:t>ĐỘNG</a:t>
            </a:r>
            <a:endParaRPr lang="en-US" altLang="en-US" sz="2200" dirty="0"/>
          </a:p>
        </p:txBody>
      </p:sp>
      <p:pic>
        <p:nvPicPr>
          <p:cNvPr id="3" name="Picture 2"/>
          <p:cNvPicPr>
            <a:picLocks noChangeAspect="1"/>
          </p:cNvPicPr>
          <p:nvPr/>
        </p:nvPicPr>
        <p:blipFill>
          <a:blip r:embed="rId3"/>
          <a:stretch>
            <a:fillRect/>
          </a:stretch>
        </p:blipFill>
        <p:spPr>
          <a:xfrm>
            <a:off x="1126193" y="1899822"/>
            <a:ext cx="6570008" cy="3011550"/>
          </a:xfrm>
          <a:prstGeom prst="rect">
            <a:avLst/>
          </a:prstGeom>
          <a:ln>
            <a:solidFill>
              <a:srgbClr val="FF0000"/>
            </a:solidFill>
          </a:ln>
        </p:spPr>
      </p:pic>
      <p:sp>
        <p:nvSpPr>
          <p:cNvPr id="4" name="TextBox 3"/>
          <p:cNvSpPr txBox="1"/>
          <p:nvPr/>
        </p:nvSpPr>
        <p:spPr>
          <a:xfrm>
            <a:off x="228600" y="1325880"/>
            <a:ext cx="4188967" cy="369332"/>
          </a:xfrm>
          <a:prstGeom prst="rect">
            <a:avLst/>
          </a:prstGeom>
          <a:noFill/>
        </p:spPr>
        <p:txBody>
          <a:bodyPr wrap="none" rtlCol="0">
            <a:spAutoFit/>
          </a:bodyPr>
          <a:lstStyle/>
          <a:p>
            <a:r>
              <a:rPr lang="en-US" sz="1800" dirty="0" err="1"/>
              <a:t>Tạo</a:t>
            </a:r>
            <a:r>
              <a:rPr lang="en-US" sz="1800" dirty="0"/>
              <a:t> </a:t>
            </a:r>
            <a:r>
              <a:rPr lang="en-US" sz="1800" dirty="0" err="1"/>
              <a:t>lớp</a:t>
            </a:r>
            <a:r>
              <a:rPr lang="en-US" sz="1800" dirty="0"/>
              <a:t> </a:t>
            </a:r>
            <a:r>
              <a:rPr lang="en-US" sz="1800" dirty="0" err="1"/>
              <a:t>cấu</a:t>
            </a:r>
            <a:r>
              <a:rPr lang="en-US" sz="1800" dirty="0"/>
              <a:t> hình </a:t>
            </a:r>
            <a:r>
              <a:rPr lang="en-US" sz="1800" dirty="0" err="1"/>
              <a:t>cơ</a:t>
            </a:r>
            <a:r>
              <a:rPr lang="en-US" sz="1800" dirty="0"/>
              <a:t> </a:t>
            </a:r>
            <a:r>
              <a:rPr lang="en-US" sz="1800" dirty="0" err="1"/>
              <a:t>sở</a:t>
            </a:r>
            <a:r>
              <a:rPr lang="en-US" sz="1800" dirty="0"/>
              <a:t> </a:t>
            </a:r>
            <a:r>
              <a:rPr lang="en-US" sz="1800" dirty="0" err="1"/>
              <a:t>dữ</a:t>
            </a:r>
            <a:r>
              <a:rPr lang="en-US" sz="1800" dirty="0"/>
              <a:t> </a:t>
            </a:r>
            <a:r>
              <a:rPr lang="en-US" sz="1800" dirty="0" err="1"/>
              <a:t>liệu</a:t>
            </a:r>
            <a:r>
              <a:rPr lang="en-US" sz="1800" dirty="0"/>
              <a:t> </a:t>
            </a:r>
            <a:r>
              <a:rPr lang="en-US" sz="1800" dirty="0" err="1"/>
              <a:t>mySQL</a:t>
            </a:r>
            <a:endParaRPr lang="en-US" sz="1800" dirty="0"/>
          </a:p>
        </p:txBody>
      </p:sp>
    </p:spTree>
    <p:extLst>
      <p:ext uri="{BB962C8B-B14F-4D97-AF65-F5344CB8AC3E}">
        <p14:creationId xmlns:p14="http://schemas.microsoft.com/office/powerpoint/2010/main" val="1834860642"/>
      </p:ext>
    </p:extLst>
  </p:cSld>
  <p:clrMapOvr>
    <a:masterClrMapping/>
  </p:clrMapOvr>
</p:sld>
</file>

<file path=ppt/theme/theme1.xml><?xml version="1.0" encoding="utf-8"?>
<a:theme xmlns:a="http://schemas.openxmlformats.org/drawingml/2006/main" name="Gameday">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4597</TotalTime>
  <Words>5160</Words>
  <Application>Microsoft Office PowerPoint</Application>
  <PresentationFormat>On-screen Show (16:9)</PresentationFormat>
  <Paragraphs>512</Paragraphs>
  <Slides>113</Slides>
  <Notes>57</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113</vt:i4>
      </vt:variant>
    </vt:vector>
  </HeadingPairs>
  <TitlesOfParts>
    <vt:vector size="123" baseType="lpstr">
      <vt:lpstr>Alfa Slab One</vt:lpstr>
      <vt:lpstr>Arial</vt:lpstr>
      <vt:lpstr>Calibri</vt:lpstr>
      <vt:lpstr>inherit</vt:lpstr>
      <vt:lpstr>Nunito</vt:lpstr>
      <vt:lpstr>Proxima Nova</vt:lpstr>
      <vt:lpstr>Segoe UI</vt:lpstr>
      <vt:lpstr>Times New Roman</vt:lpstr>
      <vt:lpstr>var(--monospace-font-family)</vt:lpstr>
      <vt:lpstr>Gameday</vt:lpstr>
      <vt:lpstr>CƠ BẢN VỀ SPRING BOOT</vt:lpstr>
      <vt:lpstr>Mục tiêu bài học</vt:lpstr>
      <vt:lpstr>Giới thiệu về Spring Boot</vt:lpstr>
      <vt:lpstr>KHÁI NIỆM SPRING BOOT</vt:lpstr>
      <vt:lpstr>KHÁI NIỆM SPRING BOOT</vt:lpstr>
      <vt:lpstr>LÝ DO SỬ DỤNG </vt:lpstr>
      <vt:lpstr>MỘT SỐ DỰ ÁN CÓ THỂ KẾT HỢP VỚI SPRING BOOT</vt:lpstr>
      <vt:lpstr>ƯU ĐIỂM</vt:lpstr>
      <vt:lpstr>NHƯỢC ĐIỂM</vt:lpstr>
      <vt:lpstr>ĐIỀU KIỆN TIÊN QUYẾT</vt:lpstr>
      <vt:lpstr>TÍNH CHẤT</vt:lpstr>
      <vt:lpstr>TÍNH CHẤT</vt:lpstr>
      <vt:lpstr>Spring Beans</vt:lpstr>
      <vt:lpstr>ĐỊNH NGHĨA BEAN</vt:lpstr>
      <vt:lpstr>CÁC THUỘC TÍNH CỦA BEAN</vt:lpstr>
      <vt:lpstr>CÁC THUỘC TÍNH CỦA BEAN</vt:lpstr>
      <vt:lpstr>SIÊU DỮ LIỆU CẤU HÌNH SPRING</vt:lpstr>
      <vt:lpstr>SIÊU DỮ LIỆU CẤU HÌNH SPRING</vt:lpstr>
      <vt:lpstr>PHẠM VI CỦA BEAN</vt:lpstr>
      <vt:lpstr>VÒNG ĐỜI CỦA BEAN </vt:lpstr>
      <vt:lpstr>TẠO VÒNG ĐỜI CỦA BEAN BẰNG XML</vt:lpstr>
      <vt:lpstr>TẠO VÒNG ĐỜI CỦA BEAN BẰNG XML</vt:lpstr>
      <vt:lpstr>TẠO VÒNG ĐỜI CỦA BEAN BẰNG XML</vt:lpstr>
      <vt:lpstr>TẠO VÒNG ĐỜI CỦA BEAN BẰNG PHƯƠNG PHÁP TIẾP CẬN CÓ LẬP TRÌNH</vt:lpstr>
      <vt:lpstr>TẠO VÒNG ĐỜI CỦA BEAN BẰNG PHƯƠNG PHÁP TIẾP CẬN CÓ LẬP TRÌNH</vt:lpstr>
      <vt:lpstr>TẠO VÒNG ĐỜI CỦA BEAN BẰNG PHƯƠNG PHÁP TIẾP CẬN CÓ LẬP TRÌNH</vt:lpstr>
      <vt:lpstr>TẠO VÒNG ĐỜI CỦA BEAN BẰNG PHƯƠNG PHÁP TIẾP CẬN CÓ LẬP TRÌNH</vt:lpstr>
      <vt:lpstr>TẠO VÒNG ĐỜI CỦA BEAN BẰNG ANNOTATION</vt:lpstr>
      <vt:lpstr>TẠO VÒNG ĐỜI CỦA BEAN BẰNG ANNOTATION</vt:lpstr>
      <vt:lpstr>TẠO VÒNG ĐỜI CỦA BEAN BẰNG ANNOTATION</vt:lpstr>
      <vt:lpstr>Tạo vòng đời của bean bằng Annotation</vt:lpstr>
      <vt:lpstr>Tiêm phụ thuộc</vt:lpstr>
      <vt:lpstr>ĐỊNH NGHĨA</vt:lpstr>
      <vt:lpstr>PHƯƠNG PHÁP SỬ DỤNG HÀM TẠO</vt:lpstr>
      <vt:lpstr>PHƯƠNG PHÁP SỬ DỤNG HÀM TẠO</vt:lpstr>
      <vt:lpstr>PHƯƠNG PHÁP SỬ DỤNG HÀM TẠO</vt:lpstr>
      <vt:lpstr>PHƯƠNG PHÁP SỬ DỤNG HÀM TẠO</vt:lpstr>
      <vt:lpstr>PHƯƠNG PHÁP SỬ DỤNG HÀM TẠO</vt:lpstr>
      <vt:lpstr>PHƯƠNG PHÁP SỬ DỤNG PHƯƠNG THỨC SETTER</vt:lpstr>
      <vt:lpstr>PHƯƠNG PHÁP SỬ DỤNG PHƯƠNG THỨC SETTER</vt:lpstr>
      <vt:lpstr>PHƯƠNG PHÁP SỬ DỤNG PHƯƠNG THỨC SETTER</vt:lpstr>
      <vt:lpstr>PHƯƠNG PHÁP SỬ DỤNG PHƯƠNG THỨC SETTER</vt:lpstr>
      <vt:lpstr>Các thuộc tính ứng dụng </vt:lpstr>
      <vt:lpstr>TỆP APPLICATION.PROPERTIES </vt:lpstr>
      <vt:lpstr>VÍ DỤ</vt:lpstr>
      <vt:lpstr>CÁC THUỘC TÍNH THÔNG DỤNG</vt:lpstr>
      <vt:lpstr>CORE PROPERTIES</vt:lpstr>
      <vt:lpstr>CORE PROPERTIES</vt:lpstr>
      <vt:lpstr>DATA PROPERTIES</vt:lpstr>
      <vt:lpstr>DATA PROPERTIES</vt:lpstr>
      <vt:lpstr>WEB PROPERTIES</vt:lpstr>
      <vt:lpstr>WEB PROPERTIES</vt:lpstr>
      <vt:lpstr>SERVER PROPERTIES</vt:lpstr>
      <vt:lpstr>SERVER PROPERTIES</vt:lpstr>
      <vt:lpstr>SECURITY PROPERTIES</vt:lpstr>
      <vt:lpstr>Annotations</vt:lpstr>
      <vt:lpstr>CÁC SPRING ANNOTATION CƠ BẢN</vt:lpstr>
      <vt:lpstr>CÁC SPRING ANNOTATION CƠ BẢN</vt:lpstr>
      <vt:lpstr>CÁC SPRING ANNOTATION CƠ BẢN</vt:lpstr>
      <vt:lpstr>CÁC SPRING ANNOTATION CƠ BẢN</vt:lpstr>
      <vt:lpstr>CÁC SPRING ANNOTATION CƠ BẢN</vt:lpstr>
      <vt:lpstr>CÁC SPRING ANNOTATION CƠ BẢN</vt:lpstr>
      <vt:lpstr>CÁC SPRING ANNOTATION CƠ BẢN</vt:lpstr>
      <vt:lpstr>CÁC SPRING ANNOTATION CƠ BẢN</vt:lpstr>
      <vt:lpstr>CÁC SPRING ANNOTATION CƠ BẢN</vt:lpstr>
      <vt:lpstr>CÁC SPRING ANNOTATION CƠ BẢN</vt:lpstr>
      <vt:lpstr>CÁC SPRING ANNOTATION CƠ BẢN</vt:lpstr>
      <vt:lpstr>CÁC SPRING ANNOTATION CƠ BẢN</vt:lpstr>
      <vt:lpstr>CÁC SPRING ANNOTATION CƠ BẢN</vt:lpstr>
      <vt:lpstr>CÁC SPRING ANNOTATION CƠ BẢN</vt:lpstr>
      <vt:lpstr>CÁC SPRING ANNOTATION CƠ BẢN</vt:lpstr>
      <vt:lpstr>SPRING BOOT ANNOTATIONS</vt:lpstr>
      <vt:lpstr>SPRING BOOT ANNOTATIONS</vt:lpstr>
      <vt:lpstr>SPRING BOOT ANNOTATIONS</vt:lpstr>
      <vt:lpstr>SPRING BOOT ANNOTATIONS</vt:lpstr>
      <vt:lpstr>SPRING BOOT ANNOTATIONS</vt:lpstr>
      <vt:lpstr>SPRING BOOT ANNOTATIONS</vt:lpstr>
      <vt:lpstr>SPRING BOOT ANNOTATIONS</vt:lpstr>
      <vt:lpstr>SPRING BOOT ANNOTATIONS</vt:lpstr>
      <vt:lpstr>SPRING BOOT ANNOTATIONS</vt:lpstr>
      <vt:lpstr>SPRING BOOT ANNOTATIONS</vt:lpstr>
      <vt:lpstr>SPRING BOOT ANNOTATIONS</vt:lpstr>
      <vt:lpstr>SPRING BOOT ANNOTATIONS</vt:lpstr>
      <vt:lpstr>Cấu hình trong Spring Boot </vt:lpstr>
      <vt:lpstr>GIỚI THIỆU</vt:lpstr>
      <vt:lpstr>AUTO-CONFIGURATION </vt:lpstr>
      <vt:lpstr>AUTO-CONFIGURATION </vt:lpstr>
      <vt:lpstr>HOẠT ĐỘNG CỦA CẤU HÌNH TỰ ĐỘNG</vt:lpstr>
      <vt:lpstr>CẤU HÌNH PHỤ THUỘC TỰ ĐỘNG</vt:lpstr>
      <vt:lpstr>CẤU HÌNH PHỤ THUỘC TỰ ĐỘNG</vt:lpstr>
      <vt:lpstr>HOẠT ĐỘNG CỦA CẤU HÌNH TỰ ĐỘNG</vt:lpstr>
      <vt:lpstr>CẤU HÌNH PHỤ THUỘC TỰ ĐỘNG</vt:lpstr>
      <vt:lpstr>CẤU HÌNH PHỤ THUỘC TỰ ĐỘNG</vt:lpstr>
      <vt:lpstr>CẤU HÌNH PHỤ THUỘC TỰ ĐỘNG</vt:lpstr>
      <vt:lpstr>CẤU HÌNH PHỤ THUỘC TỰ ĐỘNG</vt:lpstr>
      <vt:lpstr>CẤU HÌNH PHỤ THUỘC TỰ ĐỘNG</vt:lpstr>
      <vt:lpstr>CẤU HÌNH DỰ ÁN TỰ ĐỘNG</vt:lpstr>
      <vt:lpstr>CẤU HÌNH DỰ ÁN TỰ ĐỘNG</vt:lpstr>
      <vt:lpstr>CẤU HÌNH DỰ ÁN TỰ ĐỘNG</vt:lpstr>
      <vt:lpstr>Profiles trong Spring Boot</vt:lpstr>
      <vt:lpstr>GIỚI THIỆU SPRING PROFILE</vt:lpstr>
      <vt:lpstr>SỬ DỤNG PROFILE TRONG ỨNG DỤNG</vt:lpstr>
      <vt:lpstr>TẠO SPRING PROFILE</vt:lpstr>
      <vt:lpstr>TẠO SPRING PROFILE</vt:lpstr>
      <vt:lpstr>TẠO SPRING PROFILE</vt:lpstr>
      <vt:lpstr>TẠO SPRING PROFILE</vt:lpstr>
      <vt:lpstr>KÍCH HOẠT SPRING PROFILE</vt:lpstr>
      <vt:lpstr>KÍCH HOẠT SPRING PROFILE</vt:lpstr>
      <vt:lpstr>KÍCH HOẠT SPRING PROFILE</vt:lpstr>
      <vt:lpstr>KÍCH HOẠT SPRING PROFILE</vt:lpstr>
      <vt:lpstr>KÍCH HOẠT SPRING PROFILE</vt:lpstr>
      <vt:lpstr>Tóm tắt bài học</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Tổng quan về Node.js</dc:title>
  <dc:creator>HoaiGiang</dc:creator>
  <cp:lastModifiedBy>Kieu Tuan Dung</cp:lastModifiedBy>
  <cp:revision>706</cp:revision>
  <dcterms:modified xsi:type="dcterms:W3CDTF">2023-04-12T08:46:23Z</dcterms:modified>
</cp:coreProperties>
</file>