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94" r:id="rId5"/>
    <p:sldId id="295" r:id="rId6"/>
    <p:sldId id="296"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1" r:id="rId30"/>
    <p:sldId id="352" r:id="rId31"/>
    <p:sldId id="350"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Lst>
  <p:sldSz cx="9144000" cy="5143500" type="screen16x9"/>
  <p:notesSz cx="6858000" cy="9144000"/>
  <p:embeddedFontLst>
    <p:embeddedFont>
      <p:font typeface="Alfa Slab One" panose="020B0604020202020204" charset="0"/>
      <p:regular r:id="rId46"/>
    </p:embeddedFont>
    <p:embeddedFont>
      <p:font typeface="Proxima Nova"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859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072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548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221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63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434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968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917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111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98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5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24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296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806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568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371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095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425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3737688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6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09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4091254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740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2750588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3731062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4215833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2023084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2084339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42643740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118431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976044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3363275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1654901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5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392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390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9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extLst>
      <p:ext uri="{BB962C8B-B14F-4D97-AF65-F5344CB8AC3E}">
        <p14:creationId xmlns:p14="http://schemas.microsoft.com/office/powerpoint/2010/main" val="367674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openweathermap.org/api"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Xây dựng REST API với</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b="1"/>
              <a:t>REST API </a:t>
            </a:r>
            <a:r>
              <a:rPr lang="vi-VN"/>
              <a:t>là một web API tuân thủ các ràng buộc của kiểu kiến trúc REST</a:t>
            </a:r>
          </a:p>
          <a:p>
            <a:pPr marL="457200" lvl="0" indent="-342900" rtl="0">
              <a:spcBef>
                <a:spcPts val="0"/>
              </a:spcBef>
              <a:spcAft>
                <a:spcPts val="0"/>
              </a:spcAft>
              <a:buSzPts val="1800"/>
              <a:buChar char="●"/>
            </a:pPr>
            <a:r>
              <a:rPr lang="vi-VN"/>
              <a:t>REST là viết tắt của Representational State Transfer</a:t>
            </a:r>
          </a:p>
          <a:p>
            <a:pPr marL="457200" lvl="0" indent="-342900" rtl="0">
              <a:spcBef>
                <a:spcPts val="0"/>
              </a:spcBef>
              <a:spcAft>
                <a:spcPts val="0"/>
              </a:spcAft>
              <a:buSzPts val="1800"/>
              <a:buChar char="●"/>
            </a:pPr>
            <a:r>
              <a:rPr lang="vi-VN"/>
              <a:t>REST không phải là giao thức hay chuẩn. Nó là một tập hợp các ràng buộc về mặt kiến trúc.</a:t>
            </a:r>
          </a:p>
          <a:p>
            <a:pPr marL="457200" lvl="0" indent="-342900" rtl="0">
              <a:spcBef>
                <a:spcPts val="0"/>
              </a:spcBef>
              <a:spcAft>
                <a:spcPts val="0"/>
              </a:spcAft>
              <a:buSzPts val="1800"/>
              <a:buChar char="●"/>
            </a:pPr>
            <a:r>
              <a:rPr lang="vi-VN"/>
              <a:t>REST được tạo bởi nhà khoa học máy tính Roy Fielding vào năm 2000 khi còn đang là Nghiên cứu sinh.</a:t>
            </a:r>
          </a:p>
          <a:p>
            <a:pPr marL="457200" lvl="0" indent="-342900" rtl="0">
              <a:spcBef>
                <a:spcPts val="0"/>
              </a:spcBef>
              <a:spcAft>
                <a:spcPts val="0"/>
              </a:spcAft>
              <a:buSzPts val="1800"/>
              <a:buChar char="●"/>
            </a:pPr>
            <a:r>
              <a:rPr lang="vi-VN"/>
              <a:t>REST API so với các kiểu API khác là hoàn hảo cho IoT và các ứng dụng di động.</a:t>
            </a:r>
          </a:p>
          <a:p>
            <a:pPr marL="457200" lvl="0" indent="-342900" rtl="0">
              <a:spcBef>
                <a:spcPts val="0"/>
              </a:spcBef>
              <a:spcAft>
                <a:spcPts val="0"/>
              </a:spcAft>
              <a:buSzPts val="1800"/>
              <a:buChar char="●"/>
            </a:pPr>
            <a:r>
              <a:rPr lang="vi-VN"/>
              <a:t>REST API còn được biết đến là RESTful API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là gì?</a:t>
            </a:r>
            <a:endParaRPr/>
          </a:p>
        </p:txBody>
      </p:sp>
    </p:spTree>
    <p:extLst>
      <p:ext uri="{BB962C8B-B14F-4D97-AF65-F5344CB8AC3E}">
        <p14:creationId xmlns:p14="http://schemas.microsoft.com/office/powerpoint/2010/main" val="239538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là gì?</a:t>
            </a:r>
            <a:endParaRPr/>
          </a:p>
        </p:txBody>
      </p:sp>
      <p:pic>
        <p:nvPicPr>
          <p:cNvPr id="2" name="Picture 1">
            <a:extLst>
              <a:ext uri="{FF2B5EF4-FFF2-40B4-BE49-F238E27FC236}">
                <a16:creationId xmlns:a16="http://schemas.microsoft.com/office/drawing/2014/main" id="{FFA1BA08-C703-DC21-F1F6-D9D550CD11F5}"/>
              </a:ext>
            </a:extLst>
          </p:cNvPr>
          <p:cNvPicPr>
            <a:picLocks noChangeAspect="1"/>
          </p:cNvPicPr>
          <p:nvPr/>
        </p:nvPicPr>
        <p:blipFill>
          <a:blip r:embed="rId3"/>
          <a:stretch>
            <a:fillRect/>
          </a:stretch>
        </p:blipFill>
        <p:spPr>
          <a:xfrm>
            <a:off x="1478670" y="1240262"/>
            <a:ext cx="6186661" cy="3884648"/>
          </a:xfrm>
          <a:prstGeom prst="rect">
            <a:avLst/>
          </a:prstGeom>
        </p:spPr>
      </p:pic>
      <p:pic>
        <p:nvPicPr>
          <p:cNvPr id="3" name="Picture 2">
            <a:extLst>
              <a:ext uri="{FF2B5EF4-FFF2-40B4-BE49-F238E27FC236}">
                <a16:creationId xmlns:a16="http://schemas.microsoft.com/office/drawing/2014/main" id="{15F100DF-AE97-77DC-FEC7-E8379304E817}"/>
              </a:ext>
            </a:extLst>
          </p:cNvPr>
          <p:cNvPicPr>
            <a:picLocks noChangeAspect="1"/>
          </p:cNvPicPr>
          <p:nvPr/>
        </p:nvPicPr>
        <p:blipFill>
          <a:blip r:embed="rId4"/>
          <a:stretch>
            <a:fillRect/>
          </a:stretch>
        </p:blipFill>
        <p:spPr>
          <a:xfrm>
            <a:off x="4107874" y="18590"/>
            <a:ext cx="2758760" cy="1110404"/>
          </a:xfrm>
          <a:prstGeom prst="rect">
            <a:avLst/>
          </a:prstGeom>
        </p:spPr>
      </p:pic>
    </p:spTree>
    <p:extLst>
      <p:ext uri="{BB962C8B-B14F-4D97-AF65-F5344CB8AC3E}">
        <p14:creationId xmlns:p14="http://schemas.microsoft.com/office/powerpoint/2010/main" val="45987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b="1"/>
              <a:t>REST API </a:t>
            </a:r>
            <a:r>
              <a:rPr lang="vi-VN"/>
              <a:t>với http request và response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là gì?</a:t>
            </a:r>
            <a:endParaRPr/>
          </a:p>
        </p:txBody>
      </p:sp>
      <p:pic>
        <p:nvPicPr>
          <p:cNvPr id="4" name="Picture 3">
            <a:extLst>
              <a:ext uri="{FF2B5EF4-FFF2-40B4-BE49-F238E27FC236}">
                <a16:creationId xmlns:a16="http://schemas.microsoft.com/office/drawing/2014/main" id="{B465EBA1-FA9C-1656-2D39-501995471190}"/>
              </a:ext>
            </a:extLst>
          </p:cNvPr>
          <p:cNvPicPr>
            <a:picLocks noChangeAspect="1"/>
          </p:cNvPicPr>
          <p:nvPr/>
        </p:nvPicPr>
        <p:blipFill rotWithShape="1">
          <a:blip r:embed="rId3"/>
          <a:srcRect t="10481"/>
          <a:stretch/>
        </p:blipFill>
        <p:spPr>
          <a:xfrm>
            <a:off x="1589268" y="1669472"/>
            <a:ext cx="5965464" cy="3342408"/>
          </a:xfrm>
          <a:prstGeom prst="rect">
            <a:avLst/>
          </a:prstGeom>
        </p:spPr>
      </p:pic>
    </p:spTree>
    <p:extLst>
      <p:ext uri="{BB962C8B-B14F-4D97-AF65-F5344CB8AC3E}">
        <p14:creationId xmlns:p14="http://schemas.microsoft.com/office/powerpoint/2010/main" val="224228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a:t>Đặc trưng chính của </a:t>
            </a:r>
            <a:r>
              <a:rPr lang="vi-VN" b="1"/>
              <a:t>REST API </a:t>
            </a:r>
            <a:r>
              <a:rPr lang="vi-VN"/>
              <a:t>là sự không trạng thái </a:t>
            </a:r>
            <a:r>
              <a:rPr lang="vi-VN">
                <a:sym typeface="Wingdings" panose="05000000000000000000" pitchFamily="2" charset="2"/>
              </a:rPr>
              <a:t> Chuyển giao trạng thái đại diện.</a:t>
            </a:r>
          </a:p>
          <a:p>
            <a:pPr marL="457200" lvl="0" indent="-342900" rtl="0">
              <a:spcBef>
                <a:spcPts val="0"/>
              </a:spcBef>
              <a:spcAft>
                <a:spcPts val="0"/>
              </a:spcAft>
              <a:buSzPts val="1800"/>
              <a:buChar char="●"/>
            </a:pPr>
            <a:r>
              <a:rPr lang="vi-VN">
                <a:sym typeface="Wingdings" panose="05000000000000000000" pitchFamily="2" charset="2"/>
              </a:rPr>
              <a:t>Một request tự mô tả và có đủ ngữ cảnh để máy chủ xử lý yêu cầu đó.</a:t>
            </a:r>
          </a:p>
          <a:p>
            <a:pPr marL="457200" lvl="0" indent="-342900" rtl="0">
              <a:spcBef>
                <a:spcPts val="0"/>
              </a:spcBef>
              <a:spcAft>
                <a:spcPts val="0"/>
              </a:spcAft>
              <a:buSzPts val="1800"/>
              <a:buChar char="●"/>
            </a:pPr>
            <a:r>
              <a:rPr lang="vi-VN">
                <a:sym typeface="Wingdings" panose="05000000000000000000" pitchFamily="2" charset="2"/>
              </a:rPr>
              <a:t>Server không lưu bất kì dữ liệu nào có liên quan đến request của Client.</a:t>
            </a:r>
          </a:p>
          <a:p>
            <a:pPr marL="457200" lvl="0" indent="-342900" rtl="0">
              <a:spcBef>
                <a:spcPts val="0"/>
              </a:spcBef>
              <a:spcAft>
                <a:spcPts val="0"/>
              </a:spcAft>
              <a:buSzPts val="1800"/>
              <a:buChar char="●"/>
            </a:pPr>
            <a:r>
              <a:rPr lang="vi-VN">
                <a:sym typeface="Wingdings" panose="05000000000000000000" pitchFamily="2" charset="2"/>
              </a:rPr>
              <a:t>Không yêu cầu phiên phía máy chủ.</a:t>
            </a:r>
          </a:p>
          <a:p>
            <a:pPr marL="457200" lvl="0" indent="-342900" rtl="0">
              <a:spcBef>
                <a:spcPts val="0"/>
              </a:spcBef>
              <a:spcAft>
                <a:spcPts val="0"/>
              </a:spcAft>
              <a:buSzPts val="1800"/>
              <a:buChar char="●"/>
            </a:pPr>
            <a:r>
              <a:rPr lang="vi-VN">
                <a:sym typeface="Wingdings" panose="05000000000000000000" pitchFamily="2" charset="2"/>
              </a:rPr>
              <a:t>Mỗi request là độc lập và không kết nối.</a:t>
            </a:r>
          </a:p>
          <a:p>
            <a:pPr marL="457200" lvl="0" indent="-342900" rtl="0">
              <a:spcBef>
                <a:spcPts val="0"/>
              </a:spcBef>
              <a:spcAft>
                <a:spcPts val="0"/>
              </a:spcAft>
              <a:buSzPts val="1800"/>
              <a:buChar char="●"/>
            </a:pPr>
            <a:r>
              <a:rPr lang="vi-VN">
                <a:sym typeface="Wingdings" panose="05000000000000000000" pitchFamily="2" charset="2"/>
              </a:rPr>
              <a:t>Sự không trạng thái là cho REST API dễ dàng mở rộng.</a:t>
            </a:r>
          </a:p>
          <a:p>
            <a:pPr marL="457200" lvl="0" indent="-342900"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là gì?</a:t>
            </a:r>
            <a:endParaRPr/>
          </a:p>
        </p:txBody>
      </p:sp>
    </p:spTree>
    <p:extLst>
      <p:ext uri="{BB962C8B-B14F-4D97-AF65-F5344CB8AC3E}">
        <p14:creationId xmlns:p14="http://schemas.microsoft.com/office/powerpoint/2010/main" val="124044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Giao diện thống nhất</a:t>
            </a:r>
            <a:r>
              <a:rPr lang="vi-VN"/>
              <a:t>: giao diện đồng nhất giữa các thành phần để thông tin được truyền dưới dạng chuẩn; duy trì tính đồng nhất trên web (phương thức HTTP, tên tài nguyên, hypermedia...)</a:t>
            </a:r>
          </a:p>
          <a:p>
            <a:pPr marL="457200" lvl="0" indent="-342900" algn="just" rtl="0">
              <a:spcBef>
                <a:spcPts val="0"/>
              </a:spcBef>
              <a:spcAft>
                <a:spcPts val="0"/>
              </a:spcAft>
              <a:buSzPts val="1800"/>
              <a:buChar char="●"/>
            </a:pPr>
            <a:r>
              <a:rPr lang="vi-VN" b="1"/>
              <a:t>Tách biệt Client - Server</a:t>
            </a:r>
            <a:r>
              <a:rPr lang="vi-VN"/>
              <a:t>: các ứng dụng máy khách và máy chủ phải hoàn toàn độc lập với nhau</a:t>
            </a:r>
          </a:p>
          <a:p>
            <a:pPr marL="457200" lvl="0" indent="-342900" algn="just" rtl="0">
              <a:spcBef>
                <a:spcPts val="0"/>
              </a:spcBef>
              <a:spcAft>
                <a:spcPts val="0"/>
              </a:spcAft>
              <a:buSzPts val="1800"/>
              <a:buChar char="●"/>
            </a:pPr>
            <a:r>
              <a:rPr lang="vi-VN" b="1"/>
              <a:t>Không trạng thái</a:t>
            </a:r>
            <a:r>
              <a:rPr lang="vi-VN"/>
              <a:t>: yêu cầu là tự mô tả và có đủ ngữ cảnh để máy chủ xử lý. Không cần phiên phía máy chủ.</a:t>
            </a:r>
          </a:p>
          <a:p>
            <a:pPr marL="457200" lvl="0" indent="-342900" algn="just" rtl="0">
              <a:spcBef>
                <a:spcPts val="0"/>
              </a:spcBef>
              <a:spcAft>
                <a:spcPts val="0"/>
              </a:spcAft>
              <a:buSzPts val="1800"/>
              <a:buChar char="●"/>
            </a:pPr>
            <a:r>
              <a:rPr lang="vi-VN" b="1"/>
              <a:t>Khả năng lưu trữ</a:t>
            </a:r>
            <a:r>
              <a:rPr lang="vi-VN"/>
              <a:t>: tài nguyên phải được lưu vào bộ nhớ cache ở phía máy khách hoặc máy chủ</a:t>
            </a:r>
          </a:p>
          <a:p>
            <a:pPr marL="457200" lvl="0" indent="-342900"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Ràng buộc kiến trúc REST</a:t>
            </a:r>
            <a:endParaRPr/>
          </a:p>
        </p:txBody>
      </p:sp>
    </p:spTree>
    <p:extLst>
      <p:ext uri="{BB962C8B-B14F-4D97-AF65-F5344CB8AC3E}">
        <p14:creationId xmlns:p14="http://schemas.microsoft.com/office/powerpoint/2010/main" val="446399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Kiến trúc hệ thống phân lớp</a:t>
            </a:r>
            <a:r>
              <a:rPr lang="vi-VN"/>
              <a:t>: các yêu cầu và phản hồi có thể đi qua các lớp khác nhau, máy khách không nhìn thấy được. Có thể có các trung gian khác nhau giữa máy khách và máy chủ.</a:t>
            </a:r>
          </a:p>
          <a:p>
            <a:pPr marL="457200" lvl="0" indent="-342900" algn="just" rtl="0">
              <a:spcBef>
                <a:spcPts val="0"/>
              </a:spcBef>
              <a:spcAft>
                <a:spcPts val="0"/>
              </a:spcAft>
              <a:buSzPts val="1800"/>
              <a:buChar char="●"/>
            </a:pPr>
            <a:r>
              <a:rPr lang="vi-VN" b="1"/>
              <a:t>Mã theo yêu cầu (tùy chọn)</a:t>
            </a:r>
            <a:r>
              <a:rPr lang="vi-VN"/>
              <a:t>: khả năng gửi mã thực thi từ máy chủ đến máy khách khi được yêu cầu, mở rộng chức năng của máy khách.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Ràng buộc kiến trúc REST</a:t>
            </a:r>
            <a:endParaRPr/>
          </a:p>
        </p:txBody>
      </p:sp>
    </p:spTree>
    <p:extLst>
      <p:ext uri="{BB962C8B-B14F-4D97-AF65-F5344CB8AC3E}">
        <p14:creationId xmlns:p14="http://schemas.microsoft.com/office/powerpoint/2010/main" val="178839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Dễ học &amp; triển khai: </a:t>
            </a:r>
            <a:r>
              <a:rPr lang="vi-VN"/>
              <a:t>sử dụng các công nghệ hiện có và quen thuộc (HTTP, JSON...) và kiến trúc client-server</a:t>
            </a:r>
          </a:p>
          <a:p>
            <a:pPr marL="457200" lvl="0" indent="-342900" algn="just" rtl="0">
              <a:spcBef>
                <a:spcPts val="0"/>
              </a:spcBef>
              <a:spcAft>
                <a:spcPts val="0"/>
              </a:spcAft>
              <a:buSzPts val="1800"/>
              <a:buChar char="●"/>
            </a:pPr>
            <a:r>
              <a:rPr lang="vi-VN" b="1"/>
              <a:t>Tính độc lập</a:t>
            </a:r>
            <a:r>
              <a:rPr lang="vi-VN"/>
              <a:t>: API REST không bị ràng buộc với công nghệ phía máy khách → các loại máy khách khác nhau có thể sử dụng cùng một API</a:t>
            </a:r>
          </a:p>
          <a:p>
            <a:pPr marL="457200" lvl="0" indent="-342900" algn="just" rtl="0">
              <a:spcBef>
                <a:spcPts val="0"/>
              </a:spcBef>
              <a:spcAft>
                <a:spcPts val="0"/>
              </a:spcAft>
              <a:buSzPts val="1800"/>
              <a:buChar char="●"/>
            </a:pPr>
            <a:r>
              <a:rPr lang="vi-VN" b="1"/>
              <a:t>Linh hoạt</a:t>
            </a:r>
            <a:r>
              <a:rPr lang="vi-VN"/>
              <a:t>: máy khách và máy chủ độc lập → API có thể phục vụ các loại yêu cầu khác nhau và gửi dữ liệu ở các định dạng khác nhau.</a:t>
            </a:r>
          </a:p>
          <a:p>
            <a:pPr marL="457200" lvl="0" indent="-342900" algn="just" rtl="0">
              <a:spcBef>
                <a:spcPts val="0"/>
              </a:spcBef>
              <a:spcAft>
                <a:spcPts val="0"/>
              </a:spcAft>
              <a:buSzPts val="1800"/>
              <a:buChar char="●"/>
            </a:pPr>
            <a:r>
              <a:rPr lang="vi-VN" b="1"/>
              <a:t>Nhẹ</a:t>
            </a:r>
            <a:r>
              <a:rPr lang="vi-VN"/>
              <a:t>: Các API trả về dữ liệu đơn giản (JSON) nhẹ hơn nhiều so với các dịch vụ web SOAP sử dụng thông điệp XML</a:t>
            </a:r>
          </a:p>
          <a:p>
            <a:pPr marL="457200" lvl="0" indent="-342900" algn="just" rtl="0">
              <a:spcBef>
                <a:spcPts val="0"/>
              </a:spcBef>
              <a:spcAft>
                <a:spcPts val="0"/>
              </a:spcAft>
              <a:buSzPts val="1800"/>
              <a:buChar char="●"/>
            </a:pPr>
            <a:r>
              <a:rPr lang="vi-VN" b="1"/>
              <a:t>Có thể mở rộng</a:t>
            </a:r>
            <a:r>
              <a:rPr lang="vi-VN"/>
              <a:t>: API có thể lưu vào bộ nhớ cache và không trạng thái → Tăng khả năng mở rộng của máy chủ</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REST API được sử dụng?</a:t>
            </a:r>
            <a:endParaRPr/>
          </a:p>
        </p:txBody>
      </p:sp>
    </p:spTree>
    <p:extLst>
      <p:ext uri="{BB962C8B-B14F-4D97-AF65-F5344CB8AC3E}">
        <p14:creationId xmlns:p14="http://schemas.microsoft.com/office/powerpoint/2010/main" val="117236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Kết nối các hệ thống khác nhau được xây dựng trong các công nghệ khác nhau, ví dụ: Java và .NET</a:t>
            </a:r>
          </a:p>
          <a:p>
            <a:pPr marL="457200" lvl="0" indent="-342900" algn="just" rtl="0">
              <a:spcBef>
                <a:spcPts val="0"/>
              </a:spcBef>
              <a:spcAft>
                <a:spcPts val="0"/>
              </a:spcAft>
              <a:buSzPts val="1800"/>
              <a:buChar char="●"/>
            </a:pPr>
            <a:r>
              <a:rPr lang="vi-VN"/>
              <a:t>Kết nối các thành phần khác nhau trong các ứng dụng dựa trên microservice</a:t>
            </a:r>
          </a:p>
          <a:p>
            <a:pPr marL="457200" lvl="0" indent="-342900" algn="just" rtl="0">
              <a:spcBef>
                <a:spcPts val="0"/>
              </a:spcBef>
              <a:spcAft>
                <a:spcPts val="0"/>
              </a:spcAft>
              <a:buSzPts val="1800"/>
              <a:buChar char="●"/>
            </a:pPr>
            <a:r>
              <a:rPr lang="en-US"/>
              <a:t>Back End cho các ứng dụng một trang (SPA)</a:t>
            </a:r>
            <a:endParaRPr lang="vi-VN"/>
          </a:p>
          <a:p>
            <a:pPr marL="457200" lvl="0" indent="-342900" algn="just" rtl="0">
              <a:spcBef>
                <a:spcPts val="0"/>
              </a:spcBef>
              <a:spcAft>
                <a:spcPts val="0"/>
              </a:spcAft>
              <a:buSzPts val="1800"/>
              <a:buChar char="●"/>
            </a:pPr>
            <a:r>
              <a:rPr lang="vi-VN"/>
              <a:t>Tích hợp dịch vụ (Tích hợp các API do Facebook, PayPal, YouTube, AWS cung cấp...)</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được sử dụng ở đâu?</a:t>
            </a:r>
            <a:endParaRPr/>
          </a:p>
        </p:txBody>
      </p:sp>
    </p:spTree>
    <p:extLst>
      <p:ext uri="{BB962C8B-B14F-4D97-AF65-F5344CB8AC3E}">
        <p14:creationId xmlns:p14="http://schemas.microsoft.com/office/powerpoint/2010/main" val="207183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Backend cho SPA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được sử dụng ở đâu?</a:t>
            </a:r>
            <a:endParaRPr/>
          </a:p>
        </p:txBody>
      </p:sp>
      <p:pic>
        <p:nvPicPr>
          <p:cNvPr id="3" name="Picture 2">
            <a:extLst>
              <a:ext uri="{FF2B5EF4-FFF2-40B4-BE49-F238E27FC236}">
                <a16:creationId xmlns:a16="http://schemas.microsoft.com/office/drawing/2014/main" id="{8C098D7C-DA6D-5442-1B72-D861A92E80DD}"/>
              </a:ext>
            </a:extLst>
          </p:cNvPr>
          <p:cNvPicPr>
            <a:picLocks noChangeAspect="1"/>
          </p:cNvPicPr>
          <p:nvPr/>
        </p:nvPicPr>
        <p:blipFill>
          <a:blip r:embed="rId3"/>
          <a:stretch>
            <a:fillRect/>
          </a:stretch>
        </p:blipFill>
        <p:spPr>
          <a:xfrm>
            <a:off x="581890" y="1550776"/>
            <a:ext cx="7834745" cy="3248396"/>
          </a:xfrm>
          <a:prstGeom prst="rect">
            <a:avLst/>
          </a:prstGeom>
        </p:spPr>
      </p:pic>
    </p:spTree>
    <p:extLst>
      <p:ext uri="{BB962C8B-B14F-4D97-AF65-F5344CB8AC3E}">
        <p14:creationId xmlns:p14="http://schemas.microsoft.com/office/powerpoint/2010/main" val="4149597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Microservice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được sử dụng ở đâu?</a:t>
            </a:r>
            <a:endParaRPr/>
          </a:p>
        </p:txBody>
      </p:sp>
      <p:pic>
        <p:nvPicPr>
          <p:cNvPr id="3" name="Picture 2">
            <a:extLst>
              <a:ext uri="{FF2B5EF4-FFF2-40B4-BE49-F238E27FC236}">
                <a16:creationId xmlns:a16="http://schemas.microsoft.com/office/drawing/2014/main" id="{89CFCCE5-453B-ACFB-5280-5EA4B6F3371E}"/>
              </a:ext>
            </a:extLst>
          </p:cNvPr>
          <p:cNvPicPr>
            <a:picLocks noChangeAspect="1"/>
          </p:cNvPicPr>
          <p:nvPr/>
        </p:nvPicPr>
        <p:blipFill>
          <a:blip r:embed="rId3"/>
          <a:stretch>
            <a:fillRect/>
          </a:stretch>
        </p:blipFill>
        <p:spPr>
          <a:xfrm>
            <a:off x="2926340" y="1356880"/>
            <a:ext cx="5133975" cy="3524250"/>
          </a:xfrm>
          <a:prstGeom prst="rect">
            <a:avLst/>
          </a:prstGeom>
        </p:spPr>
      </p:pic>
    </p:spTree>
    <p:extLst>
      <p:ext uri="{BB962C8B-B14F-4D97-AF65-F5344CB8AC3E}">
        <p14:creationId xmlns:p14="http://schemas.microsoft.com/office/powerpoint/2010/main" val="207561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ý nghĩa và vai trò của API</a:t>
            </a:r>
          </a:p>
          <a:p>
            <a:pPr marL="457200" lvl="0" indent="-342900" algn="just" rtl="0">
              <a:spcBef>
                <a:spcPts val="0"/>
              </a:spcBef>
              <a:spcAft>
                <a:spcPts val="0"/>
              </a:spcAft>
              <a:buSzPts val="1800"/>
              <a:buChar char="●"/>
            </a:pPr>
            <a:r>
              <a:rPr lang="vi-VN" b="1"/>
              <a:t>Phân biệt</a:t>
            </a:r>
            <a:r>
              <a:rPr lang="vi-VN"/>
              <a:t> được các kiểu API</a:t>
            </a:r>
          </a:p>
          <a:p>
            <a:pPr marL="457200" lvl="0" indent="-342900" algn="just" rtl="0">
              <a:spcBef>
                <a:spcPts val="0"/>
              </a:spcBef>
              <a:spcAft>
                <a:spcPts val="0"/>
              </a:spcAft>
              <a:buSzPts val="1800"/>
              <a:buChar char="●"/>
            </a:pPr>
            <a:r>
              <a:rPr lang="vi-VN" b="1"/>
              <a:t>Biết</a:t>
            </a:r>
            <a:r>
              <a:rPr lang="vi-VN"/>
              <a:t> cách tạo ra các API Rest cho các chức năng khác nhau.</a:t>
            </a:r>
          </a:p>
          <a:p>
            <a:pPr marL="457200" lvl="0" indent="-342900" algn="just" rtl="0">
              <a:spcBef>
                <a:spcPts val="0"/>
              </a:spcBef>
              <a:spcAft>
                <a:spcPts val="0"/>
              </a:spcAft>
              <a:buSzPts val="1800"/>
              <a:buChar char="●"/>
            </a:pPr>
            <a:r>
              <a:rPr lang="vi-VN" b="1"/>
              <a:t>Thành thạo </a:t>
            </a:r>
            <a:r>
              <a:rPr lang="vi-VN"/>
              <a:t>kiểm thử API với các công cụ ưa thích</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URI</a:t>
            </a:r>
            <a:endParaRPr/>
          </a:p>
        </p:txBody>
      </p:sp>
    </p:spTree>
    <p:extLst>
      <p:ext uri="{BB962C8B-B14F-4D97-AF65-F5344CB8AC3E}">
        <p14:creationId xmlns:p14="http://schemas.microsoft.com/office/powerpoint/2010/main" val="1241701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Uniform Resource Identifier (URI) hay bộ định vị tài nguyên thống nhất là một chuỗi kí tự, định danh duy nhất một tài nguyên/tên trên Internet.</a:t>
            </a:r>
          </a:p>
          <a:p>
            <a:pPr marL="457200" lvl="0" indent="-342900" algn="just" rtl="0">
              <a:spcBef>
                <a:spcPts val="0"/>
              </a:spcBef>
              <a:spcAft>
                <a:spcPts val="0"/>
              </a:spcAft>
              <a:buSzPts val="1800"/>
              <a:buChar char="●"/>
            </a:pPr>
            <a:r>
              <a:rPr lang="vi-VN"/>
              <a:t>URI có 2 kiểu con:</a:t>
            </a:r>
          </a:p>
          <a:p>
            <a:pPr lvl="1" indent="-342900" algn="just">
              <a:buSzPts val="1800"/>
              <a:buChar char="●"/>
            </a:pPr>
            <a:r>
              <a:rPr lang="en-US" sz="1600"/>
              <a:t>Uniform Resource Locator (URL)</a:t>
            </a:r>
          </a:p>
          <a:p>
            <a:pPr lvl="1" indent="-342900" algn="just">
              <a:buSzPts val="1800"/>
              <a:buChar char="●"/>
            </a:pPr>
            <a:r>
              <a:rPr lang="en-US" sz="1600"/>
              <a:t>Uniform Resource Name (URN)</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URI là gì?</a:t>
            </a:r>
            <a:endParaRPr/>
          </a:p>
        </p:txBody>
      </p:sp>
      <p:pic>
        <p:nvPicPr>
          <p:cNvPr id="2" name="Picture 1">
            <a:extLst>
              <a:ext uri="{FF2B5EF4-FFF2-40B4-BE49-F238E27FC236}">
                <a16:creationId xmlns:a16="http://schemas.microsoft.com/office/drawing/2014/main" id="{3BED32B1-DC1B-4940-B992-CF6B847B3861}"/>
              </a:ext>
            </a:extLst>
          </p:cNvPr>
          <p:cNvPicPr>
            <a:picLocks noChangeAspect="1"/>
          </p:cNvPicPr>
          <p:nvPr/>
        </p:nvPicPr>
        <p:blipFill>
          <a:blip r:embed="rId3"/>
          <a:stretch>
            <a:fillRect/>
          </a:stretch>
        </p:blipFill>
        <p:spPr>
          <a:xfrm>
            <a:off x="4572000" y="1891015"/>
            <a:ext cx="4114226" cy="1773511"/>
          </a:xfrm>
          <a:prstGeom prst="rect">
            <a:avLst/>
          </a:prstGeom>
        </p:spPr>
      </p:pic>
      <p:pic>
        <p:nvPicPr>
          <p:cNvPr id="4" name="Picture 3">
            <a:extLst>
              <a:ext uri="{FF2B5EF4-FFF2-40B4-BE49-F238E27FC236}">
                <a16:creationId xmlns:a16="http://schemas.microsoft.com/office/drawing/2014/main" id="{DF6C61EC-0716-BB3F-6DBB-3746B005F729}"/>
              </a:ext>
            </a:extLst>
          </p:cNvPr>
          <p:cNvPicPr>
            <a:picLocks noChangeAspect="1"/>
          </p:cNvPicPr>
          <p:nvPr/>
        </p:nvPicPr>
        <p:blipFill>
          <a:blip r:embed="rId4"/>
          <a:stretch>
            <a:fillRect/>
          </a:stretch>
        </p:blipFill>
        <p:spPr>
          <a:xfrm>
            <a:off x="2451681" y="4003970"/>
            <a:ext cx="6054436" cy="798192"/>
          </a:xfrm>
          <a:prstGeom prst="rect">
            <a:avLst/>
          </a:prstGeom>
        </p:spPr>
      </p:pic>
    </p:spTree>
    <p:extLst>
      <p:ext uri="{BB962C8B-B14F-4D97-AF65-F5344CB8AC3E}">
        <p14:creationId xmlns:p14="http://schemas.microsoft.com/office/powerpoint/2010/main" val="807348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600"/>
              <a:t>URL trong REST API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URI là gì?</a:t>
            </a:r>
            <a:endParaRPr/>
          </a:p>
        </p:txBody>
      </p:sp>
      <p:pic>
        <p:nvPicPr>
          <p:cNvPr id="3" name="Picture 2">
            <a:extLst>
              <a:ext uri="{FF2B5EF4-FFF2-40B4-BE49-F238E27FC236}">
                <a16:creationId xmlns:a16="http://schemas.microsoft.com/office/drawing/2014/main" id="{23CCCD62-AA74-0337-37C1-BADCD5043FF5}"/>
              </a:ext>
            </a:extLst>
          </p:cNvPr>
          <p:cNvPicPr>
            <a:picLocks noChangeAspect="1"/>
          </p:cNvPicPr>
          <p:nvPr/>
        </p:nvPicPr>
        <p:blipFill rotWithShape="1">
          <a:blip r:embed="rId3"/>
          <a:srcRect t="16431" b="32660"/>
          <a:stretch/>
        </p:blipFill>
        <p:spPr>
          <a:xfrm>
            <a:off x="1586345" y="1711070"/>
            <a:ext cx="5971309" cy="2279955"/>
          </a:xfrm>
          <a:prstGeom prst="rect">
            <a:avLst/>
          </a:prstGeom>
        </p:spPr>
      </p:pic>
    </p:spTree>
    <p:extLst>
      <p:ext uri="{BB962C8B-B14F-4D97-AF65-F5344CB8AC3E}">
        <p14:creationId xmlns:p14="http://schemas.microsoft.com/office/powerpoint/2010/main" val="1073598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Phương thức HTTP dành cho request phổ biến gồm:</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Phương thức HTTP và mã trạng thái</a:t>
            </a:r>
            <a:endParaRPr/>
          </a:p>
        </p:txBody>
      </p:sp>
      <p:pic>
        <p:nvPicPr>
          <p:cNvPr id="2" name="Picture 1">
            <a:extLst>
              <a:ext uri="{FF2B5EF4-FFF2-40B4-BE49-F238E27FC236}">
                <a16:creationId xmlns:a16="http://schemas.microsoft.com/office/drawing/2014/main" id="{87D32D10-86E7-7486-CB0B-412BFE5A3858}"/>
              </a:ext>
            </a:extLst>
          </p:cNvPr>
          <p:cNvPicPr>
            <a:picLocks noChangeAspect="1"/>
          </p:cNvPicPr>
          <p:nvPr/>
        </p:nvPicPr>
        <p:blipFill rotWithShape="1">
          <a:blip r:embed="rId3"/>
          <a:srcRect l="2500" t="28284" r="1364" b="35851"/>
          <a:stretch/>
        </p:blipFill>
        <p:spPr>
          <a:xfrm>
            <a:off x="838201" y="1627909"/>
            <a:ext cx="6761018" cy="1347942"/>
          </a:xfrm>
          <a:prstGeom prst="rect">
            <a:avLst/>
          </a:prstGeom>
        </p:spPr>
      </p:pic>
      <p:pic>
        <p:nvPicPr>
          <p:cNvPr id="4" name="Picture 3">
            <a:extLst>
              <a:ext uri="{FF2B5EF4-FFF2-40B4-BE49-F238E27FC236}">
                <a16:creationId xmlns:a16="http://schemas.microsoft.com/office/drawing/2014/main" id="{98FAB462-4002-7DA8-20EC-AC6E7FB47E1E}"/>
              </a:ext>
            </a:extLst>
          </p:cNvPr>
          <p:cNvPicPr>
            <a:picLocks noChangeAspect="1"/>
          </p:cNvPicPr>
          <p:nvPr/>
        </p:nvPicPr>
        <p:blipFill rotWithShape="1">
          <a:blip r:embed="rId4"/>
          <a:srcRect t="5143" b="16213"/>
          <a:stretch/>
        </p:blipFill>
        <p:spPr>
          <a:xfrm>
            <a:off x="838201" y="3044824"/>
            <a:ext cx="4029709" cy="1892401"/>
          </a:xfrm>
          <a:prstGeom prst="rect">
            <a:avLst/>
          </a:prstGeom>
        </p:spPr>
      </p:pic>
    </p:spTree>
    <p:extLst>
      <p:ext uri="{BB962C8B-B14F-4D97-AF65-F5344CB8AC3E}">
        <p14:creationId xmlns:p14="http://schemas.microsoft.com/office/powerpoint/2010/main" val="1588974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Mã trạng thái trên các response gồm: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Phương thức HTTP và mã trạng thái</a:t>
            </a:r>
            <a:endParaRPr/>
          </a:p>
        </p:txBody>
      </p:sp>
      <p:pic>
        <p:nvPicPr>
          <p:cNvPr id="3" name="Picture 2">
            <a:extLst>
              <a:ext uri="{FF2B5EF4-FFF2-40B4-BE49-F238E27FC236}">
                <a16:creationId xmlns:a16="http://schemas.microsoft.com/office/drawing/2014/main" id="{E01F4D0A-7888-1AFD-EE8B-E60ED50999CA}"/>
              </a:ext>
            </a:extLst>
          </p:cNvPr>
          <p:cNvPicPr>
            <a:picLocks noChangeAspect="1"/>
          </p:cNvPicPr>
          <p:nvPr/>
        </p:nvPicPr>
        <p:blipFill>
          <a:blip r:embed="rId3"/>
          <a:stretch>
            <a:fillRect/>
          </a:stretch>
        </p:blipFill>
        <p:spPr>
          <a:xfrm>
            <a:off x="838199" y="1794380"/>
            <a:ext cx="5818909" cy="3045835"/>
          </a:xfrm>
          <a:prstGeom prst="rect">
            <a:avLst/>
          </a:prstGeom>
        </p:spPr>
      </p:pic>
    </p:spTree>
    <p:extLst>
      <p:ext uri="{BB962C8B-B14F-4D97-AF65-F5344CB8AC3E}">
        <p14:creationId xmlns:p14="http://schemas.microsoft.com/office/powerpoint/2010/main" val="378889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Mã trạng thái trên các response gồm: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Phương thức HTTP và mã trạng thái</a:t>
            </a:r>
            <a:endParaRPr/>
          </a:p>
        </p:txBody>
      </p:sp>
      <p:pic>
        <p:nvPicPr>
          <p:cNvPr id="2" name="Picture 1">
            <a:extLst>
              <a:ext uri="{FF2B5EF4-FFF2-40B4-BE49-F238E27FC236}">
                <a16:creationId xmlns:a16="http://schemas.microsoft.com/office/drawing/2014/main" id="{984ABAA9-401D-4A95-58A8-6BAA651584AD}"/>
              </a:ext>
            </a:extLst>
          </p:cNvPr>
          <p:cNvPicPr>
            <a:picLocks noChangeAspect="1"/>
          </p:cNvPicPr>
          <p:nvPr/>
        </p:nvPicPr>
        <p:blipFill rotWithShape="1">
          <a:blip r:embed="rId3"/>
          <a:srcRect t="22566"/>
          <a:stretch/>
        </p:blipFill>
        <p:spPr>
          <a:xfrm>
            <a:off x="1233055" y="1683327"/>
            <a:ext cx="6677891" cy="2706138"/>
          </a:xfrm>
          <a:prstGeom prst="rect">
            <a:avLst/>
          </a:prstGeom>
        </p:spPr>
      </p:pic>
    </p:spTree>
    <p:extLst>
      <p:ext uri="{BB962C8B-B14F-4D97-AF65-F5344CB8AC3E}">
        <p14:creationId xmlns:p14="http://schemas.microsoft.com/office/powerpoint/2010/main" val="93815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HATEOAS</a:t>
            </a:r>
            <a:endParaRPr/>
          </a:p>
        </p:txBody>
      </p:sp>
    </p:spTree>
    <p:extLst>
      <p:ext uri="{BB962C8B-B14F-4D97-AF65-F5344CB8AC3E}">
        <p14:creationId xmlns:p14="http://schemas.microsoft.com/office/powerpoint/2010/main" val="1034778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HATEOAS = Hypermedia As The Engine of Application State</a:t>
            </a:r>
          </a:p>
          <a:p>
            <a:pPr marL="457200" lvl="0" indent="-342900" algn="just" rtl="0">
              <a:spcBef>
                <a:spcPts val="0"/>
              </a:spcBef>
              <a:spcAft>
                <a:spcPts val="0"/>
              </a:spcAft>
              <a:buSzPts val="1800"/>
              <a:buChar char="●"/>
            </a:pPr>
            <a:r>
              <a:rPr lang="vi-VN"/>
              <a:t>Là ràng buộc của kiến trúc ứng dụng REST để API thực sự là RESTful.</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HATEOAS là gì?</a:t>
            </a:r>
            <a:endParaRPr/>
          </a:p>
        </p:txBody>
      </p:sp>
      <p:pic>
        <p:nvPicPr>
          <p:cNvPr id="4" name="Picture 3">
            <a:extLst>
              <a:ext uri="{FF2B5EF4-FFF2-40B4-BE49-F238E27FC236}">
                <a16:creationId xmlns:a16="http://schemas.microsoft.com/office/drawing/2014/main" id="{97D69092-3E68-B3B4-C20F-CBEC1E256378}"/>
              </a:ext>
            </a:extLst>
          </p:cNvPr>
          <p:cNvPicPr>
            <a:picLocks noChangeAspect="1"/>
          </p:cNvPicPr>
          <p:nvPr/>
        </p:nvPicPr>
        <p:blipFill rotWithShape="1">
          <a:blip r:embed="rId3"/>
          <a:srcRect t="27509" b="7792"/>
          <a:stretch/>
        </p:blipFill>
        <p:spPr>
          <a:xfrm>
            <a:off x="2238375" y="2092951"/>
            <a:ext cx="4667250" cy="1898074"/>
          </a:xfrm>
          <a:prstGeom prst="rect">
            <a:avLst/>
          </a:prstGeom>
        </p:spPr>
      </p:pic>
    </p:spTree>
    <p:extLst>
      <p:ext uri="{BB962C8B-B14F-4D97-AF65-F5344CB8AC3E}">
        <p14:creationId xmlns:p14="http://schemas.microsoft.com/office/powerpoint/2010/main" val="2991539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VÍ dụ HATEOAS</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HATEOAS là gì?</a:t>
            </a:r>
            <a:endParaRPr/>
          </a:p>
        </p:txBody>
      </p:sp>
      <p:pic>
        <p:nvPicPr>
          <p:cNvPr id="7" name="Picture 6">
            <a:extLst>
              <a:ext uri="{FF2B5EF4-FFF2-40B4-BE49-F238E27FC236}">
                <a16:creationId xmlns:a16="http://schemas.microsoft.com/office/drawing/2014/main" id="{BA1F975E-176B-6993-8D1E-B44EBF9253E5}"/>
              </a:ext>
            </a:extLst>
          </p:cNvPr>
          <p:cNvPicPr>
            <a:picLocks noChangeAspect="1"/>
          </p:cNvPicPr>
          <p:nvPr/>
        </p:nvPicPr>
        <p:blipFill>
          <a:blip r:embed="rId3"/>
          <a:stretch>
            <a:fillRect/>
          </a:stretch>
        </p:blipFill>
        <p:spPr>
          <a:xfrm>
            <a:off x="848130" y="1571625"/>
            <a:ext cx="2608579" cy="536099"/>
          </a:xfrm>
          <a:prstGeom prst="rect">
            <a:avLst/>
          </a:prstGeom>
        </p:spPr>
      </p:pic>
      <p:pic>
        <p:nvPicPr>
          <p:cNvPr id="9" name="Picture 8">
            <a:extLst>
              <a:ext uri="{FF2B5EF4-FFF2-40B4-BE49-F238E27FC236}">
                <a16:creationId xmlns:a16="http://schemas.microsoft.com/office/drawing/2014/main" id="{D035DEFC-4106-E5C2-0B22-E6E7F7E43E26}"/>
              </a:ext>
            </a:extLst>
          </p:cNvPr>
          <p:cNvPicPr>
            <a:picLocks noChangeAspect="1"/>
          </p:cNvPicPr>
          <p:nvPr/>
        </p:nvPicPr>
        <p:blipFill>
          <a:blip r:embed="rId4"/>
          <a:stretch>
            <a:fillRect/>
          </a:stretch>
        </p:blipFill>
        <p:spPr>
          <a:xfrm>
            <a:off x="848130" y="2236823"/>
            <a:ext cx="4466358" cy="2906677"/>
          </a:xfrm>
          <a:prstGeom prst="rect">
            <a:avLst/>
          </a:prstGeom>
        </p:spPr>
      </p:pic>
    </p:spTree>
    <p:extLst>
      <p:ext uri="{BB962C8B-B14F-4D97-AF65-F5344CB8AC3E}">
        <p14:creationId xmlns:p14="http://schemas.microsoft.com/office/powerpoint/2010/main" val="13307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Từ một URI cơ sở, các máy khách REST có thể theo các liên kết được nhúng với dữ liệu trong các phản hồi để điều hướng các tài nguyên và thực hiện các hành động liên quan đến dữ liệu </a:t>
            </a:r>
            <a:r>
              <a:rPr lang="vi-VN">
                <a:sym typeface="Wingdings" panose="05000000000000000000" pitchFamily="2" charset="2"/>
              </a:rPr>
              <a:t> thay đổi trạng thái của tài nguyên  </a:t>
            </a:r>
            <a:r>
              <a:rPr lang="en-US">
                <a:sym typeface="Wingdings" panose="05000000000000000000" pitchFamily="2" charset="2"/>
              </a:rPr>
              <a:t>Hypermedia as the Engine of Application State</a:t>
            </a:r>
            <a:endParaRPr lang="vi-VN">
              <a:sym typeface="Wingdings" panose="05000000000000000000" pitchFamily="2" charset="2"/>
            </a:endParaRPr>
          </a:p>
          <a:p>
            <a:pPr marL="457200" lvl="0" indent="-342900" algn="just" rtl="0">
              <a:spcBef>
                <a:spcPts val="0"/>
              </a:spcBef>
              <a:spcAft>
                <a:spcPts val="0"/>
              </a:spcAft>
              <a:buSzPts val="1800"/>
              <a:buChar char="●"/>
            </a:pPr>
            <a:r>
              <a:rPr lang="vi-VN">
                <a:sym typeface="Wingdings" panose="05000000000000000000" pitchFamily="2" charset="2"/>
              </a:rPr>
              <a:t>Thuật ngữ hypermedia đề cập đến bất kỳ nội dung nào có chứa liên kết đến các dạng phương tiện khác như văn bản, hình ảnh, phim</a:t>
            </a:r>
          </a:p>
          <a:p>
            <a:pPr marL="457200" lvl="0" indent="-342900" algn="just" rtl="0">
              <a:spcBef>
                <a:spcPts val="0"/>
              </a:spcBef>
              <a:spcAft>
                <a:spcPts val="0"/>
              </a:spcAft>
              <a:buSzPts val="1800"/>
              <a:buChar char="●"/>
            </a:pPr>
            <a:r>
              <a:rPr lang="vi-VN">
                <a:sym typeface="Wingdings" panose="05000000000000000000" pitchFamily="2" charset="2"/>
              </a:rPr>
              <a:t>HATEOAS trong API REST giống như các siêu liên kết trong các trang web: người dùng có thể duyệt một trang web từ một tên miền và nhấp vào các siêu liên kết để khám phá nội dung mà không cần biết trước về các siêu liên kết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HATEOAS là gì?</a:t>
            </a:r>
            <a:endParaRPr/>
          </a:p>
        </p:txBody>
      </p:sp>
    </p:spTree>
    <p:extLst>
      <p:ext uri="{BB962C8B-B14F-4D97-AF65-F5344CB8AC3E}">
        <p14:creationId xmlns:p14="http://schemas.microsoft.com/office/powerpoint/2010/main" val="310340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API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HATEOAS giúp tách máy chủ và máy khách</a:t>
            </a:r>
          </a:p>
          <a:p>
            <a:pPr marL="457200" lvl="0" indent="-342900" algn="just" rtl="0">
              <a:spcBef>
                <a:spcPts val="0"/>
              </a:spcBef>
              <a:spcAft>
                <a:spcPts val="0"/>
              </a:spcAft>
              <a:buSzPts val="1800"/>
              <a:buChar char="●"/>
            </a:pPr>
            <a:r>
              <a:rPr lang="vi-VN"/>
              <a:t>Các nhà phát triển có thể phát triển các API mà không phải lo lắng về việc phá vỡ các API hiện có</a:t>
            </a:r>
            <a:endParaRPr lang="vi-VN">
              <a:sym typeface="Wingdings" panose="05000000000000000000" pitchFamily="2" charset="2"/>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HATEOAS là gì?</a:t>
            </a:r>
            <a:endParaRPr/>
          </a:p>
        </p:txBody>
      </p:sp>
    </p:spTree>
    <p:extLst>
      <p:ext uri="{BB962C8B-B14F-4D97-AF65-F5344CB8AC3E}">
        <p14:creationId xmlns:p14="http://schemas.microsoft.com/office/powerpoint/2010/main" val="1190820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VÍ dụ HATEOAS</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HATEOAS là gì?</a:t>
            </a:r>
            <a:endParaRPr/>
          </a:p>
        </p:txBody>
      </p:sp>
      <p:pic>
        <p:nvPicPr>
          <p:cNvPr id="3" name="Picture 2">
            <a:extLst>
              <a:ext uri="{FF2B5EF4-FFF2-40B4-BE49-F238E27FC236}">
                <a16:creationId xmlns:a16="http://schemas.microsoft.com/office/drawing/2014/main" id="{10F10CB9-368D-B119-BB31-8EB17010F57E}"/>
              </a:ext>
            </a:extLst>
          </p:cNvPr>
          <p:cNvPicPr>
            <a:picLocks noChangeAspect="1"/>
          </p:cNvPicPr>
          <p:nvPr/>
        </p:nvPicPr>
        <p:blipFill>
          <a:blip r:embed="rId3"/>
          <a:stretch>
            <a:fillRect/>
          </a:stretch>
        </p:blipFill>
        <p:spPr>
          <a:xfrm>
            <a:off x="491836" y="1591797"/>
            <a:ext cx="3543530" cy="3309247"/>
          </a:xfrm>
          <a:prstGeom prst="rect">
            <a:avLst/>
          </a:prstGeom>
        </p:spPr>
      </p:pic>
      <p:pic>
        <p:nvPicPr>
          <p:cNvPr id="4" name="Picture 3">
            <a:extLst>
              <a:ext uri="{FF2B5EF4-FFF2-40B4-BE49-F238E27FC236}">
                <a16:creationId xmlns:a16="http://schemas.microsoft.com/office/drawing/2014/main" id="{C45121F0-97D5-9BC9-3664-D43FBAE359DA}"/>
              </a:ext>
            </a:extLst>
          </p:cNvPr>
          <p:cNvPicPr>
            <a:picLocks noChangeAspect="1"/>
          </p:cNvPicPr>
          <p:nvPr/>
        </p:nvPicPr>
        <p:blipFill rotWithShape="1">
          <a:blip r:embed="rId4"/>
          <a:srcRect t="2276" r="4747"/>
          <a:stretch/>
        </p:blipFill>
        <p:spPr>
          <a:xfrm>
            <a:off x="4215502" y="2729345"/>
            <a:ext cx="4540571" cy="2171699"/>
          </a:xfrm>
          <a:prstGeom prst="rect">
            <a:avLst/>
          </a:prstGeom>
        </p:spPr>
      </p:pic>
      <p:sp>
        <p:nvSpPr>
          <p:cNvPr id="6" name="TextBox 5">
            <a:extLst>
              <a:ext uri="{FF2B5EF4-FFF2-40B4-BE49-F238E27FC236}">
                <a16:creationId xmlns:a16="http://schemas.microsoft.com/office/drawing/2014/main" id="{3EDFC530-6014-37D3-1394-F5A775F9449A}"/>
              </a:ext>
            </a:extLst>
          </p:cNvPr>
          <p:cNvSpPr txBox="1"/>
          <p:nvPr/>
        </p:nvSpPr>
        <p:spPr>
          <a:xfrm>
            <a:off x="4139275" y="2417861"/>
            <a:ext cx="1620981" cy="276999"/>
          </a:xfrm>
          <a:prstGeom prst="rect">
            <a:avLst/>
          </a:prstGeom>
          <a:solidFill>
            <a:schemeClr val="accent6">
              <a:lumMod val="20000"/>
              <a:lumOff val="80000"/>
            </a:schemeClr>
          </a:solidFill>
        </p:spPr>
        <p:txBody>
          <a:bodyPr wrap="square">
            <a:spAutoFit/>
          </a:bodyPr>
          <a:lstStyle/>
          <a:p>
            <a:pPr algn="ctr"/>
            <a:r>
              <a:rPr lang="vi-VN" sz="1200" b="1"/>
              <a:t>response</a:t>
            </a:r>
            <a:endParaRPr lang="en-US" b="1"/>
          </a:p>
        </p:txBody>
      </p:sp>
      <p:pic>
        <p:nvPicPr>
          <p:cNvPr id="8" name="Picture 7">
            <a:extLst>
              <a:ext uri="{FF2B5EF4-FFF2-40B4-BE49-F238E27FC236}">
                <a16:creationId xmlns:a16="http://schemas.microsoft.com/office/drawing/2014/main" id="{B7ED9D99-6C18-E2CE-BD99-1C037E14FE68}"/>
              </a:ext>
            </a:extLst>
          </p:cNvPr>
          <p:cNvPicPr>
            <a:picLocks noChangeAspect="1"/>
          </p:cNvPicPr>
          <p:nvPr/>
        </p:nvPicPr>
        <p:blipFill>
          <a:blip r:embed="rId5"/>
          <a:stretch>
            <a:fillRect/>
          </a:stretch>
        </p:blipFill>
        <p:spPr>
          <a:xfrm>
            <a:off x="6889077" y="1277301"/>
            <a:ext cx="1866996" cy="1327218"/>
          </a:xfrm>
          <a:prstGeom prst="rect">
            <a:avLst/>
          </a:prstGeom>
        </p:spPr>
      </p:pic>
      <p:sp>
        <p:nvSpPr>
          <p:cNvPr id="9" name="TextBox 8">
            <a:extLst>
              <a:ext uri="{FF2B5EF4-FFF2-40B4-BE49-F238E27FC236}">
                <a16:creationId xmlns:a16="http://schemas.microsoft.com/office/drawing/2014/main" id="{562AE33F-7A3E-79AE-814B-BF6C7B354DD9}"/>
              </a:ext>
            </a:extLst>
          </p:cNvPr>
          <p:cNvSpPr txBox="1"/>
          <p:nvPr/>
        </p:nvSpPr>
        <p:spPr>
          <a:xfrm>
            <a:off x="5150372" y="1277301"/>
            <a:ext cx="1620981" cy="276999"/>
          </a:xfrm>
          <a:prstGeom prst="rect">
            <a:avLst/>
          </a:prstGeom>
          <a:solidFill>
            <a:schemeClr val="accent6">
              <a:lumMod val="20000"/>
              <a:lumOff val="80000"/>
            </a:schemeClr>
          </a:solidFill>
        </p:spPr>
        <p:txBody>
          <a:bodyPr wrap="square">
            <a:spAutoFit/>
          </a:bodyPr>
          <a:lstStyle/>
          <a:p>
            <a:pPr algn="ctr"/>
            <a:r>
              <a:rPr lang="vi-VN" sz="1200" b="1"/>
              <a:t>request</a:t>
            </a:r>
            <a:endParaRPr lang="en-US" b="1"/>
          </a:p>
        </p:txBody>
      </p:sp>
    </p:spTree>
    <p:extLst>
      <p:ext uri="{BB962C8B-B14F-4D97-AF65-F5344CB8AC3E}">
        <p14:creationId xmlns:p14="http://schemas.microsoft.com/office/powerpoint/2010/main" val="278724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Tạo API REST</a:t>
            </a:r>
            <a:endParaRPr/>
          </a:p>
        </p:txBody>
      </p:sp>
    </p:spTree>
    <p:extLst>
      <p:ext uri="{BB962C8B-B14F-4D97-AF65-F5344CB8AC3E}">
        <p14:creationId xmlns:p14="http://schemas.microsoft.com/office/powerpoint/2010/main" val="68464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URI Endpoint: /api/hello</a:t>
            </a:r>
          </a:p>
          <a:p>
            <a:pPr marL="457200" lvl="0" indent="-342900" algn="just" rtl="0">
              <a:spcBef>
                <a:spcPts val="0"/>
              </a:spcBef>
              <a:spcAft>
                <a:spcPts val="0"/>
              </a:spcAft>
              <a:buSzPts val="1800"/>
              <a:buChar char="●"/>
            </a:pPr>
            <a:r>
              <a:rPr lang="vi-VN"/>
              <a:t>Phương thức yêu cầu: GET</a:t>
            </a:r>
          </a:p>
          <a:p>
            <a:pPr marL="457200" lvl="0" indent="-342900" algn="just" rtl="0">
              <a:spcBef>
                <a:spcPts val="0"/>
              </a:spcBef>
              <a:spcAft>
                <a:spcPts val="0"/>
              </a:spcAft>
              <a:buSzPts val="1800"/>
              <a:buChar char="●"/>
            </a:pPr>
            <a:r>
              <a:rPr lang="vi-VN"/>
              <a:t>Phản hồi:</a:t>
            </a:r>
          </a:p>
          <a:p>
            <a:pPr lvl="1" indent="-342900" algn="just">
              <a:buSzPts val="1800"/>
              <a:buChar char="●"/>
            </a:pPr>
            <a:r>
              <a:rPr lang="vi-VN" sz="1600"/>
              <a:t>Mã trạng thái: 200 OK</a:t>
            </a:r>
          </a:p>
          <a:p>
            <a:pPr lvl="1" indent="-342900" algn="just">
              <a:buSzPts val="1800"/>
              <a:buChar char="●"/>
            </a:pPr>
            <a:r>
              <a:rPr lang="vi-VN" sz="1600"/>
              <a:t>Nội dung Body: “Hello World from Spring Boot project with REST API”</a:t>
            </a:r>
          </a:p>
          <a:p>
            <a:pPr lvl="1" indent="-342900" algn="just">
              <a:buSzPts val="1800"/>
              <a:buChar char="●"/>
            </a:pPr>
            <a:endParaRPr lang="vi-VN" sz="1600"/>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spTree>
    <p:extLst>
      <p:ext uri="{BB962C8B-B14F-4D97-AF65-F5344CB8AC3E}">
        <p14:creationId xmlns:p14="http://schemas.microsoft.com/office/powerpoint/2010/main" val="2128545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pic>
        <p:nvPicPr>
          <p:cNvPr id="5" name="Picture 4">
            <a:extLst>
              <a:ext uri="{FF2B5EF4-FFF2-40B4-BE49-F238E27FC236}">
                <a16:creationId xmlns:a16="http://schemas.microsoft.com/office/drawing/2014/main" id="{1C314958-5F8E-87F6-7C44-2FD801E9E508}"/>
              </a:ext>
            </a:extLst>
          </p:cNvPr>
          <p:cNvPicPr>
            <a:picLocks noChangeAspect="1"/>
          </p:cNvPicPr>
          <p:nvPr/>
        </p:nvPicPr>
        <p:blipFill>
          <a:blip r:embed="rId3"/>
          <a:stretch>
            <a:fillRect/>
          </a:stretch>
        </p:blipFill>
        <p:spPr>
          <a:xfrm>
            <a:off x="2075241" y="1155444"/>
            <a:ext cx="4993518" cy="3988055"/>
          </a:xfrm>
          <a:prstGeom prst="rect">
            <a:avLst/>
          </a:prstGeom>
        </p:spPr>
      </p:pic>
    </p:spTree>
    <p:extLst>
      <p:ext uri="{BB962C8B-B14F-4D97-AF65-F5344CB8AC3E}">
        <p14:creationId xmlns:p14="http://schemas.microsoft.com/office/powerpoint/2010/main" val="2179481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pic>
        <p:nvPicPr>
          <p:cNvPr id="3" name="Picture 2">
            <a:extLst>
              <a:ext uri="{FF2B5EF4-FFF2-40B4-BE49-F238E27FC236}">
                <a16:creationId xmlns:a16="http://schemas.microsoft.com/office/drawing/2014/main" id="{4BF41820-F729-72AE-9664-CD1969A11D4C}"/>
              </a:ext>
            </a:extLst>
          </p:cNvPr>
          <p:cNvPicPr>
            <a:picLocks noChangeAspect="1"/>
          </p:cNvPicPr>
          <p:nvPr/>
        </p:nvPicPr>
        <p:blipFill>
          <a:blip r:embed="rId3"/>
          <a:stretch>
            <a:fillRect/>
          </a:stretch>
        </p:blipFill>
        <p:spPr>
          <a:xfrm>
            <a:off x="2096023" y="1188640"/>
            <a:ext cx="4951954" cy="3954860"/>
          </a:xfrm>
          <a:prstGeom prst="rect">
            <a:avLst/>
          </a:prstGeom>
        </p:spPr>
      </p:pic>
    </p:spTree>
    <p:extLst>
      <p:ext uri="{BB962C8B-B14F-4D97-AF65-F5344CB8AC3E}">
        <p14:creationId xmlns:p14="http://schemas.microsoft.com/office/powerpoint/2010/main" val="1596089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Tạo Controller chứa định nghĩa URI Endpoint</a:t>
            </a:r>
            <a:endParaRPr lang="vi-VN" sz="1600"/>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pic>
        <p:nvPicPr>
          <p:cNvPr id="3" name="Picture 2">
            <a:extLst>
              <a:ext uri="{FF2B5EF4-FFF2-40B4-BE49-F238E27FC236}">
                <a16:creationId xmlns:a16="http://schemas.microsoft.com/office/drawing/2014/main" id="{B9FFD574-A57E-703A-8200-531C27A0B706}"/>
              </a:ext>
            </a:extLst>
          </p:cNvPr>
          <p:cNvPicPr>
            <a:picLocks noChangeAspect="1"/>
          </p:cNvPicPr>
          <p:nvPr/>
        </p:nvPicPr>
        <p:blipFill>
          <a:blip r:embed="rId3"/>
          <a:stretch>
            <a:fillRect/>
          </a:stretch>
        </p:blipFill>
        <p:spPr>
          <a:xfrm>
            <a:off x="921328" y="1650460"/>
            <a:ext cx="7793182" cy="3133188"/>
          </a:xfrm>
          <a:prstGeom prst="rect">
            <a:avLst/>
          </a:prstGeom>
        </p:spPr>
      </p:pic>
    </p:spTree>
    <p:extLst>
      <p:ext uri="{BB962C8B-B14F-4D97-AF65-F5344CB8AC3E}">
        <p14:creationId xmlns:p14="http://schemas.microsoft.com/office/powerpoint/2010/main" val="2462488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Khởi chạy dự án và kiểm thử API với curl</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pic>
        <p:nvPicPr>
          <p:cNvPr id="4" name="Picture 3">
            <a:extLst>
              <a:ext uri="{FF2B5EF4-FFF2-40B4-BE49-F238E27FC236}">
                <a16:creationId xmlns:a16="http://schemas.microsoft.com/office/drawing/2014/main" id="{864CAD7D-FEF8-63A0-D4B3-73565EEE911D}"/>
              </a:ext>
            </a:extLst>
          </p:cNvPr>
          <p:cNvPicPr>
            <a:picLocks noChangeAspect="1"/>
          </p:cNvPicPr>
          <p:nvPr/>
        </p:nvPicPr>
        <p:blipFill>
          <a:blip r:embed="rId3"/>
          <a:stretch>
            <a:fillRect/>
          </a:stretch>
        </p:blipFill>
        <p:spPr>
          <a:xfrm>
            <a:off x="872837" y="1600395"/>
            <a:ext cx="7876309" cy="1412392"/>
          </a:xfrm>
          <a:prstGeom prst="rect">
            <a:avLst/>
          </a:prstGeom>
        </p:spPr>
      </p:pic>
      <p:pic>
        <p:nvPicPr>
          <p:cNvPr id="6" name="Picture 5">
            <a:extLst>
              <a:ext uri="{FF2B5EF4-FFF2-40B4-BE49-F238E27FC236}">
                <a16:creationId xmlns:a16="http://schemas.microsoft.com/office/drawing/2014/main" id="{DEFF1CB9-30D7-D004-CC5A-C13F317EA67B}"/>
              </a:ext>
            </a:extLst>
          </p:cNvPr>
          <p:cNvPicPr>
            <a:picLocks noChangeAspect="1"/>
          </p:cNvPicPr>
          <p:nvPr/>
        </p:nvPicPr>
        <p:blipFill>
          <a:blip r:embed="rId4"/>
          <a:stretch>
            <a:fillRect/>
          </a:stretch>
        </p:blipFill>
        <p:spPr>
          <a:xfrm>
            <a:off x="872837" y="3131776"/>
            <a:ext cx="5445613" cy="1885019"/>
          </a:xfrm>
          <a:prstGeom prst="rect">
            <a:avLst/>
          </a:prstGeom>
          <a:ln>
            <a:solidFill>
              <a:schemeClr val="accent1"/>
            </a:solidFill>
          </a:ln>
        </p:spPr>
      </p:pic>
    </p:spTree>
    <p:extLst>
      <p:ext uri="{BB962C8B-B14F-4D97-AF65-F5344CB8AC3E}">
        <p14:creationId xmlns:p14="http://schemas.microsoft.com/office/powerpoint/2010/main" val="71053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Khởi chạy dự án và kiểm thử API với curl</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pic>
        <p:nvPicPr>
          <p:cNvPr id="3" name="Picture 2">
            <a:extLst>
              <a:ext uri="{FF2B5EF4-FFF2-40B4-BE49-F238E27FC236}">
                <a16:creationId xmlns:a16="http://schemas.microsoft.com/office/drawing/2014/main" id="{049374D9-ACDD-1624-521E-0133700EEB6E}"/>
              </a:ext>
            </a:extLst>
          </p:cNvPr>
          <p:cNvPicPr>
            <a:picLocks noChangeAspect="1"/>
          </p:cNvPicPr>
          <p:nvPr/>
        </p:nvPicPr>
        <p:blipFill>
          <a:blip r:embed="rId3"/>
          <a:stretch>
            <a:fillRect/>
          </a:stretch>
        </p:blipFill>
        <p:spPr>
          <a:xfrm>
            <a:off x="864848" y="1645140"/>
            <a:ext cx="7877370" cy="2666544"/>
          </a:xfrm>
          <a:prstGeom prst="rect">
            <a:avLst/>
          </a:prstGeom>
        </p:spPr>
      </p:pic>
    </p:spTree>
    <p:extLst>
      <p:ext uri="{BB962C8B-B14F-4D97-AF65-F5344CB8AC3E}">
        <p14:creationId xmlns:p14="http://schemas.microsoft.com/office/powerpoint/2010/main" val="2358022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Tùy chỉnh đối tượng response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sp>
        <p:nvSpPr>
          <p:cNvPr id="4" name="TextBox 3">
            <a:extLst>
              <a:ext uri="{FF2B5EF4-FFF2-40B4-BE49-F238E27FC236}">
                <a16:creationId xmlns:a16="http://schemas.microsoft.com/office/drawing/2014/main" id="{5E0FAA95-1E94-9C6D-D311-640A6FBA0449}"/>
              </a:ext>
            </a:extLst>
          </p:cNvPr>
          <p:cNvSpPr txBox="1"/>
          <p:nvPr/>
        </p:nvSpPr>
        <p:spPr>
          <a:xfrm>
            <a:off x="4177145" y="1256384"/>
            <a:ext cx="4572000" cy="3785652"/>
          </a:xfrm>
          <a:prstGeom prst="rect">
            <a:avLst/>
          </a:prstGeom>
          <a:solidFill>
            <a:schemeClr val="accent6">
              <a:lumMod val="20000"/>
              <a:lumOff val="80000"/>
            </a:schemeClr>
          </a:solidFill>
        </p:spPr>
        <p:txBody>
          <a:bodyPr wrap="square">
            <a:spAutoFit/>
          </a:bodyPr>
          <a:lstStyle/>
          <a:p>
            <a:r>
              <a:rPr lang="en-US" sz="1000"/>
              <a:t>package com.example.hellorestapi;</a:t>
            </a:r>
          </a:p>
          <a:p>
            <a:endParaRPr lang="en-US" sz="1000"/>
          </a:p>
          <a:p>
            <a:r>
              <a:rPr lang="en-US" sz="1000"/>
              <a:t>import java.util.Date;</a:t>
            </a:r>
          </a:p>
          <a:p>
            <a:endParaRPr lang="en-US" sz="1000"/>
          </a:p>
          <a:p>
            <a:r>
              <a:rPr lang="en-US" sz="1000"/>
              <a:t>public class MyResponse {</a:t>
            </a:r>
          </a:p>
          <a:p>
            <a:r>
              <a:rPr lang="en-US" sz="1000"/>
              <a:t>    private String message;</a:t>
            </a:r>
          </a:p>
          <a:p>
            <a:r>
              <a:rPr lang="en-US" sz="1000"/>
              <a:t>    private String time;</a:t>
            </a:r>
          </a:p>
          <a:p>
            <a:r>
              <a:rPr lang="en-US" sz="1000"/>
              <a:t>    public MyResponse(String message) {</a:t>
            </a:r>
          </a:p>
          <a:p>
            <a:r>
              <a:rPr lang="en-US" sz="1000"/>
              <a:t>        this.time = new Date().toString()</a:t>
            </a:r>
            <a:r>
              <a:rPr lang="vi-VN" sz="1000"/>
              <a:t>;</a:t>
            </a:r>
            <a:endParaRPr lang="en-US" sz="1000"/>
          </a:p>
          <a:p>
            <a:r>
              <a:rPr lang="en-US" sz="1000"/>
              <a:t>        this.message = message;</a:t>
            </a:r>
          </a:p>
          <a:p>
            <a:r>
              <a:rPr lang="en-US" sz="1000"/>
              <a:t>    }</a:t>
            </a:r>
          </a:p>
          <a:p>
            <a:r>
              <a:rPr lang="en-US" sz="1000"/>
              <a:t>    public String getMessage() {</a:t>
            </a:r>
          </a:p>
          <a:p>
            <a:r>
              <a:rPr lang="en-US" sz="1000"/>
              <a:t>        return message;</a:t>
            </a:r>
          </a:p>
          <a:p>
            <a:r>
              <a:rPr lang="en-US" sz="1000"/>
              <a:t>    }</a:t>
            </a:r>
          </a:p>
          <a:p>
            <a:r>
              <a:rPr lang="en-US" sz="1000"/>
              <a:t>    public void setMessage(String message) {</a:t>
            </a:r>
          </a:p>
          <a:p>
            <a:r>
              <a:rPr lang="en-US" sz="1000"/>
              <a:t>        this.message = message;</a:t>
            </a:r>
          </a:p>
          <a:p>
            <a:r>
              <a:rPr lang="en-US" sz="1000"/>
              <a:t>    }</a:t>
            </a:r>
          </a:p>
          <a:p>
            <a:r>
              <a:rPr lang="en-US" sz="1000"/>
              <a:t>    public String getTime() {</a:t>
            </a:r>
          </a:p>
          <a:p>
            <a:r>
              <a:rPr lang="en-US" sz="1000"/>
              <a:t>        return time;</a:t>
            </a:r>
          </a:p>
          <a:p>
            <a:r>
              <a:rPr lang="en-US" sz="1000"/>
              <a:t>    }</a:t>
            </a:r>
          </a:p>
          <a:p>
            <a:r>
              <a:rPr lang="en-US" sz="1000"/>
              <a:t>    public void setTime(String time) {</a:t>
            </a:r>
          </a:p>
          <a:p>
            <a:r>
              <a:rPr lang="en-US" sz="1000"/>
              <a:t>        this.time = time;</a:t>
            </a:r>
          </a:p>
          <a:p>
            <a:r>
              <a:rPr lang="en-US" sz="1000"/>
              <a:t>    }</a:t>
            </a:r>
          </a:p>
          <a:p>
            <a:r>
              <a:rPr lang="en-US" sz="1000"/>
              <a:t>}</a:t>
            </a:r>
          </a:p>
        </p:txBody>
      </p:sp>
    </p:spTree>
    <p:extLst>
      <p:ext uri="{BB962C8B-B14F-4D97-AF65-F5344CB8AC3E}">
        <p14:creationId xmlns:p14="http://schemas.microsoft.com/office/powerpoint/2010/main" val="259929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API là một tập các dịch vụ sẵn có để một Lập trình viên thực hiện một số nhiệm vụ nhất định.</a:t>
            </a:r>
          </a:p>
          <a:p>
            <a:pPr marL="457200" lvl="0" indent="-342900" algn="just" rtl="0">
              <a:spcBef>
                <a:spcPts val="0"/>
              </a:spcBef>
              <a:spcAft>
                <a:spcPts val="0"/>
              </a:spcAft>
              <a:buSzPts val="1800"/>
              <a:buChar char="●"/>
            </a:pPr>
            <a:r>
              <a:rPr lang="vi-VN"/>
              <a:t>Các API cho phép hai thành phần phần mềm có thể giao tiếp với nhau sử dụng một tập các giao thức và định nghĩa.</a:t>
            </a:r>
          </a:p>
          <a:p>
            <a:pPr marL="457200" lvl="0" indent="-342900" algn="just" rtl="0">
              <a:spcBef>
                <a:spcPts val="0"/>
              </a:spcBef>
              <a:spcAft>
                <a:spcPts val="0"/>
              </a:spcAft>
              <a:buSzPts val="1800"/>
              <a:buChar char="●"/>
            </a:pPr>
            <a:r>
              <a:rPr lang="vi-VN"/>
              <a:t>Các API hướng tới sử dụng bởi các Lập trình viên, không phải Người dùng cuối.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API là gì?</a:t>
            </a:r>
            <a:endParaRPr/>
          </a:p>
        </p:txBody>
      </p:sp>
      <p:pic>
        <p:nvPicPr>
          <p:cNvPr id="2" name="Picture 1">
            <a:extLst>
              <a:ext uri="{FF2B5EF4-FFF2-40B4-BE49-F238E27FC236}">
                <a16:creationId xmlns:a16="http://schemas.microsoft.com/office/drawing/2014/main" id="{6CA4E440-9A48-F12C-3E83-F0F9731AA63B}"/>
              </a:ext>
            </a:extLst>
          </p:cNvPr>
          <p:cNvPicPr>
            <a:picLocks noChangeAspect="1"/>
          </p:cNvPicPr>
          <p:nvPr/>
        </p:nvPicPr>
        <p:blipFill rotWithShape="1">
          <a:blip r:embed="rId3"/>
          <a:srcRect t="24852" b="22603"/>
          <a:stretch/>
        </p:blipFill>
        <p:spPr>
          <a:xfrm>
            <a:off x="1261998" y="2957944"/>
            <a:ext cx="6620004" cy="2015837"/>
          </a:xfrm>
          <a:prstGeom prst="rect">
            <a:avLst/>
          </a:prstGeom>
        </p:spPr>
      </p:pic>
    </p:spTree>
    <p:extLst>
      <p:ext uri="{BB962C8B-B14F-4D97-AF65-F5344CB8AC3E}">
        <p14:creationId xmlns:p14="http://schemas.microsoft.com/office/powerpoint/2010/main" val="88913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Trả về đối tượng response trong RET API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sp>
        <p:nvSpPr>
          <p:cNvPr id="3" name="TextBox 2">
            <a:extLst>
              <a:ext uri="{FF2B5EF4-FFF2-40B4-BE49-F238E27FC236}">
                <a16:creationId xmlns:a16="http://schemas.microsoft.com/office/drawing/2014/main" id="{8AB5B72C-F9B7-8D0B-DF0D-CE0990EB22C9}"/>
              </a:ext>
            </a:extLst>
          </p:cNvPr>
          <p:cNvSpPr txBox="1"/>
          <p:nvPr/>
        </p:nvSpPr>
        <p:spPr>
          <a:xfrm>
            <a:off x="900544" y="1602254"/>
            <a:ext cx="6338455" cy="1938992"/>
          </a:xfrm>
          <a:prstGeom prst="rect">
            <a:avLst/>
          </a:prstGeom>
          <a:solidFill>
            <a:schemeClr val="accent6">
              <a:lumMod val="20000"/>
              <a:lumOff val="80000"/>
            </a:schemeClr>
          </a:solidFill>
        </p:spPr>
        <p:txBody>
          <a:bodyPr wrap="square">
            <a:spAutoFit/>
          </a:bodyPr>
          <a:lstStyle/>
          <a:p>
            <a:r>
              <a:rPr lang="en-US" sz="1000"/>
              <a:t>package com.example.hellorestapi;</a:t>
            </a:r>
          </a:p>
          <a:p>
            <a:endParaRPr lang="en-US" sz="1000"/>
          </a:p>
          <a:p>
            <a:r>
              <a:rPr lang="en-US" sz="1000"/>
              <a:t>import org.springframework.web.bind.annotation.GetMapping;</a:t>
            </a:r>
          </a:p>
          <a:p>
            <a:r>
              <a:rPr lang="en-US" sz="1000"/>
              <a:t>import org.springframework.web.bind.annotation.RestController;</a:t>
            </a:r>
          </a:p>
          <a:p>
            <a:endParaRPr lang="en-US" sz="1000"/>
          </a:p>
          <a:p>
            <a:r>
              <a:rPr lang="en-US" sz="1000"/>
              <a:t>@RestController</a:t>
            </a:r>
          </a:p>
          <a:p>
            <a:r>
              <a:rPr lang="en-US" sz="1000"/>
              <a:t>public class DemoAPIController {</a:t>
            </a:r>
          </a:p>
          <a:p>
            <a:r>
              <a:rPr lang="en-US" sz="1000"/>
              <a:t>    @GetMapping("/api/hello")</a:t>
            </a:r>
          </a:p>
          <a:p>
            <a:r>
              <a:rPr lang="en-US" sz="1000"/>
              <a:t>    public MyResponse hello(){</a:t>
            </a:r>
          </a:p>
          <a:p>
            <a:r>
              <a:rPr lang="en-US" sz="1000"/>
              <a:t>        return new MyResponse("Hello World from Spring Boot project with REST API");</a:t>
            </a:r>
          </a:p>
          <a:p>
            <a:r>
              <a:rPr lang="en-US" sz="1000"/>
              <a:t>    }</a:t>
            </a:r>
          </a:p>
          <a:p>
            <a:r>
              <a:rPr lang="en-US" sz="1000"/>
              <a:t>}</a:t>
            </a:r>
          </a:p>
        </p:txBody>
      </p:sp>
      <p:pic>
        <p:nvPicPr>
          <p:cNvPr id="6" name="Picture 5">
            <a:extLst>
              <a:ext uri="{FF2B5EF4-FFF2-40B4-BE49-F238E27FC236}">
                <a16:creationId xmlns:a16="http://schemas.microsoft.com/office/drawing/2014/main" id="{34CA8800-0EC8-3316-8C8E-861E8CE1F3C4}"/>
              </a:ext>
            </a:extLst>
          </p:cNvPr>
          <p:cNvPicPr>
            <a:picLocks noChangeAspect="1"/>
          </p:cNvPicPr>
          <p:nvPr/>
        </p:nvPicPr>
        <p:blipFill>
          <a:blip r:embed="rId3"/>
          <a:stretch>
            <a:fillRect/>
          </a:stretch>
        </p:blipFill>
        <p:spPr>
          <a:xfrm>
            <a:off x="2438400" y="3254710"/>
            <a:ext cx="6705600" cy="1888790"/>
          </a:xfrm>
          <a:prstGeom prst="rect">
            <a:avLst/>
          </a:prstGeom>
        </p:spPr>
      </p:pic>
    </p:spTree>
    <p:extLst>
      <p:ext uri="{BB962C8B-B14F-4D97-AF65-F5344CB8AC3E}">
        <p14:creationId xmlns:p14="http://schemas.microsoft.com/office/powerpoint/2010/main" val="3968939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Tổng quát lại dự án đầu tiên:</a:t>
            </a:r>
          </a:p>
          <a:p>
            <a:pPr lvl="1" indent="-342900" algn="just">
              <a:buSzPts val="1800"/>
              <a:buChar char="●"/>
            </a:pPr>
            <a:r>
              <a:rPr lang="vi-VN"/>
              <a:t>Phụ thuộc tối thiểu cần có: spring-boot-starter-web </a:t>
            </a:r>
          </a:p>
          <a:p>
            <a:pPr lvl="1" indent="-342900" algn="just">
              <a:buSzPts val="1800"/>
              <a:buChar char="●"/>
            </a:pPr>
            <a:r>
              <a:rPr lang="vi-VN"/>
              <a:t>@RestController</a:t>
            </a:r>
          </a:p>
          <a:p>
            <a:pPr lvl="2" indent="-342900" algn="just">
              <a:buSzPts val="1800"/>
              <a:buChar char="●"/>
            </a:pPr>
            <a:r>
              <a:rPr lang="vi-VN"/>
              <a:t>Phát dấu hiệu đây là REST Webservice Controller</a:t>
            </a:r>
          </a:p>
          <a:p>
            <a:pPr lvl="2" indent="-342900" algn="just">
              <a:buSzPts val="1800"/>
              <a:buChar char="●"/>
            </a:pPr>
            <a:r>
              <a:rPr lang="vi-VN"/>
              <a:t>Giá trị trả về của phương thức sẽ được liên kết trực tiếp với response</a:t>
            </a:r>
          </a:p>
          <a:p>
            <a:pPr lvl="1" indent="-342900" algn="just">
              <a:buSzPts val="1800"/>
              <a:buChar char="●"/>
            </a:pPr>
            <a:r>
              <a:rPr lang="vi-VN"/>
              <a:t>@GetMapping: chỉ định phương thức xử lý sẽ chỉ xử lý các yêu cầu HTTP GET</a:t>
            </a:r>
          </a:p>
          <a:p>
            <a:pPr lvl="1" indent="-342900" algn="just">
              <a:buSzPts val="1800"/>
              <a:buChar char="●"/>
            </a:pPr>
            <a:r>
              <a:rPr lang="vi-VN"/>
              <a:t>Đối tượng được phương thức xử lý trả về sẽ tự động được tuần tự hóa thành JSON và được chuyển trở lại đối tượng HttpResponse</a:t>
            </a:r>
          </a:p>
          <a:p>
            <a:pPr lvl="1" indent="-342900" algn="just">
              <a:buSzPts val="1800"/>
              <a:buChar char="●"/>
            </a:pPr>
            <a:r>
              <a:rPr lang="vi-VN"/>
              <a:t>Mã trạng thái HTTP mặc định là 200 OK (không xảy ra lỗi)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spTree>
    <p:extLst>
      <p:ext uri="{BB962C8B-B14F-4D97-AF65-F5344CB8AC3E}">
        <p14:creationId xmlns:p14="http://schemas.microsoft.com/office/powerpoint/2010/main" val="2432336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URI Endpoint: /api/unit-conversion</a:t>
            </a:r>
          </a:p>
          <a:p>
            <a:pPr marL="457200" lvl="0" indent="-342900" algn="just" rtl="0">
              <a:spcBef>
                <a:spcPts val="0"/>
              </a:spcBef>
              <a:spcAft>
                <a:spcPts val="0"/>
              </a:spcAft>
              <a:buSzPts val="1800"/>
              <a:buChar char="●"/>
            </a:pPr>
            <a:r>
              <a:rPr lang="vi-VN"/>
              <a:t>Phương thức yêu cầu: POST</a:t>
            </a:r>
          </a:p>
          <a:p>
            <a:pPr marL="457200" lvl="0" indent="-342900" algn="just" rtl="0">
              <a:spcBef>
                <a:spcPts val="0"/>
              </a:spcBef>
              <a:spcAft>
                <a:spcPts val="0"/>
              </a:spcAft>
              <a:buSzPts val="1800"/>
              <a:buChar char="●"/>
            </a:pPr>
            <a:r>
              <a:rPr lang="vi-VN"/>
              <a:t>Yêu cầu:</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Phản hồi:</a:t>
            </a:r>
          </a:p>
          <a:p>
            <a:pPr lvl="1" indent="-342900" algn="just">
              <a:buSzPts val="1800"/>
              <a:buChar char="●"/>
            </a:pPr>
            <a:r>
              <a:rPr lang="vi-VN" sz="1600"/>
              <a:t>Mã trạng thái: 200 OK</a:t>
            </a:r>
          </a:p>
          <a:p>
            <a:pPr algn="just"/>
            <a:endParaRPr lang="vi-VN" sz="20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UnitConversion</a:t>
            </a:r>
            <a:endParaRPr/>
          </a:p>
        </p:txBody>
      </p:sp>
      <p:sp>
        <p:nvSpPr>
          <p:cNvPr id="3" name="TextBox 2">
            <a:extLst>
              <a:ext uri="{FF2B5EF4-FFF2-40B4-BE49-F238E27FC236}">
                <a16:creationId xmlns:a16="http://schemas.microsoft.com/office/drawing/2014/main" id="{88E7827A-CFB3-DF57-0A9D-44FF71ED1899}"/>
              </a:ext>
            </a:extLst>
          </p:cNvPr>
          <p:cNvSpPr txBox="1"/>
          <p:nvPr/>
        </p:nvSpPr>
        <p:spPr>
          <a:xfrm>
            <a:off x="2202873" y="1954071"/>
            <a:ext cx="2057400" cy="1046440"/>
          </a:xfrm>
          <a:prstGeom prst="rect">
            <a:avLst/>
          </a:prstGeom>
          <a:solidFill>
            <a:schemeClr val="accent6">
              <a:lumMod val="20000"/>
              <a:lumOff val="80000"/>
            </a:schemeClr>
          </a:solidFill>
        </p:spPr>
        <p:txBody>
          <a:bodyPr wrap="square">
            <a:spAutoFit/>
          </a:bodyPr>
          <a:lstStyle/>
          <a:p>
            <a:r>
              <a:rPr lang="en-US" sz="1200"/>
              <a:t>{</a:t>
            </a:r>
          </a:p>
          <a:p>
            <a:pPr lvl="1"/>
            <a:r>
              <a:rPr lang="en-US" sz="1200"/>
              <a:t>"fromUnit": "km",</a:t>
            </a:r>
          </a:p>
          <a:p>
            <a:pPr lvl="1"/>
            <a:r>
              <a:rPr lang="en-US" sz="1200"/>
              <a:t>"fromValue": 100,</a:t>
            </a:r>
          </a:p>
          <a:p>
            <a:pPr lvl="1"/>
            <a:r>
              <a:rPr lang="en-US" sz="1200"/>
              <a:t>"toUnit": "mile"</a:t>
            </a:r>
          </a:p>
          <a:p>
            <a:r>
              <a:rPr lang="en-US" sz="1200"/>
              <a:t>}</a:t>
            </a:r>
          </a:p>
        </p:txBody>
      </p:sp>
    </p:spTree>
    <p:extLst>
      <p:ext uri="{BB962C8B-B14F-4D97-AF65-F5344CB8AC3E}">
        <p14:creationId xmlns:p14="http://schemas.microsoft.com/office/powerpoint/2010/main" val="73762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sz="1600"/>
              <a:t>Ví dụ: API mở cung cấp các thông tin về Dự báo thời tiết như  </a:t>
            </a:r>
            <a:r>
              <a:rPr lang="vi-VN" sz="1600">
                <a:hlinkClick r:id="rId3"/>
              </a:rPr>
              <a:t>https://openweathermap.org/api</a:t>
            </a:r>
            <a:endParaRPr lang="vi-VN" sz="1600"/>
          </a:p>
          <a:p>
            <a:pPr lvl="1" indent="-342900" algn="just">
              <a:buSzPts val="1800"/>
              <a:buChar char="●"/>
            </a:pPr>
            <a:r>
              <a:rPr lang="vi-VN" sz="1600"/>
              <a:t>Lập trình viên bất kì có thể sử dụng API để phát triển Website hay Ứng dụng dự báo thời tiết của riêng mình.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API – Weather Forecast</a:t>
            </a:r>
            <a:endParaRPr/>
          </a:p>
        </p:txBody>
      </p:sp>
      <p:pic>
        <p:nvPicPr>
          <p:cNvPr id="3" name="Picture 2">
            <a:extLst>
              <a:ext uri="{FF2B5EF4-FFF2-40B4-BE49-F238E27FC236}">
                <a16:creationId xmlns:a16="http://schemas.microsoft.com/office/drawing/2014/main" id="{0168BB7B-5614-532C-4E76-E6D7AB237399}"/>
              </a:ext>
            </a:extLst>
          </p:cNvPr>
          <p:cNvPicPr>
            <a:picLocks noChangeAspect="1"/>
          </p:cNvPicPr>
          <p:nvPr/>
        </p:nvPicPr>
        <p:blipFill>
          <a:blip r:embed="rId4"/>
          <a:stretch>
            <a:fillRect/>
          </a:stretch>
        </p:blipFill>
        <p:spPr>
          <a:xfrm>
            <a:off x="4884620" y="2190443"/>
            <a:ext cx="3947680" cy="2704108"/>
          </a:xfrm>
          <a:prstGeom prst="rect">
            <a:avLst/>
          </a:prstGeom>
        </p:spPr>
      </p:pic>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vi-VN"/>
              <a:t>Phân loại về mặt kiến trúc/công nghệ</a:t>
            </a:r>
          </a:p>
          <a:p>
            <a:pPr lvl="1" indent="-342900" algn="just">
              <a:buSzPts val="1800"/>
              <a:buChar char="●"/>
            </a:pPr>
            <a:r>
              <a:rPr lang="vi-VN" sz="1600" b="1"/>
              <a:t>SOAP APIs</a:t>
            </a:r>
            <a:r>
              <a:rPr lang="vi-VN" sz="1600"/>
              <a:t>: sử dụng giao thức truy cập đối tượng đơn giản. Client và Server trao đổi thông điệp dựa trên XML. Đây là dạng API thiếu sự linh hoạt, phổ biến trong quá khứ.</a:t>
            </a:r>
          </a:p>
          <a:p>
            <a:pPr lvl="1" indent="-342900" algn="just">
              <a:buSzPts val="1800"/>
              <a:buChar char="●"/>
            </a:pPr>
            <a:r>
              <a:rPr lang="vi-VN" sz="1600" b="1"/>
              <a:t>RPC APIs</a:t>
            </a:r>
            <a:r>
              <a:rPr lang="vi-VN" sz="1600"/>
              <a:t>: Remote Procedure Calls. Client sẽ gọi 1 hàm trên Server và Server sẽ trả về kết quả.</a:t>
            </a:r>
          </a:p>
          <a:p>
            <a:pPr lvl="1" indent="-342900" algn="just">
              <a:buSzPts val="1800"/>
              <a:buChar char="●"/>
            </a:pPr>
            <a:r>
              <a:rPr lang="vi-VN" sz="1600" b="1"/>
              <a:t>Websocket APIs</a:t>
            </a:r>
            <a:r>
              <a:rPr lang="vi-VN" sz="1600"/>
              <a:t>: API hiện đại sử dụng đối tượng JSON để truyền dữ liệu. Nó hỗ trợ giao tiếp hai chiều giữa ứng dụng Client và Server. Server có thể gửi thông điệp phản hồi cho Client đang kết nối.</a:t>
            </a:r>
          </a:p>
          <a:p>
            <a:pPr lvl="1" indent="-342900" algn="just">
              <a:buSzPts val="1800"/>
              <a:buChar char="●"/>
            </a:pPr>
            <a:r>
              <a:rPr lang="vi-VN" sz="1600" b="1"/>
              <a:t>REST APIs</a:t>
            </a:r>
            <a:r>
              <a:rPr lang="vi-VN" sz="1600"/>
              <a:t>: API phổ biến và linh hoạt nhất trên Web ngày nay. Client và Server trao đổi dữ liệu qua các Web Services sử dụng HTTP với JSON là định dạng dữ liệu chính.</a:t>
            </a:r>
            <a:endParaRPr lang="vi-VN"/>
          </a:p>
          <a:p>
            <a:pPr marL="457200" lvl="0" indent="-342900" algn="just" rtl="0">
              <a:spcBef>
                <a:spcPts val="0"/>
              </a:spcBef>
              <a:spcAft>
                <a:spcPts val="0"/>
              </a:spcAft>
              <a:buSzPts val="1800"/>
              <a:buChar char="●"/>
            </a:pP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API</a:t>
            </a:r>
            <a:endParaRPr/>
          </a:p>
        </p:txBody>
      </p:sp>
    </p:spTree>
    <p:extLst>
      <p:ext uri="{BB962C8B-B14F-4D97-AF65-F5344CB8AC3E}">
        <p14:creationId xmlns:p14="http://schemas.microsoft.com/office/powerpoint/2010/main" val="81939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Phân loại về mặt phạm vi hoạt động</a:t>
            </a:r>
          </a:p>
          <a:p>
            <a:pPr lvl="1" indent="-342900" algn="just">
              <a:buSzPts val="1800"/>
              <a:buChar char="●"/>
            </a:pPr>
            <a:r>
              <a:rPr lang="vi-VN" sz="1600" b="1"/>
              <a:t>Private APIs</a:t>
            </a:r>
            <a:r>
              <a:rPr lang="vi-VN" sz="1600"/>
              <a:t>: sử dụng nội bộ trong một doanh nghiệp.</a:t>
            </a:r>
          </a:p>
          <a:p>
            <a:pPr lvl="1" indent="-342900" algn="just">
              <a:buSzPts val="1800"/>
              <a:buChar char="●"/>
            </a:pPr>
            <a:r>
              <a:rPr lang="vi-VN" sz="1600" b="1"/>
              <a:t>Public APIs</a:t>
            </a:r>
            <a:r>
              <a:rPr lang="vi-VN" sz="1600"/>
              <a:t>: các API mở, có thể được sử dụng bởi bất kì ai.</a:t>
            </a:r>
          </a:p>
          <a:p>
            <a:pPr lvl="1" indent="-342900" algn="just">
              <a:buSzPts val="1800"/>
              <a:buChar char="●"/>
            </a:pPr>
            <a:r>
              <a:rPr lang="vi-VN" sz="1600" b="1"/>
              <a:t>Partner APIs</a:t>
            </a:r>
            <a:r>
              <a:rPr lang="vi-VN" sz="1600"/>
              <a:t>: chỉ có thể truy cập bởi các Nhà phát triển được cấp quyền, trong trường hợp đối tác kinh doanh, hợp tác dịch vụ.</a:t>
            </a:r>
          </a:p>
          <a:p>
            <a:pPr lvl="1" indent="-342900" algn="just">
              <a:buSzPts val="1800"/>
              <a:buChar char="●"/>
            </a:pPr>
            <a:r>
              <a:rPr lang="vi-VN" sz="1600" b="1"/>
              <a:t>Composite APIs</a:t>
            </a:r>
            <a:r>
              <a:rPr lang="vi-VN" sz="1600"/>
              <a:t>: kết hợp hai hay nhiều API với nhau để giải quyết các nhiệm vụ phức tạp.</a:t>
            </a:r>
            <a:endParaRPr lang="vi-VN"/>
          </a:p>
          <a:p>
            <a:pPr marL="457200" lvl="0" indent="-342900" algn="just" rtl="0">
              <a:spcBef>
                <a:spcPts val="0"/>
              </a:spcBef>
              <a:spcAft>
                <a:spcPts val="0"/>
              </a:spcAft>
              <a:buSzPts val="1800"/>
              <a:buChar char="●"/>
            </a:pP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API</a:t>
            </a:r>
            <a:endParaRPr/>
          </a:p>
        </p:txBody>
      </p:sp>
      <p:pic>
        <p:nvPicPr>
          <p:cNvPr id="2" name="Picture 1">
            <a:extLst>
              <a:ext uri="{FF2B5EF4-FFF2-40B4-BE49-F238E27FC236}">
                <a16:creationId xmlns:a16="http://schemas.microsoft.com/office/drawing/2014/main" id="{0EDC0239-E57A-1774-8475-AF97E422BDD3}"/>
              </a:ext>
            </a:extLst>
          </p:cNvPr>
          <p:cNvPicPr>
            <a:picLocks noChangeAspect="1"/>
          </p:cNvPicPr>
          <p:nvPr/>
        </p:nvPicPr>
        <p:blipFill>
          <a:blip r:embed="rId3"/>
          <a:stretch>
            <a:fillRect/>
          </a:stretch>
        </p:blipFill>
        <p:spPr>
          <a:xfrm>
            <a:off x="2850573" y="3055485"/>
            <a:ext cx="3442854" cy="1985800"/>
          </a:xfrm>
          <a:prstGeom prst="rect">
            <a:avLst/>
          </a:prstGeom>
        </p:spPr>
      </p:pic>
    </p:spTree>
    <p:extLst>
      <p:ext uri="{BB962C8B-B14F-4D97-AF65-F5344CB8AC3E}">
        <p14:creationId xmlns:p14="http://schemas.microsoft.com/office/powerpoint/2010/main" val="303526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b="1"/>
              <a:t>Windows API</a:t>
            </a:r>
            <a:r>
              <a:rPr lang="vi-VN"/>
              <a:t>: cho phép các lập trình viên phát triển phần mềm chạy trên Windows OS.</a:t>
            </a:r>
          </a:p>
          <a:p>
            <a:pPr marL="457200" lvl="0" indent="-342900" rtl="0">
              <a:spcBef>
                <a:spcPts val="0"/>
              </a:spcBef>
              <a:spcAft>
                <a:spcPts val="0"/>
              </a:spcAft>
              <a:buSzPts val="1800"/>
              <a:buChar char="●"/>
            </a:pPr>
            <a:r>
              <a:rPr lang="vi-VN" b="1"/>
              <a:t>Java Stream API</a:t>
            </a:r>
            <a:r>
              <a:rPr lang="vi-VN"/>
              <a:t>: cho phép các lập trình viên sử dụng các collection một cách dễ dàng và linh hoạt.</a:t>
            </a:r>
          </a:p>
          <a:p>
            <a:pPr marL="457200" lvl="0" indent="-342900" rtl="0">
              <a:spcBef>
                <a:spcPts val="0"/>
              </a:spcBef>
              <a:spcAft>
                <a:spcPts val="0"/>
              </a:spcAft>
              <a:buSzPts val="1800"/>
              <a:buChar char="●"/>
            </a:pPr>
            <a:r>
              <a:rPr lang="vi-VN" b="1"/>
              <a:t>JDBC API </a:t>
            </a:r>
            <a:r>
              <a:rPr lang="vi-VN"/>
              <a:t>là một remote API cho phép ứng dụng Java nói chuyện với DB Server từ xa.</a:t>
            </a:r>
          </a:p>
          <a:p>
            <a:pPr marL="457200" lvl="0" indent="-342900" rtl="0">
              <a:spcBef>
                <a:spcPts val="0"/>
              </a:spcBef>
              <a:spcAft>
                <a:spcPts val="0"/>
              </a:spcAft>
              <a:buSzPts val="1800"/>
              <a:buChar char="●"/>
            </a:pPr>
            <a:r>
              <a:rPr lang="vi-VN" b="1"/>
              <a:t>YouTube API </a:t>
            </a:r>
            <a:r>
              <a:rPr lang="vi-VN"/>
              <a:t>là một web API cho phép các nhà phát triển truy cập dữ liệu thống kê về video và dữ liệu kênh YouTube.</a:t>
            </a:r>
          </a:p>
          <a:p>
            <a:pPr marL="457200" lvl="0" indent="-342900" rtl="0">
              <a:spcBef>
                <a:spcPts val="0"/>
              </a:spcBef>
              <a:spcAft>
                <a:spcPts val="0"/>
              </a:spcAft>
              <a:buSzPts val="1800"/>
              <a:buChar char="●"/>
            </a:pPr>
            <a:r>
              <a:rPr lang="vi-VN" b="1"/>
              <a:t>Paypal’s Payment API </a:t>
            </a:r>
            <a:r>
              <a:rPr lang="vi-VN"/>
              <a:t>là một REST API cho phép các lập trình viên tích hợp chức năng thanh toán trực tuyến bên trong ứng dụng.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về API</a:t>
            </a:r>
            <a:endParaRPr/>
          </a:p>
        </p:txBody>
      </p:sp>
    </p:spTree>
    <p:extLst>
      <p:ext uri="{BB962C8B-B14F-4D97-AF65-F5344CB8AC3E}">
        <p14:creationId xmlns:p14="http://schemas.microsoft.com/office/powerpoint/2010/main" val="356149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API Rest</a:t>
            </a:r>
            <a:endParaRPr/>
          </a:p>
        </p:txBody>
      </p:sp>
    </p:spTree>
    <p:extLst>
      <p:ext uri="{BB962C8B-B14F-4D97-AF65-F5344CB8AC3E}">
        <p14:creationId xmlns:p14="http://schemas.microsoft.com/office/powerpoint/2010/main" val="2268637145"/>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TotalTime>
  <Words>2275</Words>
  <Application>Microsoft Office PowerPoint</Application>
  <PresentationFormat>On-screen Show (16:9)</PresentationFormat>
  <Paragraphs>207</Paragraphs>
  <Slides>43</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Alfa Slab One</vt:lpstr>
      <vt:lpstr>Arial</vt:lpstr>
      <vt:lpstr>Proxima Nova</vt:lpstr>
      <vt:lpstr>Gameday</vt:lpstr>
      <vt:lpstr>Xây dựng REST API với Java Spring Boot</vt:lpstr>
      <vt:lpstr>Mục tiêu bài học</vt:lpstr>
      <vt:lpstr>API</vt:lpstr>
      <vt:lpstr>API là gì?</vt:lpstr>
      <vt:lpstr>API – Weather Forecast</vt:lpstr>
      <vt:lpstr>Các kiểu API</vt:lpstr>
      <vt:lpstr>Các kiểu API</vt:lpstr>
      <vt:lpstr>Ví dụ về API</vt:lpstr>
      <vt:lpstr>API Rest</vt:lpstr>
      <vt:lpstr>REST API là gì?</vt:lpstr>
      <vt:lpstr>REST API là gì?</vt:lpstr>
      <vt:lpstr>REST API là gì?</vt:lpstr>
      <vt:lpstr>REST API là gì?</vt:lpstr>
      <vt:lpstr>Ràng buộc kiến trúc REST</vt:lpstr>
      <vt:lpstr>Ràng buộc kiến trúc REST</vt:lpstr>
      <vt:lpstr>Tại sao REST API được sử dụng?</vt:lpstr>
      <vt:lpstr>REST API được sử dụng ở đâu?</vt:lpstr>
      <vt:lpstr>REST API được sử dụng ở đâu?</vt:lpstr>
      <vt:lpstr>REST API được sử dụng ở đâu?</vt:lpstr>
      <vt:lpstr>URI</vt:lpstr>
      <vt:lpstr>URI là gì?</vt:lpstr>
      <vt:lpstr>URI là gì?</vt:lpstr>
      <vt:lpstr>Phương thức HTTP và mã trạng thái</vt:lpstr>
      <vt:lpstr>Phương thức HTTP và mã trạng thái</vt:lpstr>
      <vt:lpstr>Phương thức HTTP và mã trạng thái</vt:lpstr>
      <vt:lpstr>HATEOAS</vt:lpstr>
      <vt:lpstr>HATEOAS là gì?</vt:lpstr>
      <vt:lpstr>HATEOAS là gì?</vt:lpstr>
      <vt:lpstr>HATEOAS là gì?</vt:lpstr>
      <vt:lpstr>HATEOAS là gì?</vt:lpstr>
      <vt:lpstr>HATEOAS là gì?</vt:lpstr>
      <vt:lpstr>Tạo API REST</vt:lpstr>
      <vt:lpstr>Dự án Spring Boot: HelloWorld</vt:lpstr>
      <vt:lpstr>Dự án Spring Boot: HelloWorld</vt:lpstr>
      <vt:lpstr>Dự án Spring Boot: HelloWorld</vt:lpstr>
      <vt:lpstr>Dự án Spring Boot: HelloWorld</vt:lpstr>
      <vt:lpstr>Dự án Spring Boot: HelloWorld</vt:lpstr>
      <vt:lpstr>Dự án Spring Boot: HelloWorld</vt:lpstr>
      <vt:lpstr>Dự án Spring Boot: HelloWorld</vt:lpstr>
      <vt:lpstr>Dự án Spring Boot: HelloWorld</vt:lpstr>
      <vt:lpstr>Dự án Spring Boot: HelloWorld</vt:lpstr>
      <vt:lpstr>Dự án Spring Boot: UnitConversion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483</cp:revision>
  <dcterms:modified xsi:type="dcterms:W3CDTF">2023-04-12T08:45:01Z</dcterms:modified>
</cp:coreProperties>
</file>