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359" r:id="rId4"/>
    <p:sldId id="655" r:id="rId5"/>
    <p:sldId id="663" r:id="rId6"/>
    <p:sldId id="664" r:id="rId7"/>
    <p:sldId id="665" r:id="rId8"/>
    <p:sldId id="660" r:id="rId9"/>
    <p:sldId id="666" r:id="rId10"/>
    <p:sldId id="669" r:id="rId11"/>
    <p:sldId id="670" r:id="rId12"/>
    <p:sldId id="667" r:id="rId13"/>
    <p:sldId id="671" r:id="rId14"/>
    <p:sldId id="672" r:id="rId15"/>
    <p:sldId id="661" r:id="rId16"/>
    <p:sldId id="659" r:id="rId17"/>
    <p:sldId id="656" r:id="rId18"/>
    <p:sldId id="657" r:id="rId19"/>
    <p:sldId id="658" r:id="rId20"/>
    <p:sldId id="662" r:id="rId21"/>
    <p:sldId id="282" r:id="rId22"/>
    <p:sldId id="34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03" autoAdjust="0"/>
  </p:normalViewPr>
  <p:slideViewPr>
    <p:cSldViewPr snapToGrid="0">
      <p:cViewPr varScale="1">
        <p:scale>
          <a:sx n="96" d="100"/>
          <a:sy n="96" d="100"/>
        </p:scale>
        <p:origin x="4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3081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72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59731c0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59731c0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87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3dd5cb31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3dd5cb31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42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9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109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36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72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39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16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55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8121"/>
              </a:buClr>
              <a:buSzPts val="2400"/>
              <a:buNone/>
              <a:defRPr sz="2400">
                <a:solidFill>
                  <a:srgbClr val="F48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13D23-0C47-43E1-93CA-74E8FDFE4D7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E0643-6728-4212-B780-99C25A8EED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9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28700"/>
            <a:ext cx="3924300" cy="3486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BE42-EA63-4AC3-9251-7D1698EADC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3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028700"/>
            <a:ext cx="3924300" cy="1685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2828925"/>
            <a:ext cx="3924300" cy="1685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2A89A-5E6F-48C4-AB82-8477B3A0CA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9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4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6800"/>
              <a:buNone/>
              <a:defRPr sz="6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371275"/>
            <a:ext cx="421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39111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397650" y="1152475"/>
            <a:ext cx="39111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4800"/>
              <a:buNone/>
              <a:defRPr sz="4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361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1800"/>
              <a:buFont typeface="Alfa Slab One"/>
              <a:buNone/>
              <a:defRPr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3000"/>
              <a:buFont typeface="Alfa Slab One"/>
              <a:buNone/>
              <a:defRPr sz="300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993362" y="509500"/>
            <a:ext cx="2150640" cy="508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  <p:sldLayoutId id="2147483664" r:id="rId12"/>
    <p:sldLayoutId id="2147483665" r:id="rId13"/>
    <p:sldLayoutId id="214748366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26940" y="1394459"/>
            <a:ext cx="8520600" cy="146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CRUD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Khóa học 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/>
              <a:t>CRUDREPOSITORY</a:t>
            </a:r>
          </a:p>
        </p:txBody>
      </p:sp>
      <p:pic>
        <p:nvPicPr>
          <p:cNvPr id="8" name="Picture 7" descr="Spring Boot CRUD Operation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817" y="1312333"/>
            <a:ext cx="4345517" cy="3831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35467" y="1336800"/>
            <a:ext cx="4174066" cy="296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Spring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7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/>
              <a:t>SO </a:t>
            </a:r>
            <a:r>
              <a:rPr lang="en-US" altLang="en-US" sz="2200" dirty="0" err="1"/>
              <a:t>SÁNH</a:t>
            </a:r>
            <a:r>
              <a:rPr lang="en-US" altLang="en-US" sz="2200" dirty="0"/>
              <a:t> CRUDREPOSITORY </a:t>
            </a:r>
            <a:r>
              <a:rPr lang="en-US" altLang="en-US" sz="2200" dirty="0" err="1"/>
              <a:t>VÀ</a:t>
            </a:r>
            <a:r>
              <a:rPr lang="en-US" altLang="en-US" sz="2200" dirty="0"/>
              <a:t> </a:t>
            </a:r>
            <a:r>
              <a:rPr lang="en-US" altLang="en-US" sz="2200" dirty="0" err="1"/>
              <a:t>JPAREPOSITORY</a:t>
            </a:r>
            <a:endParaRPr lang="en-US" altLang="en-US" sz="2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134978"/>
              </p:ext>
            </p:extLst>
          </p:nvPr>
        </p:nvGraphicFramePr>
        <p:xfrm>
          <a:off x="203200" y="1228981"/>
          <a:ext cx="8712200" cy="380159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3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CrudRepository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JpaRepository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cung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cấp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bất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kỳ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phương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thức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nào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để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phân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trang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và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sắp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xếp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Mở rộng PagingAndSortingRepository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Cung cấp tất cả các phương thức để thực hiện phân trang.</a:t>
                      </a:r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Hoạt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động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như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giao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diện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đánh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dấu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Mở rộng cả CrudRepository và PagingAndSortingRepository.</a:t>
                      </a:r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Chỉ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cung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cấp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phương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thức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CRUD. </a:t>
                      </a:r>
                      <a:endParaRPr lang="en-US" sz="1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Cung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cấp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số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phương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thức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bổ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sung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cùng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với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phương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thức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của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PagingAndSortingRepository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và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CrudRepository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Sử dụng khi không cần các chức năng được cung cấp bởi JpaRepository và PagingAndSortingRepository.</a:t>
                      </a:r>
                      <a:endParaRPr lang="en-US" sz="14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Sử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dụng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khi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muốn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triển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khai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chức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năng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phân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trang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và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sắp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xếp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trong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ứng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dụng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86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/>
              <a:t>CRUDREPOSITORY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800" y="1245683"/>
            <a:ext cx="84836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/>
              <a:t>Cú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19667" y="1943261"/>
            <a:ext cx="7086600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CrudRepository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T,ID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Repository&lt;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T,ID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733" y="2464474"/>
            <a:ext cx="8001000" cy="121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repository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ID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repository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734" y="4146473"/>
            <a:ext cx="8492066" cy="57964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StudentRepository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CrudRepository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&lt;Student, Integer&gt;{ 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2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/>
              <a:t>GIAO </a:t>
            </a:r>
            <a:r>
              <a:rPr lang="en-US" altLang="en-US" sz="2200" dirty="0" err="1"/>
              <a:t>DIỆN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CRUDREPOSITORY</a:t>
            </a:r>
            <a:endParaRPr lang="en-US" alt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320040" y="1145480"/>
            <a:ext cx="8511540" cy="395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125"/>
              </a:spcAf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7254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CrudRepository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254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Repository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CRUD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endParaRPr lang="en-US" sz="1800" dirty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endParaRPr lang="en-US" sz="1800" dirty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existsById</a:t>
            </a:r>
            <a:endParaRPr lang="en-US" sz="1800" dirty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endParaRPr lang="en-US" sz="1800" dirty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findAllById</a:t>
            </a:r>
            <a:endParaRPr lang="en-US" sz="1800" dirty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deleteById</a:t>
            </a:r>
            <a:endParaRPr lang="en-US" sz="1800" dirty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en-US" sz="1800" dirty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deleteAll</a:t>
            </a:r>
            <a:endParaRPr lang="en-US" sz="1800" dirty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deleteAll</a:t>
            </a: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1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err="1"/>
              <a:t>THAO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ĐẾM</a:t>
            </a:r>
            <a:endParaRPr lang="en-US" alt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190500" y="1236920"/>
            <a:ext cx="8511540" cy="342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125"/>
              </a:spcAf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280860"/>
            <a:ext cx="8511540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125"/>
              </a:spcAft>
            </a:pP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Ý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Đếm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" y="2913320"/>
            <a:ext cx="8511540" cy="342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125"/>
              </a:spcAft>
            </a:pP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600" dirty="0">
                <a:solidFill>
                  <a:srgbClr val="55555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1902" y="1563975"/>
            <a:ext cx="1577676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long count()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39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774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CRUD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(Update)</a:t>
            </a:r>
          </a:p>
        </p:txBody>
      </p:sp>
    </p:spTree>
    <p:extLst>
      <p:ext uri="{BB962C8B-B14F-4D97-AF65-F5344CB8AC3E}">
        <p14:creationId xmlns:p14="http://schemas.microsoft.com/office/powerpoint/2010/main" val="284562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774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CRUD </a:t>
            </a:r>
            <a:r>
              <a:rPr lang="en-US" dirty="0" err="1"/>
              <a:t>Xóa</a:t>
            </a:r>
            <a:r>
              <a:rPr lang="en-US" dirty="0"/>
              <a:t> (Delete)</a:t>
            </a:r>
          </a:p>
        </p:txBody>
      </p:sp>
    </p:spTree>
    <p:extLst>
      <p:ext uri="{BB962C8B-B14F-4D97-AF65-F5344CB8AC3E}">
        <p14:creationId xmlns:p14="http://schemas.microsoft.com/office/powerpoint/2010/main" val="30778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39467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(Validation)</a:t>
            </a:r>
          </a:p>
        </p:txBody>
      </p:sp>
    </p:spTree>
    <p:extLst>
      <p:ext uri="{BB962C8B-B14F-4D97-AF65-F5344CB8AC3E}">
        <p14:creationId xmlns:p14="http://schemas.microsoft.com/office/powerpoint/2010/main" val="3808041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39467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Gọi</a:t>
            </a:r>
            <a:r>
              <a:rPr lang="en-US" dirty="0"/>
              <a:t> API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180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39467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Xử </a:t>
            </a:r>
            <a:r>
              <a:rPr lang="en-US" dirty="0" err="1"/>
              <a:t>lý</a:t>
            </a:r>
            <a:r>
              <a:rPr lang="en-US" dirty="0"/>
              <a:t> upload </a:t>
            </a:r>
            <a:r>
              <a:rPr lang="en-US" dirty="0" err="1"/>
              <a:t>và</a:t>
            </a:r>
            <a:r>
              <a:rPr lang="en-US" dirty="0"/>
              <a:t> download file </a:t>
            </a:r>
          </a:p>
        </p:txBody>
      </p:sp>
    </p:spTree>
    <p:extLst>
      <p:ext uri="{BB962C8B-B14F-4D97-AF65-F5344CB8AC3E}">
        <p14:creationId xmlns:p14="http://schemas.microsoft.com/office/powerpoint/2010/main" val="335251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181358" y="1166511"/>
            <a:ext cx="8657841" cy="3839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Hiểu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về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CRUD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Biết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cách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thực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hiện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truy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vấn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cơ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sở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dữ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liệu</a:t>
            </a:r>
            <a:endParaRPr lang="vi-V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Biết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cách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cập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nhật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dữ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liệu</a:t>
            </a:r>
            <a:endParaRPr lang="vi-V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Biết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cách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xóa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dữ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liệu</a:t>
            </a:r>
            <a:endParaRPr lang="vi-V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Biết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cách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thêm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dữ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liệu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Biết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cách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xử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lý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validation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Biết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cách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gọi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API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bên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thứ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Biết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cách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xử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lý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upload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download file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 bài học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/>
              <a:t>MỘT </a:t>
            </a:r>
            <a:r>
              <a:rPr lang="en-US" altLang="en-US" sz="2200" dirty="0" err="1"/>
              <a:t>SỐ</a:t>
            </a:r>
            <a:r>
              <a:rPr lang="en-US" altLang="en-US" sz="2200" dirty="0"/>
              <a:t> KHÁI </a:t>
            </a:r>
            <a:r>
              <a:rPr lang="en-US" altLang="en-US" sz="2200" dirty="0" err="1"/>
              <a:t>NIỆM</a:t>
            </a:r>
            <a:endParaRPr lang="en-US" alt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60866" y="1294140"/>
            <a:ext cx="8729133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ORM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có khả năng </a:t>
            </a:r>
            <a:endParaRPr lang="en-US" sz="16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Làm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trị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cơ sở dữ liệu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SQL Server, MySQL, PostgreSQL, … </a:t>
            </a:r>
            <a:endParaRPr lang="en-US" sz="16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X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ử lý các thao tác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INSERT, UPDATE, DELETE, SELECT, …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12" y="2398852"/>
            <a:ext cx="6866615" cy="26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56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Tóm tắt bài học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học đề cập tới: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/>
              <a:t>CRUD </a:t>
            </a:r>
            <a:r>
              <a:rPr lang="en-US" dirty="0" err="1"/>
              <a:t>Starter_Read_Search</a:t>
            </a:r>
            <a:endParaRPr lang="en-US" dirty="0"/>
          </a:p>
          <a:p>
            <a:pPr lvl="0"/>
            <a:r>
              <a:rPr lang="en-US" dirty="0"/>
              <a:t>CRUD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(Update)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(Delete)</a:t>
            </a:r>
          </a:p>
          <a:p>
            <a:pPr lvl="0"/>
            <a:r>
              <a:rPr lang="vi-VN" dirty="0"/>
              <a:t>Kiểm tra (Validation)</a:t>
            </a:r>
            <a:endParaRPr lang="en-US" dirty="0"/>
          </a:p>
          <a:p>
            <a:pPr lvl="0"/>
            <a:r>
              <a:rPr lang="en-US" dirty="0" err="1"/>
              <a:t>Gọi</a:t>
            </a:r>
            <a:r>
              <a:rPr lang="en-US" dirty="0"/>
              <a:t> API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Xử </a:t>
            </a:r>
            <a:r>
              <a:rPr lang="en-US" dirty="0" err="1"/>
              <a:t>lý</a:t>
            </a:r>
            <a:r>
              <a:rPr lang="en-US" dirty="0"/>
              <a:t> upload </a:t>
            </a:r>
            <a:r>
              <a:rPr lang="en-US" dirty="0" err="1"/>
              <a:t>và</a:t>
            </a:r>
            <a:r>
              <a:rPr lang="en-US" dirty="0"/>
              <a:t> download file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12E1-FBF4-CDF1-B80D-910C5814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02AC6-78FC-B7BC-B1CC-891990A6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0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774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Giới </a:t>
            </a:r>
            <a:r>
              <a:rPr lang="en-US" dirty="0" err="1"/>
              <a:t>thiệu</a:t>
            </a:r>
            <a:r>
              <a:rPr lang="en-US" dirty="0"/>
              <a:t> CRUD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5357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/>
              <a:t>KHÁI </a:t>
            </a:r>
            <a:r>
              <a:rPr lang="en-US" altLang="en-US" sz="2200" dirty="0" err="1"/>
              <a:t>NIỆM</a:t>
            </a:r>
            <a:r>
              <a:rPr lang="en-US" altLang="en-US" sz="2200" dirty="0"/>
              <a:t> CRUD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866" y="1294140"/>
            <a:ext cx="8729133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600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CRUD </a:t>
            </a:r>
            <a:endParaRPr lang="en-US" sz="1600" b="1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V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iết tắt của các từ Create, Read/Retrieve, Update, and Delete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,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bốn chức năng cơ bản của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làm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cơ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sở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liệu</a:t>
            </a:r>
            <a:endParaRPr lang="en-US" sz="16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834" t="9250" r="9250" b="18583"/>
          <a:stretch/>
        </p:blipFill>
        <p:spPr>
          <a:xfrm>
            <a:off x="1996439" y="2756140"/>
            <a:ext cx="4960621" cy="22121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52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/>
              <a:t>KHÁI </a:t>
            </a:r>
            <a:r>
              <a:rPr lang="en-US" altLang="en-US" sz="2200" dirty="0" err="1"/>
              <a:t>NIỆM</a:t>
            </a:r>
            <a:r>
              <a:rPr lang="en-US" altLang="en-US" sz="2200" dirty="0"/>
              <a:t> CRUD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866" y="1294140"/>
            <a:ext cx="8729133" cy="224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CRUD hướng dữ liệu và sử dụng tiêu chuẩn hóa các động từ hành động HTTP. </a:t>
            </a:r>
            <a:endParaRPr lang="en-US" sz="16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hoạt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cơ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bản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HTTP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vi-VN" sz="1600" dirty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POST: Tạo tài nguyên mới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GET: Đọc một tài nguyên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PUT: Cập nhật tài nguyên hiện có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DELETE: Xóa tài nguyên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030" y="2282189"/>
            <a:ext cx="5400878" cy="2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8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/>
              <a:t>THAO </a:t>
            </a:r>
            <a:r>
              <a:rPr lang="en-US" altLang="en-US" sz="2200" dirty="0" err="1"/>
              <a:t>TÁC</a:t>
            </a:r>
            <a:r>
              <a:rPr lang="en-US" altLang="en-US" sz="2200" dirty="0"/>
              <a:t> CRUD </a:t>
            </a:r>
            <a:r>
              <a:rPr lang="en-US" altLang="en-US" sz="2200" dirty="0" err="1"/>
              <a:t>TIÊU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CHUẨN</a:t>
            </a:r>
            <a:endParaRPr lang="en-US" alt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52400" y="1175606"/>
            <a:ext cx="8729133" cy="1477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Thao tác CREATE: Thực hiện câu lệnh INSERT để tạo một bản ghi mới.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Thao tác READ: Đọc các bản ghi bảng dựa trên tham số đầu vào.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Thao tác UPDATE : Thực hiện một câu lệnh cập nhật trên bảng dựa trên tham số đầu vào.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Thao tác DELETE: Xóa một bản ghi trong bảng dựa trên tham số đầu vào.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21" r="3826" b="6875"/>
          <a:stretch/>
        </p:blipFill>
        <p:spPr>
          <a:xfrm>
            <a:off x="1756833" y="2689564"/>
            <a:ext cx="5304366" cy="232693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8263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/>
              <a:t>HOẠT </a:t>
            </a:r>
            <a:r>
              <a:rPr lang="en-US" altLang="en-US" sz="2200" dirty="0" err="1"/>
              <a:t>ĐỘNG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CỦA</a:t>
            </a:r>
            <a:r>
              <a:rPr lang="en-US" altLang="en-US" sz="2200" dirty="0"/>
              <a:t> CRUD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63539"/>
              </p:ext>
            </p:extLst>
          </p:nvPr>
        </p:nvGraphicFramePr>
        <p:xfrm>
          <a:off x="304587" y="2189717"/>
          <a:ext cx="8517678" cy="284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99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Operation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SQL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HTTP verbs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RESTful Web Service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Create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INSERT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PUT/POST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SELECT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5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Update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UPDATE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PUT/POST/PATCH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Delete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DELETE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DELETE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DELETE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5600" y="1228750"/>
            <a:ext cx="8483600" cy="72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800" dirty="0"/>
              <a:t>Các </a:t>
            </a:r>
            <a:r>
              <a:rPr lang="en-US" sz="1800" dirty="0" err="1"/>
              <a:t>thao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CRUD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nền</a:t>
            </a:r>
            <a:r>
              <a:rPr lang="en-US" sz="1800" dirty="0"/>
              <a:t> </a:t>
            </a:r>
            <a:r>
              <a:rPr lang="en-US" sz="1800" dirty="0" err="1"/>
              <a:t>tảng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 web </a:t>
            </a:r>
            <a:r>
              <a:rPr lang="en-US" sz="1800" dirty="0" err="1"/>
              <a:t>động</a:t>
            </a:r>
            <a:r>
              <a:rPr lang="en-US" sz="1800" dirty="0"/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biệt</a:t>
            </a:r>
            <a:r>
              <a:rPr lang="en-US" sz="1800" dirty="0"/>
              <a:t> CRUD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hành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HTTP.</a:t>
            </a:r>
          </a:p>
        </p:txBody>
      </p:sp>
    </p:spTree>
    <p:extLst>
      <p:ext uri="{BB962C8B-B14F-4D97-AF65-F5344CB8AC3E}">
        <p14:creationId xmlns:p14="http://schemas.microsoft.com/office/powerpoint/2010/main" val="181158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774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CRUDREPOSITORY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0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err="1"/>
              <a:t>GIỚI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THIỆU</a:t>
            </a:r>
            <a:endParaRPr lang="en-US" alt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77800" y="1245683"/>
            <a:ext cx="8483600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- C</a:t>
            </a:r>
            <a:r>
              <a:rPr lang="vi-VN" sz="2000" dirty="0"/>
              <a:t>hứa các phương thức cho hoạt động CRUD. 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- Đ</a:t>
            </a:r>
            <a:r>
              <a:rPr lang="vi-VN" sz="2000" dirty="0"/>
              <a:t>ược định nghĩa trong gói org.springframework.data.repository. 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- M</a:t>
            </a:r>
            <a:r>
              <a:rPr lang="vi-VN" sz="2000" dirty="0"/>
              <a:t>ở rộng Spring Data Repository. 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- C</a:t>
            </a:r>
            <a:r>
              <a:rPr lang="vi-VN" sz="2000" dirty="0"/>
              <a:t>ung cấp thao tác Crud chung trên một kho lưu trữ. 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- </a:t>
            </a:r>
            <a:r>
              <a:rPr lang="vi-VN" sz="2000" dirty="0"/>
              <a:t>Nếu muốn sử dụng CrudRepository trong một ứng dụng thì cần phải tạo một giao diện và mở rộng CrudRepository.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8697649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6374</TotalTime>
  <Words>775</Words>
  <Application>Microsoft Office PowerPoint</Application>
  <PresentationFormat>On-screen Show (16:9)</PresentationFormat>
  <Paragraphs>116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Alfa Slab One</vt:lpstr>
      <vt:lpstr>Arial</vt:lpstr>
      <vt:lpstr>Calibri</vt:lpstr>
      <vt:lpstr>Consolas</vt:lpstr>
      <vt:lpstr>Helvetica</vt:lpstr>
      <vt:lpstr>Proxima Nova</vt:lpstr>
      <vt:lpstr>Segoe UI</vt:lpstr>
      <vt:lpstr>Symbol</vt:lpstr>
      <vt:lpstr>Times New Roman</vt:lpstr>
      <vt:lpstr>Verdana</vt:lpstr>
      <vt:lpstr>Gameday</vt:lpstr>
      <vt:lpstr>CRUD</vt:lpstr>
      <vt:lpstr>Mục tiêu bài học</vt:lpstr>
      <vt:lpstr>Giới thiệu CRUD</vt:lpstr>
      <vt:lpstr>KHÁI NIỆM CRUD</vt:lpstr>
      <vt:lpstr>KHÁI NIỆM CRUD</vt:lpstr>
      <vt:lpstr>THAO TÁC CRUD TIÊU CHUẨN</vt:lpstr>
      <vt:lpstr>HOẠT ĐỘNG CỦA CRUD</vt:lpstr>
      <vt:lpstr>CRUDREPOSITORY</vt:lpstr>
      <vt:lpstr>GIỚI THIỆU</vt:lpstr>
      <vt:lpstr>CRUDREPOSITORY</vt:lpstr>
      <vt:lpstr>SO SÁNH CRUDREPOSITORY VÀ JPAREPOSITORY</vt:lpstr>
      <vt:lpstr>CRUDREPOSITORY</vt:lpstr>
      <vt:lpstr>GIAO DIỆN CRUDREPOSITORY</vt:lpstr>
      <vt:lpstr>THAO TÁC ĐẾM</vt:lpstr>
      <vt:lpstr>CRUD Cập nhật (Update)</vt:lpstr>
      <vt:lpstr>CRUD Xóa (Delete)</vt:lpstr>
      <vt:lpstr>Kiểm tra (Validation)</vt:lpstr>
      <vt:lpstr>Gọi API của bên thứ ba </vt:lpstr>
      <vt:lpstr>Xử lý upload và download file </vt:lpstr>
      <vt:lpstr>MỘT SỐ KHÁI NIỆM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Node.js</dc:title>
  <dc:creator>HoaiGiang</dc:creator>
  <cp:lastModifiedBy>Kieu Tuan Dung</cp:lastModifiedBy>
  <cp:revision>1019</cp:revision>
  <dcterms:modified xsi:type="dcterms:W3CDTF">2023-04-12T08:46:36Z</dcterms:modified>
</cp:coreProperties>
</file>