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7" r:id="rId3"/>
    <p:sldId id="258" r:id="rId4"/>
    <p:sldId id="294" r:id="rId5"/>
    <p:sldId id="295" r:id="rId6"/>
    <p:sldId id="299"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317" r:id="rId25"/>
    <p:sldId id="318" r:id="rId26"/>
    <p:sldId id="319" r:id="rId27"/>
    <p:sldId id="321" r:id="rId28"/>
    <p:sldId id="320" r:id="rId29"/>
    <p:sldId id="322" r:id="rId30"/>
    <p:sldId id="323" r:id="rId31"/>
    <p:sldId id="346" r:id="rId32"/>
  </p:sldIdLst>
  <p:sldSz cx="9144000" cy="5143500" type="screen16x9"/>
  <p:notesSz cx="6858000" cy="9144000"/>
  <p:embeddedFontLst>
    <p:embeddedFont>
      <p:font typeface="Alfa Slab One" panose="020B0604020202020204" charset="0"/>
      <p:regular r:id="rId34"/>
    </p:embeddedFont>
    <p:embeddedFont>
      <p:font typeface="Proxima Nova"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883" autoAdjust="0"/>
  </p:normalViewPr>
  <p:slideViewPr>
    <p:cSldViewPr snapToGrid="0">
      <p:cViewPr varScale="1">
        <p:scale>
          <a:sx n="92" d="100"/>
          <a:sy n="92" d="100"/>
        </p:scale>
        <p:origin x="540" y="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8914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7912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4303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625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3731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0958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42611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9796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5890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7183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567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76263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8062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04532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71364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99226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29524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45670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53475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8888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2633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9826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6509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6508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8695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7683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3763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cxnSp>
        <p:nvCxnSpPr>
          <p:cNvPr id="11" name="Google Shape;11;p2"/>
          <p:cNvCxnSpPr/>
          <p:nvPr/>
        </p:nvCxnSpPr>
        <p:spPr>
          <a:xfrm>
            <a:off x="4278300" y="2751163"/>
            <a:ext cx="587400" cy="0"/>
          </a:xfrm>
          <a:prstGeom prst="straightConnector1">
            <a:avLst/>
          </a:prstGeom>
          <a:noFill/>
          <a:ln w="76200" cap="flat" cmpd="sng">
            <a:solidFill>
              <a:srgbClr val="F48121"/>
            </a:solidFill>
            <a:prstDash val="solid"/>
            <a:round/>
            <a:headEnd type="none" w="sm" len="sm"/>
            <a:tailEnd type="none" w="sm" len="sm"/>
          </a:ln>
        </p:spPr>
      </p:cxnSp>
      <p:sp>
        <p:nvSpPr>
          <p:cNvPr id="12" name="Google Shape;12;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3" name="Google Shape;13;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rgbClr val="F48121"/>
              </a:buClr>
              <a:buSzPts val="2400"/>
              <a:buNone/>
              <a:defRPr sz="2400">
                <a:solidFill>
                  <a:srgbClr val="F4812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2" name="Google Shape;32;p6"/>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extLst>
      <p:ext uri="{BB962C8B-B14F-4D97-AF65-F5344CB8AC3E}">
        <p14:creationId xmlns:p14="http://schemas.microsoft.com/office/powerpoint/2010/main" val="752077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rgbClr val="0361AE"/>
              </a:buClr>
              <a:buSzPts val="6800"/>
              <a:buNone/>
              <a:defRPr sz="6800">
                <a:solidFill>
                  <a:srgbClr val="0361AE"/>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2" name="Google Shape;22;p4"/>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8" name="Google Shape;28;p5"/>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371275"/>
            <a:ext cx="42123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311700" y="1490875"/>
            <a:ext cx="39111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7"/>
          <p:cNvCxnSpPr/>
          <p:nvPr/>
        </p:nvCxnSpPr>
        <p:spPr>
          <a:xfrm>
            <a:off x="397650" y="1152475"/>
            <a:ext cx="3911100" cy="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rgbClr val="0361AE"/>
              </a:buClr>
              <a:buSzPts val="4800"/>
              <a:buNone/>
              <a:defRPr sz="4800">
                <a:solidFill>
                  <a:srgbClr val="0361AE"/>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00"/>
            <a:ext cx="4572000" cy="5143500"/>
          </a:xfrm>
          <a:prstGeom prst="rect">
            <a:avLst/>
          </a:prstGeom>
          <a:solidFill>
            <a:srgbClr val="036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rgbClr val="F48121"/>
            </a:solidFill>
            <a:prstDash val="solid"/>
            <a:round/>
            <a:headEnd type="none" w="sm" len="sm"/>
            <a:tailEnd type="none" w="sm" len="sm"/>
          </a:ln>
        </p:spPr>
      </p:cxnSp>
      <p:sp>
        <p:nvSpPr>
          <p:cNvPr id="44" name="Google Shape;44;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5" name="Google Shape;45;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rgbClr val="0361AE"/>
              </a:buClr>
              <a:buSzPts val="1800"/>
              <a:buFont typeface="Alfa Slab One"/>
              <a:buNone/>
              <a:defRPr>
                <a:solidFill>
                  <a:srgbClr val="0361AE"/>
                </a:solidFill>
                <a:latin typeface="Alfa Slab One"/>
                <a:ea typeface="Alfa Slab One"/>
                <a:cs typeface="Alfa Slab One"/>
                <a:sym typeface="Alfa Slab 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1000"/>
              <a:buNone/>
              <a:defRPr sz="11000"/>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53" name="Google Shape;53;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361AE"/>
              </a:buClr>
              <a:buSzPts val="3000"/>
              <a:buFont typeface="Alfa Slab One"/>
              <a:buNone/>
              <a:defRPr sz="3000">
                <a:solidFill>
                  <a:srgbClr val="0361AE"/>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6993362" y="509500"/>
            <a:ext cx="2150640" cy="5082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EdisonTechnologyAcademy/Java-Springboot-Samples/tree/kitudu/examples_solution/SpringBootSecurity/UnsecuredAppDemo"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vi-VN" sz="4400"/>
              <a:t>Bảo mật</a:t>
            </a:r>
            <a:br>
              <a:rPr lang="vi-VN" sz="4400"/>
            </a:br>
            <a:r>
              <a:rPr lang="vi-VN" sz="4400"/>
              <a:t>Java Spring Boot</a:t>
            </a:r>
            <a:endParaRPr sz="4400"/>
          </a:p>
        </p:txBody>
      </p:sp>
      <p:sp>
        <p:nvSpPr>
          <p:cNvPr id="62" name="Google Shape;62;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Khóa học </a:t>
            </a:r>
            <a:r>
              <a:rPr lang="vi-VN"/>
              <a:t>Java Construct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sz="1800"/>
              <a:t>JSON Web Token (JWT) là một cách nhỏ gọn và an toàn để truyền dữ liệu giữa hai bên. Thông tin có thể được tin cậy vì nó được ký số.</a:t>
            </a: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JSON Web Token (JWT)</a:t>
            </a:r>
            <a:endParaRPr/>
          </a:p>
        </p:txBody>
      </p:sp>
      <p:pic>
        <p:nvPicPr>
          <p:cNvPr id="7" name="Picture 6">
            <a:extLst>
              <a:ext uri="{FF2B5EF4-FFF2-40B4-BE49-F238E27FC236}">
                <a16:creationId xmlns:a16="http://schemas.microsoft.com/office/drawing/2014/main" id="{8EBC4B7C-F015-BEBB-A07C-5984E521192E}"/>
              </a:ext>
            </a:extLst>
          </p:cNvPr>
          <p:cNvPicPr>
            <a:picLocks noChangeAspect="1"/>
          </p:cNvPicPr>
          <p:nvPr/>
        </p:nvPicPr>
        <p:blipFill>
          <a:blip r:embed="rId3"/>
          <a:stretch>
            <a:fillRect/>
          </a:stretch>
        </p:blipFill>
        <p:spPr>
          <a:xfrm>
            <a:off x="1915391" y="1959986"/>
            <a:ext cx="5313218" cy="2796255"/>
          </a:xfrm>
          <a:prstGeom prst="rect">
            <a:avLst/>
          </a:prstGeom>
        </p:spPr>
      </p:pic>
    </p:spTree>
    <p:extLst>
      <p:ext uri="{BB962C8B-B14F-4D97-AF65-F5344CB8AC3E}">
        <p14:creationId xmlns:p14="http://schemas.microsoft.com/office/powerpoint/2010/main" val="2655464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sz="1800"/>
              <a:t>Cấu trúc của JWT: bao gồm 3 thành phần tách biệt bởi dấu .</a:t>
            </a:r>
          </a:p>
          <a:p>
            <a:pPr lvl="1" indent="-342900" algn="just">
              <a:buSzPts val="1800"/>
              <a:buChar char="●"/>
            </a:pPr>
            <a:r>
              <a:rPr lang="vi-VN"/>
              <a:t>Header</a:t>
            </a:r>
          </a:p>
          <a:p>
            <a:pPr lvl="1" indent="-342900" algn="just">
              <a:buSzPts val="1800"/>
              <a:buChar char="●"/>
            </a:pPr>
            <a:r>
              <a:rPr lang="vi-VN"/>
              <a:t>Payload</a:t>
            </a:r>
          </a:p>
          <a:p>
            <a:pPr lvl="1" indent="-342900" algn="just">
              <a:buSzPts val="1800"/>
              <a:buChar char="●"/>
            </a:pPr>
            <a:r>
              <a:rPr lang="vi-VN"/>
              <a:t>Signature</a:t>
            </a:r>
          </a:p>
          <a:p>
            <a:pPr algn="just"/>
            <a:r>
              <a:rPr lang="vi-VN"/>
              <a:t>Ví dụ: hhhh.pppppp.ssssssss</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JSON Web Token (JWT)</a:t>
            </a:r>
            <a:endParaRPr/>
          </a:p>
        </p:txBody>
      </p:sp>
    </p:spTree>
    <p:extLst>
      <p:ext uri="{BB962C8B-B14F-4D97-AF65-F5344CB8AC3E}">
        <p14:creationId xmlns:p14="http://schemas.microsoft.com/office/powerpoint/2010/main" val="541534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Ví dụ: hhhh.pppppp.ssssssss</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JSON Web Token (JWT)</a:t>
            </a:r>
            <a:endParaRPr/>
          </a:p>
        </p:txBody>
      </p:sp>
      <p:pic>
        <p:nvPicPr>
          <p:cNvPr id="3" name="Picture 2">
            <a:extLst>
              <a:ext uri="{FF2B5EF4-FFF2-40B4-BE49-F238E27FC236}">
                <a16:creationId xmlns:a16="http://schemas.microsoft.com/office/drawing/2014/main" id="{0F3D5136-BFF4-584C-21DA-BE04294FAAFD}"/>
              </a:ext>
            </a:extLst>
          </p:cNvPr>
          <p:cNvPicPr>
            <a:picLocks noChangeAspect="1"/>
          </p:cNvPicPr>
          <p:nvPr/>
        </p:nvPicPr>
        <p:blipFill>
          <a:blip r:embed="rId3"/>
          <a:stretch>
            <a:fillRect/>
          </a:stretch>
        </p:blipFill>
        <p:spPr>
          <a:xfrm>
            <a:off x="810490" y="1239133"/>
            <a:ext cx="6747164" cy="3639435"/>
          </a:xfrm>
          <a:prstGeom prst="rect">
            <a:avLst/>
          </a:prstGeom>
        </p:spPr>
      </p:pic>
    </p:spTree>
    <p:extLst>
      <p:ext uri="{BB962C8B-B14F-4D97-AF65-F5344CB8AC3E}">
        <p14:creationId xmlns:p14="http://schemas.microsoft.com/office/powerpoint/2010/main" val="396573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Được dùng khi nào?</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JSON Web Token (JWT)</a:t>
            </a:r>
            <a:endParaRPr/>
          </a:p>
        </p:txBody>
      </p:sp>
      <p:pic>
        <p:nvPicPr>
          <p:cNvPr id="4" name="Picture 3">
            <a:extLst>
              <a:ext uri="{FF2B5EF4-FFF2-40B4-BE49-F238E27FC236}">
                <a16:creationId xmlns:a16="http://schemas.microsoft.com/office/drawing/2014/main" id="{1DA78046-78EE-D57A-E150-6BAFFC86F78A}"/>
              </a:ext>
            </a:extLst>
          </p:cNvPr>
          <p:cNvPicPr>
            <a:picLocks noChangeAspect="1"/>
          </p:cNvPicPr>
          <p:nvPr/>
        </p:nvPicPr>
        <p:blipFill>
          <a:blip r:embed="rId3"/>
          <a:stretch>
            <a:fillRect/>
          </a:stretch>
        </p:blipFill>
        <p:spPr>
          <a:xfrm>
            <a:off x="958301" y="1523343"/>
            <a:ext cx="7227398" cy="2329449"/>
          </a:xfrm>
          <a:prstGeom prst="rect">
            <a:avLst/>
          </a:prstGeom>
        </p:spPr>
      </p:pic>
    </p:spTree>
    <p:extLst>
      <p:ext uri="{BB962C8B-B14F-4D97-AF65-F5344CB8AC3E}">
        <p14:creationId xmlns:p14="http://schemas.microsoft.com/office/powerpoint/2010/main" val="1621739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Là quá trình xác thực người dùng bằng cách hiển thị một trang HTML tùy chỉnh để thu thập thông tin đăng nhập và chuyển hướng trách nhiệm xác thực cho ứng dụng web thu thập dữ liệu biểu mẫu.</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Form Based Authentication</a:t>
            </a:r>
            <a:endParaRPr/>
          </a:p>
        </p:txBody>
      </p:sp>
      <p:pic>
        <p:nvPicPr>
          <p:cNvPr id="3" name="Picture 2">
            <a:extLst>
              <a:ext uri="{FF2B5EF4-FFF2-40B4-BE49-F238E27FC236}">
                <a16:creationId xmlns:a16="http://schemas.microsoft.com/office/drawing/2014/main" id="{E28AA783-C620-FD7D-ECDB-7C3509592838}"/>
              </a:ext>
            </a:extLst>
          </p:cNvPr>
          <p:cNvPicPr>
            <a:picLocks noChangeAspect="1"/>
          </p:cNvPicPr>
          <p:nvPr/>
        </p:nvPicPr>
        <p:blipFill>
          <a:blip r:embed="rId3"/>
          <a:stretch>
            <a:fillRect/>
          </a:stretch>
        </p:blipFill>
        <p:spPr>
          <a:xfrm>
            <a:off x="1908463" y="2196742"/>
            <a:ext cx="5327073" cy="2792308"/>
          </a:xfrm>
          <a:prstGeom prst="rect">
            <a:avLst/>
          </a:prstGeom>
        </p:spPr>
      </p:pic>
    </p:spTree>
    <p:extLst>
      <p:ext uri="{BB962C8B-B14F-4D97-AF65-F5344CB8AC3E}">
        <p14:creationId xmlns:p14="http://schemas.microsoft.com/office/powerpoint/2010/main" val="2888056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Là quá trình xác thực người dùng bằng cách hiển thị một trang HTML tùy chỉnh để thu thập thông tin đăng nhập và chuyển hướng trách nhiệm xác thực cho ứng dụng web thu thập dữ liệu biểu mẫu.</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Form Based Authentication</a:t>
            </a:r>
            <a:endParaRPr/>
          </a:p>
        </p:txBody>
      </p:sp>
      <p:pic>
        <p:nvPicPr>
          <p:cNvPr id="4" name="Picture 3">
            <a:extLst>
              <a:ext uri="{FF2B5EF4-FFF2-40B4-BE49-F238E27FC236}">
                <a16:creationId xmlns:a16="http://schemas.microsoft.com/office/drawing/2014/main" id="{A67EA82A-B869-6FD1-1B29-9A149B0BF586}"/>
              </a:ext>
            </a:extLst>
          </p:cNvPr>
          <p:cNvPicPr>
            <a:picLocks noChangeAspect="1"/>
          </p:cNvPicPr>
          <p:nvPr/>
        </p:nvPicPr>
        <p:blipFill>
          <a:blip r:embed="rId3"/>
          <a:stretch>
            <a:fillRect/>
          </a:stretch>
        </p:blipFill>
        <p:spPr>
          <a:xfrm>
            <a:off x="1846118" y="2313044"/>
            <a:ext cx="5451764" cy="2830456"/>
          </a:xfrm>
          <a:prstGeom prst="rect">
            <a:avLst/>
          </a:prstGeom>
        </p:spPr>
      </p:pic>
    </p:spTree>
    <p:extLst>
      <p:ext uri="{BB962C8B-B14F-4D97-AF65-F5344CB8AC3E}">
        <p14:creationId xmlns:p14="http://schemas.microsoft.com/office/powerpoint/2010/main" val="3675318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Những điều bạn cần biết về Forms Auth</a:t>
            </a:r>
          </a:p>
          <a:p>
            <a:pPr lvl="1" algn="just">
              <a:buFont typeface="Arial" panose="020B0604020202020204" pitchFamily="34" charset="0"/>
              <a:buChar char="•"/>
            </a:pPr>
            <a:r>
              <a:rPr lang="vi-VN" sz="1600"/>
              <a:t>Ứng dụng chịu trách nhiệm xử lý dữ liệu biểu mẫu và thực hiện giai đoạn phân quyền thực tế.</a:t>
            </a:r>
          </a:p>
          <a:p>
            <a:pPr lvl="1" algn="just">
              <a:buFont typeface="Arial" panose="020B0604020202020204" pitchFamily="34" charset="0"/>
              <a:buChar char="•"/>
            </a:pPr>
            <a:r>
              <a:rPr lang="vi-VN" sz="1600"/>
              <a:t>Đây là hình thức xác thực phổ biến nhất, rất phù hợp với các ứng dụng độc lập.</a:t>
            </a:r>
          </a:p>
          <a:p>
            <a:pPr lvl="1" algn="just">
              <a:buFont typeface="Arial" panose="020B0604020202020204" pitchFamily="34" charset="0"/>
              <a:buChar char="•"/>
            </a:pPr>
            <a:r>
              <a:rPr lang="vi-VN" sz="1600"/>
              <a:t>Thông tin đăng nhập của người dùng được chuyển rõ ràng tới ứng dụng web, vì vậy hãy sử dụng SSL để giữ chúng an toàn khi chuyển tiếp.</a:t>
            </a:r>
          </a:p>
          <a:p>
            <a:pPr lvl="1" algn="just">
              <a:buFont typeface="Arial" panose="020B0604020202020204" pitchFamily="34" charset="0"/>
              <a:buChar char="•"/>
            </a:pPr>
            <a:r>
              <a:rPr lang="vi-VN" sz="1600"/>
              <a:t>Kỹ thuật này vốn có thể lừa đảo được, vì vậy hãy sử dụng SSL và chứng chỉ từ các tổ chức đáng tin cậy.</a:t>
            </a:r>
          </a:p>
          <a:p>
            <a:pPr lvl="1" algn="just">
              <a:buFont typeface="Arial" panose="020B0604020202020204" pitchFamily="34" charset="0"/>
              <a:buChar char="•"/>
            </a:pPr>
            <a:r>
              <a:rPr lang="vi-VN" sz="1600"/>
              <a:t>Không phù hợp với các điểm cuối REST công khai được cung cấp cho ứng dụng hoặc khách hàng của bên thứ ba.</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Form Based Authentication</a:t>
            </a:r>
            <a:endParaRPr/>
          </a:p>
        </p:txBody>
      </p:sp>
    </p:spTree>
    <p:extLst>
      <p:ext uri="{BB962C8B-B14F-4D97-AF65-F5344CB8AC3E}">
        <p14:creationId xmlns:p14="http://schemas.microsoft.com/office/powerpoint/2010/main" val="4129270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Trong ngữ cảnh của HTTP, xác thực cơ bản là quá trình trình duyệt yêu cầu tên người dùng và mật khẩu khi đưa ra yêu cầu để xác thực người dùng</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HTTP Basic Authentication</a:t>
            </a:r>
            <a:endParaRPr/>
          </a:p>
        </p:txBody>
      </p:sp>
      <p:pic>
        <p:nvPicPr>
          <p:cNvPr id="3" name="Picture 2">
            <a:extLst>
              <a:ext uri="{FF2B5EF4-FFF2-40B4-BE49-F238E27FC236}">
                <a16:creationId xmlns:a16="http://schemas.microsoft.com/office/drawing/2014/main" id="{77E12BC5-6448-FB94-4ED7-1447973D819D}"/>
              </a:ext>
            </a:extLst>
          </p:cNvPr>
          <p:cNvPicPr>
            <a:picLocks noChangeAspect="1"/>
          </p:cNvPicPr>
          <p:nvPr/>
        </p:nvPicPr>
        <p:blipFill>
          <a:blip r:embed="rId3"/>
          <a:stretch>
            <a:fillRect/>
          </a:stretch>
        </p:blipFill>
        <p:spPr>
          <a:xfrm>
            <a:off x="1783392" y="1934633"/>
            <a:ext cx="5577215" cy="2763842"/>
          </a:xfrm>
          <a:prstGeom prst="rect">
            <a:avLst/>
          </a:prstGeom>
        </p:spPr>
      </p:pic>
    </p:spTree>
    <p:extLst>
      <p:ext uri="{BB962C8B-B14F-4D97-AF65-F5344CB8AC3E}">
        <p14:creationId xmlns:p14="http://schemas.microsoft.com/office/powerpoint/2010/main" val="1334887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Mã hóa Username/Password</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HTTP Basic Authentication</a:t>
            </a:r>
            <a:endParaRPr/>
          </a:p>
        </p:txBody>
      </p:sp>
      <p:pic>
        <p:nvPicPr>
          <p:cNvPr id="4" name="Picture 3">
            <a:extLst>
              <a:ext uri="{FF2B5EF4-FFF2-40B4-BE49-F238E27FC236}">
                <a16:creationId xmlns:a16="http://schemas.microsoft.com/office/drawing/2014/main" id="{80DCA6EC-6D50-AEA0-C1EB-B30B2F55D5C6}"/>
              </a:ext>
            </a:extLst>
          </p:cNvPr>
          <p:cNvPicPr>
            <a:picLocks noChangeAspect="1"/>
          </p:cNvPicPr>
          <p:nvPr/>
        </p:nvPicPr>
        <p:blipFill>
          <a:blip r:embed="rId3"/>
          <a:stretch>
            <a:fillRect/>
          </a:stretch>
        </p:blipFill>
        <p:spPr>
          <a:xfrm>
            <a:off x="4197926" y="1212188"/>
            <a:ext cx="3736471" cy="3706175"/>
          </a:xfrm>
          <a:prstGeom prst="rect">
            <a:avLst/>
          </a:prstGeom>
        </p:spPr>
      </p:pic>
    </p:spTree>
    <p:extLst>
      <p:ext uri="{BB962C8B-B14F-4D97-AF65-F5344CB8AC3E}">
        <p14:creationId xmlns:p14="http://schemas.microsoft.com/office/powerpoint/2010/main" val="1183998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Những điều bạn cần biết về Basic Auth</a:t>
            </a:r>
          </a:p>
          <a:p>
            <a:pPr lvl="1" algn="just"/>
            <a:r>
              <a:rPr lang="vi-VN" sz="1600"/>
              <a:t>Nó rất đơn giản. Nó không yêu cầu cookie, số nhận dạng phiên hoặc trang đăng nhập.</a:t>
            </a:r>
          </a:p>
          <a:p>
            <a:pPr lvl="1" algn="just"/>
            <a:r>
              <a:rPr lang="vi-VN" sz="1600"/>
              <a:t>Thông tin đăng nhập đã truyền không được mã hóa. Chúng được mã hóa bằng Base64 trong quá trình truyền, nhưng không được mã hóa hoặc băm theo bất kỳ cách nào.</a:t>
            </a:r>
          </a:p>
          <a:p>
            <a:pPr lvl="1" algn="just"/>
            <a:r>
              <a:rPr lang="vi-VN" sz="1600"/>
              <a:t>Xác thực cơ bản thường được sử dụng cùng với HTTPS để cung cấp tính bảo mật.</a:t>
            </a:r>
          </a:p>
          <a:p>
            <a:pPr lvl="1" algn="just"/>
            <a:r>
              <a:rPr lang="vi-VN" sz="1600"/>
              <a:t>HTTP không cung cấp phương thức để máy chủ web hướng dẫn khách hàng "đăng xuất"</a:t>
            </a:r>
          </a:p>
          <a:p>
            <a:pPr lvl="1" algn="just"/>
            <a:r>
              <a:rPr lang="vi-VN" sz="1600"/>
              <a:t>Cơ chế xác thực này không được xử lý bởi ứng dụng của bạn mà bởi trình duyệt</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HTTP Basic Authentication</a:t>
            </a:r>
            <a:endParaRPr/>
          </a:p>
        </p:txBody>
      </p:sp>
    </p:spTree>
    <p:extLst>
      <p:ext uri="{BB962C8B-B14F-4D97-AF65-F5344CB8AC3E}">
        <p14:creationId xmlns:p14="http://schemas.microsoft.com/office/powerpoint/2010/main" val="379637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b="1"/>
              <a:t>Hiểu</a:t>
            </a:r>
            <a:r>
              <a:rPr lang="vi-VN"/>
              <a:t> được các khái niệm có liên quan về nền tảng bảo mật trong ứng dụng Spring Boot</a:t>
            </a:r>
          </a:p>
          <a:p>
            <a:pPr marL="457200" lvl="0" indent="-342900" algn="just" rtl="0">
              <a:spcBef>
                <a:spcPts val="0"/>
              </a:spcBef>
              <a:spcAft>
                <a:spcPts val="0"/>
              </a:spcAft>
              <a:buSzPts val="1800"/>
              <a:buChar char="●"/>
            </a:pPr>
            <a:r>
              <a:rPr lang="vi-VN" b="1"/>
              <a:t>Biết triển khai</a:t>
            </a:r>
            <a:r>
              <a:rPr lang="vi-VN"/>
              <a:t> các cách thức bảo mật khác nhau cho ứng dụng Spring Boot</a:t>
            </a:r>
          </a:p>
          <a:p>
            <a:pPr marL="457200" lvl="0" indent="-342900" algn="just" rtl="0">
              <a:spcBef>
                <a:spcPts val="0"/>
              </a:spcBef>
              <a:spcAft>
                <a:spcPts val="0"/>
              </a:spcAft>
              <a:buSzPts val="1800"/>
              <a:buChar char="●"/>
            </a:pPr>
            <a:r>
              <a:rPr lang="vi-VN" b="1"/>
              <a:t>Áp dụng </a:t>
            </a:r>
            <a:r>
              <a:rPr lang="vi-VN"/>
              <a:t>thành thạo kỹ thuật bảo mật cho Bài toán đặt ra.</a:t>
            </a: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Mục tiêu bài học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Những điều bạn cần biết về Basic Auth</a:t>
            </a:r>
          </a:p>
          <a:p>
            <a:pPr lvl="1" algn="just"/>
            <a:r>
              <a:rPr lang="vi-VN" sz="1600"/>
              <a:t>HTTP Basic là hình thức xác thực đơn giản nhất. Cùng với SSL, nó được coi là mức tối thiểu để bảo vệ các tài nguyên không nhạy cảm.</a:t>
            </a:r>
          </a:p>
          <a:p>
            <a:pPr lvl="1" algn="just"/>
            <a:r>
              <a:rPr lang="vi-VN" sz="1600"/>
              <a:t>Nếu không, hãy chọn một giải pháp an toàn hơn.</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HTTP Basic Authentication</a:t>
            </a:r>
            <a:endParaRPr/>
          </a:p>
        </p:txBody>
      </p:sp>
    </p:spTree>
    <p:extLst>
      <p:ext uri="{BB962C8B-B14F-4D97-AF65-F5344CB8AC3E}">
        <p14:creationId xmlns:p14="http://schemas.microsoft.com/office/powerpoint/2010/main" val="532140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HTTPS là sự kết hợp của HTTP cộng với lớp bảo mật SSL ở trên cùng. HTTPS chỉ là HTTP cung cấp dữ liệu an toàn giữa các điểm cuối.</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SSL và HTTPS</a:t>
            </a:r>
            <a:endParaRPr/>
          </a:p>
        </p:txBody>
      </p:sp>
      <p:pic>
        <p:nvPicPr>
          <p:cNvPr id="3" name="Picture 2">
            <a:extLst>
              <a:ext uri="{FF2B5EF4-FFF2-40B4-BE49-F238E27FC236}">
                <a16:creationId xmlns:a16="http://schemas.microsoft.com/office/drawing/2014/main" id="{8F6FCA03-9450-0B26-17B1-F58072D0DE29}"/>
              </a:ext>
            </a:extLst>
          </p:cNvPr>
          <p:cNvPicPr>
            <a:picLocks noChangeAspect="1"/>
          </p:cNvPicPr>
          <p:nvPr/>
        </p:nvPicPr>
        <p:blipFill rotWithShape="1">
          <a:blip r:embed="rId3"/>
          <a:srcRect b="50465"/>
          <a:stretch/>
        </p:blipFill>
        <p:spPr>
          <a:xfrm>
            <a:off x="782053" y="1974043"/>
            <a:ext cx="3657699" cy="1926012"/>
          </a:xfrm>
          <a:prstGeom prst="rect">
            <a:avLst/>
          </a:prstGeom>
        </p:spPr>
      </p:pic>
      <p:pic>
        <p:nvPicPr>
          <p:cNvPr id="4" name="Picture 3">
            <a:extLst>
              <a:ext uri="{FF2B5EF4-FFF2-40B4-BE49-F238E27FC236}">
                <a16:creationId xmlns:a16="http://schemas.microsoft.com/office/drawing/2014/main" id="{C49F4359-46DA-0248-884F-07BEF0ECD30C}"/>
              </a:ext>
            </a:extLst>
          </p:cNvPr>
          <p:cNvPicPr>
            <a:picLocks noChangeAspect="1"/>
          </p:cNvPicPr>
          <p:nvPr/>
        </p:nvPicPr>
        <p:blipFill rotWithShape="1">
          <a:blip r:embed="rId3"/>
          <a:srcRect t="50465"/>
          <a:stretch/>
        </p:blipFill>
        <p:spPr>
          <a:xfrm>
            <a:off x="4704250" y="1974044"/>
            <a:ext cx="3657697" cy="1926011"/>
          </a:xfrm>
          <a:prstGeom prst="rect">
            <a:avLst/>
          </a:prstGeom>
        </p:spPr>
      </p:pic>
    </p:spTree>
    <p:extLst>
      <p:ext uri="{BB962C8B-B14F-4D97-AF65-F5344CB8AC3E}">
        <p14:creationId xmlns:p14="http://schemas.microsoft.com/office/powerpoint/2010/main" val="192970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algn="just"/>
            <a:r>
              <a:rPr lang="vi-VN"/>
              <a:t>SSL Certificate</a:t>
            </a:r>
          </a:p>
          <a:p>
            <a:pPr lvl="1" algn="just"/>
            <a:r>
              <a:rPr lang="vi-VN" sz="1600"/>
              <a:t>Chứng chỉ SSL, hoặc Secure Sockets Layer certificate, là chứng chỉ kỹ thuật số cung cấp kết nối được mã hóa, an toàn giữa máy chủ web và trình duyệt web.</a:t>
            </a:r>
          </a:p>
          <a:p>
            <a:pPr lvl="1" algn="just"/>
            <a:r>
              <a:rPr lang="vi-VN" sz="1600"/>
              <a:t>Khi một trang web sử dụng chứng chỉ SSL, </a:t>
            </a:r>
            <a:r>
              <a:rPr lang="vi-VN" sz="1600" b="1" i="1"/>
              <a:t>dữ liệu được truyền giữa máy chủ và trình duyệt sẽ được mã hóa</a:t>
            </a:r>
            <a:r>
              <a:rPr lang="vi-VN" sz="1600" i="1"/>
              <a:t> </a:t>
            </a:r>
            <a:r>
              <a:rPr lang="vi-VN" sz="1600"/>
              <a:t>và bảo mật khỏi bị chặn hoặc giả mạo. Điều này đặc biệt quan trọng đối với các trang web xử lý thông tin nhạy cảm, chẳng hạn như thông tin cá nhân, chi tiết thẻ tín dụng hoặc thông tin đăng nhập.</a:t>
            </a:r>
          </a:p>
          <a:p>
            <a:pPr lvl="1" algn="just"/>
            <a:r>
              <a:rPr lang="vi-VN" sz="1600" b="1" i="1"/>
              <a:t>Chứng chỉ SSL được cấp bởi cơ quan cấp chứng chỉ đáng tin cậy (CA)</a:t>
            </a:r>
            <a:r>
              <a:rPr lang="vi-VN" sz="1600"/>
              <a:t>, xác minh danh tính của chủ sở hữu trang web và xác nhận rằng trang web an toàn và đáng tin cậy. Khi người dùng truy cập trang web sử dụng chứng chỉ SSL, trình duyệt sẽ hiển thị biểu tượng ổ khóa và URL sẽ bắt đầu bằng "https" thay vì "http" để cho biết rằng kết nối được bảo mật.</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SSL và HTTPS</a:t>
            </a:r>
            <a:endParaRPr/>
          </a:p>
        </p:txBody>
      </p:sp>
      <p:pic>
        <p:nvPicPr>
          <p:cNvPr id="2" name="Picture 1">
            <a:extLst>
              <a:ext uri="{FF2B5EF4-FFF2-40B4-BE49-F238E27FC236}">
                <a16:creationId xmlns:a16="http://schemas.microsoft.com/office/drawing/2014/main" id="{16B835DC-C56C-164F-D21B-82C0D4F2F71D}"/>
              </a:ext>
            </a:extLst>
          </p:cNvPr>
          <p:cNvPicPr>
            <a:picLocks noChangeAspect="1"/>
          </p:cNvPicPr>
          <p:nvPr/>
        </p:nvPicPr>
        <p:blipFill>
          <a:blip r:embed="rId3"/>
          <a:stretch>
            <a:fillRect/>
          </a:stretch>
        </p:blipFill>
        <p:spPr>
          <a:xfrm>
            <a:off x="4294910" y="52510"/>
            <a:ext cx="1565563" cy="1044230"/>
          </a:xfrm>
          <a:prstGeom prst="rect">
            <a:avLst/>
          </a:prstGeom>
        </p:spPr>
      </p:pic>
    </p:spTree>
    <p:extLst>
      <p:ext uri="{BB962C8B-B14F-4D97-AF65-F5344CB8AC3E}">
        <p14:creationId xmlns:p14="http://schemas.microsoft.com/office/powerpoint/2010/main" val="2313597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en-US"/>
              <a:t>self-signed SSL </a:t>
            </a:r>
            <a:r>
              <a:rPr lang="vi-VN"/>
              <a:t>và </a:t>
            </a:r>
            <a:r>
              <a:rPr lang="en-US"/>
              <a:t>trusted </a:t>
            </a:r>
            <a:r>
              <a:rPr lang="vi-VN"/>
              <a:t>SSL: chứng chỉ SSL tự ký và chứng chỉ SSL đáng tin cậy.</a:t>
            </a:r>
          </a:p>
          <a:p>
            <a:pPr lvl="1" algn="just"/>
            <a:r>
              <a:rPr lang="vi-VN"/>
              <a:t>Chứng chỉ SSL tự ký được chủ sở hữu trang web tự tạo mà không cần bất kỳ xác thực nào của bên thứ ba. Điều này có nghĩa là trình duyệt không thể xác minh tính xác thực của chứng chỉ và sẽ hiển thị cảnh báo cho người dùng, cho biết rằng kết nối có thể không an toàn. Chứng chỉ tự ký thường được sử dụng trong môi trường thử nghiệm hoặc cho các ứng dụng nội bộ mà công chúng không thể truy cập được.</a:t>
            </a:r>
          </a:p>
          <a:p>
            <a:pPr lvl="1" algn="just"/>
            <a:r>
              <a:rPr lang="vi-VN"/>
              <a:t>Chứng chỉ SSL đáng tin cậy được cấp bởi cơ quan cấp chứng chỉ đáng tin cậy (CA) đã xác minh danh tính của chủ sở hữu trang web và xác nhận rằng trang web đó an toàn và đáng tin cậy. Khi người dùng truy cập trang web sử dụng chứng chỉ SSL đáng tin cậy, trình duyệt sẽ hiển thị biểu tượng ổ khóa màu xanh lá cây và URL sẽ bắt đầu bằng "https" để cho biết rằng kết nối được bảo mật.</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SSL và HTTPS</a:t>
            </a:r>
            <a:endParaRPr/>
          </a:p>
        </p:txBody>
      </p:sp>
      <p:pic>
        <p:nvPicPr>
          <p:cNvPr id="2" name="Picture 1">
            <a:extLst>
              <a:ext uri="{FF2B5EF4-FFF2-40B4-BE49-F238E27FC236}">
                <a16:creationId xmlns:a16="http://schemas.microsoft.com/office/drawing/2014/main" id="{16B835DC-C56C-164F-D21B-82C0D4F2F71D}"/>
              </a:ext>
            </a:extLst>
          </p:cNvPr>
          <p:cNvPicPr>
            <a:picLocks noChangeAspect="1"/>
          </p:cNvPicPr>
          <p:nvPr/>
        </p:nvPicPr>
        <p:blipFill>
          <a:blip r:embed="rId3"/>
          <a:stretch>
            <a:fillRect/>
          </a:stretch>
        </p:blipFill>
        <p:spPr>
          <a:xfrm>
            <a:off x="4294910" y="52510"/>
            <a:ext cx="1565563" cy="1044230"/>
          </a:xfrm>
          <a:prstGeom prst="rect">
            <a:avLst/>
          </a:prstGeom>
        </p:spPr>
      </p:pic>
    </p:spTree>
    <p:extLst>
      <p:ext uri="{BB962C8B-B14F-4D97-AF65-F5344CB8AC3E}">
        <p14:creationId xmlns:p14="http://schemas.microsoft.com/office/powerpoint/2010/main" val="3347532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SSL Certificate flow</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SSL và HTTPS</a:t>
            </a:r>
            <a:endParaRPr/>
          </a:p>
        </p:txBody>
      </p:sp>
      <p:pic>
        <p:nvPicPr>
          <p:cNvPr id="2" name="Picture 1">
            <a:extLst>
              <a:ext uri="{FF2B5EF4-FFF2-40B4-BE49-F238E27FC236}">
                <a16:creationId xmlns:a16="http://schemas.microsoft.com/office/drawing/2014/main" id="{16B835DC-C56C-164F-D21B-82C0D4F2F71D}"/>
              </a:ext>
            </a:extLst>
          </p:cNvPr>
          <p:cNvPicPr>
            <a:picLocks noChangeAspect="1"/>
          </p:cNvPicPr>
          <p:nvPr/>
        </p:nvPicPr>
        <p:blipFill>
          <a:blip r:embed="rId3"/>
          <a:stretch>
            <a:fillRect/>
          </a:stretch>
        </p:blipFill>
        <p:spPr>
          <a:xfrm>
            <a:off x="4294910" y="52510"/>
            <a:ext cx="1565563" cy="1044230"/>
          </a:xfrm>
          <a:prstGeom prst="rect">
            <a:avLst/>
          </a:prstGeom>
        </p:spPr>
      </p:pic>
      <p:pic>
        <p:nvPicPr>
          <p:cNvPr id="3" name="Picture 2">
            <a:extLst>
              <a:ext uri="{FF2B5EF4-FFF2-40B4-BE49-F238E27FC236}">
                <a16:creationId xmlns:a16="http://schemas.microsoft.com/office/drawing/2014/main" id="{1A03D21C-DA97-23E6-DE27-90051E9D4817}"/>
              </a:ext>
            </a:extLst>
          </p:cNvPr>
          <p:cNvPicPr>
            <a:picLocks noChangeAspect="1"/>
          </p:cNvPicPr>
          <p:nvPr/>
        </p:nvPicPr>
        <p:blipFill rotWithShape="1">
          <a:blip r:embed="rId4"/>
          <a:srcRect t="15363"/>
          <a:stretch/>
        </p:blipFill>
        <p:spPr>
          <a:xfrm>
            <a:off x="1075549" y="1684532"/>
            <a:ext cx="6992903" cy="3406458"/>
          </a:xfrm>
          <a:prstGeom prst="rect">
            <a:avLst/>
          </a:prstGeom>
        </p:spPr>
      </p:pic>
    </p:spTree>
    <p:extLst>
      <p:ext uri="{BB962C8B-B14F-4D97-AF65-F5344CB8AC3E}">
        <p14:creationId xmlns:p14="http://schemas.microsoft.com/office/powerpoint/2010/main" val="1525654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Spring Security qua các ví dụ minh họa</a:t>
            </a:r>
            <a:endParaRPr/>
          </a:p>
        </p:txBody>
      </p:sp>
    </p:spTree>
    <p:extLst>
      <p:ext uri="{BB962C8B-B14F-4D97-AF65-F5344CB8AC3E}">
        <p14:creationId xmlns:p14="http://schemas.microsoft.com/office/powerpoint/2010/main" val="1334159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Ứng dụng Spring Boot không bảo mật</a:t>
            </a:r>
            <a:endParaRPr/>
          </a:p>
        </p:txBody>
      </p:sp>
      <p:sp>
        <p:nvSpPr>
          <p:cNvPr id="5" name="Text Placeholder 4">
            <a:extLst>
              <a:ext uri="{FF2B5EF4-FFF2-40B4-BE49-F238E27FC236}">
                <a16:creationId xmlns:a16="http://schemas.microsoft.com/office/drawing/2014/main" id="{6E20AC34-DB1E-8165-ECF1-51AD98596133}"/>
              </a:ext>
            </a:extLst>
          </p:cNvPr>
          <p:cNvSpPr>
            <a:spLocks noGrp="1"/>
          </p:cNvSpPr>
          <p:nvPr>
            <p:ph type="body" idx="1"/>
          </p:nvPr>
        </p:nvSpPr>
        <p:spPr/>
        <p:txBody>
          <a:bodyPr/>
          <a:lstStyle/>
          <a:p>
            <a:r>
              <a:rPr lang="vi-VN"/>
              <a:t>Xem chi tiết mã nguồn minh họa tại đây:</a:t>
            </a:r>
            <a:r>
              <a:rPr lang="en-US"/>
              <a:t> </a:t>
            </a:r>
            <a:r>
              <a:rPr lang="en-US">
                <a:hlinkClick r:id="rId3"/>
              </a:rPr>
              <a:t>UnsecuredAppDemo</a:t>
            </a:r>
            <a:endParaRPr lang="vi-VN"/>
          </a:p>
          <a:p>
            <a:endParaRPr lang="en-US"/>
          </a:p>
        </p:txBody>
      </p:sp>
      <p:pic>
        <p:nvPicPr>
          <p:cNvPr id="7" name="Picture 6">
            <a:extLst>
              <a:ext uri="{FF2B5EF4-FFF2-40B4-BE49-F238E27FC236}">
                <a16:creationId xmlns:a16="http://schemas.microsoft.com/office/drawing/2014/main" id="{81303B61-0D4D-041F-9B92-1EE59CFE6A9C}"/>
              </a:ext>
            </a:extLst>
          </p:cNvPr>
          <p:cNvPicPr>
            <a:picLocks noChangeAspect="1"/>
          </p:cNvPicPr>
          <p:nvPr/>
        </p:nvPicPr>
        <p:blipFill>
          <a:blip r:embed="rId4"/>
          <a:stretch>
            <a:fillRect/>
          </a:stretch>
        </p:blipFill>
        <p:spPr>
          <a:xfrm>
            <a:off x="616527" y="1724739"/>
            <a:ext cx="8104909" cy="2901462"/>
          </a:xfrm>
          <a:prstGeom prst="rect">
            <a:avLst/>
          </a:prstGeom>
        </p:spPr>
      </p:pic>
    </p:spTree>
    <p:extLst>
      <p:ext uri="{BB962C8B-B14F-4D97-AF65-F5344CB8AC3E}">
        <p14:creationId xmlns:p14="http://schemas.microsoft.com/office/powerpoint/2010/main" val="1845470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Enable Security</a:t>
            </a:r>
            <a:endParaRPr/>
          </a:p>
        </p:txBody>
      </p:sp>
      <p:sp>
        <p:nvSpPr>
          <p:cNvPr id="5" name="Text Placeholder 4">
            <a:extLst>
              <a:ext uri="{FF2B5EF4-FFF2-40B4-BE49-F238E27FC236}">
                <a16:creationId xmlns:a16="http://schemas.microsoft.com/office/drawing/2014/main" id="{6E20AC34-DB1E-8165-ECF1-51AD98596133}"/>
              </a:ext>
            </a:extLst>
          </p:cNvPr>
          <p:cNvSpPr>
            <a:spLocks noGrp="1"/>
          </p:cNvSpPr>
          <p:nvPr>
            <p:ph type="body" idx="1"/>
          </p:nvPr>
        </p:nvSpPr>
        <p:spPr/>
        <p:txBody>
          <a:bodyPr/>
          <a:lstStyle/>
          <a:p>
            <a:r>
              <a:rPr lang="vi-VN"/>
              <a:t>Dependency:</a:t>
            </a:r>
            <a:endParaRPr lang="en-US"/>
          </a:p>
        </p:txBody>
      </p:sp>
      <p:pic>
        <p:nvPicPr>
          <p:cNvPr id="3" name="Picture 2">
            <a:extLst>
              <a:ext uri="{FF2B5EF4-FFF2-40B4-BE49-F238E27FC236}">
                <a16:creationId xmlns:a16="http://schemas.microsoft.com/office/drawing/2014/main" id="{6CE91902-5146-DE14-9CC0-5E5402150162}"/>
              </a:ext>
            </a:extLst>
          </p:cNvPr>
          <p:cNvPicPr>
            <a:picLocks noChangeAspect="1"/>
          </p:cNvPicPr>
          <p:nvPr/>
        </p:nvPicPr>
        <p:blipFill>
          <a:blip r:embed="rId3"/>
          <a:stretch>
            <a:fillRect/>
          </a:stretch>
        </p:blipFill>
        <p:spPr>
          <a:xfrm>
            <a:off x="2022344" y="1628687"/>
            <a:ext cx="5099312" cy="3410125"/>
          </a:xfrm>
          <a:prstGeom prst="rect">
            <a:avLst/>
          </a:prstGeom>
        </p:spPr>
      </p:pic>
    </p:spTree>
    <p:extLst>
      <p:ext uri="{BB962C8B-B14F-4D97-AF65-F5344CB8AC3E}">
        <p14:creationId xmlns:p14="http://schemas.microsoft.com/office/powerpoint/2010/main" val="2218996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Enable Security</a:t>
            </a:r>
            <a:endParaRPr/>
          </a:p>
        </p:txBody>
      </p:sp>
      <p:sp>
        <p:nvSpPr>
          <p:cNvPr id="5" name="Text Placeholder 4">
            <a:extLst>
              <a:ext uri="{FF2B5EF4-FFF2-40B4-BE49-F238E27FC236}">
                <a16:creationId xmlns:a16="http://schemas.microsoft.com/office/drawing/2014/main" id="{6E20AC34-DB1E-8165-ECF1-51AD98596133}"/>
              </a:ext>
            </a:extLst>
          </p:cNvPr>
          <p:cNvSpPr>
            <a:spLocks noGrp="1"/>
          </p:cNvSpPr>
          <p:nvPr>
            <p:ph type="body" idx="1"/>
          </p:nvPr>
        </p:nvSpPr>
        <p:spPr/>
        <p:txBody>
          <a:bodyPr/>
          <a:lstStyle/>
          <a:p>
            <a:r>
              <a:rPr lang="vi-VN"/>
              <a:t>Mặc định, chế độ xác thực được bật: http://localhost:8080/</a:t>
            </a:r>
          </a:p>
          <a:p>
            <a:pPr lvl="1"/>
            <a:r>
              <a:rPr lang="vi-VN"/>
              <a:t>Username mặc định: user</a:t>
            </a:r>
          </a:p>
          <a:p>
            <a:pPr lvl="1"/>
            <a:r>
              <a:rPr lang="vi-VN"/>
              <a:t>Password được sinh ngẫu nhiên: </a:t>
            </a:r>
          </a:p>
        </p:txBody>
      </p:sp>
      <p:pic>
        <p:nvPicPr>
          <p:cNvPr id="6" name="Picture 5">
            <a:extLst>
              <a:ext uri="{FF2B5EF4-FFF2-40B4-BE49-F238E27FC236}">
                <a16:creationId xmlns:a16="http://schemas.microsoft.com/office/drawing/2014/main" id="{B71FF5E6-82F6-9CEE-B08D-7ECC2AD74E2E}"/>
              </a:ext>
            </a:extLst>
          </p:cNvPr>
          <p:cNvPicPr>
            <a:picLocks noChangeAspect="1"/>
          </p:cNvPicPr>
          <p:nvPr/>
        </p:nvPicPr>
        <p:blipFill>
          <a:blip r:embed="rId3"/>
          <a:stretch>
            <a:fillRect/>
          </a:stretch>
        </p:blipFill>
        <p:spPr>
          <a:xfrm>
            <a:off x="6033655" y="1633984"/>
            <a:ext cx="2798645" cy="1875532"/>
          </a:xfrm>
          <a:prstGeom prst="rect">
            <a:avLst/>
          </a:prstGeom>
        </p:spPr>
      </p:pic>
      <p:pic>
        <p:nvPicPr>
          <p:cNvPr id="9" name="Picture 8">
            <a:extLst>
              <a:ext uri="{FF2B5EF4-FFF2-40B4-BE49-F238E27FC236}">
                <a16:creationId xmlns:a16="http://schemas.microsoft.com/office/drawing/2014/main" id="{5AFF59A4-E05A-D545-84AB-B64E2A300C80}"/>
              </a:ext>
            </a:extLst>
          </p:cNvPr>
          <p:cNvPicPr>
            <a:picLocks noChangeAspect="1"/>
          </p:cNvPicPr>
          <p:nvPr/>
        </p:nvPicPr>
        <p:blipFill>
          <a:blip r:embed="rId4"/>
          <a:stretch>
            <a:fillRect/>
          </a:stretch>
        </p:blipFill>
        <p:spPr>
          <a:xfrm>
            <a:off x="907473" y="3567555"/>
            <a:ext cx="7924827" cy="1530999"/>
          </a:xfrm>
          <a:prstGeom prst="rect">
            <a:avLst/>
          </a:prstGeom>
        </p:spPr>
      </p:pic>
    </p:spTree>
    <p:extLst>
      <p:ext uri="{BB962C8B-B14F-4D97-AF65-F5344CB8AC3E}">
        <p14:creationId xmlns:p14="http://schemas.microsoft.com/office/powerpoint/2010/main" val="536057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Enable Security</a:t>
            </a:r>
            <a:endParaRPr/>
          </a:p>
        </p:txBody>
      </p:sp>
      <p:sp>
        <p:nvSpPr>
          <p:cNvPr id="5" name="Text Placeholder 4">
            <a:extLst>
              <a:ext uri="{FF2B5EF4-FFF2-40B4-BE49-F238E27FC236}">
                <a16:creationId xmlns:a16="http://schemas.microsoft.com/office/drawing/2014/main" id="{6E20AC34-DB1E-8165-ECF1-51AD98596133}"/>
              </a:ext>
            </a:extLst>
          </p:cNvPr>
          <p:cNvSpPr>
            <a:spLocks noGrp="1"/>
          </p:cNvSpPr>
          <p:nvPr>
            <p:ph type="body" idx="1"/>
          </p:nvPr>
        </p:nvSpPr>
        <p:spPr/>
        <p:txBody>
          <a:bodyPr/>
          <a:lstStyle/>
          <a:p>
            <a:r>
              <a:rPr lang="vi-VN"/>
              <a:t>Đăng nhập thành công</a:t>
            </a:r>
          </a:p>
        </p:txBody>
      </p:sp>
      <p:pic>
        <p:nvPicPr>
          <p:cNvPr id="3" name="Picture 2">
            <a:extLst>
              <a:ext uri="{FF2B5EF4-FFF2-40B4-BE49-F238E27FC236}">
                <a16:creationId xmlns:a16="http://schemas.microsoft.com/office/drawing/2014/main" id="{98FCDC53-AF0C-1131-FA81-57FA38876368}"/>
              </a:ext>
            </a:extLst>
          </p:cNvPr>
          <p:cNvPicPr>
            <a:picLocks noChangeAspect="1"/>
          </p:cNvPicPr>
          <p:nvPr/>
        </p:nvPicPr>
        <p:blipFill>
          <a:blip r:embed="rId3"/>
          <a:stretch>
            <a:fillRect/>
          </a:stretch>
        </p:blipFill>
        <p:spPr>
          <a:xfrm>
            <a:off x="3359727" y="2921831"/>
            <a:ext cx="5579918" cy="2128553"/>
          </a:xfrm>
          <a:prstGeom prst="rect">
            <a:avLst/>
          </a:prstGeom>
        </p:spPr>
      </p:pic>
      <p:pic>
        <p:nvPicPr>
          <p:cNvPr id="7" name="Picture 6">
            <a:extLst>
              <a:ext uri="{FF2B5EF4-FFF2-40B4-BE49-F238E27FC236}">
                <a16:creationId xmlns:a16="http://schemas.microsoft.com/office/drawing/2014/main" id="{E7730B73-61E0-647C-45FD-3A7F8A32A992}"/>
              </a:ext>
            </a:extLst>
          </p:cNvPr>
          <p:cNvPicPr>
            <a:picLocks noChangeAspect="1"/>
          </p:cNvPicPr>
          <p:nvPr/>
        </p:nvPicPr>
        <p:blipFill>
          <a:blip r:embed="rId4"/>
          <a:stretch>
            <a:fillRect/>
          </a:stretch>
        </p:blipFill>
        <p:spPr>
          <a:xfrm>
            <a:off x="892753" y="1628342"/>
            <a:ext cx="2359630" cy="1595181"/>
          </a:xfrm>
          <a:prstGeom prst="rect">
            <a:avLst/>
          </a:prstGeom>
        </p:spPr>
      </p:pic>
    </p:spTree>
    <p:extLst>
      <p:ext uri="{BB962C8B-B14F-4D97-AF65-F5344CB8AC3E}">
        <p14:creationId xmlns:p14="http://schemas.microsoft.com/office/powerpoint/2010/main" val="401098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Giới thiệu về Spring Security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Enable Security</a:t>
            </a:r>
            <a:endParaRPr/>
          </a:p>
        </p:txBody>
      </p:sp>
      <p:sp>
        <p:nvSpPr>
          <p:cNvPr id="5" name="Text Placeholder 4">
            <a:extLst>
              <a:ext uri="{FF2B5EF4-FFF2-40B4-BE49-F238E27FC236}">
                <a16:creationId xmlns:a16="http://schemas.microsoft.com/office/drawing/2014/main" id="{6E20AC34-DB1E-8165-ECF1-51AD98596133}"/>
              </a:ext>
            </a:extLst>
          </p:cNvPr>
          <p:cNvSpPr>
            <a:spLocks noGrp="1"/>
          </p:cNvSpPr>
          <p:nvPr>
            <p:ph type="body" idx="1"/>
          </p:nvPr>
        </p:nvSpPr>
        <p:spPr/>
        <p:txBody>
          <a:bodyPr/>
          <a:lstStyle/>
          <a:p>
            <a:r>
              <a:rPr lang="vi-VN"/>
              <a:t>Cấu hình tài khoản tùy chỉnh</a:t>
            </a:r>
          </a:p>
        </p:txBody>
      </p:sp>
      <p:pic>
        <p:nvPicPr>
          <p:cNvPr id="3" name="Picture 2">
            <a:extLst>
              <a:ext uri="{FF2B5EF4-FFF2-40B4-BE49-F238E27FC236}">
                <a16:creationId xmlns:a16="http://schemas.microsoft.com/office/drawing/2014/main" id="{98FCDC53-AF0C-1131-FA81-57FA38876368}"/>
              </a:ext>
            </a:extLst>
          </p:cNvPr>
          <p:cNvPicPr>
            <a:picLocks noChangeAspect="1"/>
          </p:cNvPicPr>
          <p:nvPr/>
        </p:nvPicPr>
        <p:blipFill>
          <a:blip r:embed="rId3"/>
          <a:stretch>
            <a:fillRect/>
          </a:stretch>
        </p:blipFill>
        <p:spPr>
          <a:xfrm>
            <a:off x="3359727" y="2921831"/>
            <a:ext cx="5579918" cy="2128553"/>
          </a:xfrm>
          <a:prstGeom prst="rect">
            <a:avLst/>
          </a:prstGeom>
        </p:spPr>
      </p:pic>
      <p:pic>
        <p:nvPicPr>
          <p:cNvPr id="4" name="Picture 3">
            <a:extLst>
              <a:ext uri="{FF2B5EF4-FFF2-40B4-BE49-F238E27FC236}">
                <a16:creationId xmlns:a16="http://schemas.microsoft.com/office/drawing/2014/main" id="{AD920E55-AFC0-8E11-2EFE-302E33C069A7}"/>
              </a:ext>
            </a:extLst>
          </p:cNvPr>
          <p:cNvPicPr>
            <a:picLocks noChangeAspect="1"/>
          </p:cNvPicPr>
          <p:nvPr/>
        </p:nvPicPr>
        <p:blipFill>
          <a:blip r:embed="rId4"/>
          <a:stretch>
            <a:fillRect/>
          </a:stretch>
        </p:blipFill>
        <p:spPr>
          <a:xfrm>
            <a:off x="957039" y="1612839"/>
            <a:ext cx="2222579" cy="1717447"/>
          </a:xfrm>
          <a:prstGeom prst="rect">
            <a:avLst/>
          </a:prstGeom>
        </p:spPr>
      </p:pic>
      <p:pic>
        <p:nvPicPr>
          <p:cNvPr id="8" name="Picture 7">
            <a:extLst>
              <a:ext uri="{FF2B5EF4-FFF2-40B4-BE49-F238E27FC236}">
                <a16:creationId xmlns:a16="http://schemas.microsoft.com/office/drawing/2014/main" id="{99954BDE-B570-EA07-A242-DC5169FEC12E}"/>
              </a:ext>
            </a:extLst>
          </p:cNvPr>
          <p:cNvPicPr>
            <a:picLocks noChangeAspect="1"/>
          </p:cNvPicPr>
          <p:nvPr/>
        </p:nvPicPr>
        <p:blipFill>
          <a:blip r:embed="rId5"/>
          <a:stretch>
            <a:fillRect/>
          </a:stretch>
        </p:blipFill>
        <p:spPr>
          <a:xfrm>
            <a:off x="3359727" y="1607810"/>
            <a:ext cx="3492679" cy="723937"/>
          </a:xfrm>
          <a:prstGeom prst="rect">
            <a:avLst/>
          </a:prstGeom>
        </p:spPr>
      </p:pic>
    </p:spTree>
    <p:extLst>
      <p:ext uri="{BB962C8B-B14F-4D97-AF65-F5344CB8AC3E}">
        <p14:creationId xmlns:p14="http://schemas.microsoft.com/office/powerpoint/2010/main" val="10033537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D12E1-FBF4-CDF1-B80D-910C581441FA}"/>
              </a:ext>
            </a:extLst>
          </p:cNvPr>
          <p:cNvSpPr>
            <a:spLocks noGrp="1"/>
          </p:cNvSpPr>
          <p:nvPr>
            <p:ph type="title"/>
          </p:nvPr>
        </p:nvSpPr>
        <p:spPr/>
        <p:txBody>
          <a:bodyPr>
            <a:normAutofit fontScale="90000"/>
          </a:bodyPr>
          <a:lstStyle/>
          <a:p>
            <a:endParaRPr lang="en-US"/>
          </a:p>
        </p:txBody>
      </p:sp>
      <p:pic>
        <p:nvPicPr>
          <p:cNvPr id="2050" name="Picture 2">
            <a:extLst>
              <a:ext uri="{FF2B5EF4-FFF2-40B4-BE49-F238E27FC236}">
                <a16:creationId xmlns:a16="http://schemas.microsoft.com/office/drawing/2014/main" id="{DEF02AC6-78FC-B7BC-B1CC-891990A6FE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021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US"/>
              <a:t>Spring Framework vs. Spring Boot vs. Spring Security</a:t>
            </a:r>
            <a:endParaRPr lang="vi-VN"/>
          </a:p>
          <a:p>
            <a:pPr lvl="1" indent="-342900" algn="just">
              <a:buSzPts val="1800"/>
              <a:buChar char="●"/>
            </a:pPr>
            <a:r>
              <a:rPr lang="vi-VN" sz="1600" b="1"/>
              <a:t>Spring Framework </a:t>
            </a:r>
            <a:r>
              <a:rPr lang="vi-VN" sz="1600"/>
              <a:t>là một nền tảng Java cung cấp hỗ trợ cơ sở hạ tầng toàn diện để phát triển các ứng dụng Java.</a:t>
            </a:r>
          </a:p>
          <a:p>
            <a:pPr lvl="1" indent="-342900" algn="just">
              <a:buSzPts val="1800"/>
              <a:buChar char="●"/>
            </a:pPr>
            <a:r>
              <a:rPr lang="vi-VN" sz="1600" b="1"/>
              <a:t>Spring Boot </a:t>
            </a:r>
            <a:r>
              <a:rPr lang="vi-VN" sz="1600"/>
              <a:t>dựa trên Spring Framework, cung cấp các tính năng tự động cấu hình cho các ứng dụng Spring và được thiết kế để giúp ứng dụng khởi động và chạy nhanh nhất có thể.</a:t>
            </a:r>
          </a:p>
          <a:p>
            <a:pPr lvl="1" indent="-342900" algn="just">
              <a:buSzPts val="1800"/>
              <a:buChar char="●"/>
            </a:pPr>
            <a:r>
              <a:rPr lang="vi-VN" sz="1600" b="1"/>
              <a:t>Spring Security </a:t>
            </a:r>
            <a:r>
              <a:rPr lang="vi-VN" sz="1600"/>
              <a:t>cung cấp các dịch vụ bảo mật toàn diện cho các ứng dụng phần mềm dựa trên Java EE. Có một sự nhấn mạnh đặc biệt vào việc hỗ trợ các dự án được xây dựng bằng Spring Framework.</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Spring Security là gì?</a:t>
            </a:r>
            <a:endParaRPr/>
          </a:p>
        </p:txBody>
      </p:sp>
    </p:spTree>
    <p:extLst>
      <p:ext uri="{BB962C8B-B14F-4D97-AF65-F5344CB8AC3E}">
        <p14:creationId xmlns:p14="http://schemas.microsoft.com/office/powerpoint/2010/main" val="889132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just" rtl="0">
              <a:spcBef>
                <a:spcPts val="0"/>
              </a:spcBef>
              <a:spcAft>
                <a:spcPts val="0"/>
              </a:spcAft>
              <a:buSzPts val="1800"/>
              <a:buChar char="●"/>
            </a:pPr>
            <a:r>
              <a:rPr lang="en-US"/>
              <a:t>Spring Security là một </a:t>
            </a:r>
            <a:r>
              <a:rPr lang="vi-VN"/>
              <a:t>framework</a:t>
            </a:r>
            <a:r>
              <a:rPr lang="en-US"/>
              <a:t> tập trung vào việc cung cấp cả xác thực và </a:t>
            </a:r>
            <a:r>
              <a:rPr lang="vi-VN"/>
              <a:t>phân</a:t>
            </a:r>
            <a:r>
              <a:rPr lang="en-US"/>
              <a:t> quyền (hoặc "kiểm soát truy cập") cho ứng dụng web Java và</a:t>
            </a:r>
            <a:r>
              <a:rPr lang="vi-VN"/>
              <a:t> SOAP/RESTful webservice</a:t>
            </a:r>
          </a:p>
          <a:p>
            <a:pPr marL="457200" lvl="0" indent="-342900" algn="just" rtl="0">
              <a:spcBef>
                <a:spcPts val="0"/>
              </a:spcBef>
              <a:spcAft>
                <a:spcPts val="0"/>
              </a:spcAft>
              <a:buSzPts val="1800"/>
              <a:buChar char="●"/>
            </a:pPr>
            <a:r>
              <a:rPr lang="vi-VN"/>
              <a:t>Spring Security hiện hỗ trợ tích hợp với tất cả các các công nghệ sau:</a:t>
            </a:r>
          </a:p>
          <a:p>
            <a:pPr lvl="1" indent="-342900" algn="just">
              <a:buSzPts val="1800"/>
              <a:buChar char="●"/>
            </a:pPr>
            <a:r>
              <a:rPr lang="vi-VN"/>
              <a:t>HTTP basic access authentication</a:t>
            </a:r>
          </a:p>
          <a:p>
            <a:pPr lvl="1" indent="-342900" algn="just">
              <a:buSzPts val="1800"/>
              <a:buChar char="●"/>
            </a:pPr>
            <a:r>
              <a:rPr lang="vi-VN"/>
              <a:t>LDAP system</a:t>
            </a:r>
          </a:p>
          <a:p>
            <a:pPr lvl="1" indent="-342900" algn="just">
              <a:buSzPts val="1800"/>
              <a:buChar char="●"/>
            </a:pPr>
            <a:r>
              <a:rPr lang="vi-VN"/>
              <a:t>OpenID identity providers</a:t>
            </a:r>
          </a:p>
          <a:p>
            <a:pPr lvl="1" indent="-342900" algn="just">
              <a:buSzPts val="1800"/>
              <a:buChar char="●"/>
            </a:pPr>
            <a:r>
              <a:rPr lang="vi-VN"/>
              <a:t>JAAS API</a:t>
            </a:r>
          </a:p>
          <a:p>
            <a:pPr lvl="1" indent="-342900" algn="just">
              <a:buSzPts val="1800"/>
              <a:buChar char="●"/>
            </a:pPr>
            <a:r>
              <a:rPr lang="vi-VN"/>
              <a:t>CAS Server</a:t>
            </a:r>
          </a:p>
          <a:p>
            <a:pPr lvl="1" indent="-342900" algn="just">
              <a:buSzPts val="1800"/>
              <a:buChar char="●"/>
            </a:pPr>
            <a:r>
              <a:rPr lang="vi-VN"/>
              <a:t>ESB Platform</a:t>
            </a:r>
          </a:p>
          <a:p>
            <a:pPr lvl="1" indent="-342900" algn="just">
              <a:buSzPts val="1800"/>
              <a:buChar char="●"/>
            </a:pPr>
            <a:r>
              <a:rPr lang="vi-VN"/>
              <a:t>Tùy chỉnh chứng thực của riêng Bạn</a:t>
            </a:r>
          </a:p>
          <a:p>
            <a:pPr algn="just"/>
            <a:r>
              <a:rPr lang="vi-VN"/>
              <a:t>Nó được xây dựng trên Spring Framework</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Spring Security là gì?</a:t>
            </a:r>
            <a:endParaRPr/>
          </a:p>
        </p:txBody>
      </p:sp>
    </p:spTree>
    <p:extLst>
      <p:ext uri="{BB962C8B-B14F-4D97-AF65-F5344CB8AC3E}">
        <p14:creationId xmlns:p14="http://schemas.microsoft.com/office/powerpoint/2010/main" val="3331157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Authentication: trả lời câu hỏi: Ai đang đăng nhập?</a:t>
            </a:r>
          </a:p>
          <a:p>
            <a:pPr marL="457200" lvl="0" indent="-342900" algn="just" rtl="0">
              <a:spcBef>
                <a:spcPts val="0"/>
              </a:spcBef>
              <a:spcAft>
                <a:spcPts val="0"/>
              </a:spcAft>
              <a:buSzPts val="1800"/>
              <a:buChar char="●"/>
            </a:pPr>
            <a:r>
              <a:rPr lang="vi-VN"/>
              <a:t>Authorization: trả lời câu hỏi: Những gì được phép làm?</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Spring Security là gì?</a:t>
            </a:r>
            <a:endParaRPr/>
          </a:p>
        </p:txBody>
      </p:sp>
      <p:pic>
        <p:nvPicPr>
          <p:cNvPr id="3" name="Picture 2">
            <a:extLst>
              <a:ext uri="{FF2B5EF4-FFF2-40B4-BE49-F238E27FC236}">
                <a16:creationId xmlns:a16="http://schemas.microsoft.com/office/drawing/2014/main" id="{1A585978-0115-0C37-3596-EE5D1992D1C3}"/>
              </a:ext>
            </a:extLst>
          </p:cNvPr>
          <p:cNvPicPr>
            <a:picLocks noChangeAspect="1"/>
          </p:cNvPicPr>
          <p:nvPr/>
        </p:nvPicPr>
        <p:blipFill>
          <a:blip r:embed="rId3"/>
          <a:stretch>
            <a:fillRect/>
          </a:stretch>
        </p:blipFill>
        <p:spPr>
          <a:xfrm>
            <a:off x="1472045" y="2000110"/>
            <a:ext cx="6199909" cy="2229858"/>
          </a:xfrm>
          <a:prstGeom prst="rect">
            <a:avLst/>
          </a:prstGeom>
        </p:spPr>
      </p:pic>
    </p:spTree>
    <p:extLst>
      <p:ext uri="{BB962C8B-B14F-4D97-AF65-F5344CB8AC3E}">
        <p14:creationId xmlns:p14="http://schemas.microsoft.com/office/powerpoint/2010/main" val="727121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Authentication: phương thức xử lý</a:t>
            </a:r>
          </a:p>
          <a:p>
            <a:pPr lvl="1" indent="-342900" algn="just">
              <a:buSzPts val="1800"/>
              <a:buChar char="●"/>
            </a:pPr>
            <a:r>
              <a:rPr lang="vi-VN" sz="1600"/>
              <a:t>HTTP Authentication</a:t>
            </a:r>
          </a:p>
          <a:p>
            <a:pPr lvl="1" indent="-342900" algn="just">
              <a:buSzPts val="1800"/>
              <a:buChar char="●"/>
            </a:pPr>
            <a:r>
              <a:rPr lang="vi-VN" sz="1600"/>
              <a:t>FORM Authentication</a:t>
            </a:r>
          </a:p>
          <a:p>
            <a:pPr lvl="1" indent="-342900" algn="just">
              <a:buSzPts val="1800"/>
              <a:buChar char="●"/>
            </a:pPr>
            <a:r>
              <a:rPr lang="vi-VN" sz="1600"/>
              <a:t>Certificate</a:t>
            </a:r>
          </a:p>
          <a:p>
            <a:pPr lvl="1" indent="-342900" algn="just">
              <a:buSzPts val="1800"/>
              <a:buChar char="●"/>
            </a:pPr>
            <a:r>
              <a:rPr lang="vi-VN" sz="1600"/>
              <a:t>Tokens</a:t>
            </a:r>
          </a:p>
          <a:p>
            <a:pPr marL="457200" lvl="0" indent="-342900" algn="just" rtl="0">
              <a:spcBef>
                <a:spcPts val="0"/>
              </a:spcBef>
              <a:spcAft>
                <a:spcPts val="0"/>
              </a:spcAft>
              <a:buSzPts val="1800"/>
              <a:buChar char="●"/>
            </a:pPr>
            <a:r>
              <a:rPr lang="vi-VN"/>
              <a:t>Authorization: trả lời câu hỏi: phương thức xử lý</a:t>
            </a:r>
          </a:p>
          <a:p>
            <a:pPr lvl="1" indent="-342900" algn="just">
              <a:buSzPts val="1800"/>
              <a:buChar char="●"/>
            </a:pPr>
            <a:r>
              <a:rPr lang="vi-VN" sz="1600"/>
              <a:t>Privileges/Authorities</a:t>
            </a:r>
          </a:p>
          <a:p>
            <a:pPr lvl="1" indent="-342900" algn="just">
              <a:buSzPts val="1800"/>
              <a:buChar char="●"/>
            </a:pPr>
            <a:r>
              <a:rPr lang="vi-VN" sz="1600"/>
              <a:t>Roles</a:t>
            </a:r>
          </a:p>
          <a:p>
            <a:pPr lvl="1" indent="-342900" algn="just">
              <a:buSzPts val="1800"/>
              <a:buChar char="●"/>
            </a:pPr>
            <a:endParaRPr lang="vi-VN"/>
          </a:p>
          <a:p>
            <a:pPr lvl="1" indent="-342900" algn="just">
              <a:buSzPts val="1800"/>
              <a:buChar char="●"/>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Spring Security là gì?</a:t>
            </a:r>
            <a:endParaRPr/>
          </a:p>
        </p:txBody>
      </p:sp>
    </p:spTree>
    <p:extLst>
      <p:ext uri="{BB962C8B-B14F-4D97-AF65-F5344CB8AC3E}">
        <p14:creationId xmlns:p14="http://schemas.microsoft.com/office/powerpoint/2010/main" val="353662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sz="1800"/>
              <a:t>Authorities và Roles:</a:t>
            </a:r>
          </a:p>
          <a:p>
            <a:pPr lvl="1" indent="-342900" algn="just">
              <a:buSzPts val="1800"/>
              <a:buChar char="●"/>
            </a:pPr>
            <a:r>
              <a:rPr lang="vi-VN"/>
              <a:t>Trong Spring Security, quyền được cấp và vai trò là hình thức thể hiện đặc quyền được cấp cho Người dùng đã xác thực.</a:t>
            </a:r>
          </a:p>
          <a:p>
            <a:pPr lvl="1" indent="-342900" algn="just">
              <a:buSzPts val="1800"/>
              <a:buChar char="●"/>
            </a:pPr>
            <a:r>
              <a:rPr lang="vi-VN"/>
              <a:t>Chúng ta biểu diễn chúng bằng những tên rõ nghĩa như:</a:t>
            </a:r>
          </a:p>
          <a:p>
            <a:pPr lvl="1" indent="-342900" algn="just">
              <a:buSzPts val="1800"/>
              <a:buChar char="●"/>
            </a:pPr>
            <a:endParaRPr lang="vi-VN"/>
          </a:p>
          <a:p>
            <a:pPr marL="457200" lvl="0" indent="-342900" algn="just" rtl="0">
              <a:spcBef>
                <a:spcPts val="0"/>
              </a:spcBef>
              <a:spcAft>
                <a:spcPts val="0"/>
              </a:spcAft>
              <a:buSzPts val="1800"/>
              <a:buChar char="●"/>
            </a:pPr>
            <a:endParaRPr lang="vi-VN"/>
          </a:p>
          <a:p>
            <a:pPr lvl="1" indent="-342900" algn="just">
              <a:buSzPts val="1800"/>
              <a:buChar char="●"/>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Spring Security là gì?</a:t>
            </a:r>
            <a:endParaRPr/>
          </a:p>
        </p:txBody>
      </p:sp>
      <p:sp>
        <p:nvSpPr>
          <p:cNvPr id="2" name="TextBox 1">
            <a:extLst>
              <a:ext uri="{FF2B5EF4-FFF2-40B4-BE49-F238E27FC236}">
                <a16:creationId xmlns:a16="http://schemas.microsoft.com/office/drawing/2014/main" id="{65ADA0FC-5852-48F0-05BC-C3FE4A1A55E9}"/>
              </a:ext>
            </a:extLst>
          </p:cNvPr>
          <p:cNvSpPr txBox="1"/>
          <p:nvPr/>
        </p:nvSpPr>
        <p:spPr>
          <a:xfrm>
            <a:off x="1177636" y="2571750"/>
            <a:ext cx="3082637" cy="1669688"/>
          </a:xfrm>
          <a:prstGeom prst="rect">
            <a:avLst/>
          </a:prstGeom>
          <a:noFill/>
        </p:spPr>
        <p:txBody>
          <a:bodyPr wrap="square" rtlCol="0">
            <a:spAutoFit/>
          </a:bodyPr>
          <a:lstStyle/>
          <a:p>
            <a:pPr marL="114300">
              <a:lnSpc>
                <a:spcPct val="115000"/>
              </a:lnSpc>
              <a:buClr>
                <a:schemeClr val="dk2"/>
              </a:buClr>
              <a:buSzPts val="1800"/>
            </a:pPr>
            <a:r>
              <a:rPr lang="vi-VN" sz="1800" b="1">
                <a:solidFill>
                  <a:schemeClr val="dk2"/>
                </a:solidFill>
                <a:latin typeface="Proxi ma Nova"/>
                <a:sym typeface="Proxima Nova"/>
              </a:rPr>
              <a:t>Granted Authorities</a:t>
            </a:r>
          </a:p>
          <a:p>
            <a:pPr marL="114300">
              <a:lnSpc>
                <a:spcPct val="115000"/>
              </a:lnSpc>
              <a:buClr>
                <a:schemeClr val="dk2"/>
              </a:buClr>
              <a:buSzPts val="1800"/>
            </a:pPr>
            <a:r>
              <a:rPr lang="vi-VN" sz="1800">
                <a:solidFill>
                  <a:schemeClr val="dk2"/>
                </a:solidFill>
                <a:latin typeface="Proxi ma Nova"/>
                <a:sym typeface="Proxima Nova"/>
              </a:rPr>
              <a:t>READ_PROFILE</a:t>
            </a:r>
          </a:p>
          <a:p>
            <a:pPr marL="114300">
              <a:lnSpc>
                <a:spcPct val="115000"/>
              </a:lnSpc>
              <a:buClr>
                <a:schemeClr val="dk2"/>
              </a:buClr>
              <a:buSzPts val="1800"/>
            </a:pPr>
            <a:r>
              <a:rPr lang="vi-VN" sz="1800">
                <a:solidFill>
                  <a:schemeClr val="dk2"/>
                </a:solidFill>
                <a:latin typeface="Proxi ma Nova"/>
                <a:sym typeface="Proxima Nova"/>
              </a:rPr>
              <a:t>EDIT_PROFILE</a:t>
            </a:r>
            <a:br>
              <a:rPr lang="vi-VN" sz="1800">
                <a:solidFill>
                  <a:schemeClr val="dk2"/>
                </a:solidFill>
                <a:latin typeface="Proxi ma Nova"/>
                <a:sym typeface="Proxima Nova"/>
              </a:rPr>
            </a:br>
            <a:r>
              <a:rPr lang="vi-VN" sz="1800">
                <a:solidFill>
                  <a:schemeClr val="dk2"/>
                </a:solidFill>
                <a:latin typeface="Proxi ma Nova"/>
                <a:sym typeface="Proxima Nova"/>
              </a:rPr>
              <a:t>DELETE_PROFILE</a:t>
            </a:r>
          </a:p>
          <a:p>
            <a:pPr marL="114300">
              <a:lnSpc>
                <a:spcPct val="115000"/>
              </a:lnSpc>
              <a:buClr>
                <a:schemeClr val="dk2"/>
              </a:buClr>
              <a:buSzPts val="1800"/>
            </a:pPr>
            <a:r>
              <a:rPr lang="vi-VN" sz="1800">
                <a:solidFill>
                  <a:schemeClr val="dk2"/>
                </a:solidFill>
                <a:latin typeface="Proxi ma Nova"/>
                <a:sym typeface="Proxima Nova"/>
              </a:rPr>
              <a:t>ACCESS_PUBLIC_API</a:t>
            </a:r>
            <a:endParaRPr lang="en-US" sz="1800">
              <a:solidFill>
                <a:schemeClr val="dk2"/>
              </a:solidFill>
              <a:latin typeface="Proxima Nova" panose="020B0604020202020204" charset="0"/>
              <a:sym typeface="Proxima Nova"/>
            </a:endParaRPr>
          </a:p>
        </p:txBody>
      </p:sp>
      <p:sp>
        <p:nvSpPr>
          <p:cNvPr id="3" name="TextBox 2">
            <a:extLst>
              <a:ext uri="{FF2B5EF4-FFF2-40B4-BE49-F238E27FC236}">
                <a16:creationId xmlns:a16="http://schemas.microsoft.com/office/drawing/2014/main" id="{BC0BD32D-B825-E0E0-1EBD-637D8A55B9F8}"/>
              </a:ext>
            </a:extLst>
          </p:cNvPr>
          <p:cNvSpPr txBox="1"/>
          <p:nvPr/>
        </p:nvSpPr>
        <p:spPr>
          <a:xfrm>
            <a:off x="4648200" y="2528966"/>
            <a:ext cx="3082637" cy="1669688"/>
          </a:xfrm>
          <a:prstGeom prst="rect">
            <a:avLst/>
          </a:prstGeom>
          <a:noFill/>
        </p:spPr>
        <p:txBody>
          <a:bodyPr wrap="square" rtlCol="0">
            <a:spAutoFit/>
          </a:bodyPr>
          <a:lstStyle/>
          <a:p>
            <a:pPr marL="114300" algn="just">
              <a:lnSpc>
                <a:spcPct val="115000"/>
              </a:lnSpc>
              <a:buClr>
                <a:schemeClr val="dk2"/>
              </a:buClr>
              <a:buSzPts val="1800"/>
            </a:pPr>
            <a:r>
              <a:rPr lang="vi-VN" sz="1800" b="1">
                <a:solidFill>
                  <a:schemeClr val="dk2"/>
                </a:solidFill>
                <a:latin typeface="Proxi ma Nova"/>
                <a:sym typeface="Proxima Nova"/>
              </a:rPr>
              <a:t>Roles</a:t>
            </a:r>
          </a:p>
          <a:p>
            <a:pPr marL="114300" algn="just">
              <a:lnSpc>
                <a:spcPct val="115000"/>
              </a:lnSpc>
              <a:buClr>
                <a:schemeClr val="dk2"/>
              </a:buClr>
              <a:buSzPts val="1800"/>
            </a:pPr>
            <a:r>
              <a:rPr lang="vi-VN" sz="1800">
                <a:solidFill>
                  <a:schemeClr val="dk2"/>
                </a:solidFill>
                <a:latin typeface="Proxi ma Nova"/>
                <a:sym typeface="Proxima Nova"/>
              </a:rPr>
              <a:t>ROLE_ADMIN</a:t>
            </a:r>
          </a:p>
          <a:p>
            <a:pPr marL="114300" algn="just">
              <a:lnSpc>
                <a:spcPct val="115000"/>
              </a:lnSpc>
              <a:buClr>
                <a:schemeClr val="dk2"/>
              </a:buClr>
              <a:buSzPts val="1800"/>
            </a:pPr>
            <a:r>
              <a:rPr lang="vi-VN" sz="1800">
                <a:solidFill>
                  <a:schemeClr val="dk2"/>
                </a:solidFill>
                <a:latin typeface="Proxi ma Nova"/>
                <a:sym typeface="Proxima Nova"/>
              </a:rPr>
              <a:t>ROLE_USER</a:t>
            </a:r>
          </a:p>
          <a:p>
            <a:pPr marL="114300" algn="just">
              <a:lnSpc>
                <a:spcPct val="115000"/>
              </a:lnSpc>
              <a:buClr>
                <a:schemeClr val="dk2"/>
              </a:buClr>
              <a:buSzPts val="1800"/>
            </a:pPr>
            <a:r>
              <a:rPr lang="vi-VN" sz="1800">
                <a:solidFill>
                  <a:schemeClr val="dk2"/>
                </a:solidFill>
                <a:latin typeface="Proxi ma Nova"/>
                <a:sym typeface="Proxima Nova"/>
              </a:rPr>
              <a:t>ROLE_SALES</a:t>
            </a:r>
          </a:p>
          <a:p>
            <a:pPr marL="114300" algn="just">
              <a:lnSpc>
                <a:spcPct val="115000"/>
              </a:lnSpc>
              <a:buClr>
                <a:schemeClr val="dk2"/>
              </a:buClr>
              <a:buSzPts val="1800"/>
            </a:pPr>
            <a:r>
              <a:rPr lang="vi-VN" sz="1800">
                <a:solidFill>
                  <a:schemeClr val="dk2"/>
                </a:solidFill>
                <a:latin typeface="Proxi ma Nova"/>
                <a:sym typeface="Proxima Nova"/>
              </a:rPr>
              <a:t>ROLE_MANAGEMENT</a:t>
            </a:r>
            <a:endParaRPr lang="en-US" sz="1800">
              <a:solidFill>
                <a:schemeClr val="dk2"/>
              </a:solidFill>
              <a:latin typeface="Proxima Nova" panose="020B0604020202020204" charset="0"/>
              <a:sym typeface="Proxima Nova"/>
            </a:endParaRPr>
          </a:p>
        </p:txBody>
      </p:sp>
    </p:spTree>
    <p:extLst>
      <p:ext uri="{BB962C8B-B14F-4D97-AF65-F5344CB8AC3E}">
        <p14:creationId xmlns:p14="http://schemas.microsoft.com/office/powerpoint/2010/main" val="1380424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Các hình thức Xác thực</a:t>
            </a:r>
            <a:endParaRPr/>
          </a:p>
        </p:txBody>
      </p:sp>
    </p:spTree>
    <p:extLst>
      <p:ext uri="{BB962C8B-B14F-4D97-AF65-F5344CB8AC3E}">
        <p14:creationId xmlns:p14="http://schemas.microsoft.com/office/powerpoint/2010/main" val="589360785"/>
      </p:ext>
    </p:extLst>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1149</TotalTime>
  <Words>1474</Words>
  <Application>Microsoft Office PowerPoint</Application>
  <PresentationFormat>On-screen Show (16:9)</PresentationFormat>
  <Paragraphs>114</Paragraphs>
  <Slides>31</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Alfa Slab One</vt:lpstr>
      <vt:lpstr>Proxi ma Nova</vt:lpstr>
      <vt:lpstr>Arial</vt:lpstr>
      <vt:lpstr>Proxima Nova</vt:lpstr>
      <vt:lpstr>Gameday</vt:lpstr>
      <vt:lpstr>Bảo mật Java Spring Boot</vt:lpstr>
      <vt:lpstr>Mục tiêu bài học</vt:lpstr>
      <vt:lpstr>Giới thiệu về Spring Security</vt:lpstr>
      <vt:lpstr>Spring Security là gì?</vt:lpstr>
      <vt:lpstr>Spring Security là gì?</vt:lpstr>
      <vt:lpstr>Spring Security là gì?</vt:lpstr>
      <vt:lpstr>Spring Security là gì?</vt:lpstr>
      <vt:lpstr>Spring Security là gì?</vt:lpstr>
      <vt:lpstr>Các hình thức Xác thực</vt:lpstr>
      <vt:lpstr>JSON Web Token (JWT)</vt:lpstr>
      <vt:lpstr>JSON Web Token (JWT)</vt:lpstr>
      <vt:lpstr>JSON Web Token (JWT)</vt:lpstr>
      <vt:lpstr>JSON Web Token (JWT)</vt:lpstr>
      <vt:lpstr>Form Based Authentication</vt:lpstr>
      <vt:lpstr>Form Based Authentication</vt:lpstr>
      <vt:lpstr>Form Based Authentication</vt:lpstr>
      <vt:lpstr>HTTP Basic Authentication</vt:lpstr>
      <vt:lpstr>HTTP Basic Authentication</vt:lpstr>
      <vt:lpstr>HTTP Basic Authentication</vt:lpstr>
      <vt:lpstr>HTTP Basic Authentication</vt:lpstr>
      <vt:lpstr>SSL và HTTPS</vt:lpstr>
      <vt:lpstr>SSL và HTTPS</vt:lpstr>
      <vt:lpstr>SSL và HTTPS</vt:lpstr>
      <vt:lpstr>SSL và HTTPS</vt:lpstr>
      <vt:lpstr>Spring Security qua các ví dụ minh họa</vt:lpstr>
      <vt:lpstr>Ứng dụng Spring Boot không bảo mật</vt:lpstr>
      <vt:lpstr>Enable Security</vt:lpstr>
      <vt:lpstr>Enable Security</vt:lpstr>
      <vt:lpstr>Enable Security</vt:lpstr>
      <vt:lpstr>Enable Security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Java</dc:title>
  <dc:creator>Kieu Tuan Dung</dc:creator>
  <cp:lastModifiedBy>Kieu Tuan Dung</cp:lastModifiedBy>
  <cp:revision>452</cp:revision>
  <dcterms:modified xsi:type="dcterms:W3CDTF">2023-04-12T08:45:10Z</dcterms:modified>
</cp:coreProperties>
</file>